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6" r:id="rId13"/>
    <p:sldId id="297" r:id="rId14"/>
    <p:sldId id="295" r:id="rId15"/>
    <p:sldId id="267" r:id="rId16"/>
    <p:sldId id="290" r:id="rId17"/>
    <p:sldId id="268" r:id="rId18"/>
    <p:sldId id="269" r:id="rId19"/>
    <p:sldId id="270" r:id="rId20"/>
    <p:sldId id="298" r:id="rId21"/>
    <p:sldId id="271" r:id="rId22"/>
    <p:sldId id="299" r:id="rId23"/>
    <p:sldId id="300" r:id="rId24"/>
    <p:sldId id="272" r:id="rId25"/>
    <p:sldId id="273" r:id="rId26"/>
    <p:sldId id="291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92" r:id="rId36"/>
    <p:sldId id="293" r:id="rId37"/>
    <p:sldId id="294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33D1F5-BBA5-47F2-B669-4AB6820D7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8C62534-43E9-4468-A203-79C41A3DA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27BCA7-2BB7-4AD2-9F46-54515F83E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C54B-4EFD-4ED6-8393-4AB36860C413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39B031-4E66-4322-8A0E-CD4AD55A7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CA4B29-F365-42B8-BC1D-963C95739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5F44-43AC-4D76-B4C8-645261CE98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946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CF6501-ABAD-4B5F-B7C7-1BADC33FE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D834B3A-90F2-49B1-8E15-B0E199B84C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8D8B7A-A6A5-4E20-8E22-667DB9F54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C54B-4EFD-4ED6-8393-4AB36860C413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2DEB8E-9BA6-4D3B-B735-064D7D347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43CE06-8E03-428C-BD12-7920343BC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5F44-43AC-4D76-B4C8-645261CE98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146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09A11EE-1A9A-4600-9197-1635766009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FE269C7-BDEC-4B1C-8B9A-5A080B4EE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57AAFA-4E95-4406-8B82-1A60B7662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C54B-4EFD-4ED6-8393-4AB36860C413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B901EF-C859-4410-A915-E602E11C0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7A7B8D-9348-483C-B6F5-0ED9B0387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5F44-43AC-4D76-B4C8-645261CE98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174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0CF5B4-CFD8-485A-B9DA-1264F738D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41A7B7-2D7F-4810-83A9-F50AAB64B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B078C7-BA96-42F9-B499-3CB9A54CE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C54B-4EFD-4ED6-8393-4AB36860C413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4013CA-6B26-4EAB-BA65-9F0EF8CF7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0E6E84-5A52-4809-B611-AC5F24E19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5F44-43AC-4D76-B4C8-645261CE98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56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7D4D1B-1051-427D-8F8D-0FC5696DA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1B86F65-1B42-4ACD-B9F1-9E2196A0B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8A7DE7-30A8-4FD3-BDBB-4B4630EA8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C54B-4EFD-4ED6-8393-4AB36860C413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441EC5-CAEB-4DFA-97F9-C35B0BB3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31CE3D-B973-44F2-AEA3-325E87C79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5F44-43AC-4D76-B4C8-645261CE98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9059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7C9282-8F98-414C-8331-6EE838DF1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B19ADF-691E-4F92-B973-2CE4370304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5C8D358-EF95-4036-8AE5-C69BEED05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1780C00-3A61-45CB-8D3B-9A867E3B5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C54B-4EFD-4ED6-8393-4AB36860C413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491E3EB-C389-40DF-AA0D-BC35E996A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DB31B68-5C49-44AA-B047-272064C1D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5F44-43AC-4D76-B4C8-645261CE98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3861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476363-5CF0-48A8-ABAE-D31B68EB5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020E2C4-8513-4D56-8314-7A0F0E37A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FF5C271-9C48-472F-ADAF-A3C8A84E2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EFAE61E-5D62-4B4E-9B90-E1E7AA4EC4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71CE7AD-30A5-450D-ABE1-2A3C0195DB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42AD70F-D07B-44D7-A0A6-046BACD9C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C54B-4EFD-4ED6-8393-4AB36860C413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9A338F1-4410-4F53-A234-36AB1397A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46779BF-B144-4160-AD07-ADF47B1B1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5F44-43AC-4D76-B4C8-645261CE98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61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60E77C-6009-4503-B975-E39DEB7DB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32F2127-0B78-4C13-BB45-43F85E985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C54B-4EFD-4ED6-8393-4AB36860C413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EC9396E-2F4B-4E58-9431-431DD0A90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8E867CF-857E-438B-90AB-E2A4B0BA6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5F44-43AC-4D76-B4C8-645261CE98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531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E928510-4F33-4A08-874D-478DD36CD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C54B-4EFD-4ED6-8393-4AB36860C413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B85BE4E-9D16-43D6-9B24-EA4EA8EF0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933D2FD-AE5D-401E-A567-82DFC299F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5F44-43AC-4D76-B4C8-645261CE98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3005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94BD92-01B4-4C73-8F6F-99DF1B339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16A0BC-9A21-44C5-8BE8-045626B7A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1F3F9F2-6B16-4C25-BCCF-3F1A7477D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5BD7CBE-7D24-4B65-9E90-F2F670868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C54B-4EFD-4ED6-8393-4AB36860C413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578B2D8-3550-45F1-86FD-780159A30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861FCA9-9A8F-441F-A99F-3A6E107E9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5F44-43AC-4D76-B4C8-645261CE98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3369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042A01-3AF7-4912-9135-AB262C484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4AF3D7A-081D-4479-B041-2E157CFE81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9DCAD4C-A433-41B6-B3C3-5EBF3CCC3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55233D1-0539-4FBE-BE0B-FA0763BDE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C54B-4EFD-4ED6-8393-4AB36860C413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F4D83AF-030A-4717-9726-1CD3256C7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50047A5-DCA3-4599-AED8-8D538A8F8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5F44-43AC-4D76-B4C8-645261CE98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758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1E2295A-D783-4EF7-8B85-395C24CB5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2AF18F-B543-4FE3-917C-6D9AF02A5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E8FAD5-A9A6-44B9-9D5B-2DB5FCA4B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DC54B-4EFD-4ED6-8393-4AB36860C413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EFC3F8-84F4-4194-A61B-DBFCF03586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CEFECE-1C45-441B-8CC7-4426351033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45F44-43AC-4D76-B4C8-645261CE98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30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44A3076-B29C-452B-8FB0-699156CB1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cs-CZ" sz="4800">
                <a:solidFill>
                  <a:srgbClr val="FFFFFF"/>
                </a:solidFill>
              </a:rPr>
              <a:t>PRVNÍ REPUBLIKA V BRAZÍLII</a:t>
            </a:r>
            <a:br>
              <a:rPr lang="cs-CZ" sz="4800">
                <a:solidFill>
                  <a:srgbClr val="FFFFFF"/>
                </a:solidFill>
              </a:rPr>
            </a:br>
            <a:r>
              <a:rPr lang="cs-CZ" sz="4800">
                <a:solidFill>
                  <a:srgbClr val="FFFFFF"/>
                </a:solidFill>
              </a:rPr>
              <a:t>(1889-1930)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31390F7-9169-43F9-851C-273F9BFCC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849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9B5191D-B181-4520-AF0C-77F7EF577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„Politika kávy s mlékem“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66877D-AF67-408F-86B4-0D919DE62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000" dirty="0"/>
              <a:t>Od roku 1913 se prosazuje tzv. </a:t>
            </a:r>
            <a:r>
              <a:rPr lang="cs-CZ" sz="2000" b="1" dirty="0"/>
              <a:t>politika kávy s mlékem</a:t>
            </a:r>
            <a:r>
              <a:rPr lang="cs-CZ" sz="2000" dirty="0"/>
              <a:t>:</a:t>
            </a:r>
          </a:p>
          <a:p>
            <a:pPr marL="0" indent="0">
              <a:buNone/>
            </a:pP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charakteristickým rysem tohoto období je kontrola federální vlády, kterou si mezi 	sebou předávaly dva nejbohatších státy: </a:t>
            </a:r>
            <a:r>
              <a:rPr lang="cs-CZ" sz="2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São</a:t>
            </a:r>
            <a:r>
              <a:rPr lang="cs-CZ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Paulo a </a:t>
            </a:r>
            <a:r>
              <a:rPr lang="cs-CZ" sz="2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Minas</a:t>
            </a:r>
            <a:r>
              <a:rPr lang="cs-CZ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Gerais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Toto střídání 	vlád bylo nazýváno politikou „kávy a mléka“, „café </a:t>
            </a:r>
            <a:r>
              <a:rPr lang="cs-CZ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leite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“(v širším významu 	mléko symbolizovalo chov dobytka), podle zemědělských produktů, které oběma 	státům zaručovaly bohatství.</a:t>
            </a:r>
          </a:p>
          <a:p>
            <a:pPr marL="0" indent="0">
              <a:buNone/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Tento název je některými historiky kritizován, protože zakrývá fakt, že se na vládě aktivně podílely i oligarchie z jiných provincií.</a:t>
            </a:r>
            <a:endParaRPr lang="cs-CZ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9835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80004E7-E8D1-4FB4-AF77-2F844F8D6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Imigrace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D57ED9-00C6-42D3-A2D9-8DF986596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zrušením otroctví se objevila snaha nalákat do země imigranty, především evropské, aby na venkově nahradili práci otroků. Konkurence však byla veliká, zejména ze strany Argentiny, Kuby, Mexika a USA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začal se rozšiřovat nepravdivý mýtus blahobytného života v tropech, který dokázal nalákat velké množství 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Poláků, Němců, Španělu, Italů, Portugalců 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později i 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Japonců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dělo se to navíc v době, kdy se Evropa snažila zbavit jednak své chudinské populace, jednak zadlužených malých vlastníků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odhaduje se, že v té době opustilo Evropu na 50 milionů lidí, kteří se vydali hledat své štěstí v Americe – velká většina směřovala do Severní Ameriky (78%), zbytek do Ameriky Latinské (22%); z těchto 22% imigrantů si 33% zvolilo za svou vlast Brazílii. 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23720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389378F-D46F-4F5F-AED6-11880F032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498" y="655128"/>
            <a:ext cx="4613919" cy="14996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/>
              <a:t>Blumenau</a:t>
            </a:r>
            <a:r>
              <a:rPr lang="cs-CZ" sz="4200" dirty="0"/>
              <a:t> </a:t>
            </a:r>
            <a:br>
              <a:rPr lang="cs-CZ" sz="4200" dirty="0"/>
            </a:br>
            <a:r>
              <a:rPr lang="cs-CZ" sz="4200" dirty="0"/>
              <a:t>(Santa </a:t>
            </a:r>
            <a:r>
              <a:rPr lang="cs-CZ" sz="4200" dirty="0" err="1"/>
              <a:t>Catarina</a:t>
            </a:r>
            <a:r>
              <a:rPr lang="cs-CZ" sz="4200" dirty="0"/>
              <a:t>)</a:t>
            </a:r>
            <a:endParaRPr lang="en-US" sz="42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75790AE-C22A-4BEC-BF3C-D83B3E17B0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0" r="1" b="3415"/>
          <a:stretch/>
        </p:blipFill>
        <p:spPr>
          <a:xfrm>
            <a:off x="6580285" y="95044"/>
            <a:ext cx="5386045" cy="3086319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Zástupný obsah 7" descr="Obsah obrázku budova, exteriér, silnice, tanečník&#10;&#10;Popis byl vytvořen automaticky">
            <a:extLst>
              <a:ext uri="{FF2B5EF4-FFF2-40B4-BE49-F238E27FC236}">
                <a16:creationId xmlns:a16="http://schemas.microsoft.com/office/drawing/2014/main" id="{8ABC5783-2148-4924-A0D0-00425AAA72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45" r="4" b="21601"/>
          <a:stretch/>
        </p:blipFill>
        <p:spPr>
          <a:xfrm>
            <a:off x="749204" y="3443622"/>
            <a:ext cx="5586942" cy="3200075"/>
          </a:xfrm>
          <a:prstGeom prst="rect">
            <a:avLst/>
          </a:prstGeom>
        </p:spPr>
      </p:pic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F7AA69A7-355B-450C-8DE8-BC5C1F8D27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36" y="3315854"/>
            <a:ext cx="5176945" cy="345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35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54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F23F914-945D-472C-A139-CEF244C9D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498" y="655128"/>
            <a:ext cx="4613919" cy="14996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/>
              <a:t>Italsk</a:t>
            </a:r>
            <a:r>
              <a:rPr lang="cs-CZ" sz="3600" dirty="0"/>
              <a:t>á</a:t>
            </a:r>
            <a:r>
              <a:rPr lang="en-US" sz="3600" dirty="0"/>
              <a:t> </a:t>
            </a:r>
            <a:r>
              <a:rPr lang="en-US" sz="3600" dirty="0" err="1"/>
              <a:t>čvr</a:t>
            </a:r>
            <a:r>
              <a:rPr lang="cs-CZ" sz="3600" dirty="0"/>
              <a:t>ť</a:t>
            </a:r>
            <a:r>
              <a:rPr lang="en-US" sz="3600" dirty="0"/>
              <a:t> v São </a:t>
            </a:r>
            <a:r>
              <a:rPr lang="en-US" sz="3600" dirty="0" err="1"/>
              <a:t>Paulu</a:t>
            </a:r>
            <a:r>
              <a:rPr lang="en-US" sz="3600" dirty="0"/>
              <a:t>: </a:t>
            </a:r>
            <a:r>
              <a:rPr lang="en-US" sz="3600" dirty="0" err="1"/>
              <a:t>Bixiga</a:t>
            </a:r>
            <a:endParaRPr lang="en-US" sz="3600" dirty="0"/>
          </a:p>
        </p:txBody>
      </p:sp>
      <p:sp>
        <p:nvSpPr>
          <p:cNvPr id="89" name="Rectangle 56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Zástupný obsah 5" descr="Obsah obrázku text, budova, exteriér&#10;&#10;Popis byl vytvořen automaticky">
            <a:extLst>
              <a:ext uri="{FF2B5EF4-FFF2-40B4-BE49-F238E27FC236}">
                <a16:creationId xmlns:a16="http://schemas.microsoft.com/office/drawing/2014/main" id="{6584A3A1-8588-4428-A80B-1F3992684C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" r="2807" b="-1"/>
          <a:stretch/>
        </p:blipFill>
        <p:spPr>
          <a:xfrm>
            <a:off x="6478378" y="3679835"/>
            <a:ext cx="5067439" cy="3086319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Zástupný obsah 9" descr="Obsah obrázku text, stůl, interiér, scéna&#10;&#10;Popis byl vytvořen automaticky">
            <a:extLst>
              <a:ext uri="{FF2B5EF4-FFF2-40B4-BE49-F238E27FC236}">
                <a16:creationId xmlns:a16="http://schemas.microsoft.com/office/drawing/2014/main" id="{D136C7CB-DEB7-42DB-BC1A-ACB1B0D5E6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602" y="91846"/>
            <a:ext cx="3455611" cy="3455611"/>
          </a:xfrm>
          <a:prstGeom prst="rect">
            <a:avLst/>
          </a:prstGeo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97FD8B98-BDB1-4DA1-9D39-83D5980F16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4" r="22764"/>
          <a:stretch/>
        </p:blipFill>
        <p:spPr>
          <a:xfrm>
            <a:off x="1965636" y="2819284"/>
            <a:ext cx="2822082" cy="345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6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BC55587-E1BA-46F5-B760-FBE73EA1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498" y="655128"/>
            <a:ext cx="4613919" cy="14996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dirty="0" err="1"/>
              <a:t>Japonská</a:t>
            </a:r>
            <a:r>
              <a:rPr lang="en-US" sz="3300" dirty="0"/>
              <a:t> </a:t>
            </a:r>
            <a:r>
              <a:rPr lang="en-US" sz="3300" dirty="0" err="1"/>
              <a:t>čtvrť</a:t>
            </a:r>
            <a:r>
              <a:rPr lang="en-US" sz="3300" dirty="0"/>
              <a:t> v São </a:t>
            </a:r>
            <a:r>
              <a:rPr lang="en-US" sz="3300" dirty="0" err="1"/>
              <a:t>Paulu</a:t>
            </a:r>
            <a:br>
              <a:rPr lang="en-US" sz="3300" dirty="0"/>
            </a:br>
            <a:r>
              <a:rPr lang="en-US" sz="3300" dirty="0"/>
              <a:t>Bairro da Liberdade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68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Zástupný obsah 9" descr="Obsah obrázku text, interiér, tržiště, přeplněné&#10;&#10;Popis byl vytvořen automaticky">
            <a:extLst>
              <a:ext uri="{FF2B5EF4-FFF2-40B4-BE49-F238E27FC236}">
                <a16:creationId xmlns:a16="http://schemas.microsoft.com/office/drawing/2014/main" id="{3FC5BE89-FB30-4EFA-92B5-826ADC51D7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816"/>
          <a:stretch/>
        </p:blipFill>
        <p:spPr>
          <a:xfrm>
            <a:off x="6479850" y="95044"/>
            <a:ext cx="5586915" cy="3086319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červená&#10;&#10;Popis byl vytvořen automaticky">
            <a:extLst>
              <a:ext uri="{FF2B5EF4-FFF2-40B4-BE49-F238E27FC236}">
                <a16:creationId xmlns:a16="http://schemas.microsoft.com/office/drawing/2014/main" id="{8E9BB809-1526-4DF1-9BA5-7FA5F77AFC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76" r="-2" b="13191"/>
          <a:stretch/>
        </p:blipFill>
        <p:spPr>
          <a:xfrm>
            <a:off x="787418" y="3315854"/>
            <a:ext cx="5510514" cy="3455611"/>
          </a:xfrm>
          <a:prstGeom prst="rect">
            <a:avLst/>
          </a:prstGeom>
        </p:spPr>
      </p:pic>
      <p:pic>
        <p:nvPicPr>
          <p:cNvPr id="8" name="Zástupný obsah 7" descr="Obsah obrázku exteriér, obloha, budova, červená&#10;&#10;Popis byl vytvořen automaticky">
            <a:extLst>
              <a:ext uri="{FF2B5EF4-FFF2-40B4-BE49-F238E27FC236}">
                <a16:creationId xmlns:a16="http://schemas.microsoft.com/office/drawing/2014/main" id="{FA9E1DBC-A6C1-4642-B9ED-84A0C279F0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2" r="3" b="3"/>
          <a:stretch/>
        </p:blipFill>
        <p:spPr>
          <a:xfrm>
            <a:off x="6518086" y="3315854"/>
            <a:ext cx="5510446" cy="345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76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B7ACCA-4E02-4E92-957F-3F4E47F55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C5C6E5-0ED6-481D-8E5C-D7DEBDF23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Převedeno do absolutních čísel, do Brazílie tak přicházelo 71 000 přistěhovalců ročně, z toho nejvíce 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Italů (58,5%).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Mezi lety 1908-1930 se tato bilance zvedla na 79 000 imigrantů za rok; v tomto období přicházelo nejvíce 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Portugalců (37 %).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roce 1908 přišla první vlna 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japonské imigrace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81696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41CF513-8B33-4642-A28C-39A9C229B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0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673AB9-56A2-4A9A-B680-4AFD46A47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1700" dirty="0" err="1">
                <a:effectLst/>
              </a:rPr>
              <a:t>Velkou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část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evropských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přistěhovalců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vláda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směřovala</a:t>
            </a:r>
            <a:r>
              <a:rPr lang="en-US" sz="1700" dirty="0">
                <a:effectLst/>
              </a:rPr>
              <a:t> do </a:t>
            </a:r>
            <a:r>
              <a:rPr lang="en-US" sz="1700" dirty="0" err="1">
                <a:effectLst/>
              </a:rPr>
              <a:t>jižních</a:t>
            </a:r>
            <a:r>
              <a:rPr lang="en-US" sz="1700" dirty="0">
                <a:effectLst/>
              </a:rPr>
              <a:t>, </a:t>
            </a:r>
            <a:r>
              <a:rPr lang="en-US" sz="1700" dirty="0" err="1">
                <a:effectLst/>
              </a:rPr>
              <a:t>málo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obydlených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oblastí</a:t>
            </a:r>
            <a:r>
              <a:rPr lang="en-US" sz="1700" dirty="0">
                <a:effectLst/>
              </a:rPr>
              <a:t> - </a:t>
            </a:r>
            <a:r>
              <a:rPr lang="en-US" sz="1700" b="1" dirty="0" err="1">
                <a:effectLst/>
              </a:rPr>
              <a:t>Espírito</a:t>
            </a:r>
            <a:r>
              <a:rPr lang="en-US" sz="1700" b="1" dirty="0">
                <a:effectLst/>
              </a:rPr>
              <a:t> Santo, Rio Grande do Sul, Santa Catarina</a:t>
            </a:r>
            <a:r>
              <a:rPr lang="en-US" sz="1700" dirty="0">
                <a:effectLst/>
              </a:rPr>
              <a:t>, </a:t>
            </a:r>
            <a:r>
              <a:rPr lang="en-US" sz="1700" b="1" dirty="0">
                <a:effectLst/>
              </a:rPr>
              <a:t>Paraná</a:t>
            </a:r>
            <a:r>
              <a:rPr lang="en-US" sz="1700" dirty="0">
                <a:effectLst/>
              </a:rPr>
              <a:t> - </a:t>
            </a:r>
            <a:r>
              <a:rPr lang="en-US" sz="1700" dirty="0" err="1">
                <a:effectLst/>
              </a:rPr>
              <a:t>kde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jim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prodávala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na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splátky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pozemky</a:t>
            </a:r>
            <a:r>
              <a:rPr lang="en-US" sz="1700" dirty="0">
                <a:effectLst/>
              </a:rPr>
              <a:t> o 25 </a:t>
            </a:r>
            <a:r>
              <a:rPr lang="en-US" sz="1700" dirty="0" err="1">
                <a:effectLst/>
              </a:rPr>
              <a:t>hektarech</a:t>
            </a:r>
            <a:r>
              <a:rPr lang="en-US" sz="1700" dirty="0">
                <a:effectLst/>
              </a:rPr>
              <a:t>, </a:t>
            </a:r>
            <a:r>
              <a:rPr lang="en-US" sz="1700" dirty="0" err="1">
                <a:effectLst/>
              </a:rPr>
              <a:t>obvykle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poblíž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řek</a:t>
            </a:r>
            <a:r>
              <a:rPr lang="en-US" sz="1700" dirty="0">
                <a:effectLst/>
              </a:rPr>
              <a:t>. </a:t>
            </a:r>
            <a:r>
              <a:rPr lang="en-US" sz="1700" dirty="0" err="1">
                <a:effectLst/>
              </a:rPr>
              <a:t>Pozemky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však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byly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velice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izolované</a:t>
            </a:r>
            <a:r>
              <a:rPr lang="en-US" sz="1700" dirty="0">
                <a:effectLst/>
              </a:rPr>
              <a:t> a </a:t>
            </a:r>
            <a:r>
              <a:rPr lang="en-US" sz="1700" dirty="0" err="1">
                <a:effectLst/>
              </a:rPr>
              <a:t>nově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příchozí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trpěli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útoky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indiánů</a:t>
            </a:r>
            <a:r>
              <a:rPr lang="en-US" sz="1700" dirty="0">
                <a:effectLst/>
              </a:rPr>
              <a:t>, </a:t>
            </a:r>
            <a:r>
              <a:rPr lang="en-US" sz="1700" dirty="0" err="1">
                <a:effectLst/>
              </a:rPr>
              <a:t>nepřátelstvím</a:t>
            </a:r>
            <a:r>
              <a:rPr lang="en-US" sz="1700" dirty="0">
                <a:effectLst/>
              </a:rPr>
              <a:t> ze </a:t>
            </a:r>
            <a:r>
              <a:rPr lang="en-US" sz="1700" dirty="0" err="1">
                <a:effectLst/>
              </a:rPr>
              <a:t>strany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místní</a:t>
            </a:r>
            <a:r>
              <a:rPr lang="en-US" sz="1700" dirty="0">
                <a:effectLst/>
              </a:rPr>
              <a:t> populace </a:t>
            </a:r>
            <a:r>
              <a:rPr lang="en-US" sz="1700" dirty="0" err="1">
                <a:effectLst/>
              </a:rPr>
              <a:t>i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problémy</a:t>
            </a:r>
            <a:r>
              <a:rPr lang="en-US" sz="1700" dirty="0">
                <a:effectLst/>
              </a:rPr>
              <a:t> s </a:t>
            </a:r>
            <a:r>
              <a:rPr lang="en-US" sz="1700" dirty="0" err="1">
                <a:effectLst/>
              </a:rPr>
              <a:t>obchodováním</a:t>
            </a:r>
            <a:r>
              <a:rPr lang="en-US" sz="1700" dirty="0">
                <a:effectLst/>
              </a:rPr>
              <a:t>. 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700" dirty="0" err="1">
                <a:effectLst/>
              </a:rPr>
              <a:t>Další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část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imigrantů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byla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přesměrována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na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práci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na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kávových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plantážích</a:t>
            </a:r>
            <a:r>
              <a:rPr lang="en-US" sz="1700" dirty="0">
                <a:effectLst/>
              </a:rPr>
              <a:t> v São </a:t>
            </a:r>
            <a:r>
              <a:rPr lang="en-US" sz="1700" dirty="0" err="1">
                <a:effectLst/>
              </a:rPr>
              <a:t>Paulu</a:t>
            </a:r>
            <a:r>
              <a:rPr lang="en-US" sz="1700" dirty="0">
                <a:effectLst/>
              </a:rPr>
              <a:t>. </a:t>
            </a:r>
            <a:r>
              <a:rPr lang="en-US" sz="1700" dirty="0" err="1">
                <a:effectLst/>
              </a:rPr>
              <a:t>Zde</a:t>
            </a:r>
            <a:r>
              <a:rPr lang="en-US" sz="1700" dirty="0">
                <a:effectLst/>
              </a:rPr>
              <a:t> se </a:t>
            </a:r>
            <a:r>
              <a:rPr lang="en-US" sz="1700" dirty="0" err="1">
                <a:effectLst/>
              </a:rPr>
              <a:t>jim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většinou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dařilo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dobře</a:t>
            </a:r>
            <a:r>
              <a:rPr lang="en-US" sz="1700" dirty="0">
                <a:effectLst/>
              </a:rPr>
              <a:t> a </a:t>
            </a:r>
            <a:r>
              <a:rPr lang="en-US" sz="1700" dirty="0" err="1">
                <a:effectLst/>
              </a:rPr>
              <a:t>mnoho</a:t>
            </a:r>
            <a:r>
              <a:rPr lang="en-US" sz="1700" dirty="0">
                <a:effectLst/>
              </a:rPr>
              <a:t> z </a:t>
            </a:r>
            <a:r>
              <a:rPr lang="en-US" sz="1700" dirty="0" err="1">
                <a:effectLst/>
              </a:rPr>
              <a:t>nich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začalo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prosperovat</a:t>
            </a:r>
            <a:r>
              <a:rPr lang="en-US" sz="1700" dirty="0">
                <a:effectLst/>
              </a:rPr>
              <a:t>.</a:t>
            </a:r>
          </a:p>
          <a:p>
            <a:endParaRPr lang="en-US" sz="17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23A5F1CE-8CD1-4071-887B-1554FC5846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306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13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25B5007-3D0F-4937-8161-0AA16F048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49E21B-C47D-40CF-B3A1-CF936782B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Postupně se tak v různých oblastech mísily různé kultury i různé jazyky.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30. letech se imigrace výrazně snížila, protože začala být vydávána restriktivní opatření proti nekontrolovanému vstupu cizinců (s opatřeními začaly USA mezi lety1917-1924 a Brazílie s nimi přišla v roce 1930).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Hlavním důvodem byla ochrana místních obyvatel před nezaměstnaností.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04133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AEC19F0-E2D7-473E-8505-63616F409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Industrializace a urbanizace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3242F9-F51D-448B-9B38-B3E3D2A47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Mezi lety 1890 a 1930 byl </a:t>
            </a:r>
            <a:r>
              <a:rPr lang="cs-CZ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hospodářský vývoj Brazílie velice dynamický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Ve 2. desetiletí 20. století, během První světové války a bezprostředně po ní, byl omezen dovoz 	zboží, které bylo postupně nahrazováno zbožím lokálním. K tomu se navíc připojila krize 	v zemědělství, protože nebylo jak produkci vyvážet. To vše vedlo k tomu, že </a:t>
            </a:r>
            <a:r>
              <a:rPr lang="cs-CZ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industriální centra 	v zemi získávala na významu.</a:t>
            </a:r>
            <a:endParaRPr lang="cs-CZ" sz="17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Hned v prvních letech trvání republiky ubývalo populace na venkově a její počet narůstal ve velkých městech. Nejvyhledávanějšími byly: </a:t>
            </a:r>
            <a:r>
              <a:rPr lang="cs-CZ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Rio de </a:t>
            </a:r>
            <a:r>
              <a:rPr lang="cs-CZ" sz="17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Janeiro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hlavní město Brazílie, které bylo nazýváno jejím srdcem; </a:t>
            </a:r>
            <a:r>
              <a:rPr lang="cs-CZ" sz="17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São</a:t>
            </a:r>
            <a:r>
              <a:rPr lang="cs-CZ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Paulo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které bylo nazýváno hlavou země a </a:t>
            </a:r>
            <a:r>
              <a:rPr lang="cs-CZ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Belo Horizonte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založené v roce 1897 jako hlavní město státu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Minas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Gerais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bylo prvním plánovaně vybudovaným městem v zemi. 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0980" indent="0">
              <a:spcAft>
                <a:spcPts val="800"/>
              </a:spcAft>
              <a:buNone/>
            </a:pPr>
            <a:r>
              <a:rPr lang="cs-CZ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Tato tři hlavní centra měla pod kontrolou finanční a ekonomickou správu země. Hospodářské a politické centrum Brazílie tak bylo situováno výhradně na jihovýchod. </a:t>
            </a:r>
            <a:endParaRPr lang="cs-CZ" sz="17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3439376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EFBC72-23C5-49B8-BD08-8AA545ACE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40F2B2-BA13-4AAD-BCE7-746B5B4E5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Přestože si podpora imigrace kladla za cíl doplnit pracovní sílu na venkově, díky krizí v zemědělství se většina nově příchozích přestěhovala do měst.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Vnitřní stěhování populace v rámci Brazílie bylo ovlivněno především zrušením 	otroctví. Největším poklesem populace trpěl severovýchod, odkud odcházeli 	obyvatelé na prosperující jihovýchod.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Imigranti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kteří přesto zůstali věrni práci v zemědělství, se usazovali v jižních brazilských státech jako </a:t>
            </a:r>
            <a:r>
              <a:rPr lang="cs-CZ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Paraná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Santa </a:t>
            </a:r>
            <a:r>
              <a:rPr lang="cs-CZ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Catarina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Rio Grande do </a:t>
            </a:r>
            <a:r>
              <a:rPr lang="cs-CZ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Sul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Na severu pak v 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Amazonii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kde se začalo s lukrativní těžbou kaučuku.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45268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612BBD-C497-4D5F-821B-20B6886C7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7163A1-C1D8-4C07-BE43-B88082D1E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959428"/>
            <a:ext cx="9724031" cy="4469363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neděli 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17. listopadu 1889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ve tři hodiny ráno, opustila královská rodina Brazílii. Odplula z přístavu v Riu de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Janeiru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směrem do Lisabonu. Monarchie byla svržena a nastávalo období 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První republiky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Brazílii se začala měnit jména ulic a náměstí, která původně nesla označení jako královské, imperiální či Pedra II., na národní, popřípadě brazilské.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Hymna ovšem zůstala původní (byla složena po abdikaci Pedra I.)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3980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08FDF638-7094-4E6D-B770-D81CEA115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3C9377F-D013-48C6-9162-0335418D7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97" y="679730"/>
            <a:ext cx="3124151" cy="35785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Získávání kaučuku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Amazonii</a:t>
            </a:r>
            <a:endParaRPr lang="en-US" sz="4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1084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Zástupný obsah 7" descr="Obsah obrázku exteriér, staré&#10;&#10;Popis byl vytvořen automaticky">
            <a:extLst>
              <a:ext uri="{FF2B5EF4-FFF2-40B4-BE49-F238E27FC236}">
                <a16:creationId xmlns:a16="http://schemas.microsoft.com/office/drawing/2014/main" id="{5D4EA923-9CE2-4DCA-B2E3-646C4875C4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" r="7054" b="4"/>
          <a:stretch/>
        </p:blipFill>
        <p:spPr>
          <a:xfrm>
            <a:off x="4125081" y="972235"/>
            <a:ext cx="3383280" cy="2414016"/>
          </a:xfrm>
          <a:prstGeom prst="rect">
            <a:avLst/>
          </a:prstGeom>
        </p:spPr>
      </p:pic>
      <p:pic>
        <p:nvPicPr>
          <p:cNvPr id="10" name="Zástupný obsah 9" descr="Obsah obrázku exteriér, tráva, staré, dům&#10;&#10;Popis byl vytvořen automaticky">
            <a:extLst>
              <a:ext uri="{FF2B5EF4-FFF2-40B4-BE49-F238E27FC236}">
                <a16:creationId xmlns:a16="http://schemas.microsoft.com/office/drawing/2014/main" id="{C6092B50-3440-40C5-B9CC-993C3A1AD9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2" r="1064" b="4"/>
          <a:stretch/>
        </p:blipFill>
        <p:spPr>
          <a:xfrm>
            <a:off x="4121338" y="3605954"/>
            <a:ext cx="3383280" cy="2414016"/>
          </a:xfrm>
          <a:prstGeom prst="rect">
            <a:avLst/>
          </a:prstGeom>
        </p:spPr>
      </p:pic>
      <p:pic>
        <p:nvPicPr>
          <p:cNvPr id="6" name="Zástupný obsah 5" descr="Obsah obrázku strom, tráva, exteriér, rostlina&#10;&#10;Popis byl vytvořen automaticky">
            <a:extLst>
              <a:ext uri="{FF2B5EF4-FFF2-40B4-BE49-F238E27FC236}">
                <a16:creationId xmlns:a16="http://schemas.microsoft.com/office/drawing/2014/main" id="{5EF80EEF-0D70-47EC-BA88-4B65839400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" r="1" b="1"/>
          <a:stretch/>
        </p:blipFill>
        <p:spPr>
          <a:xfrm>
            <a:off x="7755775" y="972235"/>
            <a:ext cx="3438144" cy="504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71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E4B4469-B010-4C39-862B-4603E77BA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421FAF-7890-403C-A132-4C7BA4229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791478"/>
            <a:ext cx="9724031" cy="4771984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 velkých městech byla zavedena hromadná městská doprava a zakládány reprezentativní instituce</a:t>
            </a:r>
          </a:p>
          <a:p>
            <a:pPr marL="0" lvl="0" indent="0">
              <a:buNone/>
            </a:pP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prezident </a:t>
            </a:r>
            <a:r>
              <a:rPr lang="cs-CZ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Rodrigues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Alves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(1902-1906) svolal skupinu odborníků s cílem učinit z </a:t>
            </a:r>
            <a:r>
              <a:rPr lang="cs-CZ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Ria de </a:t>
            </a:r>
            <a:r>
              <a:rPr lang="cs-CZ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Janeira</a:t>
            </a:r>
            <a:r>
              <a:rPr lang="cs-CZ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výstavní 	město Brazílie, které by odpovídalo představám a zájmu zahraničních návštěvníků. Plán obnovy Ria byl 	rozdělen na tři části: 1) modernizace přístavu, 2) asanace neboli zlepšení hygienických podmínek, 3) 	rekonstrukce města inspirovaná projektem rekonstrukce Paříže.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Důsledkem těchto změn bylo vyhánění chudých z centra města – bouraly se domy, chudinské čtvrti i levné hotely.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Rozsáhlou rekonstrukcí prošlo i </a:t>
            </a:r>
            <a:r>
              <a:rPr lang="cs-CZ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São</a:t>
            </a:r>
            <a:r>
              <a:rPr lang="cs-CZ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Paulo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aby více odpovídalo potřebám čím dál početnější a bohatší hospodářské elity.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Belo Horizonte 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už bylo navržené tak, aby vyhovovalo moderní době a jejím nárokům.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Začalo se rovněž s různými lékařskými projekty, které měly snížit počet epidemií v zemi. Brazílii sužovala zejména žlutá horečka, černé neštovice, dýmějový mor, cholera, a to jak ve městech, tak na venkově.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777791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text, exteriér, staré, bílá&#10;&#10;Popis byl vytvořen automaticky">
            <a:extLst>
              <a:ext uri="{FF2B5EF4-FFF2-40B4-BE49-F238E27FC236}">
                <a16:creationId xmlns:a16="http://schemas.microsoft.com/office/drawing/2014/main" id="{BFD87968-0444-4658-B2EA-A1CD97073D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1844675"/>
            <a:ext cx="6851650" cy="4449763"/>
          </a:xfrm>
        </p:spPr>
      </p:pic>
      <p:pic>
        <p:nvPicPr>
          <p:cNvPr id="9" name="Zástupný obsah 8" descr="Obsah obrázku směr, město, silnice, náměstí&#10;&#10;Popis byl vytvořen automaticky">
            <a:extLst>
              <a:ext uri="{FF2B5EF4-FFF2-40B4-BE49-F238E27FC236}">
                <a16:creationId xmlns:a16="http://schemas.microsoft.com/office/drawing/2014/main" id="{7F586FDC-8FED-4332-AED5-B3887439E3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844675"/>
            <a:ext cx="3562350" cy="4449763"/>
          </a:xfr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5984B8C3-E3D2-4980-9415-F5EF2E444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Sao Paulo – Avenida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Pulista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38558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DED0478-389D-4DFB-8501-DABB78CC3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641D8E-7FCA-4F06-B6C6-303ADFA60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Zatímco se pozornost vlády upínala k prosperujícím centrům jihovýchodu, velká část Brazílie a její populace byla odsouvána na okraj a jejich zájmy byly ignorovány. V odlehlejších částech země rostla nespokojenost s touto politikou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začala propukat povstání, ve kterých se mísil boj za 	získání pozemků k obdělávání půdy a tím zajištění 	základní obživy s náboženskými myšlenkami za 	spravedlivější společnost.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38569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10">
            <a:extLst>
              <a:ext uri="{FF2B5EF4-FFF2-40B4-BE49-F238E27FC236}">
                <a16:creationId xmlns:a16="http://schemas.microsoft.com/office/drawing/2014/main" id="{0450C687-86B5-4248-BEBB-0B59B7977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12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06663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CB397F0-A4C1-42E4-9509-62F4C6D62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8" y="721805"/>
            <a:ext cx="4264888" cy="22219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</a:t>
            </a:r>
            <a:r>
              <a:rPr lang="en-US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ovst</a:t>
            </a:r>
            <a:r>
              <a:rPr lang="cs-CZ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ání</a:t>
            </a:r>
            <a:r>
              <a:rPr lang="cs-CZ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 </a:t>
            </a:r>
            <a:r>
              <a:rPr lang="en-US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Canudos</a:t>
            </a:r>
            <a:r>
              <a:rPr lang="cs-CZ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cs-CZ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cs-CZ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(1893-1897)</a:t>
            </a:r>
            <a:endParaRPr lang="en-US" sz="4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" name="Rectangle 1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16">
            <a:extLst>
              <a:ext uri="{FF2B5EF4-FFF2-40B4-BE49-F238E27FC236}">
                <a16:creationId xmlns:a16="http://schemas.microsoft.com/office/drawing/2014/main" id="{A9B4CF53-BC95-46A2-B37D-D05450472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82FB6946-B6BC-49D3-BB97-5BB97BCDA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D7D05801-3139-44B5-9BA4-80BF38143E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C1285406-A9A8-420E-B8E4-793B60049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6">
              <a:extLst>
                <a:ext uri="{FF2B5EF4-FFF2-40B4-BE49-F238E27FC236}">
                  <a16:creationId xmlns:a16="http://schemas.microsoft.com/office/drawing/2014/main" id="{8B3D20EE-1C4E-4D4C-BCA6-8EDFF7C50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C1515A89-664B-462C-9F5A-1E58EC54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A3161A7D-FA76-4326-BAB9-6E0233A01A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AA24BE7B-1AAC-463B-9FEF-7590317F4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56AB4F15-4844-457A-AF46-3D1D1AE340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2260C4BD-CAAF-4776-AD3C-8449E4750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BFEFE041-1ED6-448D-AB61-539755AB96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91B5294C-A473-487E-B001-D0B9E60E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1CB2FBA8-54F5-4AAC-A317-EE8CD705E5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260C043C-3DD1-45AE-8C57-3B00D0583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2AF05C5C-202A-4D8F-BE6C-10BBC01B0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D5F0CE7E-3C13-48B7-B758-56D1ECF99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62231363-AC94-4C4D-A832-B5F6C25F02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109068F2-E473-4D37-8B86-E277B12CE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69243EA3-CC31-43A5-B7BA-8077D99453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81597D69-9411-4FE0-9741-385ED1D4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AEC6CFC5-C230-4B82-B3DA-852FC60C2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C8BE9C-7A1C-4D40-9886-BBB0F85228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6648" y="3332354"/>
            <a:ext cx="4264888" cy="32339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1800" dirty="0">
                <a:effectLst/>
              </a:rPr>
              <a:t>V </a:t>
            </a:r>
            <a:r>
              <a:rPr lang="en-US" sz="1800" dirty="0" err="1">
                <a:effectLst/>
              </a:rPr>
              <a:t>roce</a:t>
            </a:r>
            <a:r>
              <a:rPr lang="en-US" sz="1800" dirty="0">
                <a:effectLst/>
              </a:rPr>
              <a:t> 1896 </a:t>
            </a:r>
            <a:r>
              <a:rPr lang="en-US" sz="1800" dirty="0" err="1">
                <a:effectLst/>
              </a:rPr>
              <a:t>došlo</a:t>
            </a:r>
            <a:r>
              <a:rPr lang="en-US" sz="1800" dirty="0">
                <a:effectLst/>
              </a:rPr>
              <a:t> k </a:t>
            </a:r>
            <a:r>
              <a:rPr lang="en-US" sz="1800" dirty="0" err="1">
                <a:effectLst/>
              </a:rPr>
              <a:t>nejkrvavějšímu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ozbrojenému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konfliktu</a:t>
            </a:r>
            <a:r>
              <a:rPr lang="en-US" sz="1800" dirty="0">
                <a:effectLst/>
              </a:rPr>
              <a:t> v </a:t>
            </a:r>
            <a:r>
              <a:rPr lang="en-US" sz="1800" dirty="0" err="1">
                <a:effectLst/>
              </a:rPr>
              <a:t>období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První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republiky</a:t>
            </a:r>
            <a:r>
              <a:rPr lang="en-US" sz="1800" dirty="0">
                <a:effectLst/>
              </a:rPr>
              <a:t>, </a:t>
            </a:r>
            <a:r>
              <a:rPr lang="en-US" sz="1800" b="1" dirty="0" err="1">
                <a:effectLst/>
              </a:rPr>
              <a:t>Válka</a:t>
            </a:r>
            <a:r>
              <a:rPr lang="en-US" sz="1800" b="1" dirty="0">
                <a:effectLst/>
              </a:rPr>
              <a:t> v </a:t>
            </a:r>
            <a:r>
              <a:rPr lang="en-US" sz="1800" b="1" dirty="0" err="1">
                <a:effectLst/>
              </a:rPr>
              <a:t>Canudos</a:t>
            </a:r>
            <a:r>
              <a:rPr lang="en-US" sz="1800" dirty="0">
                <a:effectLst/>
              </a:rPr>
              <a:t>, </a:t>
            </a:r>
            <a:r>
              <a:rPr lang="en-US" sz="1800" dirty="0" err="1">
                <a:effectLst/>
              </a:rPr>
              <a:t>který</a:t>
            </a:r>
            <a:r>
              <a:rPr lang="en-US" sz="1800" dirty="0">
                <a:effectLst/>
              </a:rPr>
              <a:t> je </a:t>
            </a:r>
            <a:r>
              <a:rPr lang="en-US" sz="1800" dirty="0" err="1">
                <a:effectLst/>
              </a:rPr>
              <a:t>výmluvně</a:t>
            </a:r>
            <a:r>
              <a:rPr lang="en-US" sz="1800" dirty="0">
                <a:effectLst/>
              </a:rPr>
              <a:t> a </a:t>
            </a:r>
            <a:r>
              <a:rPr lang="en-US" sz="1800" dirty="0" err="1">
                <a:effectLst/>
              </a:rPr>
              <a:t>detailně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popsán</a:t>
            </a:r>
            <a:r>
              <a:rPr lang="en-US" sz="1800" dirty="0">
                <a:effectLst/>
              </a:rPr>
              <a:t> v </a:t>
            </a:r>
            <a:r>
              <a:rPr lang="en-US" sz="1800" dirty="0" err="1">
                <a:effectLst/>
              </a:rPr>
              <a:t>knize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novináře</a:t>
            </a:r>
            <a:r>
              <a:rPr lang="en-US" sz="1800" dirty="0">
                <a:effectLst/>
              </a:rPr>
              <a:t> a </a:t>
            </a:r>
            <a:r>
              <a:rPr lang="en-US" sz="1800" dirty="0" err="1">
                <a:effectLst/>
              </a:rPr>
              <a:t>esejisty</a:t>
            </a:r>
            <a:r>
              <a:rPr lang="en-US" sz="1800" dirty="0">
                <a:effectLst/>
              </a:rPr>
              <a:t> </a:t>
            </a:r>
            <a:r>
              <a:rPr lang="en-US" sz="1800" b="1" dirty="0" err="1">
                <a:effectLst/>
              </a:rPr>
              <a:t>Euclidese</a:t>
            </a:r>
            <a:r>
              <a:rPr lang="en-US" sz="1800" b="1" dirty="0">
                <a:effectLst/>
              </a:rPr>
              <a:t> da </a:t>
            </a:r>
            <a:r>
              <a:rPr lang="en-US" sz="1800" b="1" dirty="0" err="1">
                <a:effectLst/>
              </a:rPr>
              <a:t>Cunhy</a:t>
            </a:r>
            <a:r>
              <a:rPr lang="en-US" sz="1800" dirty="0">
                <a:effectLst/>
              </a:rPr>
              <a:t> </a:t>
            </a:r>
            <a:r>
              <a:rPr lang="en-US" sz="1800" b="1" i="1" dirty="0" err="1">
                <a:effectLst/>
              </a:rPr>
              <a:t>Os</a:t>
            </a:r>
            <a:r>
              <a:rPr lang="en-US" sz="1800" b="1" i="1" dirty="0">
                <a:effectLst/>
              </a:rPr>
              <a:t> </a:t>
            </a:r>
            <a:r>
              <a:rPr lang="en-US" sz="1800" b="1" i="1" dirty="0" err="1">
                <a:effectLst/>
              </a:rPr>
              <a:t>sertões</a:t>
            </a:r>
            <a:r>
              <a:rPr lang="en-US" sz="1800" b="1" dirty="0">
                <a:effectLst/>
              </a:rPr>
              <a:t> </a:t>
            </a:r>
            <a:r>
              <a:rPr lang="en-US" sz="1800" dirty="0">
                <a:effectLst/>
              </a:rPr>
              <a:t>(</a:t>
            </a:r>
            <a:r>
              <a:rPr lang="en-US" sz="1800" i="1" dirty="0" err="1">
                <a:effectLst/>
              </a:rPr>
              <a:t>Divočina</a:t>
            </a:r>
            <a:r>
              <a:rPr lang="en-US" sz="1800" dirty="0">
                <a:effectLst/>
              </a:rPr>
              <a:t>). </a:t>
            </a:r>
            <a:endParaRPr lang="cs-CZ" sz="1800" dirty="0">
              <a:effectLst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US" sz="1800" dirty="0">
                <a:effectLst/>
              </a:rPr>
              <a:t>Da Cunha </a:t>
            </a:r>
            <a:r>
              <a:rPr lang="en-US" sz="1800" dirty="0" err="1">
                <a:effectLst/>
              </a:rPr>
              <a:t>byl</a:t>
            </a:r>
            <a:r>
              <a:rPr lang="en-US" sz="1800" dirty="0">
                <a:effectLst/>
              </a:rPr>
              <a:t> do </a:t>
            </a:r>
            <a:r>
              <a:rPr lang="en-US" sz="1800" dirty="0" err="1">
                <a:effectLst/>
              </a:rPr>
              <a:t>oblasti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povolán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jako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pozorovatel</a:t>
            </a:r>
            <a:r>
              <a:rPr lang="en-US" sz="1800" dirty="0">
                <a:effectLst/>
              </a:rPr>
              <a:t> a </a:t>
            </a:r>
            <a:r>
              <a:rPr lang="en-US" sz="1800" dirty="0" err="1">
                <a:effectLst/>
              </a:rPr>
              <a:t>reportér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pracující</a:t>
            </a:r>
            <a:r>
              <a:rPr lang="en-US" sz="1800" dirty="0">
                <a:effectLst/>
              </a:rPr>
              <a:t> pro </a:t>
            </a:r>
            <a:r>
              <a:rPr lang="en-US" sz="1800" dirty="0" err="1">
                <a:effectLst/>
              </a:rPr>
              <a:t>jeden</a:t>
            </a:r>
            <a:r>
              <a:rPr lang="en-US" sz="1800" dirty="0">
                <a:effectLst/>
              </a:rPr>
              <a:t> z </a:t>
            </a:r>
            <a:r>
              <a:rPr lang="en-US" sz="1800" dirty="0" err="1">
                <a:effectLst/>
              </a:rPr>
              <a:t>nejvýznamnějších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brazilských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deníků</a:t>
            </a:r>
            <a:r>
              <a:rPr lang="en-US" sz="1800" dirty="0">
                <a:effectLst/>
              </a:rPr>
              <a:t>, </a:t>
            </a:r>
            <a:r>
              <a:rPr lang="en-US" sz="1800" i="1" dirty="0">
                <a:effectLst/>
              </a:rPr>
              <a:t>O Estado de São Paulo</a:t>
            </a:r>
            <a:r>
              <a:rPr lang="en-US" sz="1800" dirty="0">
                <a:effectLst/>
              </a:rPr>
              <a:t>.</a:t>
            </a:r>
          </a:p>
          <a:p>
            <a:endParaRPr lang="en-US" sz="1800" dirty="0"/>
          </a:p>
        </p:txBody>
      </p:sp>
      <p:pic>
        <p:nvPicPr>
          <p:cNvPr id="6" name="Zástupný obsah 5" descr="Obsah obrázku mapa&#10;&#10;Popis byl vytvořen automaticky">
            <a:extLst>
              <a:ext uri="{FF2B5EF4-FFF2-40B4-BE49-F238E27FC236}">
                <a16:creationId xmlns:a16="http://schemas.microsoft.com/office/drawing/2014/main" id="{30E9E817-39E2-4AD7-A7E3-DD2DD6CE20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040" y="665606"/>
            <a:ext cx="5526788" cy="552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79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5208C38-3EC6-41F1-A309-E16B9F94C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51F779-D9AD-41A6-BA2C-CBB81F61F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85278"/>
            <a:ext cx="9724031" cy="4565855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Válka povstalců z 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Canudos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byla vedena místním náboženským vůdcem </a:t>
            </a:r>
            <a:r>
              <a:rPr lang="cs-CZ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Antôniem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Conselheirem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odehrála se ve vnitrozemí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Bahie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V této oblasti se nacházela řada plantáží ležících ladem, sužovala ji cyklická pravidelná sucha a chronická nezaměstnanost. Tisíce tamních obyvatel vedly nomádský život. 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Antônio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Conselheiro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který v doprovodu svých žáků putoval po kraji a kázal, přišel v roce 1893 do města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Conselho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 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Bahii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Ve městě se právě vylepovaly letáky oznamující další zvýšení daní.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Conselheiro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 strhal ze zdí a spálil. Když se o tom dozvěděl guvernér oblasti, poslal za ním několik vojáků, aby jej zajali a skupinu jeho stoupenců rozpustili. Vojáci byli ale bez větších problémů přemoženi a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Antônio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Conselheiro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se svou skupinou usadil na statku v 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Canudos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 příchodu na statek až po skončení války (1893-1897) se skupina rozrostla z 230 členů na 24 000.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47427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3BD135A-4FFE-4711-B5BE-53728EBB1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5400" dirty="0" err="1">
                <a:solidFill>
                  <a:srgbClr val="FFFFFF"/>
                </a:solidFill>
              </a:rPr>
              <a:t>Antônio</a:t>
            </a:r>
            <a:r>
              <a:rPr lang="cs-CZ" sz="5400" dirty="0">
                <a:solidFill>
                  <a:srgbClr val="FFFFFF"/>
                </a:solidFill>
              </a:rPr>
              <a:t> </a:t>
            </a:r>
            <a:r>
              <a:rPr lang="cs-CZ" sz="5400" dirty="0" err="1">
                <a:solidFill>
                  <a:srgbClr val="FFFFFF"/>
                </a:solidFill>
              </a:rPr>
              <a:t>Conselheiro</a:t>
            </a:r>
            <a:r>
              <a:rPr lang="cs-CZ" sz="5400" dirty="0">
                <a:solidFill>
                  <a:srgbClr val="FFFFFF"/>
                </a:solidFill>
              </a:rPr>
              <a:t>, </a:t>
            </a:r>
            <a:r>
              <a:rPr lang="cs-CZ" sz="5400" dirty="0" err="1">
                <a:solidFill>
                  <a:srgbClr val="FFFFFF"/>
                </a:solidFill>
              </a:rPr>
              <a:t>Canudos</a:t>
            </a:r>
            <a:endParaRPr lang="en-US" sz="5400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FAD05E4C-2F3E-4B07-B745-EA66551475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00" y="2426818"/>
            <a:ext cx="5387650" cy="399763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6A65F55C-9707-413D-B50F-68C9FAD620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3" y="2945719"/>
            <a:ext cx="5455917" cy="295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72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592742D-C3CB-4AEB-8905-2ADEA07D1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401FA5-332B-42DE-A445-22212C389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85278"/>
            <a:ext cx="9724031" cy="4515521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Jejich komunita byla republikánské vládě trnem v oku, protože vytvořila nový způsob správy:</a:t>
            </a:r>
            <a:endParaRPr lang="cs-CZ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vlastnictví půdy bylo kolektivní stejně jako práce na ní</a:t>
            </a: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každý, kdo přišel, dostal zdarma část půdy, kterou mohl obdělávat a na které se usadil; pěstovaly se různé plodiny, choval se dobytek a koně, vydělávala se kůže; výsledky práce se spravedlivě rozdělovaly mezi členy komunity;</a:t>
            </a:r>
            <a:endParaRPr lang="cs-CZ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sám </a:t>
            </a:r>
            <a:r>
              <a:rPr lang="cs-CZ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Antônio</a:t>
            </a: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Conselheiro</a:t>
            </a: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nebyl jako duchovní podřízen katolické církvi a osada nebyla podřízena žádnému bohatému vlastníkovi půdy.</a:t>
            </a:r>
            <a:endParaRPr lang="cs-CZ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Republikánská vláda obvinila komunitu z úkladů proti republice a označila ji za skupinu bojující za návrat monarchistického zřízení.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Mezi lety 1896-1897 </a:t>
            </a: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proti nim vyslala </a:t>
            </a:r>
            <a:r>
              <a:rPr lang="cs-CZ" sz="1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čtyři vojenské expedice</a:t>
            </a: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Například při třetí expedici bylo do oblasti vysláno 1300 vojáků, kteří komunitu ostřelovali nepřetržitě několik hodin. Nakonec byli poraženi, jejich generál padl v boji a stovky dalších vojáků byly zabity na útěku.</a:t>
            </a:r>
            <a:endParaRPr lang="cs-CZ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3693466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D2F3D4C-D999-427E-A400-B0713B9E9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504478-9E06-45B6-9E7C-E020479B6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říjnu téhož roku republikánská vláda odpověděla vysláním více než 6000 vojáků a 421 důstojníků. Armáda slíbila členům komunity, že ušetří životy těch, kteří se vzdají – svůj slib však nedodržela a povraždila množství mužů, žen a dětí, kteří jim uvěřili. Statek nakonec dobyla, vypálila a rozprášila dynamitem.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Vláda se celý konflikt snažila podat jako boj moderní společnosti proti společnosti opožděné, jako boj civilizace proti barbarům.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Samotný Euklides da Cunha, republikánský novinář, ukázal tuto interpretaci jako zavádějící. Jeho svědectví je podáno jako obvinění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obvinění vlády ze zbytečného masakru civilního obyvatelstva i z toho, že se o část 	své populace nestará, nesnaží se jí porozumět a vyjít vstříc.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84853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BDF21B7-4FA8-4235-8F61-80303FA96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Dělnické stávky ve městech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AB4EE9-5805-4D26-AF9A-E8079D681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90. letech 19. století, s sebou evropští imigranti přivezli do Brazílie </a:t>
            </a:r>
            <a:r>
              <a:rPr lang="cs-CZ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myšlenky anarchismu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Toto hnutí získalo během desetiletí množství přívrženců a ve druhém desetiletí 20. století se na základě jeho idejí vytvořily </a:t>
            </a:r>
            <a:r>
              <a:rPr lang="cs-CZ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politické organizace dělníků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Industrializace v Brazílii začala v roce 1840, kdy se objevily první továrny. Rozvinula se v 60. letech 19. století, především díky textilní výrobě. 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roce 1907 v Brazílii existovalo již 3410 továren, a to především v oblasti jihovýchodu. Dělníci z řad přistěhovalců se soustředili především ve státech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São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Paulo a Rio de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Janeiro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např. v 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São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Paulu v roce 1912, bylo 60% textilních dělníků tvořeno Italy, kteří obvykle přicházeli z Neapole, Benátska, Sicílie nebo Kalábrie.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Dělnické hnutí rostlo také ve státech Rio de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Janeiru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Minas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Gerais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2747126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44599FE-D6DE-4CE0-8457-5C8E6D082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Změna brazilské vlajky s příchodem Republiky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C704B47-D27F-CA2A-FDDB-E108895CEC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5278066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cs-CZ" sz="2000" dirty="0">
                <a:effectLst/>
              </a:rPr>
              <a:t>V</a:t>
            </a:r>
            <a:r>
              <a:rPr lang="en-US" sz="2000" dirty="0" err="1">
                <a:effectLst/>
              </a:rPr>
              <a:t>lajka</a:t>
            </a:r>
            <a:r>
              <a:rPr lang="en-US" sz="2000" dirty="0">
                <a:effectLst/>
              </a:rPr>
              <a:t> se </a:t>
            </a:r>
            <a:r>
              <a:rPr lang="en-US" sz="2000" dirty="0" err="1">
                <a:effectLst/>
              </a:rPr>
              <a:t>proměnila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jen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minimálně</a:t>
            </a:r>
            <a:r>
              <a:rPr lang="cs-CZ" sz="2000" dirty="0">
                <a:effectLst/>
              </a:rPr>
              <a:t>.</a:t>
            </a:r>
          </a:p>
          <a:p>
            <a:pPr marL="0" indent="0">
              <a:buNone/>
            </a:pPr>
            <a:r>
              <a:rPr lang="cs-CZ" sz="2000" dirty="0"/>
              <a:t>B</a:t>
            </a:r>
            <a:r>
              <a:rPr lang="en-US" sz="2000" dirty="0" err="1">
                <a:effectLst/>
              </a:rPr>
              <a:t>yly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ní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zachovány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barvy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dynastie</a:t>
            </a:r>
            <a:r>
              <a:rPr lang="en-US" sz="2000" dirty="0">
                <a:effectLst/>
              </a:rPr>
              <a:t> z </a:t>
            </a:r>
            <a:r>
              <a:rPr lang="en-US" sz="2000" dirty="0" err="1">
                <a:effectLst/>
              </a:rPr>
              <a:t>Bragançy</a:t>
            </a:r>
            <a:r>
              <a:rPr lang="en-US" sz="2000" dirty="0">
                <a:effectLst/>
              </a:rPr>
              <a:t> a </a:t>
            </a:r>
            <a:r>
              <a:rPr lang="en-US" sz="2000" dirty="0" err="1">
                <a:effectLst/>
              </a:rPr>
              <a:t>dynastie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rakouských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Habsburků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jen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jejich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výklad</a:t>
            </a:r>
            <a:r>
              <a:rPr lang="en-US" sz="2000" dirty="0">
                <a:effectLst/>
              </a:rPr>
              <a:t> se </a:t>
            </a:r>
            <a:r>
              <a:rPr lang="en-US" sz="2000" dirty="0" err="1">
                <a:effectLst/>
              </a:rPr>
              <a:t>změnil</a:t>
            </a:r>
            <a:r>
              <a:rPr lang="en-US" sz="2000" dirty="0">
                <a:effectLst/>
              </a:rPr>
              <a:t>: </a:t>
            </a:r>
            <a:r>
              <a:rPr lang="en-US" sz="2000" dirty="0" err="1">
                <a:effectLst/>
              </a:rPr>
              <a:t>zelená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barva</a:t>
            </a:r>
            <a:r>
              <a:rPr lang="en-US" sz="2000" dirty="0">
                <a:effectLst/>
              </a:rPr>
              <a:t> se </a:t>
            </a:r>
            <a:r>
              <a:rPr lang="en-US" sz="2000" dirty="0" err="1">
                <a:effectLst/>
              </a:rPr>
              <a:t>začala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interpretovat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jako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odkazující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tropickou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bujnou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vegetaci</a:t>
            </a:r>
            <a:r>
              <a:rPr lang="en-US" sz="2000" dirty="0">
                <a:effectLst/>
              </a:rPr>
              <a:t> a </a:t>
            </a:r>
            <a:r>
              <a:rPr lang="en-US" sz="2000" dirty="0" err="1">
                <a:effectLst/>
              </a:rPr>
              <a:t>žlutá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nerostná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bohatství</a:t>
            </a:r>
            <a:r>
              <a:rPr lang="en-US" sz="2000" dirty="0">
                <a:effectLst/>
              </a:rPr>
              <a:t>. Ze </a:t>
            </a:r>
            <a:r>
              <a:rPr lang="en-US" sz="2000" dirty="0" err="1">
                <a:effectLst/>
              </a:rPr>
              <a:t>žlutého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kosočtverce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zmizely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královský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erb</a:t>
            </a:r>
            <a:r>
              <a:rPr lang="en-US" sz="2000" dirty="0">
                <a:effectLst/>
              </a:rPr>
              <a:t> a </a:t>
            </a:r>
            <a:r>
              <a:rPr lang="en-US" sz="2000" dirty="0" err="1">
                <a:effectLst/>
              </a:rPr>
              <a:t>zbraně</a:t>
            </a:r>
            <a:r>
              <a:rPr lang="en-US" sz="2000" dirty="0">
                <a:effectLst/>
              </a:rPr>
              <a:t> a </a:t>
            </a:r>
            <a:r>
              <a:rPr lang="en-US" sz="2000" dirty="0" err="1">
                <a:effectLst/>
              </a:rPr>
              <a:t>nahradilo</a:t>
            </a:r>
            <a:r>
              <a:rPr lang="en-US" sz="2000" dirty="0">
                <a:effectLst/>
              </a:rPr>
              <a:t> je </a:t>
            </a:r>
            <a:r>
              <a:rPr lang="en-US" sz="2000" dirty="0" err="1">
                <a:effectLst/>
              </a:rPr>
              <a:t>pozitivistické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heslo</a:t>
            </a:r>
            <a:r>
              <a:rPr lang="en-US" sz="2000" dirty="0">
                <a:effectLst/>
              </a:rPr>
              <a:t> „</a:t>
            </a:r>
            <a:r>
              <a:rPr lang="en-US" sz="2000" dirty="0" err="1">
                <a:effectLst/>
              </a:rPr>
              <a:t>Ordem</a:t>
            </a:r>
            <a:r>
              <a:rPr lang="en-US" sz="2000" dirty="0">
                <a:effectLst/>
              </a:rPr>
              <a:t> e Progresso“, „</a:t>
            </a:r>
            <a:r>
              <a:rPr lang="en-US" sz="2000" dirty="0" err="1">
                <a:effectLst/>
              </a:rPr>
              <a:t>Pořádek</a:t>
            </a:r>
            <a:r>
              <a:rPr lang="en-US" sz="2000" dirty="0">
                <a:effectLst/>
              </a:rPr>
              <a:t> a </a:t>
            </a:r>
            <a:r>
              <a:rPr lang="en-US" sz="2000" dirty="0" err="1">
                <a:effectLst/>
              </a:rPr>
              <a:t>Pokrok</a:t>
            </a:r>
            <a:r>
              <a:rPr lang="en-US" sz="2000" dirty="0">
                <a:effectLst/>
              </a:rPr>
              <a:t>“.</a:t>
            </a:r>
          </a:p>
          <a:p>
            <a:endParaRPr lang="en-US" sz="2000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C2C3517B-9380-4C48-B585-C67DF6B9FE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6" r="1" b="1704"/>
          <a:stretch/>
        </p:blipFill>
        <p:spPr>
          <a:xfrm>
            <a:off x="7084364" y="581892"/>
            <a:ext cx="4395550" cy="2518756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992AC300-D132-4F1C-A408-21C6FF09F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8" r="4" b="7115"/>
          <a:stretch/>
        </p:blipFill>
        <p:spPr>
          <a:xfrm>
            <a:off x="7083423" y="3708415"/>
            <a:ext cx="4395569" cy="251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412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E0E2906-8264-46F5-9C96-8BDB0DE3A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403FB2-0BA1-41E0-A1F1-61E5843D4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lnSpcReduction="1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Hlavní myšlenkou </a:t>
            </a:r>
            <a:r>
              <a:rPr lang="cs-CZ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anarchistického hnutí 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požadavek společnosti bez státního uspořádání. Ideální společnost má být tvořena </a:t>
            </a:r>
            <a:r>
              <a:rPr lang="cs-CZ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autonomními komunitami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které by fungovaly na principu svobody, zkušenosti, solidarity a bratrství.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V Brazílii se anarchisté slučovali do revolučních seskupení, která požadovala </a:t>
            </a:r>
            <a:r>
              <a:rPr lang="cs-CZ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zlepšení životních 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podmínek dělníků 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jejich přístup ke vzdělání. Vydali různé publikace a využívali stávku jako 	hlavní zbraň k mobilizaci a boji dělníků.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Samotní anarchisté se v Brazílii dělili na dvě hlavní skupiny: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anarchisté-odboráři ze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São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Paula prosazovali </a:t>
            </a:r>
            <a:r>
              <a:rPr lang="cs-CZ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zřizování odborů 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věřili, že jsou hlavní silou jejich politické činnosti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anarchisté-komunisté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požadovali lidové povstání jako </a:t>
            </a:r>
            <a:r>
              <a:rPr lang="cs-CZ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revoluční cestu 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 dosažení svých požadavků.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Obě skupiny byly ale zajedno v tom, že pouze přímá a nezávislá akce dělníků může vést k </a:t>
            </a:r>
            <a:r>
              <a:rPr lang="cs-CZ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pádu kapitalismu 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zavedení anarchie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7944901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6E5229A-B2C8-47A0-AE89-EA1E975E9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55E263-4A5A-4904-9D0F-0D755A9C6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772816"/>
            <a:ext cx="9724031" cy="4790646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Mezi lety 1906-1908 dramaticky rostl počet stávek 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dělníci reagovali na neúnosné podmínky: pracovní doba ani věk pracujících nebyly omezeny a v továrnách tak pracovaly děti již od 5 let; nezletilí často tvořili více než padesát procent pracujících v továrnách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vysoký počet pracujících dětí a žen vedl k citelnému snížení platů, zatímco během války stoupaly ceny veškerého zboží.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Dělníci se sdružovali do odborů. V roce 1906 byla vytvořena centrální odborová organizace (COB).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Mezi lety 1900 a 1920 v zemi proběhlo více než 400 organizovaných stávek za zlepšení životních podmínek (zvýšení platů, ochrana práv dělníků, zkrácení pracovní doby, právo se organizovat) i stávek čistě politických, např. stávka proti První světové válce nebo solidární stávka za mezinárodní boj dělníků.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Stávky byly potlačovány 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v jejich průběhu byla část dělníků/imigrantů vyhoštěna, zatímco brazilští 	dělníci byli pozatýkáni a uvězněni.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0190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9F9FF8B-F72B-478D-84C3-0008BB141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44FEED-F775-4504-86F4-1B870751C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Význam anarchistického hnutí stoupal mezi lety 1910 a 1913 díky velké nezaměstnanosti a narůstající délce pracovní doby. V roce 1917 se do jedné ze stávek zapojilo mezi 50 a 70 tisíci dělníků z Ria; v 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São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Paulo se stávek  účastnila dokonce  velká většina tamních pracujících.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 20. let 20. století se díky brutálním policejním zákrokům snížil počet stávek, i samotná činnost odborů.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roce 1922 byla založena </a:t>
            </a:r>
            <a:r>
              <a:rPr lang="cs-CZ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Komunistická strana Brazílie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kterou z velké většiny tvořili bývalí anarchisté. Komunisté získávali čím dál větší význam ve společnosti, tím se ale zároveň </a:t>
            </a:r>
            <a:r>
              <a:rPr lang="cs-CZ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dělnické anarchistické hnutí zcela rozdělilo 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snížilo svou kapacitu mobilizace.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 dvacátých let bojovnost dělníků ochladla, ale jejich hnutí zůstalo přítomné v brazilském veřejném životě. Během dalších desetiletí se rozrostlo, lépe zorganizovalo a získalo na komplexnosti.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14755859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57B946E-FA2D-4585-9318-85358A556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Brazilský modernismus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30D0D4-2132-4C0E-A4F4-FED2C9921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052735"/>
            <a:ext cx="9724031" cy="4217436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První republika nevyvolávala nespokojenost jen u chudých vrstev, ale i u mnohých dalších společenských skupin.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Byli to zejména intelektuálové, kdo začal zpochybňovat tradičnější koncepce v kulturní oblasti stejně jako některé republikánské instituce. 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Situace se vyhrotila v roce 1922, kdy proběhly dvě důležité kulturní události: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oslava 100 let nezávislosti Brazílie, Týden moderního umění v 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São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Paulu.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Týden moderního umění 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byl později chápán jako historický mezník, v němž se projevil zásadní nesoulad nastupující generace s kulturními vzorci, které dominovaly společnosti.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 té doby udávala tón národní kultuře a literatuře 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Brazilská literární akademie 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založená v roce 1897. Jejích čtyřicet členů reprezentovalo intelektuální, morální a politickou autoritu národa. V průběhu času se tato instituce stala konzervativní a jako taková se stavěla se proti všem uměleckým avantgardám a novým literárním zkušenostem, symbolistickým a modernistickým; zásadně odmítala uznávat literární produkci skupin bohémů, které se scházely v barech a knihkupectvích.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9778355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F35D9FC-A3EE-4108-8C61-AFDA4F642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Týden moderního umění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1AB9FF-D8C4-4AB8-8C82-493A96297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týdnu od 11. do 18. února 1922 se v městském divadle v 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São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Paulu uskutečnil 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Týden moderního umění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který zorganizovali intelektuálové a umělci jako např. spisovatelé Mário de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Andrade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Oswald de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Andrade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výtvarní umělci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Tarsila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Amaral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Di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Cavalcanti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Anita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Malfatti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Victor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Brecheret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nebo skladatel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Heitor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Villa-Lobos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Událost pomáhaly financovat hospodářské elity ze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São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Paula.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Modernisté kritizovali nekritické přebírání evropských uměleckých směrů a cizích 	teorií a požadovali zavedení modelů národních. Jejich cílem bylo obnovení 	uměleckého prostředí. Směry směřující z Evropy – futurismus, kubismus, 	expresionismus – vyžadovali přizpůsobit brazilskému prostředí.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 prvním momentu byla tato iniciativa velice kritizována, ukázala se ale naprosto zásadní pro další kulturní vývoj Brazílie.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916136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15B02C24-7AE4-42C2-BC15-AAFC1F720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Anita Malfatti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Zástupný obsah 10" descr="Obsah obrázku text, kreslení&#10;&#10;Popis byl vytvořen automaticky">
            <a:extLst>
              <a:ext uri="{FF2B5EF4-FFF2-40B4-BE49-F238E27FC236}">
                <a16:creationId xmlns:a16="http://schemas.microsoft.com/office/drawing/2014/main" id="{62DAC081-BDE2-4CCE-9BCC-3E7F9B4E7F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15" y="2426818"/>
            <a:ext cx="3348020" cy="399763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ECDFE0D7-B8EF-41C7-97AE-0AADCD4FED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708" y="2426818"/>
            <a:ext cx="5208647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922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9D05B21-8F90-477D-86B2-E98D2E634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 err="1">
                <a:solidFill>
                  <a:srgbClr val="FFFFFF"/>
                </a:solidFill>
              </a:rPr>
              <a:t>Tarsila</a:t>
            </a:r>
            <a:r>
              <a:rPr lang="en-US" sz="5400" dirty="0">
                <a:solidFill>
                  <a:srgbClr val="FFFFFF"/>
                </a:solidFill>
              </a:rPr>
              <a:t> do Amaral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5F95BAD2-81FA-4C9B-9941-2E0153AD4D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36" y="2426818"/>
            <a:ext cx="3417979" cy="399763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Zástupný obsah 7" descr="Obsah obrázku pózování&#10;&#10;Popis byl vytvořen automaticky">
            <a:extLst>
              <a:ext uri="{FF2B5EF4-FFF2-40B4-BE49-F238E27FC236}">
                <a16:creationId xmlns:a16="http://schemas.microsoft.com/office/drawing/2014/main" id="{EE55C8E6-4DB6-48B0-A009-76F3C86738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551" y="2426818"/>
            <a:ext cx="5438961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669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72F75A9-1D48-41B6-BD8B-4A881892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Di Cavalcanti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Zástupný obsah 8" descr="Obsah obrázku text, interiér, barevné&#10;&#10;Popis byl vytvořen automaticky">
            <a:extLst>
              <a:ext uri="{FF2B5EF4-FFF2-40B4-BE49-F238E27FC236}">
                <a16:creationId xmlns:a16="http://schemas.microsoft.com/office/drawing/2014/main" id="{66B1340A-1371-455E-B389-F5B4B19713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74" y="2426818"/>
            <a:ext cx="4773302" cy="399763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Zástupný obsah 6" descr="Obsah obrázku interiér, barevné, zdobené, několik&#10;&#10;Popis byl vytvořen automaticky">
            <a:extLst>
              <a:ext uri="{FF2B5EF4-FFF2-40B4-BE49-F238E27FC236}">
                <a16:creationId xmlns:a16="http://schemas.microsoft.com/office/drawing/2014/main" id="{AC107D8E-B5FE-49F6-B567-4DCEDE7DF1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940" y="2426818"/>
            <a:ext cx="5330182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764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BB0B12D-4D2F-4361-A609-25044FB1B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Antropofagický manifest, </a:t>
            </a:r>
            <a:r>
              <a:rPr lang="cs-CZ" sz="4000" dirty="0" err="1">
                <a:solidFill>
                  <a:srgbClr val="FFFFFF"/>
                </a:solidFill>
              </a:rPr>
              <a:t>Macunaíma</a:t>
            </a:r>
            <a:endParaRPr lang="cs-CZ" sz="4000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B1825B-FB85-47DF-997A-E6C826075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968758"/>
            <a:ext cx="9724031" cy="4488025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roce 1928 byl sepsán </a:t>
            </a:r>
            <a:r>
              <a:rPr lang="cs-CZ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Antropofagický manifest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pojem antropofagie (rituální kanibalismus) se stal pro brazilskou modernu příznačným. 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Kulturní antropofagie 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byla procesem, v němž byly cizí kulturní vlivy přijímány, tráveny a vyvrhovány zpět, čímž se vytvořil zcela nový a národní produkt.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Moderna se obracela k myšlení a kultuře původních domorodých obyvatel, ale i ke kultuře africké.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Jedním z nejvýznamnějších děl modernismu je kniha </a:t>
            </a:r>
            <a:r>
              <a:rPr lang="cs-CZ" sz="1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Macunaíma</a:t>
            </a:r>
            <a:r>
              <a:rPr lang="cs-CZ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hrdina beze stopy charakteru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 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Mária de </a:t>
            </a:r>
            <a:r>
              <a:rPr lang="cs-CZ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Andrade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publikovaná v roce 1928. Hlavní postavou jeho vyprávění je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Macunaíma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který má postihovat zásadní vlastnosti typického Brazilce: lže, vyjednává, podvádí ostatní, pláče, dojímá se nad osudem ostatních. 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9075" indent="0">
              <a:spcAft>
                <a:spcPts val="800"/>
              </a:spcAft>
              <a:buNone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Mário de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Andrade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systematicky studoval dějiny a kulturu své země a zaměřoval se na brazilský folklór. Cestoval po různých částech Brazílie a stavěl se ostře proti rasovým předsudkům vůči černochům a míšencům.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5193676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ED2F47E-B998-43EE-A108-2647524C5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8F509C-96FA-4D17-94A8-9F5E791DB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Kromě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São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Paula, vzkvétal modernistický kulturní život i v Riu. </a:t>
            </a: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Vznikaly zde různé heterogenní skupiny, často kolem vůdčích ženských osobností, 	které přicházely ze severovýchodu jako náboženské autority afrických kultů. 	Scházeli se u nich jak chudí černoši a míšenci, tak umělci i potomci bohatých 	měšťanů.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76601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7DD6560E-4B7F-4A6B-90B9-A3C16BF0D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Nová Ústava, 1891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2F7D3FE2-B63F-40C5-9E25-45B99D0AF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roce 1891 byla uzákoněna nová Ústava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definovala státní uspořádání </a:t>
            </a:r>
            <a:r>
              <a:rPr lang="cs-CZ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Brazílie jako federativní republiky 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čele s prezidentem a 	dvoukomorovým parlamentem (poslanecká sněmovna a senát)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došlo k </a:t>
            </a:r>
            <a:r>
              <a:rPr lang="cs-CZ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oddělení církve od státu</a:t>
            </a:r>
            <a:endParaRPr lang="cs-CZ" sz="17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jednotlivé </a:t>
            </a:r>
            <a:r>
              <a:rPr lang="cs-CZ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provincie začaly být označovány jako státy 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v rámci federace získaly větší autonomii.  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Moc „moderující“, která dávala králi téměř absolutní moc, byla zrušena a nahrazena principem vyváženosti mezi mocí </a:t>
            </a:r>
            <a:r>
              <a:rPr lang="cs-CZ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výkonnou, zákonodárnou a soudní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Byla zaručena </a:t>
            </a:r>
            <a:r>
              <a:rPr lang="cs-CZ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svoboda vyznání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senátoři přestali být voleni doživotně a </a:t>
            </a:r>
            <a:r>
              <a:rPr lang="cs-CZ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volební právo 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rozšířilo na větší část populace – volit mohli </a:t>
            </a:r>
            <a:r>
              <a:rPr lang="cs-CZ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všichni dospělí muži, kteří uměli číst a psát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volit nemohli ženy, žebráci a vojáci.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12465172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B994E3F-5162-40CB-B49F-99822828D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Černošská populace po zrušení otroctví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CF9F58-60CF-476D-9ACA-CD74B642C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Otroctví bylo zrušeno v roce 1888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ale stát se nijak nepostaral o zařazení bývalých otroků do společnosti. Ti neměli jak konkurovat ostatním dělníkům, zejména evropským. Ke slovu se navíc dostávaly </a:t>
            </a:r>
            <a:r>
              <a:rPr lang="cs-CZ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pozitivistické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rasové teorie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podle nichž černoši a míšenci byli lidmi, kteří se </a:t>
            </a:r>
            <a:r>
              <a:rPr lang="cs-CZ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nevyvíjí dost rychle 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jsou ve všech směrech opoždění. Věřilo se, že mají </a:t>
            </a:r>
            <a:r>
              <a:rPr lang="cs-CZ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dědičné sklony 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 potulce, alkoholismu, mentálním problémům a dezorganizaci společenské i morální. 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Místo, aby se společnost cítila nějakým způsobem zodpovědná za jejich osud, který byl spojený 	s jejich zavlečením do Brazílie a zotročením, zdůvodnila těmito teoriemi jejich odsun na okraj 	společnosti.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Velké části z nich nezbylo než se připojit k chudé venkovské populaci. Většinou žili nomádským životem a vykonávali sezónní a jiné nájemné práce.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27183075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E26105A-1A2E-4203-B52A-DB0F58C59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Indiáni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D03D04-8FF6-494B-AE02-7D7424524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období republiky pokračovalo „domestikování“ indiánských kmenů, které byly ochotny se přizpůsobit a vyvražďování těch, které to odmítaly.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Emblematické je vyvraždění kmene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Kaingang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státě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São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Paulo, aby přes jejich 	území mohla vést železnice.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Problém s indiány se tak přesunul ze snahy využít jejich otrocké práce ke snaze získat jejich území, a to za jakoukoliv cenu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121237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EBAC7A-7B99-44F9-96FE-12AC33DB9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Krize První republiky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106B9F-C477-44C4-9D9E-66A0CB693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795244"/>
            <a:ext cx="9724031" cy="4768218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Během 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První světové války 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došlo ke 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krizi v zemědělství 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k 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posílení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domácích drobných 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obchodníků a výrobců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zrodila se tak 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silná střední třída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které nevyhovovalo řízení státu politiky, kteří 	privilegovali zemědělskou oligarchii tvořenou především majiteli kávových plantáží 	ze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São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Paula a chovatelů dobytka z 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Minas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Gerais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armádě začalo docházet k povstáním nižších důstojníků, „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tenentes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“. Jejich aktivita se projevovala jak v armádě, tak ve společnosti. Věřili tomu, že Brazílie potřebuje silnou centralizovanou vládu, která by se podílela na hospodářském rozhodování, aby mohla využívat nerostného bohatství, rozvíjet průmyslovou výrobu a chránit zemi před zneužíváním ze strany zahraničních mocností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její představitelé b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yli liberální ve společenských otázkách a autoritativní v otázkách 	politických.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853491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D0E8C9-C283-4FE4-B031-839E69C56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Povstání nižších důstojníků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C4EF0D-8057-465D-9ED7-EDB1240BD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91970"/>
            <a:ext cx="9724031" cy="4109585"/>
          </a:xfrm>
        </p:spPr>
        <p:txBody>
          <a:bodyPr anchor="ctr">
            <a:normAutofit/>
          </a:bodyPr>
          <a:lstStyle/>
          <a:p>
            <a:pPr marL="0" lvl="0" indent="0">
              <a:spcAft>
                <a:spcPts val="800"/>
              </a:spcAft>
              <a:buNone/>
            </a:pPr>
            <a:r>
              <a:rPr lang="cs-CZ" sz="1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Nižší důstojníci </a:t>
            </a: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politice zastávali funkci </a:t>
            </a:r>
            <a:r>
              <a:rPr lang="cs-CZ" sz="1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ozbrojené opozice vůči vládě 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cs-CZ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byli odhodláni </a:t>
            </a:r>
            <a:r>
              <a:rPr lang="cs-CZ" sz="1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chránit zemi a zničit politickou moc lokálních oligarchů</a:t>
            </a: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chtěli 	zmenšit propast sociálních rozdílů a skoncovat s analfabetismem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nedokázali však najít způsob, jak své požadavky prosadit, a proto se několikrát rozhodli 	čelit vládě sami.</a:t>
            </a:r>
            <a:endParaRPr lang="cs-CZ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července 1922 došlo k tzv. „</a:t>
            </a:r>
            <a:r>
              <a:rPr lang="cs-CZ" sz="1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Povstání osmnácti mužů z pevnosti</a:t>
            </a: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 („A Revolta </a:t>
            </a:r>
            <a:r>
              <a:rPr lang="cs-CZ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dos</a:t>
            </a: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 do Forte“)</a:t>
            </a:r>
            <a:endParaRPr lang="cs-CZ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 potlačení povstání v pevnosti na </a:t>
            </a:r>
            <a:r>
              <a:rPr lang="cs-CZ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Cobacabaně</a:t>
            </a: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vyšlo 28 důstojníků na ulici; byli rozhodnuti v protestu pokračovat a pochodovali podél pláže směrem k vládnímu vojenskému regimentu. Cestou jich deset opustilo skupinu a zbylých 18 pokračovalo ve svém pochodu uprostřed střelby – pouze dva důstojníci střet přežili. </a:t>
            </a:r>
            <a:endParaRPr lang="cs-CZ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18339601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E15B8FF-6252-4267-814E-40AA20A8C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E027D4-1530-47B0-BB55-1D41285FC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698171"/>
            <a:ext cx="9724031" cy="4991878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Druhé povstání nižších důstojníků proběhlo v roce 1924 v </a:t>
            </a:r>
            <a:r>
              <a:rPr lang="cs-CZ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São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Paulu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stejném roce došlo i k povstání v </a:t>
            </a:r>
            <a:r>
              <a:rPr lang="cs-CZ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Manaus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 Amazonii.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Největší povstání důstojníků proběhlo mezi lety 1925-1927, kdy se spojila skupina důstojníků ze </a:t>
            </a:r>
            <a:r>
              <a:rPr lang="cs-CZ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São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Paula 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skupina důstojníků z 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Rio Grande do </a:t>
            </a:r>
            <a:r>
              <a:rPr lang="cs-CZ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Sul</a:t>
            </a:r>
            <a:endParaRPr lang="cs-CZ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kromě svržení prezidenta Artura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Bernardese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požadovali zavedení tajného hlasu ve volbách, reformu veřejného školství, zavedení povinnosti základního školního vzdělání a konec korupce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tito důstojníci vytvořili komunu a během dvou let a 5 měsíců prošli 25 000 km v rámci 12 brazilských států – pevným jádrem této skupiny bylo 200 mužů, ale na určitých místech se k nim přidalo i kolem 1500 lidí; část obyvatelstva je ve městech vítala jako zachránce národa, mnozí byli naopak proti nim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úmyslně se vyhýbali střetu s vládní armádou a velice rychle se přemisťovali – šlo jim o trvalou formu ozbrojeného protestu, který se zdál být neporazitelný – v roce 1927 všichni uprchli do Bolívie.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1988220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ECFBA7-B5E6-4431-963C-D2AE332EF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B9077C-F2BF-4801-94AC-82D775E28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konci dvacátých let 20. století byla První republika vyčerpaná vnitřními konflikty. Stupňovaly se represe vlády a její policie, vydala se řada rasisticky zaměřených opatření a chudí byli vytlačováni na okraj měst a společnosti.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Situace se stávala neudržitelnou a ukazovala nutnost vystavět brazilskou společnost 	na jiných principech – bylo nutné nalézt model národní identity, který by stál na 	specifiku míšení ras a kultur, do té doby považovaném za negativní jev.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Všechny tyto 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změny se projevily v roce 1930 s prezidentskými volbami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Další vývoj země směřoval ke konci První republiky a nástupu Druhé republiky. 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07565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1CD590-80CF-44D8-A8E6-532EE4BF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Republika meče / </a:t>
            </a:r>
            <a:r>
              <a:rPr lang="cs-CZ" sz="4000" dirty="0" err="1">
                <a:solidFill>
                  <a:srgbClr val="FFFFFF"/>
                </a:solidFill>
              </a:rPr>
              <a:t>República</a:t>
            </a:r>
            <a:r>
              <a:rPr lang="cs-CZ" sz="4000" dirty="0">
                <a:solidFill>
                  <a:srgbClr val="FFFFFF"/>
                </a:solidFill>
              </a:rPr>
              <a:t> da </a:t>
            </a:r>
            <a:r>
              <a:rPr lang="cs-CZ" sz="4000" dirty="0" err="1">
                <a:solidFill>
                  <a:srgbClr val="FFFFFF"/>
                </a:solidFill>
              </a:rPr>
              <a:t>Espada</a:t>
            </a:r>
            <a:r>
              <a:rPr lang="cs-CZ" sz="4000" dirty="0">
                <a:solidFill>
                  <a:srgbClr val="FFFFFF"/>
                </a:solidFill>
              </a:rPr>
              <a:t> (1899-1894)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998FA5-222A-4AF5-84AA-21B554579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Vzhledem k tomu, že republikánský převrat v Brazílii byl vojenský, není proto divu, že prvních pět let (do roku 1894) republice vládli vysocí důstojníci. 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Prvním prezidentem se stal maršál </a:t>
            </a:r>
            <a:r>
              <a:rPr lang="cs-CZ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Deodoro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Fonseca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premiérem další důstojník, </a:t>
            </a:r>
            <a:r>
              <a:rPr lang="cs-CZ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Floriano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Peixoto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Autoritativní vláda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Deodora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Fonsecy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nedokázala vyjednávat s opozicí, porušovala 	Ústavu a nakonec nařídila rozpustit parlament. Kromě toho narůstala inflace a běžné 	byly i finanční podvody.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roce 1891 se proti prezidentovi vzbouřila námořní pěchota, která požadovala znovuotevření parlamentu.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Fonseca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tlaku podlehl a 23.11. 1891 rezignoval. 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13716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9D4457D-622C-47DF-BCF8-E5E8CC316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 dirty="0" err="1">
                <a:solidFill>
                  <a:srgbClr val="FFFFFF"/>
                </a:solidFill>
              </a:rPr>
              <a:t>Floriano</a:t>
            </a:r>
            <a:r>
              <a:rPr lang="cs-CZ" sz="4000" dirty="0">
                <a:solidFill>
                  <a:srgbClr val="FFFFFF"/>
                </a:solidFill>
              </a:rPr>
              <a:t> </a:t>
            </a:r>
            <a:r>
              <a:rPr lang="cs-CZ" sz="4000" dirty="0" err="1">
                <a:solidFill>
                  <a:srgbClr val="FFFFFF"/>
                </a:solidFill>
              </a:rPr>
              <a:t>Peixoto</a:t>
            </a:r>
            <a:r>
              <a:rPr lang="cs-CZ" sz="4000" dirty="0">
                <a:solidFill>
                  <a:srgbClr val="FFFFFF"/>
                </a:solidFill>
              </a:rPr>
              <a:t> (1891-1894)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AB3E57-561C-4204-B0A2-469E77A6B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Vlády se ujal premiér, maršál </a:t>
            </a:r>
            <a:r>
              <a:rPr lang="cs-CZ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Floriano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Peixoto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nazýván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konsolidátorem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první republiky, obnovil činnost parlamentu.</a:t>
            </a:r>
          </a:p>
          <a:p>
            <a:pPr marL="342900" lvl="0" indent="-342900"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 celou dobu mandátu čelil zpochybňování legitimity své vlády (různé intepretace Ústavy – šlo o to, že existovaly dvě hegemonistické </a:t>
            </a:r>
            <a:r>
              <a:rPr lang="cs-CZ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koncepce republikanismu: vojenská a civilní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příznivci té civilní se jej snažili zbavit moci) – v rámci nutnosti obhájit si svou pozici se jeho vláda stávala silně autoritativní. 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Byl velmi </a:t>
            </a:r>
            <a:r>
              <a:rPr lang="cs-CZ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oblíben lidovými vrstvami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byl uznávaným hrdinou z Paraguayské války a zavedl regulaci cen základního zboží, 	aby se ceny neúměrně nezvyšovaly a nepoškozovaly zájmy obyvatelstva. 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702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9FC8C1B-1822-4FF7-9EC4-9AF6CBD56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„</a:t>
            </a:r>
            <a:r>
              <a:rPr lang="cs-CZ" sz="4000" dirty="0" err="1">
                <a:solidFill>
                  <a:srgbClr val="FFFFFF"/>
                </a:solidFill>
              </a:rPr>
              <a:t>florianismus</a:t>
            </a:r>
            <a:r>
              <a:rPr lang="cs-CZ" sz="4000" dirty="0">
                <a:solidFill>
                  <a:srgbClr val="FFFFFF"/>
                </a:solidFill>
              </a:rPr>
              <a:t>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3146AA-E5E7-4BF1-8C92-CF00CE065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015412"/>
            <a:ext cx="9724031" cy="3986143"/>
          </a:xfrm>
        </p:spPr>
        <p:txBody>
          <a:bodyPr anchor="ctr">
            <a:normAutofit lnSpcReduction="1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Jeho pro-lidový postoj dal vzniknout fenoménu „</a:t>
            </a:r>
            <a:r>
              <a:rPr lang="cs-CZ" sz="17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florianismu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 – je považován za první spontánní politické hnutí v rámci republiky, kdy se na důležitých státních rozhodnutí podílela do velké míry populace.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Toto období je označováno rovněž za jakobínské, tedy radikální a orientované na široké </a:t>
            </a:r>
            <a:r>
              <a:rPr lang="cs-CZ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lidové 	vrstvy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Floriano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Peixoto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byl nucen zasáhnou proti dvěma vzpourám, jedné v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Roi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Janeiru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druhé na jihu země (Rio Grande do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Sul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– díky jejich nekompromisnímu potlačení získal přezdívku „železný maršál“ / „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marechal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ferro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“;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aby byl schopen vládnou v rozdělené společnosti, politicky se přiblížil </a:t>
            </a:r>
            <a:r>
              <a:rPr lang="cs-CZ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kávové oligarchii ze </a:t>
            </a:r>
            <a:r>
              <a:rPr lang="cs-CZ" sz="17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São</a:t>
            </a:r>
            <a:r>
              <a:rPr lang="cs-CZ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Paula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reprezentované Republikánskou stranou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São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Paula, která si přála zachovat politický 	systém nastolený v První republice  - obávala se hlavně eventuální radikalizace společnosti a 	slabší centralizaci země.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Navzdory celkovému uvolnění politické situace nebyla armáda spokojena a v září 1893 se její důstojníci vzbouřili znovu a </a:t>
            </a:r>
            <a:r>
              <a:rPr lang="cs-CZ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požadovali nové prezidentské volby 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Revolta da </a:t>
            </a:r>
            <a:r>
              <a:rPr lang="cs-CZ" sz="17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Armada</a:t>
            </a:r>
            <a:r>
              <a:rPr lang="cs-CZ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(září 1893- březen 1894).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1019464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3B633D-8538-4791-A176-C44F85956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Hegemonie republikánů ze </a:t>
            </a:r>
            <a:r>
              <a:rPr lang="cs-CZ" sz="4000" dirty="0" err="1">
                <a:solidFill>
                  <a:srgbClr val="FFFFFF"/>
                </a:solidFill>
              </a:rPr>
              <a:t>São</a:t>
            </a:r>
            <a:r>
              <a:rPr lang="cs-CZ" sz="4000" dirty="0">
                <a:solidFill>
                  <a:srgbClr val="FFFFFF"/>
                </a:solidFill>
              </a:rPr>
              <a:t> Paula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2D2EF5-1180-4B2E-A366-0ED78A41E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622744"/>
            <a:ext cx="9724031" cy="5328562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roce 1894 prezidentské volby skutečně proběhly. Zvítězil v nich </a:t>
            </a:r>
            <a:r>
              <a:rPr lang="cs-CZ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Prudente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Morais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kandidát 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Republikánské strany ze </a:t>
            </a:r>
            <a:r>
              <a:rPr lang="cs-CZ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São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Paula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(v dalších třech volbách zvítězili kandidáti ze SP a tím upevnili svou hegemonii v politice)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None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tímto krokem získala na významu umírněná a pragmatická politika této strany. 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Její snahou byla pacifikace země, zajištění zájmů hospodářské elity ze státu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São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Paula a 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změna charakteru republiky 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 jakobínské (důraz na lidové vrstvy při rozhodování) 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oligarchickou 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(na rozhodování mají zásadní vliv bohatí).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Prudente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Morais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určil v roce 1908 svého nástupce, kterým byl 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Campos Sales, 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také ze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São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Paula. Ten usiloval o konsolidaci oligarchického charakteru republiky založeném na velké nezávislosti regionálních hospodářských elit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Nastává období tzv. </a:t>
            </a:r>
            <a:r>
              <a:rPr lang="cs-CZ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politiky guvernérů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které odstavilo od moci vojenské elity – guvernéři doporučovali 	poslance do poslanecké sněmovny, která schvalovala návrhy vlády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politika jednotlivých federálních států uznávala plnou autonomii regionálních elit, zavírali se oči před 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volebními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podvody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argumentovalo se důležitostí jejich bohatství na rozkvět celé země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federální jednotky (státy) měly jednat v souladu s rozhodnutími centrální moci – avšak objevil-li se nějaký konflikt, jeho řešení spadalo do příslušnosti jednotlivých států.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717307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4786157-AA92-43E0-B2E7-AC43E8240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Politika guvernérů a </a:t>
            </a:r>
            <a:r>
              <a:rPr lang="cs-CZ" sz="4000" dirty="0" err="1">
                <a:solidFill>
                  <a:srgbClr val="FFFFFF"/>
                </a:solidFill>
              </a:rPr>
              <a:t>koronelismus</a:t>
            </a:r>
            <a:endParaRPr lang="cs-CZ" sz="4000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DA1A78-9873-4D66-BE49-6D1550DDE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6162" y="2271544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000" b="1" dirty="0"/>
              <a:t>Politika guvernérů</a:t>
            </a:r>
            <a:r>
              <a:rPr lang="cs-CZ" sz="2000" dirty="0"/>
              <a:t>:</a:t>
            </a:r>
          </a:p>
          <a:p>
            <a:pPr marL="0" indent="0">
              <a:buNone/>
            </a:pPr>
            <a:r>
              <a:rPr lang="cs-CZ" sz="2000" dirty="0"/>
              <a:t>	aliance zákonodárné a výkonné moci – nejbohatší oligarchové v každé provincii 	získávali podporu vlády výměnou za ovlivňování voleb, které by zaručovaly vhodné 	poslance pro parlament, který by spolupracoval s vládou. 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dirty="0" err="1"/>
              <a:t>Koronelismus</a:t>
            </a:r>
            <a:r>
              <a:rPr lang="cs-CZ" sz="2000" dirty="0"/>
              <a:t>:</a:t>
            </a:r>
          </a:p>
          <a:p>
            <a:pPr marL="0" indent="0">
              <a:buNone/>
            </a:pPr>
            <a:r>
              <a:rPr lang="cs-CZ" sz="2000" dirty="0"/>
              <a:t>	</a:t>
            </a:r>
            <a:r>
              <a:rPr lang="cs-CZ" sz="2000" i="1" dirty="0" err="1"/>
              <a:t>coronel</a:t>
            </a:r>
            <a:r>
              <a:rPr lang="cs-CZ" sz="2000" dirty="0"/>
              <a:t> (</a:t>
            </a:r>
            <a:r>
              <a:rPr lang="cs-CZ" sz="2000" dirty="0" err="1"/>
              <a:t>zjednatel</a:t>
            </a:r>
            <a:r>
              <a:rPr lang="cs-CZ" sz="2000" dirty="0"/>
              <a:t> pořádku) se staral o získávání hlasů buď úplatky nebo 	zastrašováním.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349190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4264</Words>
  <Application>Microsoft Office PowerPoint</Application>
  <PresentationFormat>Širokoúhlá obrazovka</PresentationFormat>
  <Paragraphs>174</Paragraphs>
  <Slides>45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Times New Roman</vt:lpstr>
      <vt:lpstr>Motiv Office</vt:lpstr>
      <vt:lpstr>PRVNÍ REPUBLIKA V BRAZÍLII (1889-1930)</vt:lpstr>
      <vt:lpstr>Prezentace aplikace PowerPoint</vt:lpstr>
      <vt:lpstr>Změna brazilské vlajky s příchodem Republiky</vt:lpstr>
      <vt:lpstr>Nová Ústava, 1891</vt:lpstr>
      <vt:lpstr>Republika meče / República da Espada (1899-1894)</vt:lpstr>
      <vt:lpstr>Floriano Peixoto (1891-1894)</vt:lpstr>
      <vt:lpstr>„florianismus“</vt:lpstr>
      <vt:lpstr>Hegemonie republikánů ze São Paula</vt:lpstr>
      <vt:lpstr>Politika guvernérů a koronelismus</vt:lpstr>
      <vt:lpstr>„Politika kávy s mlékem“</vt:lpstr>
      <vt:lpstr>Imigrace</vt:lpstr>
      <vt:lpstr>Blumenau  (Santa Catarina)</vt:lpstr>
      <vt:lpstr>Italská čvrť v São Paulu: Bixiga</vt:lpstr>
      <vt:lpstr>Japonská čtvrť v São Paulu Bairro da Liberdade</vt:lpstr>
      <vt:lpstr>Prezentace aplikace PowerPoint</vt:lpstr>
      <vt:lpstr>Prezentace aplikace PowerPoint</vt:lpstr>
      <vt:lpstr>Prezentace aplikace PowerPoint</vt:lpstr>
      <vt:lpstr>Industrializace a urbanizace</vt:lpstr>
      <vt:lpstr>Prezentace aplikace PowerPoint</vt:lpstr>
      <vt:lpstr>Získávání kaučuku v Amazonii</vt:lpstr>
      <vt:lpstr>Prezentace aplikace PowerPoint</vt:lpstr>
      <vt:lpstr>Sao Paulo – Avenida Pulista</vt:lpstr>
      <vt:lpstr>Prezentace aplikace PowerPoint</vt:lpstr>
      <vt:lpstr>Povstání v Canudos  (1893-1897)</vt:lpstr>
      <vt:lpstr>Prezentace aplikace PowerPoint</vt:lpstr>
      <vt:lpstr>Antônio Conselheiro, Canudos</vt:lpstr>
      <vt:lpstr>Prezentace aplikace PowerPoint</vt:lpstr>
      <vt:lpstr>Prezentace aplikace PowerPoint</vt:lpstr>
      <vt:lpstr>Dělnické stávky ve městech</vt:lpstr>
      <vt:lpstr>Prezentace aplikace PowerPoint</vt:lpstr>
      <vt:lpstr>Prezentace aplikace PowerPoint</vt:lpstr>
      <vt:lpstr>Prezentace aplikace PowerPoint</vt:lpstr>
      <vt:lpstr>Brazilský modernismus</vt:lpstr>
      <vt:lpstr>Týden moderního umění</vt:lpstr>
      <vt:lpstr>Anita Malfatti</vt:lpstr>
      <vt:lpstr>Tarsila do Amaral</vt:lpstr>
      <vt:lpstr>Di Cavalcanti</vt:lpstr>
      <vt:lpstr>Antropofagický manifest, Macunaíma</vt:lpstr>
      <vt:lpstr>Prezentace aplikace PowerPoint</vt:lpstr>
      <vt:lpstr>Černošská populace po zrušení otroctví</vt:lpstr>
      <vt:lpstr>Indiáni</vt:lpstr>
      <vt:lpstr>Krize První republiky</vt:lpstr>
      <vt:lpstr>Povstání nižších důstojníků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PRVNÍ REPUBLIKA V BRAZÍLII (1889-1930)</dc:title>
  <dc:creator>Eva Batličková</dc:creator>
  <cp:lastModifiedBy>Eva Batlickova</cp:lastModifiedBy>
  <cp:revision>28</cp:revision>
  <dcterms:created xsi:type="dcterms:W3CDTF">2021-04-29T10:58:14Z</dcterms:created>
  <dcterms:modified xsi:type="dcterms:W3CDTF">2022-04-19T13:45:12Z</dcterms:modified>
</cp:coreProperties>
</file>