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78" r:id="rId11"/>
    <p:sldId id="264" r:id="rId12"/>
    <p:sldId id="279" r:id="rId13"/>
    <p:sldId id="265" r:id="rId14"/>
    <p:sldId id="266" r:id="rId15"/>
    <p:sldId id="280" r:id="rId16"/>
    <p:sldId id="267" r:id="rId17"/>
    <p:sldId id="281" r:id="rId18"/>
    <p:sldId id="268" r:id="rId19"/>
    <p:sldId id="269" r:id="rId20"/>
    <p:sldId id="270" r:id="rId21"/>
    <p:sldId id="282" r:id="rId22"/>
    <p:sldId id="271" r:id="rId23"/>
    <p:sldId id="283" r:id="rId24"/>
    <p:sldId id="284" r:id="rId25"/>
    <p:sldId id="272" r:id="rId26"/>
    <p:sldId id="273" r:id="rId27"/>
    <p:sldId id="274" r:id="rId28"/>
    <p:sldId id="286" r:id="rId29"/>
    <p:sldId id="275" r:id="rId30"/>
    <p:sldId id="276" r:id="rId31"/>
    <p:sldId id="285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425906-F4EB-4212-A2E7-044383C9E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D45FF90-CF27-443E-B611-66262D9BE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C19A76-9036-4699-A156-DD39D3B7B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8D0A-CC82-4804-9A18-6B19BDE8041E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F83F1E-777F-48D8-95F3-3A2F1AB0A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8056BD-90B4-4EFB-83B9-F6F31214D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D1EE-8644-49C8-9053-F44EEBA131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93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010912-4DE1-4CE9-ACC7-A4FB8BAB4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B3A784F-6DAA-4378-911A-A72C07089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00EAA6-6767-4513-B486-0641CD79F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8D0A-CC82-4804-9A18-6B19BDE8041E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205EF2-6237-4860-968A-AF7F87C99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87581A-D714-4B1F-A288-F242E17DE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D1EE-8644-49C8-9053-F44EEBA131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11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0E10495-2990-476A-8A1C-27920C9702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B7920FB-79A6-4ABD-85DD-E93F9F04F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281988-E29C-458D-A395-645F4DB3F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8D0A-CC82-4804-9A18-6B19BDE8041E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335134-ECC7-416A-8E7F-051AC6C56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D5D689-AC44-40B2-9F73-95063C4E9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D1EE-8644-49C8-9053-F44EEBA131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17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39342A-6078-477F-B0F7-6AE38FA56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755199-A3FB-4460-BD5A-85AF62D3D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36BAF0-8A6A-4F1E-9F95-2A232171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8D0A-CC82-4804-9A18-6B19BDE8041E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3F0548-32AE-42D7-A744-6E1EADA24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A574CF-249D-4312-8F9C-41A6BB79E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D1EE-8644-49C8-9053-F44EEBA131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582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52C745-C24A-4C86-83DC-785C91D36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97F923-DF86-41C3-8AC3-D03C8F528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E19004-0433-4AE9-A20B-EED20826E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8D0A-CC82-4804-9A18-6B19BDE8041E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A45B69-1F4E-42A7-82FC-9208E4D4D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6672C5-C2EA-4F2D-A015-AD0A43ED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D1EE-8644-49C8-9053-F44EEBA131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43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D0FDB8-9F98-4475-9DE5-035BE3638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2AC23C-9894-439C-B13C-6961CB1FD2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0396D55-8E27-47D9-BCB8-EE87D98A5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11BA84A-AEEB-4F43-B9D1-DDBB812E8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8D0A-CC82-4804-9A18-6B19BDE8041E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813778D-2746-4035-B0D2-91E42A18F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27725BA-1F14-4B80-8CB2-44E3FF54B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D1EE-8644-49C8-9053-F44EEBA131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39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B05495-C024-49CB-9384-90D6BDD92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CCB51A9-E339-47B8-927E-8933EA308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9E9EFBE-DFCC-42EF-91D7-13AA43A8F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5C55BCE-D182-4066-8549-70FFA4438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1FF3B66-928D-4E42-B45F-5B3BC6D8AD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20F6C16-5A69-44CF-98BC-C7F46C5C1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8D0A-CC82-4804-9A18-6B19BDE8041E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9FE404A-9E0D-4641-8AD9-D18A8866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4CA6F50-9746-423E-AB06-F216850C5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D1EE-8644-49C8-9053-F44EEBA131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8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8EA844-7D2E-4F81-B517-CF8E141FE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3684DAF-32DD-4D0B-91C5-FF9BA078A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8D0A-CC82-4804-9A18-6B19BDE8041E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4F181F-1353-4717-BFA9-704BE5EE5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0F81E1C-7DCF-494E-8569-1B08CA4F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D1EE-8644-49C8-9053-F44EEBA131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074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5F43ED9-C33C-42FF-9DC5-9ED77DC7E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8D0A-CC82-4804-9A18-6B19BDE8041E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63B1240-840B-4FD8-BB29-98CAA6EB5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C99D169-8C02-4063-AD9E-DFE5A42A9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D1EE-8644-49C8-9053-F44EEBA131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7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4508FE-4FA8-463F-9349-A4EC30219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88EAB2-BE4A-472F-8EB0-0671676E6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066EC7-49E3-463B-86A0-B86FD43A7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8927503-CDD2-4D54-8D9E-34FFF0D93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8D0A-CC82-4804-9A18-6B19BDE8041E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D032180-4684-40DC-92DB-71AFD463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00B8405-87E0-4670-A30A-B789E1075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D1EE-8644-49C8-9053-F44EEBA131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903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93626C-9764-4976-986F-5A0764ABC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981ADDA-1A51-4C4C-A9F7-A35B15DFB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505F8C8-1CD0-4CF1-9AA9-D1B588D4A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0066434-F1FF-44FD-829A-D822F7565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8D0A-CC82-4804-9A18-6B19BDE8041E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CFF437-6C7F-41F7-AC8E-172E0BE72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E132DC-7240-4701-AD4B-43E1DC73B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D1EE-8644-49C8-9053-F44EEBA131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930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61AC03E-B003-4D07-B8A1-3898A821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C8B0ADE-71C0-4123-96E7-61CF4836A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C4E992-B1DA-4E3E-9EC4-FB7A43081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58D0A-CC82-4804-9A18-6B19BDE8041E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E31D8C-351C-4FEB-93F0-9EE655D2E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1CC4FB-306A-45F5-8A6F-4DD25F133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D1EE-8644-49C8-9053-F44EEBA131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43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59D8A88-9AAB-4F2B-A9DA-224F073E8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6693" y="1030406"/>
            <a:ext cx="8147713" cy="3081242"/>
          </a:xfrm>
        </p:spPr>
        <p:txBody>
          <a:bodyPr anchor="ctr">
            <a:normAutofit/>
          </a:bodyPr>
          <a:lstStyle/>
          <a:p>
            <a:r>
              <a:rPr lang="cs-CZ" sz="4800">
                <a:solidFill>
                  <a:srgbClr val="FFFFFF"/>
                </a:solidFill>
              </a:rPr>
              <a:t>REDEMOKRATIZACE BRAZÍLIE A SOUČASNÝ POLITICKÝ VÝVOJ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C7CBCC-2340-4254-8BF8-38ADF3E39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943" y="5171093"/>
            <a:ext cx="9078628" cy="860620"/>
          </a:xfrm>
        </p:spPr>
        <p:txBody>
          <a:bodyPr anchor="ctr"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60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151610-B9CA-4241-9DFC-90CABA8B5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F.H. Cardoso a </a:t>
            </a:r>
            <a:br>
              <a:rPr lang="cs-CZ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Ruth Cardoso </a:t>
            </a:r>
          </a:p>
        </p:txBody>
      </p:sp>
      <p:pic>
        <p:nvPicPr>
          <p:cNvPr id="5" name="Zástupný obsah 4" descr="Obsah obrázku osoba, muž, skupina, dav&#10;&#10;Popis byl vytvořen automaticky">
            <a:extLst>
              <a:ext uri="{FF2B5EF4-FFF2-40B4-BE49-F238E27FC236}">
                <a16:creationId xmlns:a16="http://schemas.microsoft.com/office/drawing/2014/main" id="{78B71ED8-039C-429C-8EF5-5CD8A1CBD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28" y="1044503"/>
            <a:ext cx="7225748" cy="476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17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6A0655-F787-4453-88C8-FB40223D8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Prezidentské volby 2002, L. I. Lula da Silva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8AAE7F-0ED6-4336-B8D2-0FCB365BB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roce 2002 byl zvolen prezidentem </a:t>
            </a:r>
            <a:r>
              <a:rPr lang="cs-CZ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Luiz </a:t>
            </a:r>
            <a:r>
              <a:rPr lang="cs-CZ" sz="13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Inácio</a:t>
            </a:r>
            <a:r>
              <a:rPr lang="cs-CZ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Lula da Silva </a:t>
            </a: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poprvé v brazilské historii byl zvolen zástupce lidových vrstev na nejvyšší post.</a:t>
            </a:r>
          </a:p>
          <a:p>
            <a:pPr marL="0" lvl="0" indent="0">
              <a:buNone/>
            </a:pP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Lula přišel do SP jako dítě se svou matkou, která neuměla číst a psát, a se svými 7 sourozenci – byli na útěku před extrémním 	suchem a neutěšenými podmínkami venkova na Severovýchodě, ve státě </a:t>
            </a:r>
            <a:r>
              <a:rPr lang="cs-CZ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Pernambuco</a:t>
            </a:r>
            <a:endParaRPr lang="cs-CZ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None/>
            </a:pP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Byl zvolen za PT (Dělnická strana) jako politik, který vedl brazilskou levici.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Nejsilnějšími momenty Lulovy vlády byl boj s extrémní chudobou, snaha o zmírnění sociální nespravedlnosti a úsilí vřadit chudé vrstvy do společnosti.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Zasadil se o zvýšení mzdy dělníků a právního zakotvení podmínek jejich práce, umožnil půjčky široké populaci a zvýšil minimální 	mzdu.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V roce 2004 vytvořil sociální dávku pro rodinu (</a:t>
            </a:r>
            <a:r>
              <a:rPr lang="cs-CZ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Bolsa</a:t>
            </a: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Família</a:t>
            </a: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určenou chudé populaci – v roce 2013 se </a:t>
            </a:r>
            <a:r>
              <a:rPr lang="cs-CZ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Bolsa</a:t>
            </a: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Família</a:t>
            </a: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týkala 50 	milionů lidí, tedy 26% populace.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Demokratická struktura zůstala zachována a pokročilo se v implantaci sociální politiky.   </a:t>
            </a:r>
          </a:p>
          <a:p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3639166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674640A-2AA1-401E-8269-14966D032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Luiz Inácio Lula da Silva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C14DB91-7FD4-4284-BA27-2569ADB7C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879149" y="467208"/>
            <a:ext cx="4472305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19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885C7D-D7A1-44A5-9523-6896DF4E0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Korupce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DB68E5-882D-47C5-A0B6-215836751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Brazilská politika se ale ani tehdy nevymanila z korupčních schémat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už vláda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F.H.Cardoso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byla obviněna z politických machinací a korupce, především co  	se týče státních podniků.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 korupcí se potýkala i Lulova vláda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na konci prvního Lulova mandátu propukla korupční aféra zvaná „</a:t>
            </a:r>
            <a:r>
              <a:rPr lang="cs-CZ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mensalão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	(„měsíční poplatek“) – šlo o měsíční výplatu poslancům různých stran, kterou si 	Lulova vláda zajišťovala jejich spolupráci; několik zástupců politických špiček, 	především z řad PT skončilo ve vězení; navzdory aféře se Lulovi podařilo druhý 	mandát obhájit.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58048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AF95A9F-7C4D-43AF-8621-649813C1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Prezidentské volby 2011, </a:t>
            </a:r>
            <a:r>
              <a:rPr lang="cs-CZ" sz="4000" dirty="0" err="1">
                <a:solidFill>
                  <a:srgbClr val="FFFFFF"/>
                </a:solidFill>
              </a:rPr>
              <a:t>Dilma</a:t>
            </a:r>
            <a:r>
              <a:rPr lang="cs-CZ" sz="4000" dirty="0">
                <a:solidFill>
                  <a:srgbClr val="FFFFFF"/>
                </a:solidFill>
              </a:rPr>
              <a:t> </a:t>
            </a:r>
            <a:r>
              <a:rPr lang="cs-CZ" sz="4000" dirty="0" err="1">
                <a:solidFill>
                  <a:srgbClr val="FFFFFF"/>
                </a:solidFill>
              </a:rPr>
              <a:t>Rousseff</a:t>
            </a:r>
            <a:endParaRPr lang="cs-CZ" sz="40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4BA3AC-B3DA-4C28-A5BA-08A852EA9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080726"/>
            <a:ext cx="9724031" cy="4385387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roce 2011 zvítězila v prezidentských volbách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Dilma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Rousseff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stejně jako Lula byla členka strany PT;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jako mladá se aktivně účastnila ozbrojeného odboje proti diktatuře a po svém 	zatčení, ve vězení, byla podrobena mučení.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průběhu jejího prvního mandátu byla odhalena další korupční schémata, kterých se dopustily předchozí vlády - to nejzávažnější se týkalo státní naftařské společnosti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Petrobrás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 případu, který je vyšetřován dodnes, již bylo odsouzeno šest nejvyšších představitelů největších brazilských společností, především stavebních.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Začala narůstat nespokojenost populace s korupcí vysokých politiků a vládnout nedůvěra v demokratické instituce.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01917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7" name="Rectangle 18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20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22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2B52F2A-9C5A-43DD-A086-E22D529F4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2945176"/>
            <a:ext cx="2878688" cy="2757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Dilma Rousseff</a:t>
            </a:r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040501DF-E262-4C70-A655-A6A622AFA9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17" y="1378439"/>
            <a:ext cx="3147413" cy="4100863"/>
          </a:xfrm>
          <a:prstGeom prst="rect">
            <a:avLst/>
          </a:prstGeo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0EEA321C-2468-4266-8772-69D0B12AD8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414" y="1276965"/>
            <a:ext cx="3141973" cy="430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53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ADF518-2CE8-4D1F-A795-136A91D37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Manifestace v ulicích, červen 2013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E568BB-AD16-41AC-B4D2-5F8CC93D5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91970"/>
            <a:ext cx="9724031" cy="4900716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Nespokojenost naplno propukla v červnu 2013 v 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ã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Paulu, kdy se do ulic vydali lidé nespokojení se zvýšením cen jízdného MHD.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Tato manifestace vyvolala reakci a ve velkých městech se začali shromažďovat tisíce nespokojených lidí - demonstrace nebyly organizovány žádnou vůdčí osobností, ale prostřednictvím sociálních sítí a účastnila se jich různá na sobě nezávislá hnutí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v červnu 2013 proběhlo ve 12-ti největších brazilských městech na 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470 manifestací.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Byly kritizovány i obrovské investice do sportovních událostí jako Mistrovství světa ve fotbale (2014) a Letní olympijské hry (2016).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Přestože tato situace netrvala dlouho, poukázala na problémy, které v brazilské společnosti vyvstávaly – nesoulad, mezi vládou, politickým systémem a širokou populací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– lidé požadovali změny především v oblasti veřejného vzdělání a zdravotnictví, stejně 	jako zlepšení základních služeb.</a:t>
            </a:r>
          </a:p>
          <a:p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706528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BA08428-AA77-479F-83BF-714C8F853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883" y="1"/>
            <a:ext cx="12199883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860A14-614A-460C-B427-432AF1F63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721805"/>
            <a:ext cx="5083681" cy="2147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Červnové manifestace, 2013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2C9D811-52F9-4605-AA6B-959FA39FC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82CCA4BF-1607-4DC4-AA3F-59A50EA61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FFCFEDF7-2503-4196-B5A4-0CC0A0D5EA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376A52EA-A2E9-4F61-9668-A59762D1B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6400F533-FEF3-4685-B9B5-9EE5DBA3F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F703FD24-A3DC-45EA-B3E2-53C759AB6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7A38E19C-1E79-4D33-8B7E-BAB2D7470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CE30A0C9-C855-4901-89F1-AEC10CA87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C653C1B0-18BA-47BE-A208-0CD30330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3833FC49-54E2-48EA-A180-22FE524169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94EE6DA9-38C7-42E3-AF87-E9B5C64E7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4">
              <a:extLst>
                <a:ext uri="{FF2B5EF4-FFF2-40B4-BE49-F238E27FC236}">
                  <a16:creationId xmlns:a16="http://schemas.microsoft.com/office/drawing/2014/main" id="{0D1C8302-4AC2-4892-909D-C573DD847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A78E8263-F8AF-405C-81F3-57280435E3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8657258F-DE53-4042-9246-8E64F71C7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3D224DDF-6367-4058-8C02-B6243A66C6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4">
              <a:extLst>
                <a:ext uri="{FF2B5EF4-FFF2-40B4-BE49-F238E27FC236}">
                  <a16:creationId xmlns:a16="http://schemas.microsoft.com/office/drawing/2014/main" id="{57FDD23D-5B19-4CA9-BEAD-6E1771A54D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id="{FE3ABE1F-9941-4E30-912E-FD1F7A4A5D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4">
              <a:extLst>
                <a:ext uri="{FF2B5EF4-FFF2-40B4-BE49-F238E27FC236}">
                  <a16:creationId xmlns:a16="http://schemas.microsoft.com/office/drawing/2014/main" id="{0FDA1DC7-84C5-4ABE-AF8C-1005884AD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E7F2CA86-DC7A-49C7-803B-048B2CFF7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4">
              <a:extLst>
                <a:ext uri="{FF2B5EF4-FFF2-40B4-BE49-F238E27FC236}">
                  <a16:creationId xmlns:a16="http://schemas.microsoft.com/office/drawing/2014/main" id="{765AC3F3-0375-48CC-8E94-8F7EBE568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6">
              <a:extLst>
                <a:ext uri="{FF2B5EF4-FFF2-40B4-BE49-F238E27FC236}">
                  <a16:creationId xmlns:a16="http://schemas.microsoft.com/office/drawing/2014/main" id="{7A256E40-9A94-427C-A900-3007BF274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exteriér, dav, stadion&#10;&#10;Popis byl vytvořen automaticky">
            <a:extLst>
              <a:ext uri="{FF2B5EF4-FFF2-40B4-BE49-F238E27FC236}">
                <a16:creationId xmlns:a16="http://schemas.microsoft.com/office/drawing/2014/main" id="{D49B96F8-2905-413A-8C78-B4A552D3E7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1" r="-1" b="7699"/>
          <a:stretch/>
        </p:blipFill>
        <p:spPr>
          <a:xfrm>
            <a:off x="6813843" y="427003"/>
            <a:ext cx="4892040" cy="2953512"/>
          </a:xfrm>
          <a:prstGeom prst="rect">
            <a:avLst/>
          </a:prstGeom>
        </p:spPr>
      </p:pic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03A425E5-82C5-4774-95D3-B7A038BCA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6649" y="3531476"/>
            <a:ext cx="5083680" cy="30348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Jedna z červnových demonstrací roku 2013 byla násilně potlačena na popud guvernéra státu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ã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Paulo, Geralda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Alckmina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 PSDB, kdy bylo zraněno 128 demonstrantů - policejní násilí vyvolalo národní i mezinárodní reakce. </a:t>
            </a:r>
          </a:p>
          <a:p>
            <a:pPr marL="0" indent="0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Kritizováno začalo být všechno – neutěšená situace v dopravě, ve školství a zdravotnictví, korupce politiků.</a:t>
            </a:r>
          </a:p>
          <a:p>
            <a:pPr marL="0" indent="0">
              <a:buNone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800" dirty="0"/>
          </a:p>
        </p:txBody>
      </p:sp>
      <p:pic>
        <p:nvPicPr>
          <p:cNvPr id="8" name="Zástupný obsah 7" descr="Obsah obrázku budova, lidé, dav&#10;&#10;Popis byl vytvořen automaticky">
            <a:extLst>
              <a:ext uri="{FF2B5EF4-FFF2-40B4-BE49-F238E27FC236}">
                <a16:creationId xmlns:a16="http://schemas.microsoft.com/office/drawing/2014/main" id="{7F214C1B-6C8F-44D2-9D06-B03EFF2E07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786"/>
          <a:stretch/>
        </p:blipFill>
        <p:spPr>
          <a:xfrm>
            <a:off x="6813843" y="3612826"/>
            <a:ext cx="4892040" cy="295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36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6CD2F7-3925-478F-9B76-29ED9AE8D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Národní komise pro pravdu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814203-332C-467C-A4AE-FA2E48805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004970"/>
            <a:ext cx="9724031" cy="4558492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listopadu 2011, zřídila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Dilma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Národní komisi pro pravdu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Comiss</a:t>
            </a:r>
            <a:r>
              <a:rPr lang="cs-CZ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ã</a:t>
            </a:r>
            <a:r>
              <a:rPr lang="cs-CZ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Nacional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cs-CZ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Verdade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CNV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která měla vyšetřovat porušování lidských práv ze strany státních složek mezi lety 1946-1988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10. prosince 2014 jí komise odevzdala dokončenou zprávu, která mimo jiné 	obsahovala kritiku oboustranné amnestie ze 70. let s tím, že by se neměla vztahovat 	na zločiny, kterých se představitelé státní moci dopouštěli na občanech;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paradoxní ovšem je, že tento obsáhlý dokument zůstává výhradně v rukou brazilské 	armády a je proto v zásadě nedostupný.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Přestože v roce 2015 už za sebou Brazílie měla značné úspěchy ve své demokratizaci, stále se jí nedařilo zapojit široké vrstvy obyvatelstva do rozhodování o jejím osudu – v tom se ukázala největší slabina její demokracie.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06810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3DCFC8-4708-4CFF-A7A8-BF989E697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Krize demokratického procesu, 2015-2017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BA8CAC-3656-47D1-BA96-2D83C6819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464906"/>
            <a:ext cx="9724031" cy="5794310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posledních dvaceti letech se u moci střídaly dvě nejsilnější strany, PSDB a PT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během těchto vlád se citelně snížila chudoba a sociální nespravedlnost, občanská práva byla 	rozšířena, státní hospodaření dokázalo skoncovat s hyperinflací a zajistit Brazílii ekonomický růst a 	zaručit stabilní měnu.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Mezi lety 2015-2017 došlo ovšem k dramatické změně - demokratický proces se dostal do krize stejně jako ekonomická situace země.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Hospodářské problémy se začaly ohlašovat již v průběhu roku 2012.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Dilma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rozhodla podpořit národní průmysl, rozšířila možnost a výši půjček, snížila daně… tím se 	ale dostala do konfliktu s velkými finančními institucemi v zemi, které vnímaly půjčky jako riskantní 	a obávaly se o výši svých zisků.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Nepromyšlenou státní intervencí se ekonomika propadala, zahraniční investoři ztratili důvěru 	v brazilský trh a inflace začala znovu narůstat.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roce 2015 se brazilská ekonomika dále prudce propadala, stoupaly úroky a její stagnace začala ohrožovat trh práce.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215875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7239AB-384B-4F9B-9DF5-FC8B83825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Přechod k civilní vládě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D4C9FE-78BA-4007-8392-61BE6E429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85278"/>
            <a:ext cx="9724031" cy="4571505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 března 1985 – poslední generál, 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ã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Figueiredo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byl nahrazen prezidentem zvoleným v nepřímých volbách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plán armády na předání moci, který by měla pod kontrolou, se nezdařil, už proto že 	generálové si skutečné demokratické zřízení nepřáli a usilovali o nastolení autoritativní 	civilní vlády.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Politika kontrolovaného otevření země ze strany generálů začala v roce 1975, nicméně jedna část armády se postavila radikálně proti a demonstrovala svou sílu vraždou několika 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ativistů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ještě před avizovaným uvolňováním, 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roce 1973, byl student USP, Alexandre 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Vannucchi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Leme, přepaden v univerzitním kampusu, unesen a zavražděn v policejních prostorách v 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Paulu;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v roce 1975 zemřel krátce po zatčení ve své cele významný novinář ze 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ã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Paula, 	Vladimir 	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Herzog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 roce 1976 byl v policejní cele zavražděn dělnický aktivista 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Manoel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Filho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několik dalších odpůrců režimu čekal stejný osud.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Populace se bouřila čím dál více (studenti, novináři profesoři, umělci…). Rozkol v armádě tak významným způsobem přispěl k mobilizaci stále nespokojenějších občanů.</a:t>
            </a:r>
          </a:p>
          <a:p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1892902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8398BA-9581-4A9C-B80B-2F3913CB8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Pokračování manifestací, 2015-2016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F916C3-DC98-46AA-82E7-7C899B36D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roku 2015 se manifestace šířily po celé zemi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různá na sobě nezávislá hnutí, žádné organizované politické debaty, svolávání prostřednictvím 	sociálních sítí;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f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enoménem se stali </a:t>
            </a:r>
            <a:r>
              <a:rPr lang="cs-CZ" sz="1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bloc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protestující kamuflovaní v černém, kteří útočili cihlami, kameny, 	lahvemi na banky, státní instituce, podniky, policejní oddíly.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Manifestace od samého počátku postrádaly jakýkoliv politický dialog a byly neseny na vlně nenávisti, byly individualistické, bez nějaké určité politické vize.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Zatímco v roce 2013 byla různá hnutí jednotná (feministky, LGBT, anti rasisté, studentská hnutí…), mezi lety 2015, 2016 se společnost začala radikálně štěpit. Samotná vláda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Dilmy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Rousseff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stala hlavním tématem. </a:t>
            </a: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3276904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1DCDC8-CF62-4981-9444-B8A5821CA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98" y="655128"/>
            <a:ext cx="4613919" cy="14996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200" i="1" dirty="0"/>
              <a:t>Black Bloc</a:t>
            </a:r>
            <a:endParaRPr lang="en-US" sz="4200" i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Zástupný obsah 5" descr="Obsah obrázku text, budova&#10;&#10;Popis byl vytvořen automaticky">
            <a:extLst>
              <a:ext uri="{FF2B5EF4-FFF2-40B4-BE49-F238E27FC236}">
                <a16:creationId xmlns:a16="http://schemas.microsoft.com/office/drawing/2014/main" id="{E6715143-4001-4786-9C2E-0196683A9B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" r="11009" b="3"/>
          <a:stretch/>
        </p:blipFill>
        <p:spPr>
          <a:xfrm>
            <a:off x="6860336" y="95044"/>
            <a:ext cx="4825943" cy="3086319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1C4C52A1-C0A5-4E31-A395-6F308CCB15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46" y="3315854"/>
            <a:ext cx="5192858" cy="3455611"/>
          </a:xfrm>
          <a:prstGeom prst="rect">
            <a:avLst/>
          </a:prstGeom>
        </p:spPr>
      </p:pic>
      <p:pic>
        <p:nvPicPr>
          <p:cNvPr id="8" name="Zástupný obsah 7" descr="Obsah obrázku osoba, příroda&#10;&#10;Popis byl vytvořen automaticky">
            <a:extLst>
              <a:ext uri="{FF2B5EF4-FFF2-40B4-BE49-F238E27FC236}">
                <a16:creationId xmlns:a16="http://schemas.microsoft.com/office/drawing/2014/main" id="{540A613D-87C0-463A-B5DF-A5F9B61A76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" r="36090" b="-1"/>
          <a:stretch/>
        </p:blipFill>
        <p:spPr>
          <a:xfrm>
            <a:off x="7608290" y="3315854"/>
            <a:ext cx="3330037" cy="345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16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98AD060-C9F4-47F6-B634-E270BB53C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BCC083-7699-4823-83D8-C5A157077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85278"/>
            <a:ext cx="9724031" cy="4381297"/>
          </a:xfrm>
        </p:spPr>
        <p:txBody>
          <a:bodyPr anchor="ctr">
            <a:normAutofit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popředí se začaly dostávat skupiny z konzervativním a anachronickým viděním světa jako např. návrat vojenské diktatury, zúžení občanských a politických svobod… Ukázalo se, že ulice už nepatří levici a umírněné politické centrum se začalo přiklánět k pravicovým radikálům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– nenávist namířená proti politikům obecně, explodovala.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Manifestující se začali dělit na dva radikální tábory - jeden podporoval vládu prezidentky, druhý požadoval její sesazení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manifestující ve prospěch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Dilmy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scházeli během týdne obvykle po 18h oblečeni 	do červeného 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zatímco manifestanti proti se scházeli v neděli dopoledne v národních barvách, 	často v tričku brazilských fotbalistů – požadovali odstoupení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Dilmy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obviňovali Lulu 	a PT z korupce – často se objevovaly nafukovací postavičky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Dilmy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Luly ve 	vězeňském oblečení.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52236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BA08428-AA77-479F-83BF-714C8F853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883" y="1"/>
            <a:ext cx="12199883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386F3C4-753C-4A9A-8711-A775A225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721805"/>
            <a:ext cx="5083681" cy="2147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Manifestace na podporu </a:t>
            </a:r>
            <a:r>
              <a:rPr lang="cs-CZ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Dilmy</a:t>
            </a:r>
            <a:endParaRPr lang="en-US" sz="4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2C9D811-52F9-4605-AA6B-959FA39FC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82CCA4BF-1607-4DC4-AA3F-59A50EA61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FFCFEDF7-2503-4196-B5A4-0CC0A0D5EA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376A52EA-A2E9-4F61-9668-A59762D1B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6400F533-FEF3-4685-B9B5-9EE5DBA3F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F703FD24-A3DC-45EA-B3E2-53C759AB6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7A38E19C-1E79-4D33-8B7E-BAB2D7470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CE30A0C9-C855-4901-89F1-AEC10CA87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C653C1B0-18BA-47BE-A208-0CD30330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3833FC49-54E2-48EA-A180-22FE524169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94EE6DA9-38C7-42E3-AF87-E9B5C64E7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0D1C8302-4AC2-4892-909D-C573DD847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A78E8263-F8AF-405C-81F3-57280435E3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8657258F-DE53-4042-9246-8E64F71C7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3D224DDF-6367-4058-8C02-B6243A66C6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57FDD23D-5B19-4CA9-BEAD-6E1771A54D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FE3ABE1F-9941-4E30-912E-FD1F7A4A5D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0FDA1DC7-84C5-4ABE-AF8C-1005884AD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E7F2CA86-DC7A-49C7-803B-048B2CFF7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765AC3F3-0375-48CC-8E94-8F7EBE568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7A256E40-9A94-427C-A900-3007BF274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Zástupný obsah 7" descr="Obsah obrázku text, osoba, exteriér, podepsat&#10;&#10;Popis byl vytvořen automaticky">
            <a:extLst>
              <a:ext uri="{FF2B5EF4-FFF2-40B4-BE49-F238E27FC236}">
                <a16:creationId xmlns:a16="http://schemas.microsoft.com/office/drawing/2014/main" id="{0DD70490-BA99-4BEE-B1E7-B40307F544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0" r="-1" b="1981"/>
          <a:stretch/>
        </p:blipFill>
        <p:spPr>
          <a:xfrm>
            <a:off x="6813843" y="427003"/>
            <a:ext cx="4892040" cy="2953512"/>
          </a:xfrm>
          <a:prstGeom prst="rect">
            <a:avLst/>
          </a:prstGeom>
        </p:spPr>
      </p:pic>
      <p:pic>
        <p:nvPicPr>
          <p:cNvPr id="12" name="Zástupný obsah 11" descr="Obsah obrázku osoba, dav&#10;&#10;Popis byl vytvořen automaticky">
            <a:extLst>
              <a:ext uri="{FF2B5EF4-FFF2-40B4-BE49-F238E27FC236}">
                <a16:creationId xmlns:a16="http://schemas.microsoft.com/office/drawing/2014/main" id="{F5D5633B-B9CD-4E80-80C1-051A53F380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892" y="3532188"/>
            <a:ext cx="4555016" cy="3033712"/>
          </a:xfrm>
        </p:spPr>
      </p:pic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725AAACC-1036-47B4-9C1B-D25E126046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2" r="-1" b="-1"/>
          <a:stretch/>
        </p:blipFill>
        <p:spPr>
          <a:xfrm>
            <a:off x="6813843" y="3612826"/>
            <a:ext cx="4892040" cy="295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34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A1F4363-ED34-490E-81D7-49B1643CE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592824" cy="3233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4EB3D8-4103-4A02-9E04-EAEA782A1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655591"/>
            <a:ext cx="4929352" cy="2315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Manifestace proti prezidentce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E00B104-DE00-42AE-B339-80E3E7887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54F3FC8F-7FE1-4577-9C6C-7D71612E2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D75DE961-5CBB-41E4-B8E2-3F4EB53E4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5106C17D-476A-408A-993D-EB08BF0723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2485BA6D-C455-4304-B621-3E7455A146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1FEF0C54-FB60-4694-8974-55CE89538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B1310F19-3735-4B06-9DAC-5D31DEC37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9F8E2E70-4946-42A5-A6CB-D212EF315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CB127BE0-971B-4151-A6BE-1E7D646DD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F977815D-8B96-4A04-9D7C-CC6019BEB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1324B8FD-3A1E-4A9F-9E77-E2A7B46A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D9C4E17-B5D3-4904-BF9B-F5E0390DF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6B0A091D-F416-4BB5-8655-DA045B167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74279B3E-08FB-4407-99C5-A265D0DAB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8602C7E2-B6C3-4A15-B9C6-8F147D0C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6CDC0501-5A35-435D-8362-A6C6913A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A2045D48-B6D9-4B63-B979-03ACA25B7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A2F564A4-2610-47FB-A038-60FDC68EF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9D779382-FF65-418F-BBF8-325CE3422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F3676594-41EC-42AC-A214-FC1A110C8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29DFE25F-CE29-4FFD-BD98-4E67965F1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Zástupný obsah 5" descr="Obsah obrázku exteriér, barevné, dav&#10;&#10;Popis byl vytvořen automaticky">
            <a:extLst>
              <a:ext uri="{FF2B5EF4-FFF2-40B4-BE49-F238E27FC236}">
                <a16:creationId xmlns:a16="http://schemas.microsoft.com/office/drawing/2014/main" id="{BC4AFF20-677D-4594-8B95-4F2FED894C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" b="1"/>
          <a:stretch/>
        </p:blipFill>
        <p:spPr>
          <a:xfrm>
            <a:off x="6950625" y="283311"/>
            <a:ext cx="4890276" cy="2950679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5"/>
            <a:ext cx="606971" cy="36240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Zástupný obsah 9" descr="Obsah obrázku exteriér, osoba, dav&#10;&#10;Popis byl vytvořen automaticky">
            <a:extLst>
              <a:ext uri="{FF2B5EF4-FFF2-40B4-BE49-F238E27FC236}">
                <a16:creationId xmlns:a16="http://schemas.microsoft.com/office/drawing/2014/main" id="{98DC5A58-6627-4E3B-85BA-CA8CE3E62F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3" y="3564101"/>
            <a:ext cx="5164137" cy="2906386"/>
          </a:xfrm>
        </p:spPr>
      </p:pic>
      <p:pic>
        <p:nvPicPr>
          <p:cNvPr id="8" name="Zástupný obsah 7" descr="Obsah obrázku osoba, dav&#10;&#10;Popis byl vytvořen automaticky">
            <a:extLst>
              <a:ext uri="{FF2B5EF4-FFF2-40B4-BE49-F238E27FC236}">
                <a16:creationId xmlns:a16="http://schemas.microsoft.com/office/drawing/2014/main" id="{93BFFCFA-C5EC-49DC-8D4F-B19A29A76D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" r="3" b="3"/>
          <a:stretch/>
        </p:blipFill>
        <p:spPr>
          <a:xfrm>
            <a:off x="6950625" y="3562537"/>
            <a:ext cx="4890276" cy="295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22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AAE578-2B42-4387-BBDE-E5859B893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Lava Jato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AD9852-6859-470C-BB9F-1ED3BAF3E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91969"/>
            <a:ext cx="9724031" cy="5028947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roce 2014 policie odhalila benzínovou pumpu v hlavním městě 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Brasília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která byla jedním z center praní špinavých peněz politiků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vyšetřování případu dostalo název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Lava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Jato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(díky myčce aut, která byla součástí 	benzínové pumpy)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vzhledem k tomu, že cesta špinavých peněz začínala ve 	městě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Londryna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ve státě 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Paraná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případ připadl soudcům z 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Curitibi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Sérgio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Moro).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řišlo se na obrovské finanční úniky ze státní naftařské společnosti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Petrobrás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napojené na vysoké státní úředníky a na 16 největších stavebních společností v zemi 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– součástí schématu byli politici z PMDB, PP, PSD, PSDB, PT;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– podvody se týkaly staveb, smluv, úplatků politikům, atd.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Ukázalo se, že v posledních 30-ti letech je korupce systémem vládnutí na všech úrovních 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na úrovni celonárodní, federálních států i regionální a městské.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Brazílii nikdy neskončilo tolik významných podnikatelů a vysokých státních úředníků ve vězení – vyšetřování odhalilo úzké propojení podnikatelské a finanční sféry s politickou.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22277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6D3C72-1F4E-4E63-8C2D-325950744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Prezidentská kampaň 2014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452F90-4EED-4C1F-8005-68EE1A1F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91970"/>
            <a:ext cx="9724031" cy="4517219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druhé polovině roku 2014 začala prezidentská kampaň, v níž mezi sebou soupeřili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Dilma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Rousseff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Aécio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Neves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(PSDB) –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Dilma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vyhrála těsně (51,64 x 48,36%).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Ukázalo se, že země je zcela rozdělena na dva tábory a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Aécio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obvinil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Dilmu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 volebního podvodu.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Dilma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byla zvolena na základě programu, v němž se zavázala investovat do vzdělání, zdravotnictví, bytové problematiky a sociálních služeb; po svém zvolení ale zcela obrátila a odklonila se od sociálních témat a postavila se na stranu velkých podniků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tím si proti sobě poštvala voliče a posílila pozici těch, kteří ji chtěli zbavit funkce – zdálo se, že Brazílii od  	ekonomického kolapsu zachrání je radikální změna.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lednu 2015 se ujala druhého mandátu, ale již v srpnu příštího roku (2016) se v parlamentu hlasovalo o jejím odvolání – tuto skupinu tvořili podnikatelé, průmyslníci, bankéři, poslanci, novináři, soudci, část městských středních tříd – ti vytvořili opozici proti její vládě a dokázali zmobilizovat populaci, která opět vyrazila do ulic.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151654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2D4188-E659-4BFA-B165-0E65AE7F1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Svržení </a:t>
            </a:r>
            <a:r>
              <a:rPr lang="cs-CZ" sz="4000" dirty="0" err="1">
                <a:solidFill>
                  <a:srgbClr val="FFFFFF"/>
                </a:solidFill>
              </a:rPr>
              <a:t>Dilmy</a:t>
            </a:r>
            <a:r>
              <a:rPr lang="cs-CZ" sz="4000" dirty="0">
                <a:solidFill>
                  <a:srgbClr val="FFFFFF"/>
                </a:solidFill>
              </a:rPr>
              <a:t> </a:t>
            </a:r>
            <a:r>
              <a:rPr lang="cs-CZ" sz="4000" dirty="0" err="1">
                <a:solidFill>
                  <a:srgbClr val="FFFFFF"/>
                </a:solidFill>
              </a:rPr>
              <a:t>Rousseff</a:t>
            </a:r>
            <a:endParaRPr lang="cs-CZ" sz="40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12511D-4428-42E3-8D9A-B539DCEDE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062064"/>
            <a:ext cx="9724031" cy="4254759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parlamentu svržení prezidentky organizovali: Eduardo Cunha, šéf poslanecké sněmovny; Michel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Temer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(PMDB), vice-prezident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Dilmy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a 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Aécio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Neves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její protivník z posledních voleb.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V té době navíc začala růst nezaměstnanost, ekonomie se dále propadala, 	parlament bojkotoval návrhy prezidentky, její vice-prezident otevřeně konspiroval 	proti ní. 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státě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Minas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Gerais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praskla hráz jedné těžařské společnosti a způsobila největší 	ekologickou katastrofu v dějinách země s desítkami mrtvých a nezvěstných. 	(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rompimento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barragem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Mariana – 62 miliónů metrů krychlových 	kontaminovaného odpadu z těžby zaplavilo okolí a vlilo se do řek a do moře).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Přišla epidemie ziky a horečky dengue, která ukázala, že vláda nemá zdravotní 	systém pod kontrolou ani v nejmenším.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22912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BA08428-AA77-479F-83BF-714C8F853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883" y="1"/>
            <a:ext cx="12199883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27D54A-807A-4C56-B13F-56D6682DE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721805"/>
            <a:ext cx="5083681" cy="2147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Ekologická katastrofa v Marianě</a:t>
            </a:r>
            <a:endParaRPr lang="en-US" sz="4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2C9D811-52F9-4605-AA6B-959FA39FC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82CCA4BF-1607-4DC4-AA3F-59A50EA61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FFCFEDF7-2503-4196-B5A4-0CC0A0D5EA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376A52EA-A2E9-4F61-9668-A59762D1B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6400F533-FEF3-4685-B9B5-9EE5DBA3F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F703FD24-A3DC-45EA-B3E2-53C759AB6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7A38E19C-1E79-4D33-8B7E-BAB2D7470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CE30A0C9-C855-4901-89F1-AEC10CA87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C653C1B0-18BA-47BE-A208-0CD30330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3833FC49-54E2-48EA-A180-22FE524169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94EE6DA9-38C7-42E3-AF87-E9B5C64E7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0D1C8302-4AC2-4892-909D-C573DD847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A78E8263-F8AF-405C-81F3-57280435E3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8657258F-DE53-4042-9246-8E64F71C7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3D224DDF-6367-4058-8C02-B6243A66C6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57FDD23D-5B19-4CA9-BEAD-6E1771A54D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FE3ABE1F-9941-4E30-912E-FD1F7A4A5D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0FDA1DC7-84C5-4ABE-AF8C-1005884AD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E7F2CA86-DC7A-49C7-803B-048B2CFF7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765AC3F3-0375-48CC-8E94-8F7EBE568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7A256E40-9A94-427C-A900-3007BF274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země, rostlina&#10;&#10;Popis byl vytvořen automaticky">
            <a:extLst>
              <a:ext uri="{FF2B5EF4-FFF2-40B4-BE49-F238E27FC236}">
                <a16:creationId xmlns:a16="http://schemas.microsoft.com/office/drawing/2014/main" id="{456B245F-5A12-463C-BC6F-04B4D86AE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" r="-1" b="868"/>
          <a:stretch/>
        </p:blipFill>
        <p:spPr>
          <a:xfrm>
            <a:off x="6813843" y="427003"/>
            <a:ext cx="4892040" cy="2953512"/>
          </a:xfrm>
          <a:prstGeom prst="rect">
            <a:avLst/>
          </a:prstGeom>
        </p:spPr>
      </p:pic>
      <p:pic>
        <p:nvPicPr>
          <p:cNvPr id="10" name="Zástupný obsah 9" descr="Obsah obrázku exteriér, hora, voda, příroda&#10;&#10;Popis byl vytvořen automaticky">
            <a:extLst>
              <a:ext uri="{FF2B5EF4-FFF2-40B4-BE49-F238E27FC236}">
                <a16:creationId xmlns:a16="http://schemas.microsoft.com/office/drawing/2014/main" id="{7E7CB1DC-E88A-4CE5-A052-63AA4D19A3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54" y="3532188"/>
            <a:ext cx="4547892" cy="3033712"/>
          </a:xfrm>
        </p:spPr>
      </p:pic>
      <p:pic>
        <p:nvPicPr>
          <p:cNvPr id="8" name="Zástupný obsah 7" descr="Obsah obrázku hora, příroda, exteriér, údolí&#10;&#10;Popis byl vytvořen automaticky">
            <a:extLst>
              <a:ext uri="{FF2B5EF4-FFF2-40B4-BE49-F238E27FC236}">
                <a16:creationId xmlns:a16="http://schemas.microsoft.com/office/drawing/2014/main" id="{119FA385-745B-426D-B426-AA9721A8B1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4" r="-1" b="14997"/>
          <a:stretch/>
        </p:blipFill>
        <p:spPr>
          <a:xfrm>
            <a:off x="6813843" y="3612826"/>
            <a:ext cx="4892040" cy="295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79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60A6D8D-A53D-4C1C-BA25-243C06C3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„</a:t>
            </a:r>
            <a:r>
              <a:rPr lang="cs-CZ" sz="4000" dirty="0" err="1">
                <a:solidFill>
                  <a:srgbClr val="FFFFFF"/>
                </a:solidFill>
              </a:rPr>
              <a:t>Pedaladas</a:t>
            </a:r>
            <a:r>
              <a:rPr lang="cs-CZ" sz="4000" dirty="0">
                <a:solidFill>
                  <a:srgbClr val="FFFFFF"/>
                </a:solidFill>
              </a:rPr>
              <a:t> </a:t>
            </a:r>
            <a:r>
              <a:rPr lang="cs-CZ" sz="4000" dirty="0" err="1">
                <a:solidFill>
                  <a:srgbClr val="FFFFFF"/>
                </a:solidFill>
              </a:rPr>
              <a:t>fiscais</a:t>
            </a:r>
            <a:r>
              <a:rPr lang="cs-CZ" sz="4000" dirty="0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6A2C89-92BF-4C37-A503-64964A8EC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055302"/>
            <a:ext cx="9724031" cy="4160939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Koalice využila oslabené pozice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Dilmy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obvinilaji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 “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pedaladas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fiscais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(odložení placení ze státní pokladny z jednoho měsíce na druhý, popřípadě z jednoho roku na druhý, čímž se zdánlivě zvětší objem národního majetku – bylo toho využíváno již v předchozích vládách) a odvolala ji 31. srpna 2016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 odvolání vedl předseda senátu Eduardo Cunha, který byl šéfem nebývale rozsáhlého 	korupčního schématu: ilegální získávání prostředků na předvolební kampaně pro více než sto 	federálních poslanců (politicky navíc ovládal blok 250 poslanců z 8 parlamentních stran); Cunha 	byl zatčen a uvězněn za korupci a praní špinavých peněz jen o několik měsíců později.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Populace byla rozdělena a parlament musel být chráněn kovovým plotem v den kdy se hlasovalo o odvolání.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Opo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zice vůči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Dilmě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považovala PT za zdroj všeho zla a slibovala si od jejího nástupce Michela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Temera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rychlou nápravu. Její příznivci byli zase přesvědčeni o tom, že šlo o převrat, který narušil dlouhodobou demokratizaci země.</a:t>
            </a: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731900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B0CCB4-CD22-48BC-8E67-5A1A4A885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Nepřímé prezidentské volby, 1985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12DDC2-BFE8-4A84-8303-E81778398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763486"/>
            <a:ext cx="9724031" cy="4799976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roku 1978 začali masově stávkovat dělníci a to jak z ekonomických, tak z politických důvodů.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roce 1980 byla založena Dělnická strana (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Partido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Trabalhista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PT)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heterogenní strana formovaná z militantních odpůrců diktatury, odborářů, 	intelektuálů, umělců, katolíků, atd.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Opozici nahrávala také nepopularita vlády, inflace dosahující 211% v roce 1983 a různé finanční skandály.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Nepřímé prezidentské volby proběhly 15. ledna 1985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 v nich zvolen </a:t>
            </a:r>
            <a:r>
              <a:rPr lang="cs-CZ" sz="19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Tancredo</a:t>
            </a:r>
            <a:r>
              <a:rPr lang="cs-CZ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Neves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člen opoziční strany MDB, a jako vice-prezident </a:t>
            </a:r>
            <a:r>
              <a:rPr lang="cs-CZ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José 	</a:t>
            </a:r>
            <a:r>
              <a:rPr lang="cs-CZ" sz="19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Sarney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který po dlouhou dobu spolupracoval s vojenským režimem -  v roce 1965 byl 	zvolen guvernérem státu 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Maranh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ã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v roce 1970 senátorem za jedinou povolenou 	stranu ARENA; na poslední chvíli přešel do opoziční strany Demokratická aliance, aby 	mohl jít do voleb spolu s 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Nevesem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970974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04AD54-F348-4035-A077-1F2E5912E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1687CC-8CD0-4919-BB0C-D10F72AD7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jejím odchodu ze scény se otevřel prostor pro politiku klientelismu,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patrimonialismu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(politici nerozlišují mezi tím, co je veřejné a co je soukromé a obohacují se na veřejných projektech) a 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fiziologismu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(systém protislužeb).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Zásadním problémem je, že v zemi s tak obrovskými sociálními problémy to znamená citelný odklon od 	sociální politiky a od práv pro široké vrstvy obyvatel, které jsou zaručeny ústavou – tím, že stát 	přestane financovat sociální programy.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První, co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Temerova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vláda zrušila, byly státní instituce na ochranu minorit a zranitelných složek společnosti 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ochrana žen, indiánů, afro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brazilců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quilombolů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Autorita vlády a parlamentu díky této politice rychle oslabovala, protože klientelismus i korupce  byly 	všem zcela na očích. Se soudní mocí se stal opak a její pravomoci se začaly rozrůstat.</a:t>
            </a:r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360705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F2E517-8197-4943-A188-2020F63B3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Prezidentské volby 2018 – Jair Bolsonaro</a:t>
            </a:r>
          </a:p>
        </p:txBody>
      </p:sp>
      <p:pic>
        <p:nvPicPr>
          <p:cNvPr id="5" name="Zástupný obsah 4" descr="Obsah obrázku osoba, muž, oblek, interiér&#10;&#10;Popis byl vytvořen automaticky">
            <a:extLst>
              <a:ext uri="{FF2B5EF4-FFF2-40B4-BE49-F238E27FC236}">
                <a16:creationId xmlns:a16="http://schemas.microsoft.com/office/drawing/2014/main" id="{F9CECDD5-D656-499D-A0B0-E1023030F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687" y="467208"/>
            <a:ext cx="4013230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29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356092-606E-4D2A-B7B8-711185209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José </a:t>
            </a:r>
            <a:r>
              <a:rPr lang="cs-CZ" sz="4000" dirty="0" err="1">
                <a:solidFill>
                  <a:srgbClr val="FFFFFF"/>
                </a:solidFill>
              </a:rPr>
              <a:t>Sarney</a:t>
            </a:r>
            <a:r>
              <a:rPr lang="cs-CZ" sz="4000" dirty="0">
                <a:solidFill>
                  <a:srgbClr val="FFFFFF"/>
                </a:solidFill>
              </a:rPr>
              <a:t>, Ústava 1988, PSDB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6C89F3-9DBD-4173-8A7D-CA2FCEE11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Několik dní před jmenováním do prezidentské funkce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Tancredo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Neves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zemřel a prezidentem se stal José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Sarney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který byl zklamáním pro demokratické síly v zemi – využíval různých korupčních schémat, aby se udržel u moci po celé pětileté období.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Navzdory tomu, že nebyl zdaleka ideálním prezidentem, cesta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redemokratizace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byla nastoupena.	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února 1987 byl zvolen výbor z poslanců a senátorů, který měl, mimo jiné, vytvořit </a:t>
            </a:r>
            <a:r>
              <a:rPr lang="cs-CZ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novou ústavu 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ta byla schválena 5. října 1988</a:t>
            </a:r>
          </a:p>
          <a:p>
            <a:pPr marL="449580" indent="0">
              <a:spcAft>
                <a:spcPts val="800"/>
              </a:spcAft>
              <a:buNone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jejím úkolem bylo vytvořit demokratické a silné instituce, schopné obstát během politických krizí a zajistit práva a svobody svým občanům – poprvé bylo uznáno volební právo i analfabetům.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Strana PMDB se rozpadla na konzervativní křídlo a pokrokové. Pokrokové křídlo založilo vlastní křídlo, </a:t>
            </a:r>
            <a:r>
              <a:rPr lang="cs-CZ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PSDB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 nějž vzešla řada uznávaných politiků, včetně jednoho z budoucích prezidentů, sociologa Fernanda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Henrique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Cardoso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Sarneyova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vláda nebyla příliš úspěšná  - vysoká inflace, nízká popularita, korupční skandály. 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59784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953D95-CF2E-4369-8D04-3740923AA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Prezidentské volby 1990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226166-72B7-4055-9D0C-07400C330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088858"/>
            <a:ext cx="9724031" cy="4077049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dalších prezidentských volbách, v roce 1990, se utkali Fernando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Collor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původně guvernér státu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Alagoas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více než 20 jeho protikandidátů - jedním z nich byl Lula, vůdčí osobnost dělnických stávek a odborů</a:t>
            </a:r>
          </a:p>
          <a:p>
            <a:pPr marL="0" lvl="0" indent="0"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Collor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volební kampani slíbil modernizaci Brazílie, potírání korupce a zlepšení 	pracovních podmínek;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do druhého kola se dostali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Collor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Lula – kampaň neprobíhala ve férovém duchu, 	Lula byl obviněn z řady věcí, které neudělal a byl spojován s komunismem. Důležitá 	média  stála na straně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Collora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pomáhala mu ve vylepšení veřejného mínění o něm 	na úkor Luly.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Collor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zvítězil 50% proti 44% Luly.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4008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9838E6-DCCE-4021-87AB-870D73CD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Fernando </a:t>
            </a:r>
            <a:r>
              <a:rPr lang="cs-CZ" sz="4000" dirty="0" err="1">
                <a:solidFill>
                  <a:srgbClr val="FFFFFF"/>
                </a:solidFill>
              </a:rPr>
              <a:t>Collor</a:t>
            </a:r>
            <a:endParaRPr lang="cs-CZ" sz="40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6B29D7-A7F0-43F0-8674-239153C09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147582"/>
            <a:ext cx="9724031" cy="3942825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spcAft>
                <a:spcPts val="800"/>
              </a:spcAft>
              <a:buNone/>
            </a:pP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F.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Collor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ujal vlády 15. března 1990.</a:t>
            </a:r>
          </a:p>
          <a:p>
            <a:pPr marL="0" lvl="0" indent="0">
              <a:buNone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Brzy přišel s plánem na zabrzdění inflace, který mimo jiné spočíval v tom, že veškeré populaci stát zmrazil na rok a půl všechny úspory v bankách  a pak jim je měl vracet ve splátkách, čímž by se jejich úspory ve výsledku znehodnotily; zmrazeny byly rovněž platy a ceny veřejných služeb se zvýšily – tímto způsobem vláda zkonfiskovala 80% všech peněz, které obíhaly v bankách.</a:t>
            </a:r>
          </a:p>
          <a:p>
            <a:pPr marL="0" lvl="0" indent="0">
              <a:buNone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Tento krok vyústil v hlubokou krizi – kupní síla dramaticky klesla, velké množství lidí přišlo o práci, spousta podniků 	zkrachovala.</a:t>
            </a:r>
          </a:p>
          <a:p>
            <a:pPr marL="0" lvl="0" indent="0">
              <a:buNone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Problém inflace tím vyřešen nebyl a po 10 měsících se vrátila v plné síle, spolu s neustávající ekonomickou krizí a zoufalým 	bojem o zvýšení platů.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 vydán nový ekonomický plán založený na privatizaci státních podniků a zahraničních investicích, ale ani ten nepomohl – platy zůstávaly nízké, ceny a daně rostly.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Začaly se také provalovat korupční skandály ve vládě (odhaduje se, že během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Collorova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mandátu na jeho bankovních účtech skončilo něco mezi 300 milióny a 1 miliardou dolarů).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29. srpna 1992 byl parlamentní většinou odvolán z funkce.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531777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1B9A43-F546-4A2F-87F6-1F3A5AF9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 err="1">
                <a:solidFill>
                  <a:srgbClr val="FFFFFF"/>
                </a:solidFill>
              </a:rPr>
              <a:t>Itamar</a:t>
            </a:r>
            <a:r>
              <a:rPr lang="cs-CZ" sz="4000" dirty="0">
                <a:solidFill>
                  <a:srgbClr val="FFFFFF"/>
                </a:solidFill>
              </a:rPr>
              <a:t> Franco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340FF3-C186-4A34-9D69-1DAD74160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jeho místo nastoupil jeho vice-prezident,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Itamar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Franco, bývalý guvernér státu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Minas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Gerais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Díky neustávající inflaci se nejnižší vrstvy propadaly do stále větší chudoby a jejich bezútěšná situace dávala prostor k násilí: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roce 1993 tak došlo k jedněm z nejtragičtějších událostí v novodobé brazilské historii: 23 července 1993, 6 policistů v Riu de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Janeiru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vyskočilo ze dvou aut a začali střílet do 40 dětí a mladistvých, kteří spali na schodech kostela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Candelária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(místní obchodníci se stěžovali na krádeže, kterých se dopouštěly děti, které žily bezprizorně na ulici) – bylo jich zabito osm.</a:t>
            </a: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29. srpna téhož roku 36 ozbrojených mužů zavraždilo 21 lidí v jedné z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fável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 Riu.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Ministr hospodářství byl vyměněn třikrát a nakonec byl na tento post povolán </a:t>
            </a:r>
            <a:r>
              <a:rPr lang="cs-CZ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Fernando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Henrique</a:t>
            </a:r>
            <a:r>
              <a:rPr lang="cs-CZ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Cardoso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aby vypracoval nový ekonomický plán (mezi lety 1980-1993 měla Brazílie 4 typy měny, 9 ekonomických plánů  11 druhů ukazatelů na měření inflace).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Byl navržen Plán reálu, </a:t>
            </a:r>
            <a:r>
              <a:rPr lang="cs-CZ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Plano</a:t>
            </a:r>
            <a:r>
              <a:rPr lang="cs-CZ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který byl podroben veřejné diskusi a hlasování v parlamentu – díky tomuto plánu 	Brazílie konečně získala pevnou měnu, dnešní reál.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62058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exteriér, město, noc, vládní budova&#10;&#10;Popis byl vytvořen automaticky">
            <a:extLst>
              <a:ext uri="{FF2B5EF4-FFF2-40B4-BE49-F238E27FC236}">
                <a16:creationId xmlns:a16="http://schemas.microsoft.com/office/drawing/2014/main" id="{CD0CC317-B8BC-438F-AC17-980909B0F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2" r="-2" b="-2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5E2D8F7-C854-40D4-9285-C0E943CC9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dirty="0" err="1">
                <a:solidFill>
                  <a:srgbClr val="FFFFFF"/>
                </a:solidFill>
              </a:rPr>
              <a:t>Igreja</a:t>
            </a:r>
            <a:r>
              <a:rPr lang="en-US" sz="4000" dirty="0">
                <a:solidFill>
                  <a:srgbClr val="FFFFFF"/>
                </a:solidFill>
              </a:rPr>
              <a:t> de </a:t>
            </a:r>
            <a:r>
              <a:rPr lang="en-US" sz="4000" dirty="0" err="1">
                <a:solidFill>
                  <a:srgbClr val="FFFFFF"/>
                </a:solidFill>
              </a:rPr>
              <a:t>Nossa</a:t>
            </a:r>
            <a:r>
              <a:rPr lang="en-US" sz="4000" dirty="0">
                <a:solidFill>
                  <a:srgbClr val="FFFFFF"/>
                </a:solidFill>
              </a:rPr>
              <a:t> Senhora da Candelária</a:t>
            </a:r>
          </a:p>
        </p:txBody>
      </p:sp>
    </p:spTree>
    <p:extLst>
      <p:ext uri="{BB962C8B-B14F-4D97-AF65-F5344CB8AC3E}">
        <p14:creationId xmlns:p14="http://schemas.microsoft.com/office/powerpoint/2010/main" val="214051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E58734-614B-49E4-B33A-AD4528B8A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Prezidentské volby 1994, </a:t>
            </a:r>
            <a:r>
              <a:rPr lang="cs-CZ" sz="4000" dirty="0" err="1">
                <a:solidFill>
                  <a:srgbClr val="FFFFFF"/>
                </a:solidFill>
              </a:rPr>
              <a:t>F.H.Cardoso</a:t>
            </a:r>
            <a:r>
              <a:rPr lang="cs-CZ" sz="4000" dirty="0">
                <a:solidFill>
                  <a:srgbClr val="FFFFFF"/>
                </a:solidFill>
              </a:rPr>
              <a:t> (1995-2002)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CBEFC8-E0F6-49F9-9D40-E5BDD358E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roce 1994 proběhly další prezidentské volby, ve kterých Fernando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Henrique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Cardoso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zvítězil již v prvním kole.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Ve svých dvou prezidentských mandátech (1995-2002) pomohl posílit pozici PSDB 	(„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tucanos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“), strany, kterou spoluzakládal; 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podařilo se mu zvítězit nad inflací a zasloužil se o finanční ozdravení země díky 	svému „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Plano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Real“ a tím i o ekonomický růst; 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zasloužil se o celou řadu reforem i v sociální oblasti, jako např. zavedení sociální 	dávky na stravu a vymýcení práce dětí; jeho žena, antropoložka Ruth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Cardoso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	vytvořila různé projekty na pomoc nejchudším vrstvám.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952733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3216</Words>
  <Application>Microsoft Office PowerPoint</Application>
  <PresentationFormat>Širokoúhlá obrazovka</PresentationFormat>
  <Paragraphs>141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Motiv Office</vt:lpstr>
      <vt:lpstr>REDEMOKRATIZACE BRAZÍLIE A SOUČASNÝ POLITICKÝ VÝVOJ</vt:lpstr>
      <vt:lpstr>Přechod k civilní vládě</vt:lpstr>
      <vt:lpstr>Nepřímé prezidentské volby, 1985</vt:lpstr>
      <vt:lpstr>José Sarney, Ústava 1988, PSDB</vt:lpstr>
      <vt:lpstr>Prezidentské volby 1990</vt:lpstr>
      <vt:lpstr>Fernando Collor</vt:lpstr>
      <vt:lpstr>Itamar Franco</vt:lpstr>
      <vt:lpstr>Igreja de Nossa Senhora da Candelária</vt:lpstr>
      <vt:lpstr>Prezidentské volby 1994, F.H.Cardoso (1995-2002)</vt:lpstr>
      <vt:lpstr>F.H. Cardoso a  Ruth Cardoso </vt:lpstr>
      <vt:lpstr>Prezidentské volby 2002, L. I. Lula da Silva</vt:lpstr>
      <vt:lpstr>Luiz Inácio Lula da Silva</vt:lpstr>
      <vt:lpstr>Korupce</vt:lpstr>
      <vt:lpstr>Prezidentské volby 2011, Dilma Rousseff</vt:lpstr>
      <vt:lpstr>Dilma Rousseff</vt:lpstr>
      <vt:lpstr>Manifestace v ulicích, červen 2013</vt:lpstr>
      <vt:lpstr>Červnové manifestace, 2013</vt:lpstr>
      <vt:lpstr>Národní komise pro pravdu</vt:lpstr>
      <vt:lpstr>Krize demokratického procesu, 2015-2017</vt:lpstr>
      <vt:lpstr>Pokračování manifestací, 2015-2016</vt:lpstr>
      <vt:lpstr>Black Bloc</vt:lpstr>
      <vt:lpstr>Prezentace aplikace PowerPoint</vt:lpstr>
      <vt:lpstr>Manifestace na podporu Dilmy</vt:lpstr>
      <vt:lpstr>Manifestace proti prezidentce</vt:lpstr>
      <vt:lpstr>Lava Jato</vt:lpstr>
      <vt:lpstr>Prezidentská kampaň 2014</vt:lpstr>
      <vt:lpstr>Svržení Dilmy Rousseff</vt:lpstr>
      <vt:lpstr>Ekologická katastrofa v Marianě</vt:lpstr>
      <vt:lpstr>„Pedaladas fiscais“</vt:lpstr>
      <vt:lpstr>Prezentace aplikace PowerPoint</vt:lpstr>
      <vt:lpstr>Prezidentské volby 2018 – Jair Bolsonaro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REDEMOKRATIZACE BRAZÍLIE A SOUČASNÝ POLITICKÝ VÝVOJ</dc:title>
  <dc:creator>Eva Batličková</dc:creator>
  <cp:lastModifiedBy>Eva Batlickova</cp:lastModifiedBy>
  <cp:revision>20</cp:revision>
  <dcterms:created xsi:type="dcterms:W3CDTF">2021-05-20T11:44:36Z</dcterms:created>
  <dcterms:modified xsi:type="dcterms:W3CDTF">2022-05-03T12:49:06Z</dcterms:modified>
</cp:coreProperties>
</file>