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5"/>
  </p:notesMasterIdLst>
  <p:sldIdLst>
    <p:sldId id="259" r:id="rId2"/>
    <p:sldId id="295" r:id="rId3"/>
    <p:sldId id="296" r:id="rId4"/>
    <p:sldId id="273" r:id="rId5"/>
    <p:sldId id="261" r:id="rId6"/>
    <p:sldId id="270" r:id="rId7"/>
    <p:sldId id="274" r:id="rId8"/>
    <p:sldId id="272" r:id="rId9"/>
    <p:sldId id="275" r:id="rId10"/>
    <p:sldId id="257" r:id="rId11"/>
    <p:sldId id="277" r:id="rId12"/>
    <p:sldId id="278" r:id="rId13"/>
    <p:sldId id="262" r:id="rId14"/>
    <p:sldId id="279" r:id="rId15"/>
    <p:sldId id="263" r:id="rId16"/>
    <p:sldId id="281" r:id="rId17"/>
    <p:sldId id="265" r:id="rId18"/>
    <p:sldId id="264" r:id="rId19"/>
    <p:sldId id="298" r:id="rId20"/>
    <p:sldId id="280" r:id="rId21"/>
    <p:sldId id="285" r:id="rId22"/>
    <p:sldId id="283" r:id="rId23"/>
    <p:sldId id="282" r:id="rId24"/>
    <p:sldId id="288" r:id="rId25"/>
    <p:sldId id="287" r:id="rId26"/>
    <p:sldId id="291" r:id="rId27"/>
    <p:sldId id="292" r:id="rId28"/>
    <p:sldId id="293" r:id="rId29"/>
    <p:sldId id="271" r:id="rId30"/>
    <p:sldId id="294" r:id="rId31"/>
    <p:sldId id="297" r:id="rId32"/>
    <p:sldId id="290" r:id="rId33"/>
    <p:sldId id="269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2" autoAdjust="0"/>
    <p:restoredTop sz="89209" autoAdjust="0"/>
  </p:normalViewPr>
  <p:slideViewPr>
    <p:cSldViewPr snapToGrid="0">
      <p:cViewPr varScale="1">
        <p:scale>
          <a:sx n="100" d="100"/>
          <a:sy n="100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099D9-D2B7-43EC-9753-0622BF3DFB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28A259-287E-4AAE-94BB-E540E1F50769}">
      <dgm:prSet custT="1"/>
      <dgm:spPr/>
      <dgm:t>
        <a:bodyPr/>
        <a:lstStyle/>
        <a:p>
          <a:pPr algn="ctr"/>
          <a:r>
            <a:rPr lang="cs-CZ" sz="2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Pečování</a:t>
          </a:r>
          <a:endParaRPr lang="en-US" sz="2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5029B72-6FE7-496F-A7D9-3A05A2F0520A}" type="parTrans" cxnId="{FC1041B4-9B4A-43C7-BF0E-C08292BC7729}">
      <dgm:prSet/>
      <dgm:spPr/>
      <dgm:t>
        <a:bodyPr/>
        <a:lstStyle/>
        <a:p>
          <a:endParaRPr lang="en-US"/>
        </a:p>
      </dgm:t>
    </dgm:pt>
    <dgm:pt modelId="{A2EE87AD-F21C-4B5D-A828-91C4B6A69BFC}" type="sibTrans" cxnId="{FC1041B4-9B4A-43C7-BF0E-C08292BC7729}">
      <dgm:prSet/>
      <dgm:spPr/>
      <dgm:t>
        <a:bodyPr/>
        <a:lstStyle/>
        <a:p>
          <a:endParaRPr lang="en-US"/>
        </a:p>
      </dgm:t>
    </dgm:pt>
    <dgm:pt modelId="{09D95692-2818-41B2-BF48-256E22D6A9F4}">
      <dgm:prSet custT="1"/>
      <dgm:spPr/>
      <dgm:t>
        <a:bodyPr/>
        <a:lstStyle/>
        <a:p>
          <a:pPr algn="ctr"/>
          <a:r>
            <a:rPr lang="cs-CZ" sz="2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Porozumění</a:t>
          </a:r>
          <a:r>
            <a:rPr lang="cs-CZ" sz="2800" kern="1200" dirty="0"/>
            <a:t> - chceme, aby nás partner vnímal v souladu s naším sebepojetím, nejlépe ještě trochu pozitivněji</a:t>
          </a:r>
          <a:endParaRPr lang="en-US" sz="2800" kern="1200" dirty="0"/>
        </a:p>
      </dgm:t>
    </dgm:pt>
    <dgm:pt modelId="{3C326C1F-79A1-4D3F-9E84-914B73D10992}" type="parTrans" cxnId="{DA8B3F67-38AD-4E9D-A54A-D65855A9B9DB}">
      <dgm:prSet/>
      <dgm:spPr/>
      <dgm:t>
        <a:bodyPr/>
        <a:lstStyle/>
        <a:p>
          <a:endParaRPr lang="en-US"/>
        </a:p>
      </dgm:t>
    </dgm:pt>
    <dgm:pt modelId="{5E72580A-B902-4395-A2FC-FBB84C7841BF}" type="sibTrans" cxnId="{DA8B3F67-38AD-4E9D-A54A-D65855A9B9DB}">
      <dgm:prSet/>
      <dgm:spPr/>
      <dgm:t>
        <a:bodyPr/>
        <a:lstStyle/>
        <a:p>
          <a:endParaRPr lang="en-US"/>
        </a:p>
      </dgm:t>
    </dgm:pt>
    <dgm:pt modelId="{89959013-435C-4B56-AF8D-0E8F55DAB49C}">
      <dgm:prSet/>
      <dgm:spPr/>
      <dgm:t>
        <a:bodyPr/>
        <a:lstStyle/>
        <a:p>
          <a:pPr algn="ctr"/>
          <a:r>
            <a:rPr lang="cs-CZ" b="1" dirty="0"/>
            <a:t>Vzájemná úcta</a:t>
          </a:r>
          <a:endParaRPr lang="en-US" b="1" dirty="0"/>
        </a:p>
      </dgm:t>
    </dgm:pt>
    <dgm:pt modelId="{4AE62C3D-B4C7-4D0F-B3FE-E460283802E9}" type="parTrans" cxnId="{1627FC2A-CCF2-4F77-80A8-1C5DC64F1EB8}">
      <dgm:prSet/>
      <dgm:spPr/>
      <dgm:t>
        <a:bodyPr/>
        <a:lstStyle/>
        <a:p>
          <a:endParaRPr lang="en-US"/>
        </a:p>
      </dgm:t>
    </dgm:pt>
    <dgm:pt modelId="{D96D1978-D4AD-4FC6-8D79-C4E02346BECF}" type="sibTrans" cxnId="{1627FC2A-CCF2-4F77-80A8-1C5DC64F1EB8}">
      <dgm:prSet/>
      <dgm:spPr/>
      <dgm:t>
        <a:bodyPr/>
        <a:lstStyle/>
        <a:p>
          <a:endParaRPr lang="en-US"/>
        </a:p>
      </dgm:t>
    </dgm:pt>
    <dgm:pt modelId="{DD6CAC2F-7D75-44ED-8FE9-F66122768511}" type="pres">
      <dgm:prSet presAssocID="{966099D9-D2B7-43EC-9753-0622BF3DFB89}" presName="linear" presStyleCnt="0">
        <dgm:presLayoutVars>
          <dgm:animLvl val="lvl"/>
          <dgm:resizeHandles val="exact"/>
        </dgm:presLayoutVars>
      </dgm:prSet>
      <dgm:spPr/>
    </dgm:pt>
    <dgm:pt modelId="{9320ED95-DCE4-4231-A0F9-8C0CD531728A}" type="pres">
      <dgm:prSet presAssocID="{D528A259-287E-4AAE-94BB-E540E1F507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8C5BDD-61F6-4DD6-8902-7DCA53485868}" type="pres">
      <dgm:prSet presAssocID="{A2EE87AD-F21C-4B5D-A828-91C4B6A69BFC}" presName="spacer" presStyleCnt="0"/>
      <dgm:spPr/>
    </dgm:pt>
    <dgm:pt modelId="{1175DC3E-63EA-4CD8-8DFA-814778CF6440}" type="pres">
      <dgm:prSet presAssocID="{09D95692-2818-41B2-BF48-256E22D6A9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056D3B-E84B-49EE-9E66-0F4A55BE5E62}" type="pres">
      <dgm:prSet presAssocID="{5E72580A-B902-4395-A2FC-FBB84C7841BF}" presName="spacer" presStyleCnt="0"/>
      <dgm:spPr/>
    </dgm:pt>
    <dgm:pt modelId="{0FEEEDB3-0B73-4EA3-A7E5-626939500C38}" type="pres">
      <dgm:prSet presAssocID="{89959013-435C-4B56-AF8D-0E8F55DAB4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4E6B0B-772D-4613-871B-8E77A0AF3985}" type="presOf" srcId="{D528A259-287E-4AAE-94BB-E540E1F50769}" destId="{9320ED95-DCE4-4231-A0F9-8C0CD531728A}" srcOrd="0" destOrd="0" presId="urn:microsoft.com/office/officeart/2005/8/layout/vList2"/>
    <dgm:cxn modelId="{63820E0E-DC28-440E-AFE4-F0F98397F0D0}" type="presOf" srcId="{966099D9-D2B7-43EC-9753-0622BF3DFB89}" destId="{DD6CAC2F-7D75-44ED-8FE9-F66122768511}" srcOrd="0" destOrd="0" presId="urn:microsoft.com/office/officeart/2005/8/layout/vList2"/>
    <dgm:cxn modelId="{1627FC2A-CCF2-4F77-80A8-1C5DC64F1EB8}" srcId="{966099D9-D2B7-43EC-9753-0622BF3DFB89}" destId="{89959013-435C-4B56-AF8D-0E8F55DAB49C}" srcOrd="2" destOrd="0" parTransId="{4AE62C3D-B4C7-4D0F-B3FE-E460283802E9}" sibTransId="{D96D1978-D4AD-4FC6-8D79-C4E02346BECF}"/>
    <dgm:cxn modelId="{30DBFB33-D0BD-4943-9652-9F90BE3B49F2}" type="presOf" srcId="{09D95692-2818-41B2-BF48-256E22D6A9F4}" destId="{1175DC3E-63EA-4CD8-8DFA-814778CF6440}" srcOrd="0" destOrd="0" presId="urn:microsoft.com/office/officeart/2005/8/layout/vList2"/>
    <dgm:cxn modelId="{DA8B3F67-38AD-4E9D-A54A-D65855A9B9DB}" srcId="{966099D9-D2B7-43EC-9753-0622BF3DFB89}" destId="{09D95692-2818-41B2-BF48-256E22D6A9F4}" srcOrd="1" destOrd="0" parTransId="{3C326C1F-79A1-4D3F-9E84-914B73D10992}" sibTransId="{5E72580A-B902-4395-A2FC-FBB84C7841BF}"/>
    <dgm:cxn modelId="{0E8E176D-2AB1-487B-B54B-83706E47BB71}" type="presOf" srcId="{89959013-435C-4B56-AF8D-0E8F55DAB49C}" destId="{0FEEEDB3-0B73-4EA3-A7E5-626939500C38}" srcOrd="0" destOrd="0" presId="urn:microsoft.com/office/officeart/2005/8/layout/vList2"/>
    <dgm:cxn modelId="{FC1041B4-9B4A-43C7-BF0E-C08292BC7729}" srcId="{966099D9-D2B7-43EC-9753-0622BF3DFB89}" destId="{D528A259-287E-4AAE-94BB-E540E1F50769}" srcOrd="0" destOrd="0" parTransId="{D5029B72-6FE7-496F-A7D9-3A05A2F0520A}" sibTransId="{A2EE87AD-F21C-4B5D-A828-91C4B6A69BFC}"/>
    <dgm:cxn modelId="{66BF7780-6C8D-4BED-9EB7-575E73B7020F}" type="presParOf" srcId="{DD6CAC2F-7D75-44ED-8FE9-F66122768511}" destId="{9320ED95-DCE4-4231-A0F9-8C0CD531728A}" srcOrd="0" destOrd="0" presId="urn:microsoft.com/office/officeart/2005/8/layout/vList2"/>
    <dgm:cxn modelId="{D1913D51-E693-47B7-8C7B-53C8FEFD2490}" type="presParOf" srcId="{DD6CAC2F-7D75-44ED-8FE9-F66122768511}" destId="{9B8C5BDD-61F6-4DD6-8902-7DCA53485868}" srcOrd="1" destOrd="0" presId="urn:microsoft.com/office/officeart/2005/8/layout/vList2"/>
    <dgm:cxn modelId="{2CC2B8C3-EE06-4380-922F-EB415151A422}" type="presParOf" srcId="{DD6CAC2F-7D75-44ED-8FE9-F66122768511}" destId="{1175DC3E-63EA-4CD8-8DFA-814778CF6440}" srcOrd="2" destOrd="0" presId="urn:microsoft.com/office/officeart/2005/8/layout/vList2"/>
    <dgm:cxn modelId="{8E2F7E8C-B9F3-48B9-9345-DD273578A98C}" type="presParOf" srcId="{DD6CAC2F-7D75-44ED-8FE9-F66122768511}" destId="{15056D3B-E84B-49EE-9E66-0F4A55BE5E62}" srcOrd="3" destOrd="0" presId="urn:microsoft.com/office/officeart/2005/8/layout/vList2"/>
    <dgm:cxn modelId="{B47D62F4-FFD8-4C36-86B4-CB26CF8C0730}" type="presParOf" srcId="{DD6CAC2F-7D75-44ED-8FE9-F66122768511}" destId="{0FEEEDB3-0B73-4EA3-A7E5-626939500C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A8DD0-5B6A-47DF-9606-0E7FBCE99F0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A1D272-1AA1-423A-9952-97A066FC0AFB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White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a kol. (1986)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gm:t>
    </dgm:pt>
    <dgm:pt modelId="{3DC42EF7-35B3-4291-B0DF-DFDE340C316B}" type="parTrans" cxnId="{151F1FDF-DE2E-45E2-9D6C-ABD65A33BD17}">
      <dgm:prSet/>
      <dgm:spPr/>
      <dgm:t>
        <a:bodyPr/>
        <a:lstStyle/>
        <a:p>
          <a:endParaRPr lang="en-US"/>
        </a:p>
      </dgm:t>
    </dgm:pt>
    <dgm:pt modelId="{D249A425-4036-4122-91B1-F3F42E642A79}" type="sibTrans" cxnId="{151F1FDF-DE2E-45E2-9D6C-ABD65A33BD17}">
      <dgm:prSet/>
      <dgm:spPr/>
      <dgm:t>
        <a:bodyPr/>
        <a:lstStyle/>
        <a:p>
          <a:endParaRPr lang="en-US"/>
        </a:p>
      </dgm:t>
    </dgm:pt>
    <dgm:pt modelId="{492FFC18-290A-43F7-A11E-2C6549542F8E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Prager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(1995) 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gm:t>
    </dgm:pt>
    <dgm:pt modelId="{45D95D88-3136-4407-9E8B-ABFC0956F303}" type="parTrans" cxnId="{57684A72-92A5-4085-BEB5-F6A6C3C44C29}">
      <dgm:prSet/>
      <dgm:spPr/>
      <dgm:t>
        <a:bodyPr/>
        <a:lstStyle/>
        <a:p>
          <a:endParaRPr lang="en-US"/>
        </a:p>
      </dgm:t>
    </dgm:pt>
    <dgm:pt modelId="{035BA99E-A55A-49A9-8231-0096A9166771}" type="sibTrans" cxnId="{57684A72-92A5-4085-BEB5-F6A6C3C44C29}">
      <dgm:prSet/>
      <dgm:spPr/>
      <dgm:t>
        <a:bodyPr/>
        <a:lstStyle/>
        <a:p>
          <a:endParaRPr lang="en-US"/>
        </a:p>
      </dgm:t>
    </dgm:pt>
    <dgm:pt modelId="{A08AF0D9-9E28-4BE7-858F-2D40B431BB59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Erickson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(1963)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gm:t>
    </dgm:pt>
    <dgm:pt modelId="{76EF3BB2-5365-4046-B2DE-E74133506E80}" type="sibTrans" cxnId="{366A3C9D-8ED1-4663-827F-3B6AF1D8A589}">
      <dgm:prSet/>
      <dgm:spPr/>
      <dgm:t>
        <a:bodyPr/>
        <a:lstStyle/>
        <a:p>
          <a:endParaRPr lang="en-US"/>
        </a:p>
      </dgm:t>
    </dgm:pt>
    <dgm:pt modelId="{AEF4578A-E062-4F0C-86D0-31BD267262FD}" type="parTrans" cxnId="{366A3C9D-8ED1-4663-827F-3B6AF1D8A589}">
      <dgm:prSet/>
      <dgm:spPr/>
      <dgm:t>
        <a:bodyPr/>
        <a:lstStyle/>
        <a:p>
          <a:endParaRPr lang="en-US"/>
        </a:p>
      </dgm:t>
    </dgm:pt>
    <dgm:pt modelId="{B6A4BEAA-778E-4200-A07D-A8933BE63183}" type="pres">
      <dgm:prSet presAssocID="{B0AA8DD0-5B6A-47DF-9606-0E7FBCE99F02}" presName="linear" presStyleCnt="0">
        <dgm:presLayoutVars>
          <dgm:animLvl val="lvl"/>
          <dgm:resizeHandles val="exact"/>
        </dgm:presLayoutVars>
      </dgm:prSet>
      <dgm:spPr/>
    </dgm:pt>
    <dgm:pt modelId="{38682759-E71C-4373-A56B-403D249FE543}" type="pres">
      <dgm:prSet presAssocID="{A08AF0D9-9E28-4BE7-858F-2D40B431BB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64C144-FBCB-43D3-8EFD-7BEC4D7269AE}" type="pres">
      <dgm:prSet presAssocID="{76EF3BB2-5365-4046-B2DE-E74133506E80}" presName="spacer" presStyleCnt="0"/>
      <dgm:spPr/>
    </dgm:pt>
    <dgm:pt modelId="{723BFEDE-8D20-4834-8362-F0DA2B20E43E}" type="pres">
      <dgm:prSet presAssocID="{21A1D272-1AA1-423A-9952-97A066FC0A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3960E2-C77A-4E56-81FD-454B3DF507EF}" type="pres">
      <dgm:prSet presAssocID="{D249A425-4036-4122-91B1-F3F42E642A79}" presName="spacer" presStyleCnt="0"/>
      <dgm:spPr/>
    </dgm:pt>
    <dgm:pt modelId="{EAF30754-38CC-4FDB-8299-00BDCC1C890C}" type="pres">
      <dgm:prSet presAssocID="{492FFC18-290A-43F7-A11E-2C6549542F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684A72-92A5-4085-BEB5-F6A6C3C44C29}" srcId="{B0AA8DD0-5B6A-47DF-9606-0E7FBCE99F02}" destId="{492FFC18-290A-43F7-A11E-2C6549542F8E}" srcOrd="2" destOrd="0" parTransId="{45D95D88-3136-4407-9E8B-ABFC0956F303}" sibTransId="{035BA99E-A55A-49A9-8231-0096A9166771}"/>
    <dgm:cxn modelId="{925B5295-EBCD-4A3B-B919-24F8F7CB35D2}" type="presOf" srcId="{B0AA8DD0-5B6A-47DF-9606-0E7FBCE99F02}" destId="{B6A4BEAA-778E-4200-A07D-A8933BE63183}" srcOrd="0" destOrd="0" presId="urn:microsoft.com/office/officeart/2005/8/layout/vList2"/>
    <dgm:cxn modelId="{366A3C9D-8ED1-4663-827F-3B6AF1D8A589}" srcId="{B0AA8DD0-5B6A-47DF-9606-0E7FBCE99F02}" destId="{A08AF0D9-9E28-4BE7-858F-2D40B431BB59}" srcOrd="0" destOrd="0" parTransId="{AEF4578A-E062-4F0C-86D0-31BD267262FD}" sibTransId="{76EF3BB2-5365-4046-B2DE-E74133506E80}"/>
    <dgm:cxn modelId="{03CF4AB0-9681-4BB7-9FB2-3938C8CE3B78}" type="presOf" srcId="{21A1D272-1AA1-423A-9952-97A066FC0AFB}" destId="{723BFEDE-8D20-4834-8362-F0DA2B20E43E}" srcOrd="0" destOrd="0" presId="urn:microsoft.com/office/officeart/2005/8/layout/vList2"/>
    <dgm:cxn modelId="{8A3948B7-44FE-4681-9064-F2441D1DB379}" type="presOf" srcId="{492FFC18-290A-43F7-A11E-2C6549542F8E}" destId="{EAF30754-38CC-4FDB-8299-00BDCC1C890C}" srcOrd="0" destOrd="0" presId="urn:microsoft.com/office/officeart/2005/8/layout/vList2"/>
    <dgm:cxn modelId="{169FC8CC-00E4-4BE7-9177-832FADCCF18B}" type="presOf" srcId="{A08AF0D9-9E28-4BE7-858F-2D40B431BB59}" destId="{38682759-E71C-4373-A56B-403D249FE543}" srcOrd="0" destOrd="0" presId="urn:microsoft.com/office/officeart/2005/8/layout/vList2"/>
    <dgm:cxn modelId="{151F1FDF-DE2E-45E2-9D6C-ABD65A33BD17}" srcId="{B0AA8DD0-5B6A-47DF-9606-0E7FBCE99F02}" destId="{21A1D272-1AA1-423A-9952-97A066FC0AFB}" srcOrd="1" destOrd="0" parTransId="{3DC42EF7-35B3-4291-B0DF-DFDE340C316B}" sibTransId="{D249A425-4036-4122-91B1-F3F42E642A79}"/>
    <dgm:cxn modelId="{D18AE52B-B75F-4D63-B3A0-80C732BD3835}" type="presParOf" srcId="{B6A4BEAA-778E-4200-A07D-A8933BE63183}" destId="{38682759-E71C-4373-A56B-403D249FE543}" srcOrd="0" destOrd="0" presId="urn:microsoft.com/office/officeart/2005/8/layout/vList2"/>
    <dgm:cxn modelId="{BEB9ED9D-3C4D-4E5E-B649-29B65E4B52E3}" type="presParOf" srcId="{B6A4BEAA-778E-4200-A07D-A8933BE63183}" destId="{8264C144-FBCB-43D3-8EFD-7BEC4D7269AE}" srcOrd="1" destOrd="0" presId="urn:microsoft.com/office/officeart/2005/8/layout/vList2"/>
    <dgm:cxn modelId="{2B4775D5-AB58-4F09-A212-303355C6AA22}" type="presParOf" srcId="{B6A4BEAA-778E-4200-A07D-A8933BE63183}" destId="{723BFEDE-8D20-4834-8362-F0DA2B20E43E}" srcOrd="2" destOrd="0" presId="urn:microsoft.com/office/officeart/2005/8/layout/vList2"/>
    <dgm:cxn modelId="{41EE8774-53D2-4955-A241-6DD88DC544DF}" type="presParOf" srcId="{B6A4BEAA-778E-4200-A07D-A8933BE63183}" destId="{5E3960E2-C77A-4E56-81FD-454B3DF507EF}" srcOrd="3" destOrd="0" presId="urn:microsoft.com/office/officeart/2005/8/layout/vList2"/>
    <dgm:cxn modelId="{DE1DCB02-6A1B-4C3B-9F57-26B64D262D3B}" type="presParOf" srcId="{B6A4BEAA-778E-4200-A07D-A8933BE63183}" destId="{EAF30754-38CC-4FDB-8299-00BDCC1C8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A8DD0-5B6A-47DF-9606-0E7FBCE99F0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8AF0D9-9E28-4BE7-858F-2D40B431BB59}">
      <dgm:prSet/>
      <dgm:spPr/>
      <dgm:t>
        <a:bodyPr/>
        <a:lstStyle/>
        <a:p>
          <a:r>
            <a:rPr lang="cs-CZ" kern="1200" dirty="0" err="1">
              <a:latin typeface="Trebuchet MS" panose="020B0603020202020204"/>
              <a:ea typeface="+mn-ea"/>
              <a:cs typeface="+mn-cs"/>
            </a:rPr>
            <a:t>Erickson</a:t>
          </a:r>
          <a:r>
            <a:rPr lang="cs-CZ" kern="1200" dirty="0">
              <a:latin typeface="Trebuchet MS" panose="020B0603020202020204"/>
              <a:ea typeface="+mn-ea"/>
              <a:cs typeface="+mn-cs"/>
            </a:rPr>
            <a:t> (1963) – mladá dospělost (20-25): intimita x izolace </a:t>
          </a:r>
          <a:r>
            <a:rPr lang="cs-CZ" kern="1200" dirty="0">
              <a:latin typeface="Trebuchet MS" panose="020B0603020202020204"/>
              <a:ea typeface="+mn-ea"/>
              <a:cs typeface="+mn-cs"/>
              <a:sym typeface="Wingdings" panose="05000000000000000000" pitchFamily="2" charset="2"/>
            </a:rPr>
            <a:t> ctnost láska</a:t>
          </a:r>
          <a:endParaRPr lang="en-US" kern="1200" dirty="0">
            <a:latin typeface="Trebuchet MS" panose="020B0603020202020204"/>
            <a:ea typeface="+mn-ea"/>
            <a:cs typeface="+mn-cs"/>
          </a:endParaRPr>
        </a:p>
      </dgm:t>
    </dgm:pt>
    <dgm:pt modelId="{AEF4578A-E062-4F0C-86D0-31BD267262FD}" type="parTrans" cxnId="{366A3C9D-8ED1-4663-827F-3B6AF1D8A589}">
      <dgm:prSet/>
      <dgm:spPr/>
      <dgm:t>
        <a:bodyPr/>
        <a:lstStyle/>
        <a:p>
          <a:endParaRPr lang="en-US"/>
        </a:p>
      </dgm:t>
    </dgm:pt>
    <dgm:pt modelId="{76EF3BB2-5365-4046-B2DE-E74133506E80}" type="sibTrans" cxnId="{366A3C9D-8ED1-4663-827F-3B6AF1D8A589}">
      <dgm:prSet/>
      <dgm:spPr/>
      <dgm:t>
        <a:bodyPr/>
        <a:lstStyle/>
        <a:p>
          <a:endParaRPr lang="en-US"/>
        </a:p>
      </dgm:t>
    </dgm:pt>
    <dgm:pt modelId="{21A1D272-1AA1-423A-9952-97A066FC0AFB}">
      <dgm:prSet/>
      <dgm:spPr/>
      <dgm:t>
        <a:bodyPr/>
        <a:lstStyle/>
        <a:p>
          <a:r>
            <a:rPr lang="cs-CZ" dirty="0" err="1"/>
            <a:t>White</a:t>
          </a:r>
          <a:r>
            <a:rPr lang="cs-CZ" dirty="0"/>
            <a:t> a kol. (1986) - závazek, tvorba společných perspektiv a komunikace.</a:t>
          </a:r>
        </a:p>
        <a:p>
          <a:r>
            <a:rPr lang="cs-CZ" dirty="0"/>
            <a:t>Na základě zralosti intimních vztahů rozlišuje orientaci: </a:t>
          </a:r>
          <a:endParaRPr lang="en-US" dirty="0"/>
        </a:p>
      </dgm:t>
    </dgm:pt>
    <dgm:pt modelId="{3DC42EF7-35B3-4291-B0DF-DFDE340C316B}" type="parTrans" cxnId="{151F1FDF-DE2E-45E2-9D6C-ABD65A33BD17}">
      <dgm:prSet/>
      <dgm:spPr/>
      <dgm:t>
        <a:bodyPr/>
        <a:lstStyle/>
        <a:p>
          <a:endParaRPr lang="en-US"/>
        </a:p>
      </dgm:t>
    </dgm:pt>
    <dgm:pt modelId="{D249A425-4036-4122-91B1-F3F42E642A79}" type="sibTrans" cxnId="{151F1FDF-DE2E-45E2-9D6C-ABD65A33BD17}">
      <dgm:prSet/>
      <dgm:spPr/>
      <dgm:t>
        <a:bodyPr/>
        <a:lstStyle/>
        <a:p>
          <a:endParaRPr lang="en-US"/>
        </a:p>
      </dgm:t>
    </dgm:pt>
    <dgm:pt modelId="{7E82D677-2314-4B04-BC5C-18EA0789FEBF}">
      <dgm:prSet/>
      <dgm:spPr/>
      <dgm:t>
        <a:bodyPr/>
        <a:lstStyle/>
        <a:p>
          <a:r>
            <a:rPr lang="cs-CZ" dirty="0"/>
            <a:t>zaměřenou na sebe (</a:t>
          </a:r>
          <a:r>
            <a:rPr lang="cs-CZ" dirty="0" err="1"/>
            <a:t>self-focused</a:t>
          </a:r>
          <a:r>
            <a:rPr lang="cs-CZ" dirty="0"/>
            <a:t>)</a:t>
          </a:r>
          <a:endParaRPr lang="en-US" dirty="0"/>
        </a:p>
      </dgm:t>
    </dgm:pt>
    <dgm:pt modelId="{6B0974A9-6DF5-45E8-8EA4-BC918F83C162}" type="parTrans" cxnId="{8CBC5560-B289-47E1-AFC9-EFC496347B1F}">
      <dgm:prSet/>
      <dgm:spPr/>
      <dgm:t>
        <a:bodyPr/>
        <a:lstStyle/>
        <a:p>
          <a:endParaRPr lang="en-US"/>
        </a:p>
      </dgm:t>
    </dgm:pt>
    <dgm:pt modelId="{D03D0F28-6AC6-4925-8D08-348725B3362A}" type="sibTrans" cxnId="{8CBC5560-B289-47E1-AFC9-EFC496347B1F}">
      <dgm:prSet/>
      <dgm:spPr/>
      <dgm:t>
        <a:bodyPr/>
        <a:lstStyle/>
        <a:p>
          <a:endParaRPr lang="en-US"/>
        </a:p>
      </dgm:t>
    </dgm:pt>
    <dgm:pt modelId="{050F463D-319B-44AA-9D1C-B2653F5F8442}">
      <dgm:prSet/>
      <dgm:spPr/>
      <dgm:t>
        <a:bodyPr/>
        <a:lstStyle/>
        <a:p>
          <a:r>
            <a:rPr lang="cs-CZ" dirty="0"/>
            <a:t>na sociální roli (role-</a:t>
          </a:r>
          <a:r>
            <a:rPr lang="cs-CZ" dirty="0" err="1"/>
            <a:t>focused</a:t>
          </a:r>
          <a:r>
            <a:rPr lang="cs-CZ" dirty="0"/>
            <a:t>)</a:t>
          </a:r>
          <a:endParaRPr lang="en-US" dirty="0"/>
        </a:p>
      </dgm:t>
    </dgm:pt>
    <dgm:pt modelId="{24516EB9-841A-4D18-9F59-AE44F925451E}" type="parTrans" cxnId="{3689DB14-D839-45A5-8FE0-D047DB587AB0}">
      <dgm:prSet/>
      <dgm:spPr/>
      <dgm:t>
        <a:bodyPr/>
        <a:lstStyle/>
        <a:p>
          <a:endParaRPr lang="en-US"/>
        </a:p>
      </dgm:t>
    </dgm:pt>
    <dgm:pt modelId="{CA061D5E-05DB-4AE8-9EF5-E77CE2E3D81F}" type="sibTrans" cxnId="{3689DB14-D839-45A5-8FE0-D047DB587AB0}">
      <dgm:prSet/>
      <dgm:spPr/>
      <dgm:t>
        <a:bodyPr/>
        <a:lstStyle/>
        <a:p>
          <a:endParaRPr lang="en-US"/>
        </a:p>
      </dgm:t>
    </dgm:pt>
    <dgm:pt modelId="{62BCE326-0362-40A3-B110-8F2DD739D51F}">
      <dgm:prSet/>
      <dgm:spPr/>
      <dgm:t>
        <a:bodyPr/>
        <a:lstStyle/>
        <a:p>
          <a:r>
            <a:rPr lang="cs-CZ" dirty="0"/>
            <a:t>individualizované propojení (</a:t>
          </a:r>
          <a:r>
            <a:rPr lang="cs-CZ" dirty="0" err="1"/>
            <a:t>individuated</a:t>
          </a:r>
          <a:r>
            <a:rPr lang="cs-CZ" dirty="0"/>
            <a:t> – </a:t>
          </a:r>
          <a:r>
            <a:rPr lang="cs-CZ" dirty="0" err="1"/>
            <a:t>connected</a:t>
          </a:r>
          <a:r>
            <a:rPr lang="cs-CZ" dirty="0"/>
            <a:t>)</a:t>
          </a:r>
          <a:endParaRPr lang="en-US" dirty="0"/>
        </a:p>
      </dgm:t>
    </dgm:pt>
    <dgm:pt modelId="{32E36016-4C2B-449C-B2C2-E69649B82518}" type="parTrans" cxnId="{E315F3AB-9D86-4FD1-B809-A735248112F3}">
      <dgm:prSet/>
      <dgm:spPr/>
      <dgm:t>
        <a:bodyPr/>
        <a:lstStyle/>
        <a:p>
          <a:endParaRPr lang="en-US"/>
        </a:p>
      </dgm:t>
    </dgm:pt>
    <dgm:pt modelId="{33635442-8F20-4137-A659-C019C4DAC16D}" type="sibTrans" cxnId="{E315F3AB-9D86-4FD1-B809-A735248112F3}">
      <dgm:prSet/>
      <dgm:spPr/>
      <dgm:t>
        <a:bodyPr/>
        <a:lstStyle/>
        <a:p>
          <a:endParaRPr lang="en-US"/>
        </a:p>
      </dgm:t>
    </dgm:pt>
    <dgm:pt modelId="{492FFC18-290A-43F7-A11E-2C6549542F8E}">
      <dgm:prSet/>
      <dgm:spPr/>
      <dgm:t>
        <a:bodyPr/>
        <a:lstStyle/>
        <a:p>
          <a:r>
            <a:rPr lang="cs-CZ" kern="1200" dirty="0" err="1">
              <a:latin typeface="Trebuchet MS" panose="020B0603020202020204"/>
              <a:ea typeface="+mn-ea"/>
              <a:cs typeface="+mn-cs"/>
            </a:rPr>
            <a:t>Prager</a:t>
          </a:r>
          <a:r>
            <a:rPr lang="cs-CZ" kern="1200" dirty="0">
              <a:latin typeface="Trebuchet MS" panose="020B0603020202020204"/>
              <a:ea typeface="+mn-ea"/>
              <a:cs typeface="+mn-cs"/>
            </a:rPr>
            <a:t> (1995) – intimní interakce (sebeodhalení, pozitivní účast, sdílené porozumění)</a:t>
          </a:r>
          <a:endParaRPr lang="en-US" kern="1200" dirty="0">
            <a:latin typeface="Trebuchet MS" panose="020B0603020202020204"/>
            <a:ea typeface="+mn-ea"/>
            <a:cs typeface="+mn-cs"/>
          </a:endParaRPr>
        </a:p>
      </dgm:t>
    </dgm:pt>
    <dgm:pt modelId="{45D95D88-3136-4407-9E8B-ABFC0956F303}" type="parTrans" cxnId="{57684A72-92A5-4085-BEB5-F6A6C3C44C29}">
      <dgm:prSet/>
      <dgm:spPr/>
      <dgm:t>
        <a:bodyPr/>
        <a:lstStyle/>
        <a:p>
          <a:endParaRPr lang="en-US"/>
        </a:p>
      </dgm:t>
    </dgm:pt>
    <dgm:pt modelId="{035BA99E-A55A-49A9-8231-0096A9166771}" type="sibTrans" cxnId="{57684A72-92A5-4085-BEB5-F6A6C3C44C29}">
      <dgm:prSet/>
      <dgm:spPr/>
      <dgm:t>
        <a:bodyPr/>
        <a:lstStyle/>
        <a:p>
          <a:endParaRPr lang="en-US"/>
        </a:p>
      </dgm:t>
    </dgm:pt>
    <dgm:pt modelId="{D4F2DD83-1E7A-4A6E-B5C2-D0A2AC60393C}">
      <dgm:prSet/>
      <dgm:spPr/>
      <dgm:t>
        <a:bodyPr/>
        <a:lstStyle/>
        <a:p>
          <a:endParaRPr lang="en-US" dirty="0"/>
        </a:p>
      </dgm:t>
    </dgm:pt>
    <dgm:pt modelId="{12F4379A-04D4-4AA9-A121-8D967CA1759C}" type="parTrans" cxnId="{1E671389-497D-4C9A-A181-32915880A8DC}">
      <dgm:prSet/>
      <dgm:spPr/>
      <dgm:t>
        <a:bodyPr/>
        <a:lstStyle/>
        <a:p>
          <a:endParaRPr lang="cs-CZ"/>
        </a:p>
      </dgm:t>
    </dgm:pt>
    <dgm:pt modelId="{AAE9F642-4BA2-464E-BAF9-EA478376D44A}" type="sibTrans" cxnId="{1E671389-497D-4C9A-A181-32915880A8DC}">
      <dgm:prSet/>
      <dgm:spPr/>
      <dgm:t>
        <a:bodyPr/>
        <a:lstStyle/>
        <a:p>
          <a:endParaRPr lang="cs-CZ"/>
        </a:p>
      </dgm:t>
    </dgm:pt>
    <dgm:pt modelId="{B6A4BEAA-778E-4200-A07D-A8933BE63183}" type="pres">
      <dgm:prSet presAssocID="{B0AA8DD0-5B6A-47DF-9606-0E7FBCE99F02}" presName="linear" presStyleCnt="0">
        <dgm:presLayoutVars>
          <dgm:animLvl val="lvl"/>
          <dgm:resizeHandles val="exact"/>
        </dgm:presLayoutVars>
      </dgm:prSet>
      <dgm:spPr/>
    </dgm:pt>
    <dgm:pt modelId="{38682759-E71C-4373-A56B-403D249FE543}" type="pres">
      <dgm:prSet presAssocID="{A08AF0D9-9E28-4BE7-858F-2D40B431BB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64C144-FBCB-43D3-8EFD-7BEC4D7269AE}" type="pres">
      <dgm:prSet presAssocID="{76EF3BB2-5365-4046-B2DE-E74133506E80}" presName="spacer" presStyleCnt="0"/>
      <dgm:spPr/>
    </dgm:pt>
    <dgm:pt modelId="{723BFEDE-8D20-4834-8362-F0DA2B20E43E}" type="pres">
      <dgm:prSet presAssocID="{21A1D272-1AA1-423A-9952-97A066FC0A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DB05BA-011B-4568-AF5F-42984C9F4D62}" type="pres">
      <dgm:prSet presAssocID="{21A1D272-1AA1-423A-9952-97A066FC0AFB}" presName="childText" presStyleLbl="revTx" presStyleIdx="0" presStyleCnt="1" custLinFactNeighborY="-14096">
        <dgm:presLayoutVars>
          <dgm:bulletEnabled val="1"/>
        </dgm:presLayoutVars>
      </dgm:prSet>
      <dgm:spPr/>
    </dgm:pt>
    <dgm:pt modelId="{EAF30754-38CC-4FDB-8299-00BDCC1C890C}" type="pres">
      <dgm:prSet presAssocID="{492FFC18-290A-43F7-A11E-2C6549542F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89DB14-D839-45A5-8FE0-D047DB587AB0}" srcId="{21A1D272-1AA1-423A-9952-97A066FC0AFB}" destId="{050F463D-319B-44AA-9D1C-B2653F5F8442}" srcOrd="2" destOrd="0" parTransId="{24516EB9-841A-4D18-9F59-AE44F925451E}" sibTransId="{CA061D5E-05DB-4AE8-9EF5-E77CE2E3D81F}"/>
    <dgm:cxn modelId="{2E0AB437-8ABF-431B-9D1D-C61F7F563C9E}" type="presOf" srcId="{62BCE326-0362-40A3-B110-8F2DD739D51F}" destId="{4DDB05BA-011B-4568-AF5F-42984C9F4D62}" srcOrd="0" destOrd="3" presId="urn:microsoft.com/office/officeart/2005/8/layout/vList2"/>
    <dgm:cxn modelId="{8CBC5560-B289-47E1-AFC9-EFC496347B1F}" srcId="{21A1D272-1AA1-423A-9952-97A066FC0AFB}" destId="{7E82D677-2314-4B04-BC5C-18EA0789FEBF}" srcOrd="1" destOrd="0" parTransId="{6B0974A9-6DF5-45E8-8EA4-BC918F83C162}" sibTransId="{D03D0F28-6AC6-4925-8D08-348725B3362A}"/>
    <dgm:cxn modelId="{703D4142-B761-4B55-811C-375BC79D9CE0}" type="presOf" srcId="{050F463D-319B-44AA-9D1C-B2653F5F8442}" destId="{4DDB05BA-011B-4568-AF5F-42984C9F4D62}" srcOrd="0" destOrd="2" presId="urn:microsoft.com/office/officeart/2005/8/layout/vList2"/>
    <dgm:cxn modelId="{57684A72-92A5-4085-BEB5-F6A6C3C44C29}" srcId="{B0AA8DD0-5B6A-47DF-9606-0E7FBCE99F02}" destId="{492FFC18-290A-43F7-A11E-2C6549542F8E}" srcOrd="2" destOrd="0" parTransId="{45D95D88-3136-4407-9E8B-ABFC0956F303}" sibTransId="{035BA99E-A55A-49A9-8231-0096A9166771}"/>
    <dgm:cxn modelId="{1E671389-497D-4C9A-A181-32915880A8DC}" srcId="{21A1D272-1AA1-423A-9952-97A066FC0AFB}" destId="{D4F2DD83-1E7A-4A6E-B5C2-D0A2AC60393C}" srcOrd="0" destOrd="0" parTransId="{12F4379A-04D4-4AA9-A121-8D967CA1759C}" sibTransId="{AAE9F642-4BA2-464E-BAF9-EA478376D44A}"/>
    <dgm:cxn modelId="{4B895089-EBF1-45FF-98E0-CA3594B3CE54}" type="presOf" srcId="{D4F2DD83-1E7A-4A6E-B5C2-D0A2AC60393C}" destId="{4DDB05BA-011B-4568-AF5F-42984C9F4D62}" srcOrd="0" destOrd="0" presId="urn:microsoft.com/office/officeart/2005/8/layout/vList2"/>
    <dgm:cxn modelId="{925B5295-EBCD-4A3B-B919-24F8F7CB35D2}" type="presOf" srcId="{B0AA8DD0-5B6A-47DF-9606-0E7FBCE99F02}" destId="{B6A4BEAA-778E-4200-A07D-A8933BE63183}" srcOrd="0" destOrd="0" presId="urn:microsoft.com/office/officeart/2005/8/layout/vList2"/>
    <dgm:cxn modelId="{366A3C9D-8ED1-4663-827F-3B6AF1D8A589}" srcId="{B0AA8DD0-5B6A-47DF-9606-0E7FBCE99F02}" destId="{A08AF0D9-9E28-4BE7-858F-2D40B431BB59}" srcOrd="0" destOrd="0" parTransId="{AEF4578A-E062-4F0C-86D0-31BD267262FD}" sibTransId="{76EF3BB2-5365-4046-B2DE-E74133506E80}"/>
    <dgm:cxn modelId="{E315F3AB-9D86-4FD1-B809-A735248112F3}" srcId="{21A1D272-1AA1-423A-9952-97A066FC0AFB}" destId="{62BCE326-0362-40A3-B110-8F2DD739D51F}" srcOrd="3" destOrd="0" parTransId="{32E36016-4C2B-449C-B2C2-E69649B82518}" sibTransId="{33635442-8F20-4137-A659-C019C4DAC16D}"/>
    <dgm:cxn modelId="{03CF4AB0-9681-4BB7-9FB2-3938C8CE3B78}" type="presOf" srcId="{21A1D272-1AA1-423A-9952-97A066FC0AFB}" destId="{723BFEDE-8D20-4834-8362-F0DA2B20E43E}" srcOrd="0" destOrd="0" presId="urn:microsoft.com/office/officeart/2005/8/layout/vList2"/>
    <dgm:cxn modelId="{8A3948B7-44FE-4681-9064-F2441D1DB379}" type="presOf" srcId="{492FFC18-290A-43F7-A11E-2C6549542F8E}" destId="{EAF30754-38CC-4FDB-8299-00BDCC1C890C}" srcOrd="0" destOrd="0" presId="urn:microsoft.com/office/officeart/2005/8/layout/vList2"/>
    <dgm:cxn modelId="{169FC8CC-00E4-4BE7-9177-832FADCCF18B}" type="presOf" srcId="{A08AF0D9-9E28-4BE7-858F-2D40B431BB59}" destId="{38682759-E71C-4373-A56B-403D249FE543}" srcOrd="0" destOrd="0" presId="urn:microsoft.com/office/officeart/2005/8/layout/vList2"/>
    <dgm:cxn modelId="{DAE384D7-954A-4DD4-B6B7-E4C4C7DB6234}" type="presOf" srcId="{7E82D677-2314-4B04-BC5C-18EA0789FEBF}" destId="{4DDB05BA-011B-4568-AF5F-42984C9F4D62}" srcOrd="0" destOrd="1" presId="urn:microsoft.com/office/officeart/2005/8/layout/vList2"/>
    <dgm:cxn modelId="{151F1FDF-DE2E-45E2-9D6C-ABD65A33BD17}" srcId="{B0AA8DD0-5B6A-47DF-9606-0E7FBCE99F02}" destId="{21A1D272-1AA1-423A-9952-97A066FC0AFB}" srcOrd="1" destOrd="0" parTransId="{3DC42EF7-35B3-4291-B0DF-DFDE340C316B}" sibTransId="{D249A425-4036-4122-91B1-F3F42E642A79}"/>
    <dgm:cxn modelId="{D18AE52B-B75F-4D63-B3A0-80C732BD3835}" type="presParOf" srcId="{B6A4BEAA-778E-4200-A07D-A8933BE63183}" destId="{38682759-E71C-4373-A56B-403D249FE543}" srcOrd="0" destOrd="0" presId="urn:microsoft.com/office/officeart/2005/8/layout/vList2"/>
    <dgm:cxn modelId="{BEB9ED9D-3C4D-4E5E-B649-29B65E4B52E3}" type="presParOf" srcId="{B6A4BEAA-778E-4200-A07D-A8933BE63183}" destId="{8264C144-FBCB-43D3-8EFD-7BEC4D7269AE}" srcOrd="1" destOrd="0" presId="urn:microsoft.com/office/officeart/2005/8/layout/vList2"/>
    <dgm:cxn modelId="{2B4775D5-AB58-4F09-A212-303355C6AA22}" type="presParOf" srcId="{B6A4BEAA-778E-4200-A07D-A8933BE63183}" destId="{723BFEDE-8D20-4834-8362-F0DA2B20E43E}" srcOrd="2" destOrd="0" presId="urn:microsoft.com/office/officeart/2005/8/layout/vList2"/>
    <dgm:cxn modelId="{B049D46A-88A6-424C-A40A-DD3B934B7828}" type="presParOf" srcId="{B6A4BEAA-778E-4200-A07D-A8933BE63183}" destId="{4DDB05BA-011B-4568-AF5F-42984C9F4D62}" srcOrd="3" destOrd="0" presId="urn:microsoft.com/office/officeart/2005/8/layout/vList2"/>
    <dgm:cxn modelId="{DE1DCB02-6A1B-4C3B-9F57-26B64D262D3B}" type="presParOf" srcId="{B6A4BEAA-778E-4200-A07D-A8933BE63183}" destId="{EAF30754-38CC-4FDB-8299-00BDCC1C89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334DA-808A-4DF8-8214-F7E299560A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90F1B0-7280-48F6-A87E-36EF771F2592}">
      <dgm:prSet/>
      <dgm:spPr/>
      <dgm:t>
        <a:bodyPr/>
        <a:lstStyle/>
        <a:p>
          <a:r>
            <a:rPr lang="cs-CZ"/>
            <a:t>budete znát různá pojetí konceptu intimity</a:t>
          </a:r>
          <a:endParaRPr lang="en-US"/>
        </a:p>
      </dgm:t>
    </dgm:pt>
    <dgm:pt modelId="{F15DB75F-0726-4F4C-9786-73C1BB1AB925}" type="parTrans" cxnId="{14A609C7-B6E3-44CA-A4BC-4BA8B957FB16}">
      <dgm:prSet/>
      <dgm:spPr/>
      <dgm:t>
        <a:bodyPr/>
        <a:lstStyle/>
        <a:p>
          <a:endParaRPr lang="en-US"/>
        </a:p>
      </dgm:t>
    </dgm:pt>
    <dgm:pt modelId="{4B252421-AF60-4736-85AE-732E92236D59}" type="sibTrans" cxnId="{14A609C7-B6E3-44CA-A4BC-4BA8B957FB16}">
      <dgm:prSet/>
      <dgm:spPr/>
      <dgm:t>
        <a:bodyPr/>
        <a:lstStyle/>
        <a:p>
          <a:endParaRPr lang="en-US"/>
        </a:p>
      </dgm:t>
    </dgm:pt>
    <dgm:pt modelId="{9FBFADB6-3B83-4816-8330-582C1E863107}">
      <dgm:prSet/>
      <dgm:spPr/>
      <dgm:t>
        <a:bodyPr/>
        <a:lstStyle/>
        <a:p>
          <a:r>
            <a:rPr lang="cs-CZ"/>
            <a:t>reflektujete v tomto kontextu jeden ze svých vztahů</a:t>
          </a:r>
          <a:endParaRPr lang="en-US"/>
        </a:p>
      </dgm:t>
    </dgm:pt>
    <dgm:pt modelId="{77719825-D9D2-49DA-9FD7-AA2FF1DE5C8B}" type="parTrans" cxnId="{9CDED1ED-9C11-4779-8C19-D8C025DA1159}">
      <dgm:prSet/>
      <dgm:spPr/>
      <dgm:t>
        <a:bodyPr/>
        <a:lstStyle/>
        <a:p>
          <a:endParaRPr lang="en-US"/>
        </a:p>
      </dgm:t>
    </dgm:pt>
    <dgm:pt modelId="{976D1F4A-8AEA-4FDB-B5D6-9DE82C2A3DED}" type="sibTrans" cxnId="{9CDED1ED-9C11-4779-8C19-D8C025DA1159}">
      <dgm:prSet/>
      <dgm:spPr/>
      <dgm:t>
        <a:bodyPr/>
        <a:lstStyle/>
        <a:p>
          <a:endParaRPr lang="en-US"/>
        </a:p>
      </dgm:t>
    </dgm:pt>
    <dgm:pt modelId="{0494038F-DC01-43C0-A97D-815A3938AD98}">
      <dgm:prSet/>
      <dgm:spPr/>
      <dgm:t>
        <a:bodyPr/>
        <a:lstStyle/>
        <a:p>
          <a:r>
            <a:rPr lang="cs-CZ"/>
            <a:t>budete to mít zasazené do kontextu lásky</a:t>
          </a:r>
          <a:endParaRPr lang="en-US"/>
        </a:p>
      </dgm:t>
    </dgm:pt>
    <dgm:pt modelId="{C37F39E3-50E2-4BB2-B564-70D54A7889E9}" type="parTrans" cxnId="{2C1B642E-FE8D-4A55-8928-88558619E9CC}">
      <dgm:prSet/>
      <dgm:spPr/>
      <dgm:t>
        <a:bodyPr/>
        <a:lstStyle/>
        <a:p>
          <a:endParaRPr lang="en-US"/>
        </a:p>
      </dgm:t>
    </dgm:pt>
    <dgm:pt modelId="{333333AB-5E26-4957-B73A-72CE90C84811}" type="sibTrans" cxnId="{2C1B642E-FE8D-4A55-8928-88558619E9CC}">
      <dgm:prSet/>
      <dgm:spPr/>
      <dgm:t>
        <a:bodyPr/>
        <a:lstStyle/>
        <a:p>
          <a:endParaRPr lang="en-US"/>
        </a:p>
      </dgm:t>
    </dgm:pt>
    <dgm:pt modelId="{1B748F25-8591-4F59-8919-67CD92A587DD}">
      <dgm:prSet/>
      <dgm:spPr/>
      <dgm:t>
        <a:bodyPr/>
        <a:lstStyle/>
        <a:p>
          <a:r>
            <a:rPr lang="cs-CZ"/>
            <a:t>odnesete si několik tipů pro další studium</a:t>
          </a:r>
          <a:endParaRPr lang="en-US"/>
        </a:p>
      </dgm:t>
    </dgm:pt>
    <dgm:pt modelId="{9FD2A15D-4F60-4896-B9C8-86A768CF6F78}" type="parTrans" cxnId="{1C0C0062-3A45-4022-9E88-58D7F21844B2}">
      <dgm:prSet/>
      <dgm:spPr/>
      <dgm:t>
        <a:bodyPr/>
        <a:lstStyle/>
        <a:p>
          <a:endParaRPr lang="en-US"/>
        </a:p>
      </dgm:t>
    </dgm:pt>
    <dgm:pt modelId="{FD13EFD1-50B1-4C5B-9B83-75AB4C503719}" type="sibTrans" cxnId="{1C0C0062-3A45-4022-9E88-58D7F21844B2}">
      <dgm:prSet/>
      <dgm:spPr/>
      <dgm:t>
        <a:bodyPr/>
        <a:lstStyle/>
        <a:p>
          <a:endParaRPr lang="en-US"/>
        </a:p>
      </dgm:t>
    </dgm:pt>
    <dgm:pt modelId="{BFCCEE90-44DB-46FE-AFED-1A7822A5B354}" type="pres">
      <dgm:prSet presAssocID="{F1B334DA-808A-4DF8-8214-F7E299560A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9BD1CA-EA3D-4E41-93D9-532C84A12952}" type="pres">
      <dgm:prSet presAssocID="{C490F1B0-7280-48F6-A87E-36EF771F2592}" presName="hierRoot1" presStyleCnt="0"/>
      <dgm:spPr/>
    </dgm:pt>
    <dgm:pt modelId="{352DCD98-BDC4-43F5-A1A8-CD689CAF3D7A}" type="pres">
      <dgm:prSet presAssocID="{C490F1B0-7280-48F6-A87E-36EF771F2592}" presName="composite" presStyleCnt="0"/>
      <dgm:spPr/>
    </dgm:pt>
    <dgm:pt modelId="{3552711E-A0B0-46A0-8073-E8B3E3F4EABE}" type="pres">
      <dgm:prSet presAssocID="{C490F1B0-7280-48F6-A87E-36EF771F2592}" presName="background" presStyleLbl="node0" presStyleIdx="0" presStyleCnt="4"/>
      <dgm:spPr/>
    </dgm:pt>
    <dgm:pt modelId="{DE2502C4-EFF5-4BE3-A2AD-3964CE589300}" type="pres">
      <dgm:prSet presAssocID="{C490F1B0-7280-48F6-A87E-36EF771F2592}" presName="text" presStyleLbl="fgAcc0" presStyleIdx="0" presStyleCnt="4">
        <dgm:presLayoutVars>
          <dgm:chPref val="3"/>
        </dgm:presLayoutVars>
      </dgm:prSet>
      <dgm:spPr/>
    </dgm:pt>
    <dgm:pt modelId="{D4B5369F-E56D-4C7E-BBDE-BBAB5EF045C3}" type="pres">
      <dgm:prSet presAssocID="{C490F1B0-7280-48F6-A87E-36EF771F2592}" presName="hierChild2" presStyleCnt="0"/>
      <dgm:spPr/>
    </dgm:pt>
    <dgm:pt modelId="{5D1C2C56-E617-4D71-A150-D908942E41DA}" type="pres">
      <dgm:prSet presAssocID="{9FBFADB6-3B83-4816-8330-582C1E863107}" presName="hierRoot1" presStyleCnt="0"/>
      <dgm:spPr/>
    </dgm:pt>
    <dgm:pt modelId="{28791E35-6C1A-4644-85BC-A7A92F36B300}" type="pres">
      <dgm:prSet presAssocID="{9FBFADB6-3B83-4816-8330-582C1E863107}" presName="composite" presStyleCnt="0"/>
      <dgm:spPr/>
    </dgm:pt>
    <dgm:pt modelId="{C20C8CF8-5E8B-4397-A401-61F0F2A7A5D8}" type="pres">
      <dgm:prSet presAssocID="{9FBFADB6-3B83-4816-8330-582C1E863107}" presName="background" presStyleLbl="node0" presStyleIdx="1" presStyleCnt="4"/>
      <dgm:spPr/>
    </dgm:pt>
    <dgm:pt modelId="{17CE826E-6A2E-45B5-823A-0B5F3CE82420}" type="pres">
      <dgm:prSet presAssocID="{9FBFADB6-3B83-4816-8330-582C1E863107}" presName="text" presStyleLbl="fgAcc0" presStyleIdx="1" presStyleCnt="4">
        <dgm:presLayoutVars>
          <dgm:chPref val="3"/>
        </dgm:presLayoutVars>
      </dgm:prSet>
      <dgm:spPr/>
    </dgm:pt>
    <dgm:pt modelId="{6B93132F-FC49-467E-9631-417F741D5E56}" type="pres">
      <dgm:prSet presAssocID="{9FBFADB6-3B83-4816-8330-582C1E863107}" presName="hierChild2" presStyleCnt="0"/>
      <dgm:spPr/>
    </dgm:pt>
    <dgm:pt modelId="{90A9782D-B275-40C3-A8B2-9A5C33C4D2E2}" type="pres">
      <dgm:prSet presAssocID="{0494038F-DC01-43C0-A97D-815A3938AD98}" presName="hierRoot1" presStyleCnt="0"/>
      <dgm:spPr/>
    </dgm:pt>
    <dgm:pt modelId="{DD91BA27-346B-4701-9DE3-CAA1EC380FD1}" type="pres">
      <dgm:prSet presAssocID="{0494038F-DC01-43C0-A97D-815A3938AD98}" presName="composite" presStyleCnt="0"/>
      <dgm:spPr/>
    </dgm:pt>
    <dgm:pt modelId="{FFB53E7D-522B-4CD1-98E5-E1A1109A9AFB}" type="pres">
      <dgm:prSet presAssocID="{0494038F-DC01-43C0-A97D-815A3938AD98}" presName="background" presStyleLbl="node0" presStyleIdx="2" presStyleCnt="4"/>
      <dgm:spPr/>
    </dgm:pt>
    <dgm:pt modelId="{6FD48BB6-96CB-43B3-BFD1-71CE93FB2D23}" type="pres">
      <dgm:prSet presAssocID="{0494038F-DC01-43C0-A97D-815A3938AD98}" presName="text" presStyleLbl="fgAcc0" presStyleIdx="2" presStyleCnt="4">
        <dgm:presLayoutVars>
          <dgm:chPref val="3"/>
        </dgm:presLayoutVars>
      </dgm:prSet>
      <dgm:spPr/>
    </dgm:pt>
    <dgm:pt modelId="{E182B510-4A7E-41C5-B67D-8AD23EF6FF7F}" type="pres">
      <dgm:prSet presAssocID="{0494038F-DC01-43C0-A97D-815A3938AD98}" presName="hierChild2" presStyleCnt="0"/>
      <dgm:spPr/>
    </dgm:pt>
    <dgm:pt modelId="{5593A74D-DD3B-49B1-BEC1-A1B19AB8E61B}" type="pres">
      <dgm:prSet presAssocID="{1B748F25-8591-4F59-8919-67CD92A587DD}" presName="hierRoot1" presStyleCnt="0"/>
      <dgm:spPr/>
    </dgm:pt>
    <dgm:pt modelId="{B6DAEC02-B7AA-4CF1-907A-4C2A943EDF72}" type="pres">
      <dgm:prSet presAssocID="{1B748F25-8591-4F59-8919-67CD92A587DD}" presName="composite" presStyleCnt="0"/>
      <dgm:spPr/>
    </dgm:pt>
    <dgm:pt modelId="{D9E931CA-CDC6-4785-9B2D-E79A9C3B1E24}" type="pres">
      <dgm:prSet presAssocID="{1B748F25-8591-4F59-8919-67CD92A587DD}" presName="background" presStyleLbl="node0" presStyleIdx="3" presStyleCnt="4"/>
      <dgm:spPr/>
    </dgm:pt>
    <dgm:pt modelId="{26964347-0480-48A5-B90C-13D2BF64E26D}" type="pres">
      <dgm:prSet presAssocID="{1B748F25-8591-4F59-8919-67CD92A587DD}" presName="text" presStyleLbl="fgAcc0" presStyleIdx="3" presStyleCnt="4">
        <dgm:presLayoutVars>
          <dgm:chPref val="3"/>
        </dgm:presLayoutVars>
      </dgm:prSet>
      <dgm:spPr/>
    </dgm:pt>
    <dgm:pt modelId="{244BDCD0-F9E1-4B76-9C8B-4E940416D54C}" type="pres">
      <dgm:prSet presAssocID="{1B748F25-8591-4F59-8919-67CD92A587DD}" presName="hierChild2" presStyleCnt="0"/>
      <dgm:spPr/>
    </dgm:pt>
  </dgm:ptLst>
  <dgm:cxnLst>
    <dgm:cxn modelId="{2F74660C-B1C7-41D1-89E0-9FD38FB49B4D}" type="presOf" srcId="{0494038F-DC01-43C0-A97D-815A3938AD98}" destId="{6FD48BB6-96CB-43B3-BFD1-71CE93FB2D23}" srcOrd="0" destOrd="0" presId="urn:microsoft.com/office/officeart/2005/8/layout/hierarchy1"/>
    <dgm:cxn modelId="{2C1B642E-FE8D-4A55-8928-88558619E9CC}" srcId="{F1B334DA-808A-4DF8-8214-F7E299560A9B}" destId="{0494038F-DC01-43C0-A97D-815A3938AD98}" srcOrd="2" destOrd="0" parTransId="{C37F39E3-50E2-4BB2-B564-70D54A7889E9}" sibTransId="{333333AB-5E26-4957-B73A-72CE90C84811}"/>
    <dgm:cxn modelId="{EB89DF3E-B64F-4964-8E5F-53013DC3C912}" type="presOf" srcId="{C490F1B0-7280-48F6-A87E-36EF771F2592}" destId="{DE2502C4-EFF5-4BE3-A2AD-3964CE589300}" srcOrd="0" destOrd="0" presId="urn:microsoft.com/office/officeart/2005/8/layout/hierarchy1"/>
    <dgm:cxn modelId="{1C0C0062-3A45-4022-9E88-58D7F21844B2}" srcId="{F1B334DA-808A-4DF8-8214-F7E299560A9B}" destId="{1B748F25-8591-4F59-8919-67CD92A587DD}" srcOrd="3" destOrd="0" parTransId="{9FD2A15D-4F60-4896-B9C8-86A768CF6F78}" sibTransId="{FD13EFD1-50B1-4C5B-9B83-75AB4C503719}"/>
    <dgm:cxn modelId="{F6B66D52-FF85-48C7-AEDB-937F825C5515}" type="presOf" srcId="{9FBFADB6-3B83-4816-8330-582C1E863107}" destId="{17CE826E-6A2E-45B5-823A-0B5F3CE82420}" srcOrd="0" destOrd="0" presId="urn:microsoft.com/office/officeart/2005/8/layout/hierarchy1"/>
    <dgm:cxn modelId="{5DED108C-380E-446F-815A-7C245677CF89}" type="presOf" srcId="{F1B334DA-808A-4DF8-8214-F7E299560A9B}" destId="{BFCCEE90-44DB-46FE-AFED-1A7822A5B354}" srcOrd="0" destOrd="0" presId="urn:microsoft.com/office/officeart/2005/8/layout/hierarchy1"/>
    <dgm:cxn modelId="{14A609C7-B6E3-44CA-A4BC-4BA8B957FB16}" srcId="{F1B334DA-808A-4DF8-8214-F7E299560A9B}" destId="{C490F1B0-7280-48F6-A87E-36EF771F2592}" srcOrd="0" destOrd="0" parTransId="{F15DB75F-0726-4F4C-9786-73C1BB1AB925}" sibTransId="{4B252421-AF60-4736-85AE-732E92236D59}"/>
    <dgm:cxn modelId="{9CDED1ED-9C11-4779-8C19-D8C025DA1159}" srcId="{F1B334DA-808A-4DF8-8214-F7E299560A9B}" destId="{9FBFADB6-3B83-4816-8330-582C1E863107}" srcOrd="1" destOrd="0" parTransId="{77719825-D9D2-49DA-9FD7-AA2FF1DE5C8B}" sibTransId="{976D1F4A-8AEA-4FDB-B5D6-9DE82C2A3DED}"/>
    <dgm:cxn modelId="{A711BAFA-8969-4E54-ADDF-E977E2DA2294}" type="presOf" srcId="{1B748F25-8591-4F59-8919-67CD92A587DD}" destId="{26964347-0480-48A5-B90C-13D2BF64E26D}" srcOrd="0" destOrd="0" presId="urn:microsoft.com/office/officeart/2005/8/layout/hierarchy1"/>
    <dgm:cxn modelId="{D19A014E-15B3-46A6-BD89-D603C34E6162}" type="presParOf" srcId="{BFCCEE90-44DB-46FE-AFED-1A7822A5B354}" destId="{829BD1CA-EA3D-4E41-93D9-532C84A12952}" srcOrd="0" destOrd="0" presId="urn:microsoft.com/office/officeart/2005/8/layout/hierarchy1"/>
    <dgm:cxn modelId="{38FAA895-E132-433A-A556-009D085EFEB2}" type="presParOf" srcId="{829BD1CA-EA3D-4E41-93D9-532C84A12952}" destId="{352DCD98-BDC4-43F5-A1A8-CD689CAF3D7A}" srcOrd="0" destOrd="0" presId="urn:microsoft.com/office/officeart/2005/8/layout/hierarchy1"/>
    <dgm:cxn modelId="{680F04F5-E506-474C-97E9-EC084BC171A1}" type="presParOf" srcId="{352DCD98-BDC4-43F5-A1A8-CD689CAF3D7A}" destId="{3552711E-A0B0-46A0-8073-E8B3E3F4EABE}" srcOrd="0" destOrd="0" presId="urn:microsoft.com/office/officeart/2005/8/layout/hierarchy1"/>
    <dgm:cxn modelId="{66A81AC4-3DDE-49B6-B931-CF11EA0C183C}" type="presParOf" srcId="{352DCD98-BDC4-43F5-A1A8-CD689CAF3D7A}" destId="{DE2502C4-EFF5-4BE3-A2AD-3964CE589300}" srcOrd="1" destOrd="0" presId="urn:microsoft.com/office/officeart/2005/8/layout/hierarchy1"/>
    <dgm:cxn modelId="{C047B459-44D4-48D3-A4CA-76D8336D1479}" type="presParOf" srcId="{829BD1CA-EA3D-4E41-93D9-532C84A12952}" destId="{D4B5369F-E56D-4C7E-BBDE-BBAB5EF045C3}" srcOrd="1" destOrd="0" presId="urn:microsoft.com/office/officeart/2005/8/layout/hierarchy1"/>
    <dgm:cxn modelId="{AD158F77-FD45-4D06-B8FF-713FFAC18718}" type="presParOf" srcId="{BFCCEE90-44DB-46FE-AFED-1A7822A5B354}" destId="{5D1C2C56-E617-4D71-A150-D908942E41DA}" srcOrd="1" destOrd="0" presId="urn:microsoft.com/office/officeart/2005/8/layout/hierarchy1"/>
    <dgm:cxn modelId="{47931A69-CC50-4D37-8641-4AF49B33ADA7}" type="presParOf" srcId="{5D1C2C56-E617-4D71-A150-D908942E41DA}" destId="{28791E35-6C1A-4644-85BC-A7A92F36B300}" srcOrd="0" destOrd="0" presId="urn:microsoft.com/office/officeart/2005/8/layout/hierarchy1"/>
    <dgm:cxn modelId="{3F06D98A-5FBB-4A24-8EA2-CA2D32F487A4}" type="presParOf" srcId="{28791E35-6C1A-4644-85BC-A7A92F36B300}" destId="{C20C8CF8-5E8B-4397-A401-61F0F2A7A5D8}" srcOrd="0" destOrd="0" presId="urn:microsoft.com/office/officeart/2005/8/layout/hierarchy1"/>
    <dgm:cxn modelId="{F02F467F-CBB2-47CB-8DB5-B514BB5C2997}" type="presParOf" srcId="{28791E35-6C1A-4644-85BC-A7A92F36B300}" destId="{17CE826E-6A2E-45B5-823A-0B5F3CE82420}" srcOrd="1" destOrd="0" presId="urn:microsoft.com/office/officeart/2005/8/layout/hierarchy1"/>
    <dgm:cxn modelId="{C1D1FF0D-94C7-4F7E-BC87-8376F20B24D0}" type="presParOf" srcId="{5D1C2C56-E617-4D71-A150-D908942E41DA}" destId="{6B93132F-FC49-467E-9631-417F741D5E56}" srcOrd="1" destOrd="0" presId="urn:microsoft.com/office/officeart/2005/8/layout/hierarchy1"/>
    <dgm:cxn modelId="{2F91AA1A-AF02-420B-A0F3-9DEE633F2BBC}" type="presParOf" srcId="{BFCCEE90-44DB-46FE-AFED-1A7822A5B354}" destId="{90A9782D-B275-40C3-A8B2-9A5C33C4D2E2}" srcOrd="2" destOrd="0" presId="urn:microsoft.com/office/officeart/2005/8/layout/hierarchy1"/>
    <dgm:cxn modelId="{8D6B9916-557F-41D9-8F4A-316014EE804E}" type="presParOf" srcId="{90A9782D-B275-40C3-A8B2-9A5C33C4D2E2}" destId="{DD91BA27-346B-4701-9DE3-CAA1EC380FD1}" srcOrd="0" destOrd="0" presId="urn:microsoft.com/office/officeart/2005/8/layout/hierarchy1"/>
    <dgm:cxn modelId="{1B1D7CBB-6B70-4A47-A6B1-65CA50A104F0}" type="presParOf" srcId="{DD91BA27-346B-4701-9DE3-CAA1EC380FD1}" destId="{FFB53E7D-522B-4CD1-98E5-E1A1109A9AFB}" srcOrd="0" destOrd="0" presId="urn:microsoft.com/office/officeart/2005/8/layout/hierarchy1"/>
    <dgm:cxn modelId="{248BE1FD-9E26-4042-9D9A-66C55126B607}" type="presParOf" srcId="{DD91BA27-346B-4701-9DE3-CAA1EC380FD1}" destId="{6FD48BB6-96CB-43B3-BFD1-71CE93FB2D23}" srcOrd="1" destOrd="0" presId="urn:microsoft.com/office/officeart/2005/8/layout/hierarchy1"/>
    <dgm:cxn modelId="{6C6A5101-AD07-4F30-9892-E5BE3686D625}" type="presParOf" srcId="{90A9782D-B275-40C3-A8B2-9A5C33C4D2E2}" destId="{E182B510-4A7E-41C5-B67D-8AD23EF6FF7F}" srcOrd="1" destOrd="0" presId="urn:microsoft.com/office/officeart/2005/8/layout/hierarchy1"/>
    <dgm:cxn modelId="{C29281B8-1641-4B25-9888-D3FEB1A3DB3A}" type="presParOf" srcId="{BFCCEE90-44DB-46FE-AFED-1A7822A5B354}" destId="{5593A74D-DD3B-49B1-BEC1-A1B19AB8E61B}" srcOrd="3" destOrd="0" presId="urn:microsoft.com/office/officeart/2005/8/layout/hierarchy1"/>
    <dgm:cxn modelId="{C3E188F8-3F85-447E-B05C-2DAD9C52473F}" type="presParOf" srcId="{5593A74D-DD3B-49B1-BEC1-A1B19AB8E61B}" destId="{B6DAEC02-B7AA-4CF1-907A-4C2A943EDF72}" srcOrd="0" destOrd="0" presId="urn:microsoft.com/office/officeart/2005/8/layout/hierarchy1"/>
    <dgm:cxn modelId="{9D8254E7-2EF1-451A-94E1-3695A8963A0D}" type="presParOf" srcId="{B6DAEC02-B7AA-4CF1-907A-4C2A943EDF72}" destId="{D9E931CA-CDC6-4785-9B2D-E79A9C3B1E24}" srcOrd="0" destOrd="0" presId="urn:microsoft.com/office/officeart/2005/8/layout/hierarchy1"/>
    <dgm:cxn modelId="{E902F0F9-B94E-4D78-BE90-080DCBAC7C64}" type="presParOf" srcId="{B6DAEC02-B7AA-4CF1-907A-4C2A943EDF72}" destId="{26964347-0480-48A5-B90C-13D2BF64E26D}" srcOrd="1" destOrd="0" presId="urn:microsoft.com/office/officeart/2005/8/layout/hierarchy1"/>
    <dgm:cxn modelId="{F6DF48E3-3779-4D59-8B20-F588B5FBC67B}" type="presParOf" srcId="{5593A74D-DD3B-49B1-BEC1-A1B19AB8E61B}" destId="{244BDCD0-F9E1-4B76-9C8B-4E940416D5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0ED95-DCE4-4231-A0F9-8C0CD531728A}">
      <dsp:nvSpPr>
        <dsp:cNvPr id="0" name=""/>
        <dsp:cNvSpPr/>
      </dsp:nvSpPr>
      <dsp:spPr>
        <a:xfrm>
          <a:off x="0" y="1411"/>
          <a:ext cx="6692813" cy="1553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Pečování</a:t>
          </a:r>
          <a:endParaRPr lang="en-US" sz="2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5813" y="77224"/>
        <a:ext cx="6541187" cy="1401402"/>
      </dsp:txXfrm>
    </dsp:sp>
    <dsp:sp modelId="{1175DC3E-63EA-4CD8-8DFA-814778CF6440}">
      <dsp:nvSpPr>
        <dsp:cNvPr id="0" name=""/>
        <dsp:cNvSpPr/>
      </dsp:nvSpPr>
      <dsp:spPr>
        <a:xfrm>
          <a:off x="0" y="1635080"/>
          <a:ext cx="6692813" cy="155302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Porozumění</a:t>
          </a:r>
          <a:r>
            <a:rPr lang="cs-CZ" sz="2800" kern="1200" dirty="0"/>
            <a:t> - chceme, aby nás partner vnímal v souladu s naším sebepojetím, nejlépe ještě trochu pozitivněji</a:t>
          </a:r>
          <a:endParaRPr lang="en-US" sz="2800" kern="1200" dirty="0"/>
        </a:p>
      </dsp:txBody>
      <dsp:txXfrm>
        <a:off x="75813" y="1710893"/>
        <a:ext cx="6541187" cy="1401402"/>
      </dsp:txXfrm>
    </dsp:sp>
    <dsp:sp modelId="{0FEEEDB3-0B73-4EA3-A7E5-626939500C38}">
      <dsp:nvSpPr>
        <dsp:cNvPr id="0" name=""/>
        <dsp:cNvSpPr/>
      </dsp:nvSpPr>
      <dsp:spPr>
        <a:xfrm>
          <a:off x="0" y="3268749"/>
          <a:ext cx="6692813" cy="155302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Vzájemná úcta</a:t>
          </a:r>
          <a:endParaRPr lang="en-US" sz="2800" b="1" kern="1200" dirty="0"/>
        </a:p>
      </dsp:txBody>
      <dsp:txXfrm>
        <a:off x="75813" y="3344562"/>
        <a:ext cx="6541187" cy="1401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82759-E71C-4373-A56B-403D249FE543}">
      <dsp:nvSpPr>
        <dsp:cNvPr id="0" name=""/>
        <dsp:cNvSpPr/>
      </dsp:nvSpPr>
      <dsp:spPr>
        <a:xfrm>
          <a:off x="0" y="163268"/>
          <a:ext cx="109728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Erickson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(1963)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9399" y="222667"/>
        <a:ext cx="10854002" cy="1098002"/>
      </dsp:txXfrm>
    </dsp:sp>
    <dsp:sp modelId="{723BFEDE-8D20-4834-8362-F0DA2B20E43E}">
      <dsp:nvSpPr>
        <dsp:cNvPr id="0" name=""/>
        <dsp:cNvSpPr/>
      </dsp:nvSpPr>
      <dsp:spPr>
        <a:xfrm>
          <a:off x="0" y="1567269"/>
          <a:ext cx="109728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White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a kol. (1986)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9399" y="1626668"/>
        <a:ext cx="10854002" cy="1098002"/>
      </dsp:txXfrm>
    </dsp:sp>
    <dsp:sp modelId="{EAF30754-38CC-4FDB-8299-00BDCC1C890C}">
      <dsp:nvSpPr>
        <dsp:cNvPr id="0" name=""/>
        <dsp:cNvSpPr/>
      </dsp:nvSpPr>
      <dsp:spPr>
        <a:xfrm>
          <a:off x="0" y="2971269"/>
          <a:ext cx="109728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Prager</a:t>
          </a:r>
          <a:r>
            <a:rPr lang="cs-CZ" sz="28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 (1995) </a:t>
          </a:r>
          <a:endParaRPr lang="en-US" sz="2800" kern="1200" dirty="0">
            <a:solidFill>
              <a:prstClr val="white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9399" y="3030668"/>
        <a:ext cx="108540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82759-E71C-4373-A56B-403D249FE543}">
      <dsp:nvSpPr>
        <dsp:cNvPr id="0" name=""/>
        <dsp:cNvSpPr/>
      </dsp:nvSpPr>
      <dsp:spPr>
        <a:xfrm>
          <a:off x="0" y="31700"/>
          <a:ext cx="10972800" cy="1013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>
              <a:latin typeface="Trebuchet MS" panose="020B0603020202020204"/>
              <a:ea typeface="+mn-ea"/>
              <a:cs typeface="+mn-cs"/>
            </a:rPr>
            <a:t>Erickson</a:t>
          </a:r>
          <a:r>
            <a:rPr lang="cs-CZ" sz="2200" kern="1200" dirty="0">
              <a:latin typeface="Trebuchet MS" panose="020B0603020202020204"/>
              <a:ea typeface="+mn-ea"/>
              <a:cs typeface="+mn-cs"/>
            </a:rPr>
            <a:t> (1963) – mladá dospělost (20-25): intimita x izolace </a:t>
          </a:r>
          <a:r>
            <a:rPr lang="cs-CZ" sz="2200" kern="1200" dirty="0">
              <a:latin typeface="Trebuchet MS" panose="020B0603020202020204"/>
              <a:ea typeface="+mn-ea"/>
              <a:cs typeface="+mn-cs"/>
              <a:sym typeface="Wingdings" panose="05000000000000000000" pitchFamily="2" charset="2"/>
            </a:rPr>
            <a:t> ctnost láska</a:t>
          </a:r>
          <a:endParaRPr lang="en-US" sz="22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476" y="81176"/>
        <a:ext cx="10873848" cy="914560"/>
      </dsp:txXfrm>
    </dsp:sp>
    <dsp:sp modelId="{723BFEDE-8D20-4834-8362-F0DA2B20E43E}">
      <dsp:nvSpPr>
        <dsp:cNvPr id="0" name=""/>
        <dsp:cNvSpPr/>
      </dsp:nvSpPr>
      <dsp:spPr>
        <a:xfrm>
          <a:off x="0" y="1108572"/>
          <a:ext cx="10972800" cy="1013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White</a:t>
          </a:r>
          <a:r>
            <a:rPr lang="cs-CZ" sz="2200" kern="1200" dirty="0"/>
            <a:t> a kol. (1986) - závazek, tvorba společných perspektiv a komunikace.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Na základě zralosti intimních vztahů rozlišuje orientaci: </a:t>
          </a:r>
          <a:endParaRPr lang="en-US" sz="2200" kern="1200" dirty="0"/>
        </a:p>
      </dsp:txBody>
      <dsp:txXfrm>
        <a:off x="49476" y="1158048"/>
        <a:ext cx="10873848" cy="914560"/>
      </dsp:txXfrm>
    </dsp:sp>
    <dsp:sp modelId="{4DDB05BA-011B-4568-AF5F-42984C9F4D62}">
      <dsp:nvSpPr>
        <dsp:cNvPr id="0" name=""/>
        <dsp:cNvSpPr/>
      </dsp:nvSpPr>
      <dsp:spPr>
        <a:xfrm>
          <a:off x="0" y="1979220"/>
          <a:ext cx="109728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zaměřenou na sebe (</a:t>
          </a:r>
          <a:r>
            <a:rPr lang="cs-CZ" sz="1700" kern="1200" dirty="0" err="1"/>
            <a:t>self-focused</a:t>
          </a:r>
          <a:r>
            <a:rPr lang="cs-CZ" sz="1700" kern="1200" dirty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na sociální roli (role-</a:t>
          </a:r>
          <a:r>
            <a:rPr lang="cs-CZ" sz="1700" kern="1200" dirty="0" err="1"/>
            <a:t>focused</a:t>
          </a:r>
          <a:r>
            <a:rPr lang="cs-CZ" sz="1700" kern="1200" dirty="0"/>
            <a:t>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individualizované propojení (</a:t>
          </a:r>
          <a:r>
            <a:rPr lang="cs-CZ" sz="1700" kern="1200" dirty="0" err="1"/>
            <a:t>individuated</a:t>
          </a:r>
          <a:r>
            <a:rPr lang="cs-CZ" sz="1700" kern="1200" dirty="0"/>
            <a:t> – </a:t>
          </a:r>
          <a:r>
            <a:rPr lang="cs-CZ" sz="1700" kern="1200" dirty="0" err="1"/>
            <a:t>connected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1979220"/>
        <a:ext cx="10972800" cy="1184040"/>
      </dsp:txXfrm>
    </dsp:sp>
    <dsp:sp modelId="{EAF30754-38CC-4FDB-8299-00BDCC1C890C}">
      <dsp:nvSpPr>
        <dsp:cNvPr id="0" name=""/>
        <dsp:cNvSpPr/>
      </dsp:nvSpPr>
      <dsp:spPr>
        <a:xfrm>
          <a:off x="0" y="3306125"/>
          <a:ext cx="10972800" cy="1013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>
              <a:latin typeface="Trebuchet MS" panose="020B0603020202020204"/>
              <a:ea typeface="+mn-ea"/>
              <a:cs typeface="+mn-cs"/>
            </a:rPr>
            <a:t>Prager</a:t>
          </a:r>
          <a:r>
            <a:rPr lang="cs-CZ" sz="2200" kern="1200" dirty="0">
              <a:latin typeface="Trebuchet MS" panose="020B0603020202020204"/>
              <a:ea typeface="+mn-ea"/>
              <a:cs typeface="+mn-cs"/>
            </a:rPr>
            <a:t> (1995) – intimní interakce (sebeodhalení, pozitivní účast, sdílené porozumění)</a:t>
          </a:r>
          <a:endParaRPr lang="en-US" sz="2200" kern="1200" dirty="0">
            <a:latin typeface="Trebuchet MS" panose="020B0603020202020204"/>
            <a:ea typeface="+mn-ea"/>
            <a:cs typeface="+mn-cs"/>
          </a:endParaRPr>
        </a:p>
      </dsp:txBody>
      <dsp:txXfrm>
        <a:off x="49476" y="3355601"/>
        <a:ext cx="10873848" cy="91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2711E-A0B0-46A0-8073-E8B3E3F4EABE}">
      <dsp:nvSpPr>
        <dsp:cNvPr id="0" name=""/>
        <dsp:cNvSpPr/>
      </dsp:nvSpPr>
      <dsp:spPr>
        <a:xfrm>
          <a:off x="2912" y="792328"/>
          <a:ext cx="2079522" cy="132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02C4-EFF5-4BE3-A2AD-3964CE589300}">
      <dsp:nvSpPr>
        <dsp:cNvPr id="0" name=""/>
        <dsp:cNvSpPr/>
      </dsp:nvSpPr>
      <dsp:spPr>
        <a:xfrm>
          <a:off x="233970" y="1011833"/>
          <a:ext cx="2079522" cy="1320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budete znát různá pojetí konceptu intimity</a:t>
          </a:r>
          <a:endParaRPr lang="en-US" sz="1900" kern="1200"/>
        </a:p>
      </dsp:txBody>
      <dsp:txXfrm>
        <a:off x="272646" y="1050509"/>
        <a:ext cx="2002170" cy="1243144"/>
      </dsp:txXfrm>
    </dsp:sp>
    <dsp:sp modelId="{C20C8CF8-5E8B-4397-A401-61F0F2A7A5D8}">
      <dsp:nvSpPr>
        <dsp:cNvPr id="0" name=""/>
        <dsp:cNvSpPr/>
      </dsp:nvSpPr>
      <dsp:spPr>
        <a:xfrm>
          <a:off x="2544550" y="792328"/>
          <a:ext cx="2079522" cy="132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E826E-6A2E-45B5-823A-0B5F3CE82420}">
      <dsp:nvSpPr>
        <dsp:cNvPr id="0" name=""/>
        <dsp:cNvSpPr/>
      </dsp:nvSpPr>
      <dsp:spPr>
        <a:xfrm>
          <a:off x="2775608" y="1011833"/>
          <a:ext cx="2079522" cy="1320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reflektujete v tomto kontextu jeden ze svých vztahů</a:t>
          </a:r>
          <a:endParaRPr lang="en-US" sz="1900" kern="1200"/>
        </a:p>
      </dsp:txBody>
      <dsp:txXfrm>
        <a:off x="2814284" y="1050509"/>
        <a:ext cx="2002170" cy="1243144"/>
      </dsp:txXfrm>
    </dsp:sp>
    <dsp:sp modelId="{FFB53E7D-522B-4CD1-98E5-E1A1109A9AFB}">
      <dsp:nvSpPr>
        <dsp:cNvPr id="0" name=""/>
        <dsp:cNvSpPr/>
      </dsp:nvSpPr>
      <dsp:spPr>
        <a:xfrm>
          <a:off x="5086188" y="792328"/>
          <a:ext cx="2079522" cy="132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8BB6-96CB-43B3-BFD1-71CE93FB2D23}">
      <dsp:nvSpPr>
        <dsp:cNvPr id="0" name=""/>
        <dsp:cNvSpPr/>
      </dsp:nvSpPr>
      <dsp:spPr>
        <a:xfrm>
          <a:off x="5317246" y="1011833"/>
          <a:ext cx="2079522" cy="1320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budete to mít zasazené do kontextu lásky</a:t>
          </a:r>
          <a:endParaRPr lang="en-US" sz="1900" kern="1200"/>
        </a:p>
      </dsp:txBody>
      <dsp:txXfrm>
        <a:off x="5355922" y="1050509"/>
        <a:ext cx="2002170" cy="1243144"/>
      </dsp:txXfrm>
    </dsp:sp>
    <dsp:sp modelId="{D9E931CA-CDC6-4785-9B2D-E79A9C3B1E24}">
      <dsp:nvSpPr>
        <dsp:cNvPr id="0" name=""/>
        <dsp:cNvSpPr/>
      </dsp:nvSpPr>
      <dsp:spPr>
        <a:xfrm>
          <a:off x="7627826" y="792328"/>
          <a:ext cx="2079522" cy="132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64347-0480-48A5-B90C-13D2BF64E26D}">
      <dsp:nvSpPr>
        <dsp:cNvPr id="0" name=""/>
        <dsp:cNvSpPr/>
      </dsp:nvSpPr>
      <dsp:spPr>
        <a:xfrm>
          <a:off x="7858884" y="1011833"/>
          <a:ext cx="2079522" cy="1320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odnesete si několik tipů pro další studium</a:t>
          </a:r>
          <a:endParaRPr lang="en-US" sz="1900" kern="1200"/>
        </a:p>
      </dsp:txBody>
      <dsp:txXfrm>
        <a:off x="7897560" y="1050509"/>
        <a:ext cx="2002170" cy="124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9635-DF79-4D63-94C6-8A8FB4E2F5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E9F8-259D-4BF4-A686-2082C350F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63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D69C-5885-4CF8-841B-F08BCA7F5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7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https://www.estherperel.com/</a:t>
            </a:r>
          </a:p>
          <a:p>
            <a:r>
              <a:rPr lang="cs-CZ" dirty="0"/>
              <a:t>https://www.youtube.com/watch?v=P2AUat93a8Q</a:t>
            </a:r>
          </a:p>
          <a:p>
            <a:r>
              <a:rPr lang="cs-CZ" dirty="0"/>
              <a:t>https://www.youtube.com/watch?v=sa0RUmGTCYY&amp;t=9s</a:t>
            </a:r>
            <a:br>
              <a:rPr lang="cs-CZ" dirty="0"/>
            </a:br>
            <a:r>
              <a:rPr lang="cs-CZ" dirty="0"/>
              <a:t>psychoterapeutka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18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6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37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https://www.mentimeter.com/s/5cdfd6a4091ecdc1b91069f0b7386b86/6c9e48db4b8a/edit </a:t>
            </a:r>
          </a:p>
          <a:p>
            <a:r>
              <a:rPr lang="cs-CZ"/>
              <a:t>https://www.mentimeter.com/s/5cdfd6a4091ecdc1b91069f0b7386b86/63bcde55fc9b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9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jste došli na něco z tohoto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8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82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48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2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roce 2010 – 50 </a:t>
            </a:r>
            <a:r>
              <a:rPr lang="en-GB" dirty="0"/>
              <a:t>%</a:t>
            </a:r>
            <a:endParaRPr lang="cs-CZ" dirty="0"/>
          </a:p>
          <a:p>
            <a:r>
              <a:rPr lang="cs-CZ" dirty="0"/>
              <a:t>Anderson – spokojenost obecně klesá, ale 2/3 párů stabilně vysoká – 1/3 nízká na začátku + dále se snižovala (rozdíly mezi páry jsou významnější než rozdíly v čase)</a:t>
            </a:r>
            <a:br>
              <a:rPr lang="cs-CZ" dirty="0"/>
            </a:br>
            <a:r>
              <a:rPr lang="cs-CZ" dirty="0"/>
              <a:t>Křivka U – neplatí!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Sternberg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2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https://www.youtube.com/watch?v=-Cxq7ZmnFLU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81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https://www.mall.tv/</a:t>
            </a:r>
            <a:r>
              <a:rPr lang="cs-CZ" dirty="0" err="1"/>
              <a:t>mame</a:t>
            </a:r>
            <a:r>
              <a:rPr lang="cs-CZ" dirty="0"/>
              <a:t>-problém</a:t>
            </a:r>
          </a:p>
          <a:p>
            <a:r>
              <a:rPr lang="cs-CZ" dirty="0"/>
              <a:t>https://psychologie.cz/autor/jan-vojtko/</a:t>
            </a:r>
          </a:p>
          <a:p>
            <a:r>
              <a:rPr lang="cs-CZ" dirty="0"/>
              <a:t>https://terapiesdilenim.com/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3E9F8-259D-4BF4-A686-2082C350F15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17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5DF87-9DF8-4065-A705-9BA5FA1BA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9D8C8-4B26-42A4-9B72-BF48CDD3F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BABC75-9699-4339-A245-38FB69A4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E16BE-6850-4692-98BD-A3DD5BEE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287496-2F41-4A74-A96C-F21C9D89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9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4FB03-D189-4AAD-A7FC-A2F668AA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583265-FD4C-4A27-B005-600BD98E4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23D8D3-D62C-43F3-BDF0-7942FB8C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ACF252-B9AE-42EC-8951-83005D89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5E9448-068B-4CEE-ABDB-E8185B89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F5605A-8842-4D07-9995-FFC10E994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F262AB-9E79-4804-BEC0-DC2C66783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E98646-7FE3-418C-A2C5-A43E91BF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54735B-786A-4A29-985E-8062CABE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B3C244-24F5-4EF7-B85D-C56E09C4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9D89B-220D-468B-BFC7-0A363F93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FEF43-0FBF-4CC1-B93C-290B9B774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DAB163-E17A-4AAB-904A-BD71F609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9A6259-60E4-429D-80B6-FDA47BC3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26CFA7-6B8F-483A-ADD5-1778D394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D48B-DB34-45E2-A1AD-57A3F3D0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A7A0C6-1C28-45A4-BAB8-9DB5789DE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DE9E6-A416-4874-894A-4C1F5586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9B345-B087-435E-B7DA-3A08541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DAC12-04EA-46C1-B174-55FF85AA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4E2EC-0DA1-4A5D-A536-259D75DB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595DE-BA42-4708-A88D-59E43ABF8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B25F81-0C87-4DB9-A5FE-CBEB31F7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DDC8B3-EEE8-41E3-A039-029F08AA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B5F131-1D0B-4E2C-A0FC-88054C24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AED79B-F6C1-4E00-BD0E-25B66589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E04C4-3C65-4B08-B8FF-39512F8F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250CE3-449F-402C-95DF-28020099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6DEAB0-739C-43B6-9638-43A61990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011908-7C1D-401B-BB3D-2E7FD3C38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8C42A8-DD77-4F07-94FC-EC5E676E4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1596EC-305E-42E8-86F0-8E2EA908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039FAB-401A-4647-BF94-5094EB51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48A07B-11F5-43DF-82CD-AE8D4385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514F7-7A90-4F7C-8D3D-47AC6C50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2E5169-C513-4E04-B683-FD7CE7EE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D87E37-8C91-4791-B216-FFD3205E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28410C-F88F-4F9E-AE04-0ECF049C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5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A0A3B4-962E-4A88-8DEC-888552FA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4B4160-AE4D-4739-9B37-437A519E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A70B5A-50A9-43BE-A08D-8F982EE8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E4BF1-7BF0-449F-814F-C8A68BE9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A6685-EFFD-4AC0-9D04-8F4FA58A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DB1258-A5A9-4642-8DE5-CC82FD44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B225F4-1F69-4CD0-A569-59475035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2DF12D-2A24-4081-BB26-6D61C6EA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DD429-BC9A-4CA3-AA90-A8579BB7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1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6018C-7622-49A0-9390-9B8952EB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90AC68-5F00-426C-B323-A3C9E8F0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AFFD1C-DD99-463E-8B30-2721CD3C7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D701D8-4E46-4F69-A226-742BFEF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CAB75B-7E61-4FC2-A2DC-EEA9EF9E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6521CE-3ABE-4A2E-9E29-4B98BCCA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6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AF573F-841C-49F8-95C3-2E1F1CD9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FEA75B-7DC2-417F-80A4-1330C1A4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831364-4404-44A1-83D6-9D6B6A63F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31C00F-98F9-4E4C-B891-E6E33441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6095A6-6C91-4D08-9C54-D7D740008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xq7ZmnFLU?feature=oembed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dívka, dítě, malé&#10;&#10;Popis byl vytvořen automaticky">
            <a:extLst>
              <a:ext uri="{FF2B5EF4-FFF2-40B4-BE49-F238E27FC236}">
                <a16:creationId xmlns:a16="http://schemas.microsoft.com/office/drawing/2014/main" id="{D7618782-7651-407E-BB89-FEBEFAB23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Láska, intimita, spokojenost ve vztahu nejen partnerském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1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971" y="820738"/>
            <a:ext cx="5120114" cy="1392030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Co se děje s manželskou spokojeností?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854" y="2580261"/>
            <a:ext cx="5282995" cy="4058664"/>
          </a:xfrm>
        </p:spPr>
        <p:txBody>
          <a:bodyPr>
            <a:normAutofit/>
          </a:bodyPr>
          <a:lstStyle/>
          <a:p>
            <a:r>
              <a:rPr lang="cs-CZ" sz="1600" dirty="0"/>
              <a:t>Úroveň rozvodovosti v ČR v rozmezí </a:t>
            </a:r>
            <a:r>
              <a:rPr lang="cs-CZ" sz="1600" b="1" dirty="0"/>
              <a:t>40 – 50% </a:t>
            </a:r>
            <a:r>
              <a:rPr lang="cs-CZ" sz="1600" dirty="0"/>
              <a:t>(ČSÚ, 2019)</a:t>
            </a:r>
          </a:p>
          <a:p>
            <a:r>
              <a:rPr lang="cs-CZ" sz="1600" b="1" dirty="0"/>
              <a:t>Křivka U</a:t>
            </a:r>
            <a:r>
              <a:rPr lang="cs-CZ" sz="1600" dirty="0"/>
              <a:t>? 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i="1" dirty="0"/>
              <a:t>Manželská spokojenost lineárně klesá:</a:t>
            </a:r>
          </a:p>
          <a:p>
            <a:r>
              <a:rPr lang="cs-CZ" sz="1600" dirty="0" err="1"/>
              <a:t>Vaillant</a:t>
            </a:r>
            <a:r>
              <a:rPr lang="cs-CZ" sz="1600" dirty="0"/>
              <a:t>, </a:t>
            </a:r>
            <a:r>
              <a:rPr lang="cs-CZ" sz="1600" dirty="0" err="1"/>
              <a:t>Vaillant</a:t>
            </a:r>
            <a:r>
              <a:rPr lang="cs-CZ" sz="1600" dirty="0"/>
              <a:t>, 1993 – 40 let sledovali manželskou spokojenost absolventů Harvardu a jejich manželských partnerů </a:t>
            </a:r>
          </a:p>
          <a:p>
            <a:pPr>
              <a:spcAft>
                <a:spcPts val="600"/>
              </a:spcAft>
            </a:pPr>
            <a:r>
              <a:rPr lang="cs-CZ" sz="1600" dirty="0" err="1"/>
              <a:t>VanLaningham</a:t>
            </a:r>
            <a:r>
              <a:rPr lang="cs-CZ" sz="1600" dirty="0"/>
              <a:t>, Johnson &amp; </a:t>
            </a:r>
            <a:r>
              <a:rPr lang="cs-CZ" sz="1600" dirty="0" err="1"/>
              <a:t>Amato</a:t>
            </a:r>
            <a:r>
              <a:rPr lang="cs-CZ" sz="1600" dirty="0"/>
              <a:t>, 2001 – sledovali více než 1500 párů po 17 let</a:t>
            </a:r>
          </a:p>
          <a:p>
            <a:pPr marL="0" indent="0">
              <a:buNone/>
            </a:pPr>
            <a:r>
              <a:rPr lang="cs-CZ" sz="1600" i="1" dirty="0"/>
              <a:t>Stabilní vysoká spokojenost u 2/3 respondentů:</a:t>
            </a:r>
          </a:p>
          <a:p>
            <a:r>
              <a:rPr lang="cs-CZ" sz="1600" dirty="0"/>
              <a:t>Anderson a kol.,2010</a:t>
            </a:r>
          </a:p>
        </p:txBody>
      </p:sp>
      <p:pic>
        <p:nvPicPr>
          <p:cNvPr id="4" name="Obrázek 3" descr="Obsah obrázku klipart&#10;&#10;Popis byl vytvořen automatic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90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230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9D7A729-905D-4C65-853D-26A4C43C0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68" y="2022652"/>
            <a:ext cx="3427001" cy="39085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3200" b="1" dirty="0"/>
              <a:t>Trojice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3200" b="1" dirty="0"/>
              <a:t>Přečíst článek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3200" b="1" dirty="0"/>
              <a:t>Udělat výtah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F6F240-97A6-41FF-AE17-515240EFA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8" t="15314" r="39124" b="46598"/>
          <a:stretch/>
        </p:blipFill>
        <p:spPr>
          <a:xfrm>
            <a:off x="5962650" y="800101"/>
            <a:ext cx="5286376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Intimita jako samostatný konstrukt</a:t>
            </a:r>
          </a:p>
        </p:txBody>
      </p:sp>
      <p:graphicFrame>
        <p:nvGraphicFramePr>
          <p:cNvPr id="36" name="Zástupný symbol pro obsah 2">
            <a:extLst>
              <a:ext uri="{FF2B5EF4-FFF2-40B4-BE49-F238E27FC236}">
                <a16:creationId xmlns:a16="http://schemas.microsoft.com/office/drawing/2014/main" id="{4ABD0730-5A14-44E7-9A68-698AFBE3B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783508"/>
              </p:ext>
            </p:extLst>
          </p:nvPr>
        </p:nvGraphicFramePr>
        <p:xfrm>
          <a:off x="609600" y="1549400"/>
          <a:ext cx="10972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Intimita jako samostatný konstrukt</a:t>
            </a:r>
          </a:p>
        </p:txBody>
      </p:sp>
      <p:graphicFrame>
        <p:nvGraphicFramePr>
          <p:cNvPr id="36" name="Zástupný symbol pro obsah 2">
            <a:extLst>
              <a:ext uri="{FF2B5EF4-FFF2-40B4-BE49-F238E27FC236}">
                <a16:creationId xmlns:a16="http://schemas.microsoft.com/office/drawing/2014/main" id="{4ABD0730-5A14-44E7-9A68-698AFBE3B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40691"/>
              </p:ext>
            </p:extLst>
          </p:nvPr>
        </p:nvGraphicFramePr>
        <p:xfrm>
          <a:off x="609600" y="1549400"/>
          <a:ext cx="10972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40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735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Intimita jako komponenta lásky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534" y="2274889"/>
            <a:ext cx="5056716" cy="3880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Berschaidová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 a </a:t>
            </a: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Hatfieldová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 (1974, dle </a:t>
            </a: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Fehr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, 2014):</a:t>
            </a:r>
            <a:endParaRPr lang="cs-CZ" sz="2400" dirty="0">
              <a:latin typeface="Calibri 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2400" b="1" dirty="0">
                <a:solidFill>
                  <a:schemeClr val="bg1"/>
                </a:solidFill>
                <a:latin typeface="Calibri "/>
              </a:rPr>
              <a:t>A) Vášnivá láska </a:t>
            </a:r>
            <a:r>
              <a:rPr lang="cs-CZ" sz="2400" dirty="0">
                <a:solidFill>
                  <a:schemeClr val="bg1"/>
                </a:solidFill>
                <a:latin typeface="Calibri "/>
              </a:rPr>
              <a:t>(</a:t>
            </a:r>
            <a:r>
              <a:rPr lang="cs-CZ" sz="2400" dirty="0" err="1">
                <a:solidFill>
                  <a:schemeClr val="bg1"/>
                </a:solidFill>
                <a:latin typeface="Calibri "/>
              </a:rPr>
              <a:t>passionate</a:t>
            </a:r>
            <a:r>
              <a:rPr lang="cs-CZ" sz="2400" dirty="0">
                <a:solidFill>
                  <a:schemeClr val="bg1"/>
                </a:solidFill>
                <a:latin typeface="Calibri "/>
              </a:rPr>
              <a:t> love) vysoká aktivace, sexualita, idealizace, extáze a muka</a:t>
            </a:r>
            <a:br>
              <a:rPr lang="cs-CZ" sz="2400" dirty="0">
                <a:solidFill>
                  <a:schemeClr val="bg1"/>
                </a:solidFill>
                <a:latin typeface="Calibri "/>
              </a:rPr>
            </a:br>
            <a:endParaRPr lang="cs-CZ" sz="1000" dirty="0">
              <a:solidFill>
                <a:schemeClr val="bg1"/>
              </a:solidFill>
              <a:latin typeface="Calibri 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2400" b="1" dirty="0">
                <a:solidFill>
                  <a:schemeClr val="bg1"/>
                </a:solidFill>
                <a:latin typeface="Calibri "/>
              </a:rPr>
              <a:t>B) Přátelská láska </a:t>
            </a:r>
            <a:r>
              <a:rPr lang="cs-CZ" sz="2400" dirty="0">
                <a:solidFill>
                  <a:schemeClr val="bg1"/>
                </a:solidFill>
                <a:latin typeface="Calibri "/>
              </a:rPr>
              <a:t>(</a:t>
            </a:r>
            <a:r>
              <a:rPr lang="cs-CZ" sz="2400" dirty="0" err="1">
                <a:solidFill>
                  <a:schemeClr val="bg1"/>
                </a:solidFill>
                <a:latin typeface="Calibri "/>
              </a:rPr>
              <a:t>companionate</a:t>
            </a:r>
            <a:r>
              <a:rPr lang="cs-CZ" sz="2400" dirty="0">
                <a:solidFill>
                  <a:schemeClr val="bg1"/>
                </a:solidFill>
                <a:latin typeface="Calibri "/>
              </a:rPr>
              <a:t> love) intimita – kapacita pro bezpečný, trvalý a důvěrný vztah</a:t>
            </a:r>
          </a:p>
        </p:txBody>
      </p:sp>
    </p:spTree>
    <p:extLst>
      <p:ext uri="{BB962C8B-B14F-4D97-AF65-F5344CB8AC3E}">
        <p14:creationId xmlns:p14="http://schemas.microsoft.com/office/powerpoint/2010/main" val="33593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735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Intimita jako komponenta lásky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534" y="2274889"/>
            <a:ext cx="5056716" cy="3880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Berschaidová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 a </a:t>
            </a: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Hatfieldová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 (1974, dle </a:t>
            </a:r>
            <a:r>
              <a:rPr lang="cs-CZ" sz="1600" dirty="0" err="1">
                <a:effectLst/>
                <a:latin typeface="Calibri "/>
                <a:ea typeface="Times New Roman" panose="02020603050405020304" pitchFamily="18" charset="0"/>
              </a:rPr>
              <a:t>Fehr</a:t>
            </a:r>
            <a:r>
              <a:rPr lang="cs-CZ" sz="1600" dirty="0">
                <a:effectLst/>
                <a:latin typeface="Calibri "/>
                <a:ea typeface="Times New Roman" panose="02020603050405020304" pitchFamily="18" charset="0"/>
              </a:rPr>
              <a:t>, 2014):</a:t>
            </a:r>
            <a:endParaRPr lang="cs-CZ" sz="2400" dirty="0">
              <a:latin typeface="Calibri 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2400" b="1" dirty="0">
                <a:latin typeface="Calibri "/>
              </a:rPr>
              <a:t>A) Vášnivá láska </a:t>
            </a:r>
            <a:r>
              <a:rPr lang="cs-CZ" sz="2400" dirty="0">
                <a:latin typeface="Calibri "/>
              </a:rPr>
              <a:t>(</a:t>
            </a:r>
            <a:r>
              <a:rPr lang="cs-CZ" sz="2400" dirty="0" err="1">
                <a:latin typeface="Calibri "/>
              </a:rPr>
              <a:t>passionate</a:t>
            </a:r>
            <a:r>
              <a:rPr lang="cs-CZ" sz="2400" dirty="0">
                <a:latin typeface="Calibri "/>
              </a:rPr>
              <a:t> love) vysoká aktivace, sexualita, idealizace, extáze a muka</a:t>
            </a:r>
            <a:br>
              <a:rPr lang="cs-CZ" sz="2400" dirty="0">
                <a:latin typeface="Calibri "/>
              </a:rPr>
            </a:br>
            <a:endParaRPr lang="cs-CZ" sz="1000" dirty="0">
              <a:latin typeface="Calibri 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2400" b="1" dirty="0">
                <a:latin typeface="Calibri "/>
              </a:rPr>
              <a:t>B) Přátelská láska </a:t>
            </a:r>
            <a:r>
              <a:rPr lang="cs-CZ" sz="2400" dirty="0">
                <a:latin typeface="Calibri "/>
              </a:rPr>
              <a:t>(</a:t>
            </a:r>
            <a:r>
              <a:rPr lang="cs-CZ" sz="2400" dirty="0" err="1">
                <a:latin typeface="Calibri "/>
              </a:rPr>
              <a:t>companionate</a:t>
            </a:r>
            <a:r>
              <a:rPr lang="cs-CZ" sz="2400" dirty="0">
                <a:latin typeface="Calibri "/>
              </a:rPr>
              <a:t> love) </a:t>
            </a:r>
            <a:r>
              <a:rPr lang="cs-CZ" sz="2400" u="sng" dirty="0">
                <a:latin typeface="Calibri "/>
              </a:rPr>
              <a:t>intimita</a:t>
            </a:r>
            <a:r>
              <a:rPr lang="cs-CZ" sz="2400" dirty="0">
                <a:latin typeface="Calibri "/>
              </a:rPr>
              <a:t> – kapacita pro bezpečný, trvalý a důvěrný vztah</a:t>
            </a:r>
          </a:p>
        </p:txBody>
      </p:sp>
    </p:spTree>
    <p:extLst>
      <p:ext uri="{BB962C8B-B14F-4D97-AF65-F5344CB8AC3E}">
        <p14:creationId xmlns:p14="http://schemas.microsoft.com/office/powerpoint/2010/main" val="92694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5858" y="5110423"/>
            <a:ext cx="10906061" cy="671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cs-CZ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Typy lásky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402563"/>
              </p:ext>
            </p:extLst>
          </p:nvPr>
        </p:nvGraphicFramePr>
        <p:xfrm>
          <a:off x="2560481" y="804672"/>
          <a:ext cx="7071039" cy="3554681"/>
        </p:xfrm>
        <a:graphic>
          <a:graphicData uri="http://schemas.openxmlformats.org/drawingml/2006/table">
            <a:tbl>
              <a:tblPr/>
              <a:tblGrid>
                <a:gridCol w="193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Intimita</a:t>
                      </a: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Vášeň</a:t>
                      </a: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Závazek</a:t>
                      </a: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Lhostejnost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Náklonnost (mít rád)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Bláznivá láska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Romantická láska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Nenaplněná láska (prázdná)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Přátelská láska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Pošetilá láska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Dokonalá láska</a:t>
                      </a:r>
                    </a:p>
                  </a:txBody>
                  <a:tcPr marL="76143" marR="76143" marT="38071" marB="380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143" marR="76143" marT="38071" marB="380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5858" y="5110423"/>
            <a:ext cx="10906061" cy="6715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cs-CZ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Typy lásky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702615"/>
              </p:ext>
            </p:extLst>
          </p:nvPr>
        </p:nvGraphicFramePr>
        <p:xfrm>
          <a:off x="2629594" y="804672"/>
          <a:ext cx="6932815" cy="3554682"/>
        </p:xfrm>
        <a:graphic>
          <a:graphicData uri="http://schemas.openxmlformats.org/drawingml/2006/table">
            <a:tbl>
              <a:tblPr/>
              <a:tblGrid>
                <a:gridCol w="189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Intimita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Vášeň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Závazek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Lhostejnost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Náklonnost (mít rád)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Bláznivá láska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Romantická láska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Nenaplněná láska (prázdná)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Přátelská láska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Pošetilá láska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Dokonalá láska</a:t>
                      </a:r>
                    </a:p>
                  </a:txBody>
                  <a:tcPr marL="74655" marR="74655" marT="37327" marB="373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74655" marR="74655" marT="37327" marB="37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2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Intimita jako komponenta lásky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511552"/>
            <a:ext cx="3505494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altLang="cs-CZ" sz="2000" b="1" dirty="0"/>
              <a:t>Trojúhelníková teorie lásky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Sternberg</a:t>
            </a:r>
            <a:r>
              <a:rPr lang="cs-CZ" altLang="cs-CZ" sz="2000" dirty="0"/>
              <a:t>, 1986, 1988)</a:t>
            </a:r>
          </a:p>
          <a:p>
            <a:pPr algn="ctr">
              <a:lnSpc>
                <a:spcPct val="150000"/>
              </a:lnSpc>
            </a:pPr>
            <a:endParaRPr lang="cs-CZ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103188"/>
            <a:ext cx="8243887" cy="102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altLang="cs-CZ" b="1" dirty="0">
              <a:solidFill>
                <a:schemeClr val="hlin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153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DCF98-9809-4B1B-A5BD-D893701D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nline médium 3" title="Sternberg's Theory of Love: Intimacy, Commitment, Passion">
            <a:hlinkClick r:id="" action="ppaction://media"/>
            <a:extLst>
              <a:ext uri="{FF2B5EF4-FFF2-40B4-BE49-F238E27FC236}">
                <a16:creationId xmlns:a16="http://schemas.microsoft.com/office/drawing/2014/main" id="{5C1735C0-385E-482B-B275-129629B710D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37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A82B16-C3E5-454B-9DC5-4DD35CD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pamatujete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cs-CZ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</a:t>
            </a:r>
            <a:r>
              <a:rPr lang="cs-CZ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minulého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semináře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5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5F7D99-9280-46E6-816C-CE096388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99005"/>
            <a:ext cx="6019331" cy="3656743"/>
          </a:xfrm>
          <a:prstGeom prst="rect">
            <a:avLst/>
          </a:prstGeom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103188"/>
            <a:ext cx="8243887" cy="102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altLang="cs-CZ" b="1" dirty="0">
              <a:solidFill>
                <a:schemeClr val="hlin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sz="2000" dirty="0"/>
              <a:t>	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F209DF4-003D-4DCC-A362-676C1A2E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/>
              <a:t>Intimita jako komponenta lásky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411303C2-EBBC-4609-835B-48ACF233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11552"/>
            <a:ext cx="3505494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altLang="cs-CZ" sz="2000" b="1" dirty="0"/>
              <a:t>Trojúhelníková teorie lásky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Sternberg</a:t>
            </a:r>
            <a:r>
              <a:rPr lang="cs-CZ" altLang="cs-CZ" sz="2000" dirty="0"/>
              <a:t>, 1986, 1988)</a:t>
            </a:r>
          </a:p>
          <a:p>
            <a:pPr algn="ctr"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9540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33B03-F177-4B04-AD70-8673045A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b="1" dirty="0"/>
              <a:t>8 typů intimity</a:t>
            </a:r>
            <a:br>
              <a:rPr lang="cs-CZ" b="1" dirty="0"/>
            </a:br>
            <a:r>
              <a:rPr lang="cs-CZ" sz="2200" dirty="0"/>
              <a:t>(</a:t>
            </a:r>
            <a:r>
              <a:rPr lang="cs-CZ" sz="2200" dirty="0" err="1"/>
              <a:t>Banmen</a:t>
            </a:r>
            <a:r>
              <a:rPr lang="cs-CZ" sz="2200" dirty="0"/>
              <a:t>, </a:t>
            </a:r>
            <a:r>
              <a:rPr lang="cs-CZ" sz="2200" dirty="0" err="1"/>
              <a:t>Maki-Banmen</a:t>
            </a:r>
            <a:r>
              <a:rPr lang="cs-CZ" sz="2200" dirty="0"/>
              <a:t>, 2009)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345490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33B03-F177-4B04-AD70-8673045A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b="1" dirty="0"/>
              <a:t>8 typů intimity </a:t>
            </a:r>
            <a:r>
              <a:rPr lang="cs-CZ" sz="2200" dirty="0"/>
              <a:t>(</a:t>
            </a:r>
            <a:r>
              <a:rPr lang="cs-CZ" sz="2200" dirty="0" err="1"/>
              <a:t>Banmen</a:t>
            </a:r>
            <a:r>
              <a:rPr lang="cs-CZ" sz="2200" dirty="0"/>
              <a:t>, </a:t>
            </a:r>
            <a:r>
              <a:rPr lang="cs-CZ" sz="2200" dirty="0" err="1"/>
              <a:t>Maki-Banmen</a:t>
            </a:r>
            <a:r>
              <a:rPr lang="cs-CZ" sz="2200" dirty="0"/>
              <a:t>, 2009)</a:t>
            </a: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A5D16-901B-4889-B5DA-7D4CD20E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b="1" dirty="0"/>
              <a:t>emocionální</a:t>
            </a:r>
          </a:p>
          <a:p>
            <a:r>
              <a:rPr lang="cs-CZ" sz="2000" b="1" dirty="0"/>
              <a:t>intelektuální</a:t>
            </a:r>
          </a:p>
          <a:p>
            <a:r>
              <a:rPr lang="cs-CZ" sz="2000" b="1" dirty="0"/>
              <a:t>spirituální</a:t>
            </a:r>
          </a:p>
          <a:p>
            <a:r>
              <a:rPr lang="cs-CZ" sz="2000" b="1" dirty="0"/>
              <a:t>estetická</a:t>
            </a:r>
          </a:p>
          <a:p>
            <a:r>
              <a:rPr lang="cs-CZ" sz="2000" b="1" dirty="0"/>
              <a:t>sociální</a:t>
            </a:r>
          </a:p>
          <a:p>
            <a:r>
              <a:rPr lang="cs-CZ" sz="2000" b="1" dirty="0"/>
              <a:t>rekreační</a:t>
            </a:r>
          </a:p>
          <a:p>
            <a:r>
              <a:rPr lang="cs-CZ" sz="2000" b="1" dirty="0"/>
              <a:t>fyzická</a:t>
            </a:r>
          </a:p>
          <a:p>
            <a:r>
              <a:rPr lang="cs-CZ" sz="2000" b="1" dirty="0"/>
              <a:t>sexuální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7769DA-E7AE-4C50-875E-655A9DFB5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78"/>
          <a:stretch/>
        </p:blipFill>
        <p:spPr>
          <a:xfrm>
            <a:off x="5405862" y="1345176"/>
            <a:ext cx="6019331" cy="41644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192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04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4000" b="1"/>
              <a:t>Jakými různými způsoby lze intimitu pěstovat a prohlubovat?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00176" y="2339340"/>
            <a:ext cx="88868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400"/>
              <a:t>Jaký typ intimity je pro Vás ve vztahu důležitý?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400"/>
              <a:t>Jaké typy intimity jste ve vztahu rozvíjeli, rozvíjíte? Jaký ne tolik?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400"/>
              <a:t>Jaký typ intimity byste chtěl(a) posílit, prohloubit?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cs-CZ" sz="2400"/>
              <a:t>Nápady, jak: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DAD1E3-FD9A-417A-9C37-7127C6C761A7}"/>
              </a:ext>
            </a:extLst>
          </p:cNvPr>
          <p:cNvSpPr txBox="1"/>
          <p:nvPr/>
        </p:nvSpPr>
        <p:spPr>
          <a:xfrm>
            <a:off x="5338302" y="6197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/>
              <a:t>8 typů intimity </a:t>
            </a:r>
            <a:r>
              <a:rPr lang="cs-CZ" sz="1800"/>
              <a:t>(Banmen, Maki-Banmen, 2009)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F6F40B-1E42-4150-9225-C26505B93A40}"/>
              </a:ext>
            </a:extLst>
          </p:cNvPr>
          <p:cNvSpPr txBox="1"/>
          <p:nvPr/>
        </p:nvSpPr>
        <p:spPr>
          <a:xfrm>
            <a:off x="9934575" y="4318486"/>
            <a:ext cx="18543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/>
              <a:t>emocionální</a:t>
            </a:r>
          </a:p>
          <a:p>
            <a:r>
              <a:rPr lang="cs-CZ" sz="1800" b="1"/>
              <a:t>intelektuální</a:t>
            </a:r>
          </a:p>
          <a:p>
            <a:r>
              <a:rPr lang="cs-CZ" sz="1800" b="1"/>
              <a:t>spirituální</a:t>
            </a:r>
          </a:p>
          <a:p>
            <a:r>
              <a:rPr lang="cs-CZ" sz="1800" b="1"/>
              <a:t>estetická</a:t>
            </a:r>
          </a:p>
          <a:p>
            <a:r>
              <a:rPr lang="cs-CZ" sz="1800" b="1"/>
              <a:t>sociální</a:t>
            </a:r>
          </a:p>
          <a:p>
            <a:r>
              <a:rPr lang="cs-CZ" sz="1800" b="1"/>
              <a:t>rekreační</a:t>
            </a:r>
          </a:p>
          <a:p>
            <a:r>
              <a:rPr lang="cs-CZ" sz="1800" b="1"/>
              <a:t>fyzická</a:t>
            </a:r>
          </a:p>
          <a:p>
            <a:r>
              <a:rPr lang="cs-CZ" sz="1800" b="1"/>
              <a:t>sexuální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2032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Tipy pro samostudium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Vzdělání">
            <a:extLst>
              <a:ext uri="{FF2B5EF4-FFF2-40B4-BE49-F238E27FC236}">
                <a16:creationId xmlns:a16="http://schemas.microsoft.com/office/drawing/2014/main" id="{18C42B44-D419-3D13-8133-5822E641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070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400" b="1" dirty="0">
                <a:sym typeface="Wingdings" panose="05000000000000000000" pitchFamily="2" charset="2"/>
              </a:rPr>
              <a:t>Honza </a:t>
            </a:r>
            <a:r>
              <a:rPr lang="cs-CZ" sz="4400" b="1" dirty="0" err="1">
                <a:sym typeface="Wingdings" panose="05000000000000000000" pitchFamily="2" charset="2"/>
              </a:rPr>
              <a:t>Vojtko</a:t>
            </a:r>
            <a:r>
              <a:rPr lang="cs-CZ" sz="4400" b="1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897C-FBDE-4148-83B9-2D3B5950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Přednášky: </a:t>
            </a:r>
            <a:r>
              <a:rPr lang="cs-CZ" sz="2000" b="1" dirty="0">
                <a:sym typeface="Wingdings" panose="05000000000000000000" pitchFamily="2" charset="2"/>
              </a:rPr>
              <a:t>Terapie sdílením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Psychologie.cz: </a:t>
            </a:r>
            <a:r>
              <a:rPr lang="cs-CZ" sz="2000" b="1" dirty="0">
                <a:sym typeface="Wingdings" panose="05000000000000000000" pitchFamily="2" charset="2"/>
              </a:rPr>
              <a:t>články, videa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Youtube</a:t>
            </a:r>
            <a:r>
              <a:rPr lang="cs-CZ" sz="2000" dirty="0">
                <a:sym typeface="Wingdings" panose="05000000000000000000" pitchFamily="2" charset="2"/>
              </a:rPr>
              <a:t>, Mall.tv: </a:t>
            </a:r>
            <a:r>
              <a:rPr lang="cs-CZ" sz="2000" b="1" dirty="0">
                <a:sym typeface="Wingdings" panose="05000000000000000000" pitchFamily="2" charset="2"/>
              </a:rPr>
              <a:t>videa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Kniha: </a:t>
            </a:r>
            <a:r>
              <a:rPr lang="cs-CZ" sz="2000" b="1" dirty="0">
                <a:sym typeface="Wingdings" panose="05000000000000000000" pitchFamily="2" charset="2"/>
              </a:rPr>
              <a:t>Vztahy a mýty – párová terapie do kapsy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D110949A-592B-4054-ABF0-4F1543EF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2640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Esther Perel</a:t>
            </a:r>
            <a:endParaRPr lang="cs-CZ" b="1" dirty="0">
              <a:sym typeface="Wingdings" panose="05000000000000000000" pitchFamily="2" charset="2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897C-FBDE-4148-83B9-2D3B5950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ym typeface="Wingdings" panose="05000000000000000000" pitchFamily="2" charset="2"/>
              </a:rPr>
              <a:t>Youtube</a:t>
            </a:r>
            <a:r>
              <a:rPr lang="cs-CZ" sz="2000" dirty="0">
                <a:sym typeface="Wingdings" panose="05000000000000000000" pitchFamily="2" charset="2"/>
              </a:rPr>
              <a:t>: videa, </a:t>
            </a:r>
            <a:r>
              <a:rPr lang="cs-CZ" sz="2000" dirty="0" err="1">
                <a:sym typeface="Wingdings" panose="05000000000000000000" pitchFamily="2" charset="2"/>
              </a:rPr>
              <a:t>TEDtalky</a:t>
            </a:r>
            <a:endParaRPr lang="cs-CZ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b="1" dirty="0">
                <a:sym typeface="Wingdings" panose="05000000000000000000" pitchFamily="2" charset="2"/>
              </a:rPr>
              <a:t>Články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b="1" dirty="0">
                <a:sym typeface="Wingdings" panose="05000000000000000000" pitchFamily="2" charset="2"/>
              </a:rPr>
              <a:t>Knížky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sym typeface="Wingdings" panose="05000000000000000000" pitchFamily="2" charset="2"/>
              </a:rPr>
              <a:t>Podcast</a:t>
            </a:r>
            <a:endParaRPr lang="cs-CZ" sz="2000" b="1" dirty="0">
              <a:sym typeface="Wingdings" panose="05000000000000000000" pitchFamily="2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stojící&#10;&#10;Popis byl vytvořen automaticky">
            <a:extLst>
              <a:ext uri="{FF2B5EF4-FFF2-40B4-BE49-F238E27FC236}">
                <a16:creationId xmlns:a16="http://schemas.microsoft.com/office/drawing/2014/main" id="{9874866C-AD2A-4817-B961-CE34918A5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7" r="21625" b="-1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63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9">
            <a:extLst>
              <a:ext uri="{FF2B5EF4-FFF2-40B4-BE49-F238E27FC236}">
                <a16:creationId xmlns:a16="http://schemas.microsoft.com/office/drawing/2014/main" id="{366E0319-F24D-4E12-B994-A05A5024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4786895" cy="35001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b="1" dirty="0" err="1"/>
              <a:t>Odborná</a:t>
            </a:r>
            <a:r>
              <a:rPr lang="en-US" b="1" dirty="0"/>
              <a:t> </a:t>
            </a:r>
            <a:r>
              <a:rPr lang="en-US" b="1" dirty="0" err="1"/>
              <a:t>literatura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897C-FBDE-4148-83B9-2D3B5950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9" y="4743450"/>
            <a:ext cx="4786895" cy="147446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Sternberg</a:t>
            </a:r>
            <a:r>
              <a:rPr lang="cs-CZ" sz="2400" b="1" dirty="0"/>
              <a:t>: </a:t>
            </a:r>
            <a:r>
              <a:rPr lang="en-US" sz="2400" dirty="0" err="1"/>
              <a:t>Láska</a:t>
            </a:r>
            <a:r>
              <a:rPr lang="en-US" sz="2400" dirty="0"/>
              <a:t> je </a:t>
            </a:r>
            <a:r>
              <a:rPr lang="en-US" sz="2400" dirty="0" err="1"/>
              <a:t>příběh</a:t>
            </a:r>
            <a:endParaRPr lang="en-US" sz="2400" dirty="0"/>
          </a:p>
        </p:txBody>
      </p:sp>
      <p:cxnSp>
        <p:nvCxnSpPr>
          <p:cNvPr id="88" name="Straight Connector 81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3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0B2633-E5C6-4553-B0E7-8597B9C48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6" r="1" b="3108"/>
          <a:stretch/>
        </p:blipFill>
        <p:spPr>
          <a:xfrm>
            <a:off x="7205119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156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extLst>
              <a:ext uri="{FF2B5EF4-FFF2-40B4-BE49-F238E27FC236}">
                <a16:creationId xmlns:a16="http://schemas.microsoft.com/office/drawing/2014/main" id="{366E0319-F24D-4E12-B994-A05A5024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4786895" cy="35001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cs-CZ" b="1" dirty="0"/>
              <a:t>Populárně-naučná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897C-FBDE-4148-83B9-2D3B5950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9" y="4743450"/>
            <a:ext cx="4786895" cy="147446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b="1" dirty="0"/>
              <a:t>Chapman: </a:t>
            </a:r>
            <a:r>
              <a:rPr lang="cs-CZ" sz="2400" dirty="0"/>
              <a:t>Pět jazyků lásky</a:t>
            </a:r>
            <a:endParaRPr lang="en-US" sz="2400" dirty="0"/>
          </a:p>
        </p:txBody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9AF3C52-B1E4-4007-81BA-E8FB90A57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0" r="1" b="5684"/>
          <a:stretch/>
        </p:blipFill>
        <p:spPr>
          <a:xfrm>
            <a:off x="7205119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57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A4933-F460-4898-9333-8C8C9D82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Pět jazyků lásky – science </a:t>
            </a:r>
            <a:r>
              <a:rPr lang="cs-CZ" sz="3600" b="1" dirty="0" err="1"/>
              <a:t>based</a:t>
            </a:r>
            <a:r>
              <a:rPr lang="cs-CZ" sz="3600" b="1" dirty="0"/>
              <a:t>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22601-65A1-413D-991F-C65442C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/>
              <a:t>G.D. Chapman (2003)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Ocenění, ujištění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Soustředěná pozornost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Dary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Fyzický kontakt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cs-CZ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1F121F-9117-496F-893C-7BA0C601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02411"/>
            <a:ext cx="6019331" cy="46499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159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B66FCE-3626-42CD-9C12-4B9E0B78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dirty="0"/>
              <a:t>Až dnes skončíme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0F600C-2921-4D5F-A0C2-452B1F1F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3200" dirty="0"/>
              <a:t> budete znát různá pojetí konceptu intimity</a:t>
            </a:r>
          </a:p>
          <a:p>
            <a:r>
              <a:rPr lang="cs-CZ" sz="3200" dirty="0"/>
              <a:t> reflektujete v tomto kontextu jeden ze svých vztahů </a:t>
            </a:r>
          </a:p>
          <a:p>
            <a:r>
              <a:rPr lang="cs-CZ" sz="3200" dirty="0"/>
              <a:t> budete to mít zasazené do kontextu (láska...)</a:t>
            </a:r>
          </a:p>
          <a:p>
            <a:r>
              <a:rPr lang="cs-CZ" sz="3200" dirty="0"/>
              <a:t> odnesete si několik tipů pro další studium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03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07D05E-FB75-4F8F-A2F1-AAA78862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Tipy od vás?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B66FCE-3626-42CD-9C12-4B9E0B78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dirty="0"/>
              <a:t>Až dnes skončíme</a:t>
            </a:r>
          </a:p>
        </p:txBody>
      </p:sp>
      <p:graphicFrame>
        <p:nvGraphicFramePr>
          <p:cNvPr id="10" name="Zástupný obsah 4">
            <a:extLst>
              <a:ext uri="{FF2B5EF4-FFF2-40B4-BE49-F238E27FC236}">
                <a16:creationId xmlns:a16="http://schemas.microsoft.com/office/drawing/2014/main" id="{3185F4DE-EF31-56AD-78A8-94025EF470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5028" y="3017522"/>
          <a:ext cx="9941319" cy="312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: ve tvaru U 5">
            <a:extLst>
              <a:ext uri="{FF2B5EF4-FFF2-40B4-BE49-F238E27FC236}">
                <a16:creationId xmlns:a16="http://schemas.microsoft.com/office/drawing/2014/main" id="{BBCF4162-7982-48E5-8C49-D14EDA00E0EB}"/>
              </a:ext>
            </a:extLst>
          </p:cNvPr>
          <p:cNvSpPr/>
          <p:nvPr/>
        </p:nvSpPr>
        <p:spPr>
          <a:xfrm flipH="1">
            <a:off x="6994616" y="859511"/>
            <a:ext cx="4552950" cy="1991692"/>
          </a:xfrm>
          <a:prstGeom prst="utur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Pedagogický oblouk </a:t>
            </a:r>
            <a:r>
              <a:rPr lang="cs-CZ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0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6AA7D8A-3817-4CC1-B669-6F208B68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5207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/>
              <a:t>www.menti.com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2C8314F-384A-4F0F-8474-176C6F3D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285875"/>
            <a:ext cx="4762500" cy="47625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D007F75-B5FD-4718-AE49-89FF92B60200}"/>
              </a:ext>
            </a:extLst>
          </p:cNvPr>
          <p:cNvSpPr txBox="1"/>
          <p:nvPr/>
        </p:nvSpPr>
        <p:spPr>
          <a:xfrm>
            <a:off x="1600200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/>
              <a:t>4706 2268 </a:t>
            </a:r>
          </a:p>
        </p:txBody>
      </p:sp>
    </p:spTree>
    <p:extLst>
      <p:ext uri="{BB962C8B-B14F-4D97-AF65-F5344CB8AC3E}">
        <p14:creationId xmlns:p14="http://schemas.microsoft.com/office/powerpoint/2010/main" val="218044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4711" y="139568"/>
            <a:ext cx="8596668" cy="399448"/>
          </a:xfrm>
        </p:spPr>
        <p:txBody>
          <a:bodyPr anchor="t">
            <a:normAutofit/>
          </a:bodyPr>
          <a:lstStyle/>
          <a:p>
            <a:r>
              <a:rPr lang="cs-CZ" sz="2000" b="1" dirty="0"/>
              <a:t>Literatura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F670A28-B77B-4507-AC72-BF9FF04A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9" y="490890"/>
            <a:ext cx="8996055" cy="636710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Anderson, J. R., Van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Ryzin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M. J., &amp;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Doherty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W. J. (2010).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Developmental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trajectories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marital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happiness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continuously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married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individuals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A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group-based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modeling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approach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Journal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Family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Psychology, 24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587–596.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Banmen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J., &amp;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Maki-Banmen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K. (2009). Práce s páry s použitím transformační systemické terapie podle Virginie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Satirové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Studijní materiál. Brno: Institut V.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Satirové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 ČR.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Český statistický úřad, rozvodovost. [Vyhledáno 24.3.2021 na https://www.czso.cz/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documents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/10180/121739318/1301572003.pdf/16e28c32-9478-49e3-bc1d-5abfc7178cf1?version=1.1].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latin typeface="Arial" panose="020B0604020202020204" pitchFamily="34" charset="0"/>
              </a:rPr>
              <a:t>Erikson</a:t>
            </a:r>
            <a:r>
              <a:rPr lang="cs-CZ" sz="5600" dirty="0">
                <a:latin typeface="Arial" panose="020B0604020202020204" pitchFamily="34" charset="0"/>
              </a:rPr>
              <a:t>. E. H. (1963). </a:t>
            </a:r>
            <a:r>
              <a:rPr lang="cs-CZ" sz="5600" dirty="0" err="1">
                <a:latin typeface="Arial" panose="020B0604020202020204" pitchFamily="34" charset="0"/>
              </a:rPr>
              <a:t>Childhood</a:t>
            </a:r>
            <a:r>
              <a:rPr lang="cs-CZ" sz="5600" dirty="0">
                <a:latin typeface="Arial" panose="020B0604020202020204" pitchFamily="34" charset="0"/>
              </a:rPr>
              <a:t> and society (2nd </a:t>
            </a:r>
            <a:r>
              <a:rPr lang="cs-CZ" sz="5600" dirty="0" err="1">
                <a:latin typeface="Arial" panose="020B0604020202020204" pitchFamily="34" charset="0"/>
              </a:rPr>
              <a:t>ed</a:t>
            </a:r>
            <a:r>
              <a:rPr lang="cs-CZ" sz="5600" dirty="0">
                <a:latin typeface="Arial" panose="020B0604020202020204" pitchFamily="34" charset="0"/>
              </a:rPr>
              <a:t>.). New York: </a:t>
            </a:r>
            <a:r>
              <a:rPr lang="cs-CZ" sz="5600" dirty="0" err="1">
                <a:latin typeface="Arial" panose="020B0604020202020204" pitchFamily="34" charset="0"/>
              </a:rPr>
              <a:t>Norton</a:t>
            </a:r>
            <a:r>
              <a:rPr lang="cs-CZ" sz="5600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latin typeface="Arial" panose="020B0604020202020204" pitchFamily="34" charset="0"/>
              </a:rPr>
              <a:t>Fehr</a:t>
            </a:r>
            <a:r>
              <a:rPr lang="cs-CZ" sz="5600" dirty="0">
                <a:latin typeface="Arial" panose="020B0604020202020204" pitchFamily="34" charset="0"/>
              </a:rPr>
              <a:t>, B. (2014). Love: </a:t>
            </a:r>
            <a:r>
              <a:rPr lang="cs-CZ" sz="5600" dirty="0" err="1">
                <a:latin typeface="Arial" panose="020B0604020202020204" pitchFamily="34" charset="0"/>
              </a:rPr>
              <a:t>Conceptualization</a:t>
            </a:r>
            <a:r>
              <a:rPr lang="cs-CZ" sz="5600" dirty="0">
                <a:latin typeface="Arial" panose="020B0604020202020204" pitchFamily="34" charset="0"/>
              </a:rPr>
              <a:t> and </a:t>
            </a:r>
            <a:r>
              <a:rPr lang="cs-CZ" sz="5600" dirty="0" err="1">
                <a:latin typeface="Arial" panose="020B0604020202020204" pitchFamily="34" charset="0"/>
              </a:rPr>
              <a:t>Experience</a:t>
            </a:r>
            <a:r>
              <a:rPr lang="cs-CZ" sz="5600" dirty="0">
                <a:latin typeface="Arial" panose="020B0604020202020204" pitchFamily="34" charset="0"/>
              </a:rPr>
              <a:t> In: </a:t>
            </a:r>
            <a:r>
              <a:rPr lang="cs-CZ" sz="5600" dirty="0" err="1">
                <a:latin typeface="Arial" panose="020B0604020202020204" pitchFamily="34" charset="0"/>
              </a:rPr>
              <a:t>Mikulincer</a:t>
            </a:r>
            <a:r>
              <a:rPr lang="cs-CZ" sz="5600" dirty="0">
                <a:latin typeface="Arial" panose="020B0604020202020204" pitchFamily="34" charset="0"/>
              </a:rPr>
              <a:t>, M., &amp; </a:t>
            </a:r>
            <a:r>
              <a:rPr lang="cs-CZ" sz="5600" dirty="0" err="1">
                <a:latin typeface="Arial" panose="020B0604020202020204" pitchFamily="34" charset="0"/>
              </a:rPr>
              <a:t>Shaver</a:t>
            </a:r>
            <a:r>
              <a:rPr lang="cs-CZ" sz="5600" dirty="0">
                <a:latin typeface="Arial" panose="020B0604020202020204" pitchFamily="34" charset="0"/>
              </a:rPr>
              <a:t>, P. R. (</a:t>
            </a:r>
            <a:r>
              <a:rPr lang="cs-CZ" sz="5600" dirty="0" err="1">
                <a:latin typeface="Arial" panose="020B0604020202020204" pitchFamily="34" charset="0"/>
              </a:rPr>
              <a:t>Eds</a:t>
            </a:r>
            <a:r>
              <a:rPr lang="cs-CZ" sz="5600" dirty="0">
                <a:latin typeface="Arial" panose="020B0604020202020204" pitchFamily="34" charset="0"/>
              </a:rPr>
              <a:t>.), APA </a:t>
            </a:r>
            <a:r>
              <a:rPr lang="cs-CZ" sz="5600" i="1" dirty="0">
                <a:latin typeface="Arial" panose="020B0604020202020204" pitchFamily="34" charset="0"/>
              </a:rPr>
              <a:t>Handbook </a:t>
            </a:r>
            <a:r>
              <a:rPr lang="cs-CZ" sz="5600" i="1" dirty="0" err="1">
                <a:latin typeface="Arial" panose="020B0604020202020204" pitchFamily="34" charset="0"/>
              </a:rPr>
              <a:t>of</a:t>
            </a:r>
            <a:r>
              <a:rPr lang="cs-CZ" sz="5600" i="1" dirty="0">
                <a:latin typeface="Arial" panose="020B0604020202020204" pitchFamily="34" charset="0"/>
              </a:rPr>
              <a:t> Personality and </a:t>
            </a:r>
            <a:r>
              <a:rPr lang="cs-CZ" sz="5600" i="1" dirty="0" err="1">
                <a:latin typeface="Arial" panose="020B0604020202020204" pitchFamily="34" charset="0"/>
              </a:rPr>
              <a:t>Social</a:t>
            </a:r>
            <a:r>
              <a:rPr lang="cs-CZ" sz="5600" i="1" dirty="0">
                <a:latin typeface="Arial" panose="020B0604020202020204" pitchFamily="34" charset="0"/>
              </a:rPr>
              <a:t> Psychology: Vol. 3. </a:t>
            </a:r>
            <a:r>
              <a:rPr lang="cs-CZ" sz="5600" i="1" dirty="0" err="1">
                <a:latin typeface="Arial" panose="020B0604020202020204" pitchFamily="34" charset="0"/>
              </a:rPr>
              <a:t>Interpersonal</a:t>
            </a:r>
            <a:r>
              <a:rPr lang="cs-CZ" sz="5600" i="1" dirty="0">
                <a:latin typeface="Arial" panose="020B0604020202020204" pitchFamily="34" charset="0"/>
              </a:rPr>
              <a:t> Relations</a:t>
            </a:r>
            <a:r>
              <a:rPr lang="cs-CZ" sz="5600" dirty="0">
                <a:latin typeface="Arial" panose="020B0604020202020204" pitchFamily="34" charset="0"/>
              </a:rPr>
              <a:t>, 495 – 522.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latin typeface="Arial" panose="020B0604020202020204" pitchFamily="34" charset="0"/>
              </a:rPr>
              <a:t>Chapman, D.G. (2003). </a:t>
            </a:r>
            <a:r>
              <a:rPr lang="cs-CZ" sz="5600" i="1" dirty="0">
                <a:latin typeface="Arial" panose="020B0604020202020204" pitchFamily="34" charset="0"/>
              </a:rPr>
              <a:t>Pět jazyků lásky</a:t>
            </a:r>
            <a:r>
              <a:rPr lang="cs-CZ" sz="5600" dirty="0">
                <a:latin typeface="Arial" panose="020B0604020202020204" pitchFamily="34" charset="0"/>
              </a:rPr>
              <a:t>. Praha, Návrat domů.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Prager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K. J. (1995).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psychology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intimacy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New York: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Guilford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Press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Sternberg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 R. (1986). A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triangular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theory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love.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Psychological</a:t>
            </a:r>
            <a:r>
              <a:rPr lang="cs-CZ" sz="5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93,119-135. 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Sternberg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R. J. (1988).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Triangulating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love. In: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Sternberg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J.R., &amp;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Barnes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M.L. (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Eds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.),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cs-CZ" sz="5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psychology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5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love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New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Haven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Yale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university </a:t>
            </a:r>
            <a:r>
              <a:rPr lang="cs-CZ" sz="5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press</a:t>
            </a:r>
            <a:r>
              <a:rPr lang="cs-CZ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119 – 138.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Vaillant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C. O., &amp;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Vaillant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G. E. (1993).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U-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curve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marital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satisfaction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illusion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 A 40-year study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marriage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Journal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Marriage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Family</a:t>
            </a:r>
            <a:r>
              <a:rPr lang="cs-CZ" sz="56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55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230–239. 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VanLaningham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J., Johnson, D. R., &amp;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Amato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P. (2001).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Marital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happiness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marital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duration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</a:t>
            </a:r>
            <a:r>
              <a:rPr lang="cs-CZ" sz="5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cs-CZ" sz="5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U-</a:t>
            </a:r>
            <a:r>
              <a:rPr lang="cs-CZ" sz="5600" dirty="0" err="1">
                <a:latin typeface="Arial" panose="020B0604020202020204" pitchFamily="34" charset="0"/>
              </a:rPr>
              <a:t>shaped</a:t>
            </a:r>
            <a:r>
              <a:rPr lang="cs-CZ" sz="5600" dirty="0">
                <a:latin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</a:rPr>
              <a:t>curve</a:t>
            </a:r>
            <a:r>
              <a:rPr lang="cs-CZ" sz="5600" dirty="0">
                <a:latin typeface="Arial" panose="020B0604020202020204" pitchFamily="34" charset="0"/>
              </a:rPr>
              <a:t>: Evidence </a:t>
            </a:r>
            <a:r>
              <a:rPr lang="cs-CZ" sz="5600" dirty="0" err="1">
                <a:latin typeface="Arial" panose="020B0604020202020204" pitchFamily="34" charset="0"/>
              </a:rPr>
              <a:t>from</a:t>
            </a:r>
            <a:r>
              <a:rPr lang="cs-CZ" sz="5600" dirty="0">
                <a:latin typeface="Arial" panose="020B0604020202020204" pitchFamily="34" charset="0"/>
              </a:rPr>
              <a:t> a </a:t>
            </a:r>
            <a:r>
              <a:rPr lang="cs-CZ" sz="5600" dirty="0" err="1">
                <a:latin typeface="Arial" panose="020B0604020202020204" pitchFamily="34" charset="0"/>
              </a:rPr>
              <a:t>five-wave</a:t>
            </a:r>
            <a:r>
              <a:rPr lang="cs-CZ" sz="5600" dirty="0">
                <a:latin typeface="Arial" panose="020B0604020202020204" pitchFamily="34" charset="0"/>
              </a:rPr>
              <a:t> panel study. </a:t>
            </a:r>
            <a:r>
              <a:rPr lang="cs-CZ" sz="5600" i="1" dirty="0" err="1">
                <a:latin typeface="Arial" panose="020B0604020202020204" pitchFamily="34" charset="0"/>
              </a:rPr>
              <a:t>Social</a:t>
            </a:r>
            <a:r>
              <a:rPr lang="cs-CZ" sz="5600" i="1" dirty="0">
                <a:latin typeface="Arial" panose="020B0604020202020204" pitchFamily="34" charset="0"/>
              </a:rPr>
              <a:t> </a:t>
            </a:r>
            <a:r>
              <a:rPr lang="cs-CZ" sz="5600" i="1" dirty="0" err="1">
                <a:latin typeface="Arial" panose="020B0604020202020204" pitchFamily="34" charset="0"/>
              </a:rPr>
              <a:t>Forces</a:t>
            </a:r>
            <a:r>
              <a:rPr lang="cs-CZ" sz="5600" dirty="0">
                <a:latin typeface="Arial" panose="020B0604020202020204" pitchFamily="34" charset="0"/>
              </a:rPr>
              <a:t>, 79, 1313–1341.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dirty="0" err="1">
                <a:latin typeface="Arial" panose="020B0604020202020204" pitchFamily="34" charset="0"/>
              </a:rPr>
              <a:t>White</a:t>
            </a:r>
            <a:r>
              <a:rPr lang="cs-CZ" sz="5600" dirty="0">
                <a:latin typeface="Arial" panose="020B0604020202020204" pitchFamily="34" charset="0"/>
              </a:rPr>
              <a:t>, K. M., </a:t>
            </a:r>
            <a:r>
              <a:rPr lang="cs-CZ" sz="5600" dirty="0" err="1">
                <a:latin typeface="Arial" panose="020B0604020202020204" pitchFamily="34" charset="0"/>
              </a:rPr>
              <a:t>Speisman</a:t>
            </a:r>
            <a:r>
              <a:rPr lang="cs-CZ" sz="5600" dirty="0">
                <a:latin typeface="Arial" panose="020B0604020202020204" pitchFamily="34" charset="0"/>
              </a:rPr>
              <a:t>. J. C.. Jackson, D., </a:t>
            </a:r>
            <a:r>
              <a:rPr lang="cs-CZ" sz="5600" dirty="0" err="1">
                <a:latin typeface="Arial" panose="020B0604020202020204" pitchFamily="34" charset="0"/>
              </a:rPr>
              <a:t>Bartis</a:t>
            </a:r>
            <a:r>
              <a:rPr lang="cs-CZ" sz="5600" dirty="0">
                <a:latin typeface="Arial" panose="020B0604020202020204" pitchFamily="34" charset="0"/>
              </a:rPr>
              <a:t>. S., &amp; </a:t>
            </a:r>
            <a:r>
              <a:rPr lang="cs-CZ" sz="5600" dirty="0" err="1">
                <a:latin typeface="Arial" panose="020B0604020202020204" pitchFamily="34" charset="0"/>
              </a:rPr>
              <a:t>Costos</a:t>
            </a:r>
            <a:r>
              <a:rPr lang="cs-CZ" sz="5600" dirty="0">
                <a:latin typeface="Arial" panose="020B0604020202020204" pitchFamily="34" charset="0"/>
              </a:rPr>
              <a:t>, D. (1986). </a:t>
            </a:r>
            <a:r>
              <a:rPr lang="cs-CZ" sz="5600" dirty="0" err="1">
                <a:latin typeface="Arial" panose="020B0604020202020204" pitchFamily="34" charset="0"/>
              </a:rPr>
              <a:t>Intimacy</a:t>
            </a:r>
            <a:r>
              <a:rPr lang="cs-CZ" sz="5600" dirty="0">
                <a:latin typeface="Arial" panose="020B0604020202020204" pitchFamily="34" charset="0"/>
              </a:rPr>
              <a:t> maturity and </a:t>
            </a:r>
            <a:r>
              <a:rPr lang="cs-CZ" sz="5600" dirty="0" err="1">
                <a:latin typeface="Arial" panose="020B0604020202020204" pitchFamily="34" charset="0"/>
              </a:rPr>
              <a:t>its</a:t>
            </a:r>
            <a:r>
              <a:rPr lang="cs-CZ" sz="5600" dirty="0">
                <a:latin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</a:rPr>
              <a:t>correlates</a:t>
            </a:r>
            <a:r>
              <a:rPr lang="cs-CZ" sz="5600" dirty="0">
                <a:latin typeface="Arial" panose="020B0604020202020204" pitchFamily="34" charset="0"/>
              </a:rPr>
              <a:t> in </a:t>
            </a:r>
            <a:r>
              <a:rPr lang="cs-CZ" sz="5600" dirty="0" err="1">
                <a:latin typeface="Arial" panose="020B0604020202020204" pitchFamily="34" charset="0"/>
              </a:rPr>
              <a:t>young</a:t>
            </a:r>
            <a:r>
              <a:rPr lang="cs-CZ" sz="5600" dirty="0">
                <a:latin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</a:rPr>
              <a:t>married</a:t>
            </a:r>
            <a:r>
              <a:rPr lang="cs-CZ" sz="5600" dirty="0">
                <a:latin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</a:rPr>
              <a:t>couples</a:t>
            </a:r>
            <a:r>
              <a:rPr lang="cs-CZ" sz="5600" dirty="0">
                <a:latin typeface="Arial" panose="020B0604020202020204" pitchFamily="34" charset="0"/>
              </a:rPr>
              <a:t>. </a:t>
            </a:r>
            <a:r>
              <a:rPr lang="cs-CZ" sz="5600" i="1" dirty="0" err="1">
                <a:latin typeface="Arial" panose="020B0604020202020204" pitchFamily="34" charset="0"/>
              </a:rPr>
              <a:t>Journal</a:t>
            </a:r>
            <a:r>
              <a:rPr lang="cs-CZ" sz="5600" i="1" dirty="0">
                <a:latin typeface="Arial" panose="020B0604020202020204" pitchFamily="34" charset="0"/>
              </a:rPr>
              <a:t> </a:t>
            </a:r>
            <a:r>
              <a:rPr lang="cs-CZ" sz="5600" i="1" dirty="0" err="1">
                <a:latin typeface="Arial" panose="020B0604020202020204" pitchFamily="34" charset="0"/>
              </a:rPr>
              <a:t>of</a:t>
            </a:r>
            <a:r>
              <a:rPr lang="cs-CZ" sz="5600" i="1" dirty="0">
                <a:latin typeface="Arial" panose="020B0604020202020204" pitchFamily="34" charset="0"/>
              </a:rPr>
              <a:t> Personality and </a:t>
            </a:r>
            <a:r>
              <a:rPr lang="cs-CZ" sz="5600" i="1" dirty="0" err="1">
                <a:latin typeface="Arial" panose="020B0604020202020204" pitchFamily="34" charset="0"/>
              </a:rPr>
              <a:t>Social</a:t>
            </a:r>
            <a:r>
              <a:rPr lang="cs-CZ" sz="5600" i="1" dirty="0">
                <a:latin typeface="Arial" panose="020B0604020202020204" pitchFamily="34" charset="0"/>
              </a:rPr>
              <a:t> Psychology</a:t>
            </a:r>
            <a:r>
              <a:rPr lang="cs-CZ" sz="5600" dirty="0">
                <a:latin typeface="Arial" panose="020B0604020202020204" pitchFamily="34" charset="0"/>
              </a:rPr>
              <a:t>, 50, 152-162.</a:t>
            </a:r>
            <a:endParaRPr lang="cs-CZ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494AA-E3A2-41F8-AC56-062B5C34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7" y="3071307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Míra intimity výrazně ovlivňuje spokojenost </a:t>
            </a:r>
            <a:br>
              <a:rPr lang="cs-CZ" b="1" dirty="0"/>
            </a:br>
            <a:r>
              <a:rPr lang="cs-CZ" b="1" dirty="0"/>
              <a:t>ve vztahu.</a:t>
            </a:r>
          </a:p>
        </p:txBody>
      </p:sp>
      <p:pic>
        <p:nvPicPr>
          <p:cNvPr id="7" name="Obrázek 6" descr="Obsah obrázku příroda, vektorová grafika, silueta, duna&#10;&#10;Popis byl vytvořen automaticky">
            <a:extLst>
              <a:ext uri="{FF2B5EF4-FFF2-40B4-BE49-F238E27FC236}">
                <a16:creationId xmlns:a16="http://schemas.microsoft.com/office/drawing/2014/main" id="{9F314B85-1110-473B-857A-DC455FA91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8" r="1170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370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Intimita a spokojenost ve vztahu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Jak byste zhodnotili míru subjektivně prožívané intimity ve vašem vybraném (přátelském, rodinném či partnerském) vztahu? </a:t>
            </a:r>
            <a:br>
              <a:rPr lang="cs-CZ" sz="2000" dirty="0"/>
            </a:br>
            <a:r>
              <a:rPr lang="cs-CZ" sz="2000" dirty="0"/>
              <a:t>Ohodnoťte na škále 1 – 10.</a:t>
            </a:r>
          </a:p>
          <a:p>
            <a:r>
              <a:rPr lang="cs-CZ" sz="2000" dirty="0"/>
              <a:t>Podle jakých kritérií jste hodnotili?</a:t>
            </a:r>
          </a:p>
          <a:p>
            <a:pPr lvl="0"/>
            <a:r>
              <a:rPr lang="cs-CZ" sz="2000" dirty="0"/>
              <a:t>Co podle vás intimita zahrnuje?</a:t>
            </a:r>
          </a:p>
          <a:p>
            <a:pPr lvl="0"/>
            <a:r>
              <a:rPr lang="cs-CZ" sz="2000" dirty="0"/>
              <a:t>Jak ji můžete (pozitivně i negativně) ovlivnit?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561BBCB-A235-46FD-80AD-24DB8E8C2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0" r="744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526FD-B19D-4EA1-8EA9-FD5357A5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Intimita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33C1B62-9D62-4E7D-928A-76AA73D5D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59383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592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971" y="820738"/>
            <a:ext cx="5120114" cy="1392030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Co se děje s manželskou spokojeností?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854" y="2580261"/>
            <a:ext cx="5282995" cy="4058664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Úroveň rozvodovosti v ČR v rozmezí </a:t>
            </a:r>
            <a:r>
              <a:rPr lang="cs-CZ" sz="1600" b="1" dirty="0">
                <a:solidFill>
                  <a:schemeClr val="bg1"/>
                </a:solidFill>
              </a:rPr>
              <a:t>40 – 50% </a:t>
            </a:r>
            <a:r>
              <a:rPr lang="cs-CZ" sz="1600" dirty="0">
                <a:solidFill>
                  <a:schemeClr val="bg1"/>
                </a:solidFill>
              </a:rPr>
              <a:t>(ČSÚ, 2019)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Křivka U</a:t>
            </a:r>
            <a:r>
              <a:rPr lang="cs-CZ" sz="1600" dirty="0">
                <a:solidFill>
                  <a:schemeClr val="bg1"/>
                </a:solidFill>
              </a:rPr>
              <a:t>? 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Manželská spokojenost lineárně klesá:</a:t>
            </a:r>
          </a:p>
          <a:p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1993 – </a:t>
            </a:r>
            <a:r>
              <a:rPr lang="cs-CZ" sz="1600" b="1" dirty="0">
                <a:solidFill>
                  <a:schemeClr val="bg1"/>
                </a:solidFill>
              </a:rPr>
              <a:t>40 let sledovali manželskou spokojenost </a:t>
            </a:r>
            <a:r>
              <a:rPr lang="cs-CZ" sz="1600" dirty="0">
                <a:solidFill>
                  <a:schemeClr val="bg1"/>
                </a:solidFill>
              </a:rPr>
              <a:t>absolventů Harvardu a jejich manželských partnerů </a:t>
            </a:r>
          </a:p>
          <a:p>
            <a:pPr>
              <a:spcAft>
                <a:spcPts val="600"/>
              </a:spcAft>
            </a:pPr>
            <a:r>
              <a:rPr lang="cs-CZ" sz="1600" dirty="0" err="1">
                <a:solidFill>
                  <a:schemeClr val="bg1"/>
                </a:solidFill>
              </a:rPr>
              <a:t>VanLaningham</a:t>
            </a:r>
            <a:r>
              <a:rPr lang="cs-CZ" sz="1600" dirty="0">
                <a:solidFill>
                  <a:schemeClr val="bg1"/>
                </a:solidFill>
              </a:rPr>
              <a:t>, Johnson &amp; </a:t>
            </a:r>
            <a:r>
              <a:rPr lang="cs-CZ" sz="1600" dirty="0" err="1">
                <a:solidFill>
                  <a:schemeClr val="bg1"/>
                </a:solidFill>
              </a:rPr>
              <a:t>Amato</a:t>
            </a:r>
            <a:r>
              <a:rPr lang="cs-CZ" sz="1600" dirty="0">
                <a:solidFill>
                  <a:schemeClr val="bg1"/>
                </a:solidFill>
              </a:rPr>
              <a:t>, 2001 – sledovali více než 1500 párů po 17 let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Stabilní vysoká spokojenost u 2/3 respondentů:</a:t>
            </a:r>
          </a:p>
          <a:p>
            <a:r>
              <a:rPr lang="cs-CZ" sz="1600" dirty="0">
                <a:solidFill>
                  <a:schemeClr val="bg1"/>
                </a:solidFill>
              </a:rPr>
              <a:t>Anderson a kol.,2010</a:t>
            </a:r>
          </a:p>
        </p:txBody>
      </p:sp>
      <p:pic>
        <p:nvPicPr>
          <p:cNvPr id="4" name="Obrázek 3" descr="Obsah obrázku klipart&#10;&#10;Popis byl vytvořen automatic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90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62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971" y="820738"/>
            <a:ext cx="5120114" cy="1392030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Co se děje s manželskou spokojeností?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854" y="2580261"/>
            <a:ext cx="5282995" cy="4058664"/>
          </a:xfrm>
        </p:spPr>
        <p:txBody>
          <a:bodyPr>
            <a:normAutofit/>
          </a:bodyPr>
          <a:lstStyle/>
          <a:p>
            <a:r>
              <a:rPr lang="cs-CZ" sz="1600" dirty="0"/>
              <a:t>Úroveň rozvodovosti v ČR v rozmezí </a:t>
            </a:r>
            <a:r>
              <a:rPr lang="cs-CZ" sz="1600" b="1" dirty="0"/>
              <a:t>40 – 50% </a:t>
            </a:r>
            <a:r>
              <a:rPr lang="cs-CZ" sz="1600" dirty="0"/>
              <a:t>(ČSÚ, 2019)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Křivka U</a:t>
            </a:r>
            <a:r>
              <a:rPr lang="cs-CZ" sz="1600" dirty="0">
                <a:solidFill>
                  <a:schemeClr val="bg1"/>
                </a:solidFill>
              </a:rPr>
              <a:t>? 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Manželská spokojenost lineárně klesá:</a:t>
            </a:r>
          </a:p>
          <a:p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1993 – </a:t>
            </a:r>
            <a:r>
              <a:rPr lang="cs-CZ" sz="1600" b="1" dirty="0">
                <a:solidFill>
                  <a:schemeClr val="bg1"/>
                </a:solidFill>
              </a:rPr>
              <a:t>40 let sledovali manželskou spokojenost </a:t>
            </a:r>
            <a:r>
              <a:rPr lang="cs-CZ" sz="1600" dirty="0">
                <a:solidFill>
                  <a:schemeClr val="bg1"/>
                </a:solidFill>
              </a:rPr>
              <a:t>absolventů Harvardu a jejich manželských partnerů </a:t>
            </a:r>
          </a:p>
          <a:p>
            <a:pPr>
              <a:spcAft>
                <a:spcPts val="600"/>
              </a:spcAft>
            </a:pPr>
            <a:r>
              <a:rPr lang="cs-CZ" sz="1600" dirty="0" err="1">
                <a:solidFill>
                  <a:schemeClr val="bg1"/>
                </a:solidFill>
              </a:rPr>
              <a:t>VanLaningham</a:t>
            </a:r>
            <a:r>
              <a:rPr lang="cs-CZ" sz="1600" dirty="0">
                <a:solidFill>
                  <a:schemeClr val="bg1"/>
                </a:solidFill>
              </a:rPr>
              <a:t>, Johnson &amp; </a:t>
            </a:r>
            <a:r>
              <a:rPr lang="cs-CZ" sz="1600" dirty="0" err="1">
                <a:solidFill>
                  <a:schemeClr val="bg1"/>
                </a:solidFill>
              </a:rPr>
              <a:t>Amato</a:t>
            </a:r>
            <a:r>
              <a:rPr lang="cs-CZ" sz="1600" dirty="0">
                <a:solidFill>
                  <a:schemeClr val="bg1"/>
                </a:solidFill>
              </a:rPr>
              <a:t>, 2001 – sledovali více než 1500 párů po 17 let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Stabilní vysoká spokojenost u 2/3 respondentů:</a:t>
            </a:r>
          </a:p>
          <a:p>
            <a:r>
              <a:rPr lang="cs-CZ" sz="1600" dirty="0">
                <a:solidFill>
                  <a:schemeClr val="bg1"/>
                </a:solidFill>
              </a:rPr>
              <a:t>Anderson a kol.,2010</a:t>
            </a:r>
          </a:p>
        </p:txBody>
      </p:sp>
      <p:pic>
        <p:nvPicPr>
          <p:cNvPr id="4" name="Obrázek 3" descr="Obsah obrázku klipart&#10;&#10;Popis byl vytvořen automatic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90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971" y="820738"/>
            <a:ext cx="5120114" cy="1392030"/>
          </a:xfrm>
        </p:spPr>
        <p:txBody>
          <a:bodyPr>
            <a:normAutofit/>
          </a:bodyPr>
          <a:lstStyle/>
          <a:p>
            <a:pPr algn="ctr"/>
            <a:r>
              <a:rPr lang="cs-CZ" sz="3700" b="1" dirty="0">
                <a:latin typeface="Calibri "/>
              </a:rPr>
              <a:t>Co se děje s manželskou spokojeností?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854" y="2580261"/>
            <a:ext cx="5282995" cy="4058664"/>
          </a:xfrm>
        </p:spPr>
        <p:txBody>
          <a:bodyPr>
            <a:normAutofit/>
          </a:bodyPr>
          <a:lstStyle/>
          <a:p>
            <a:r>
              <a:rPr lang="cs-CZ" sz="1600" dirty="0"/>
              <a:t>Úroveň rozvodovosti v ČR v rozmezí </a:t>
            </a:r>
            <a:r>
              <a:rPr lang="cs-CZ" sz="1600" b="1" dirty="0"/>
              <a:t>40 – 50% </a:t>
            </a:r>
            <a:r>
              <a:rPr lang="cs-CZ" sz="1600" dirty="0"/>
              <a:t>(ČSÚ, 2019)</a:t>
            </a:r>
          </a:p>
          <a:p>
            <a:r>
              <a:rPr lang="cs-CZ" sz="1600" b="1" dirty="0"/>
              <a:t>Křivka U</a:t>
            </a:r>
            <a:r>
              <a:rPr lang="cs-CZ" sz="1600" dirty="0"/>
              <a:t>? 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Manželská spokojenost lineárně klesá:</a:t>
            </a:r>
          </a:p>
          <a:p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</a:t>
            </a:r>
            <a:r>
              <a:rPr lang="cs-CZ" sz="1600" dirty="0" err="1">
                <a:solidFill>
                  <a:schemeClr val="bg1"/>
                </a:solidFill>
              </a:rPr>
              <a:t>Vaillant</a:t>
            </a:r>
            <a:r>
              <a:rPr lang="cs-CZ" sz="1600" dirty="0">
                <a:solidFill>
                  <a:schemeClr val="bg1"/>
                </a:solidFill>
              </a:rPr>
              <a:t>, 1993 – </a:t>
            </a:r>
            <a:r>
              <a:rPr lang="cs-CZ" sz="1600" b="1" dirty="0">
                <a:solidFill>
                  <a:schemeClr val="bg1"/>
                </a:solidFill>
              </a:rPr>
              <a:t>40 let sledovali manželskou spokojenost </a:t>
            </a:r>
            <a:r>
              <a:rPr lang="cs-CZ" sz="1600" dirty="0">
                <a:solidFill>
                  <a:schemeClr val="bg1"/>
                </a:solidFill>
              </a:rPr>
              <a:t>absolventů Harvardu a jejich manželských partnerů </a:t>
            </a:r>
          </a:p>
          <a:p>
            <a:pPr>
              <a:spcAft>
                <a:spcPts val="600"/>
              </a:spcAft>
            </a:pPr>
            <a:r>
              <a:rPr lang="cs-CZ" sz="1600" dirty="0" err="1">
                <a:solidFill>
                  <a:schemeClr val="bg1"/>
                </a:solidFill>
              </a:rPr>
              <a:t>VanLaningham</a:t>
            </a:r>
            <a:r>
              <a:rPr lang="cs-CZ" sz="1600" dirty="0">
                <a:solidFill>
                  <a:schemeClr val="bg1"/>
                </a:solidFill>
              </a:rPr>
              <a:t>, Johnson &amp; </a:t>
            </a:r>
            <a:r>
              <a:rPr lang="cs-CZ" sz="1600" dirty="0" err="1">
                <a:solidFill>
                  <a:schemeClr val="bg1"/>
                </a:solidFill>
              </a:rPr>
              <a:t>Amato</a:t>
            </a:r>
            <a:r>
              <a:rPr lang="cs-CZ" sz="1600" dirty="0">
                <a:solidFill>
                  <a:schemeClr val="bg1"/>
                </a:solidFill>
              </a:rPr>
              <a:t>, 2001 – sledovali více než 1500 párů po 17 let</a:t>
            </a:r>
          </a:p>
          <a:p>
            <a:pPr marL="0" indent="0">
              <a:buNone/>
            </a:pPr>
            <a:r>
              <a:rPr lang="cs-CZ" sz="1600" i="1" dirty="0">
                <a:solidFill>
                  <a:schemeClr val="bg1"/>
                </a:solidFill>
              </a:rPr>
              <a:t>Stabilní vysoká spokojenost u 2/3 respondentů:</a:t>
            </a:r>
          </a:p>
          <a:p>
            <a:r>
              <a:rPr lang="cs-CZ" sz="1600" dirty="0">
                <a:solidFill>
                  <a:schemeClr val="bg1"/>
                </a:solidFill>
              </a:rPr>
              <a:t>Anderson a kol.,2010</a:t>
            </a:r>
          </a:p>
        </p:txBody>
      </p:sp>
      <p:pic>
        <p:nvPicPr>
          <p:cNvPr id="4" name="Obrázek 3" descr="Obsah obrázku klipart&#10;&#10;Popis byl vytvořen automatic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690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891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</TotalTime>
  <Words>1567</Words>
  <Application>Microsoft Office PowerPoint</Application>
  <PresentationFormat>Širokoúhlá obrazovka</PresentationFormat>
  <Paragraphs>225</Paragraphs>
  <Slides>33</Slides>
  <Notes>13</Notes>
  <HiddenSlides>1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</vt:lpstr>
      <vt:lpstr>Calibri Light</vt:lpstr>
      <vt:lpstr>Times New Roman</vt:lpstr>
      <vt:lpstr>Trebuchet MS</vt:lpstr>
      <vt:lpstr>Verdana</vt:lpstr>
      <vt:lpstr>Wingdings</vt:lpstr>
      <vt:lpstr>Motiv Office</vt:lpstr>
      <vt:lpstr>Prezentace aplikace PowerPoint</vt:lpstr>
      <vt:lpstr>Co si pamatujete  z minulého semináře? </vt:lpstr>
      <vt:lpstr>Až dnes skončíme</vt:lpstr>
      <vt:lpstr>Prezentace aplikace PowerPoint</vt:lpstr>
      <vt:lpstr>Intimita a spokojenost ve vztahu</vt:lpstr>
      <vt:lpstr>Intimita</vt:lpstr>
      <vt:lpstr>Co se děje s manželskou spokojeností?</vt:lpstr>
      <vt:lpstr>Co se děje s manželskou spokojeností?</vt:lpstr>
      <vt:lpstr>Co se děje s manželskou spokojeností?</vt:lpstr>
      <vt:lpstr>Co se děje s manželskou spokojeností?</vt:lpstr>
      <vt:lpstr>Prezentace aplikace PowerPoint</vt:lpstr>
      <vt:lpstr>Intimita jako samostatný konstrukt</vt:lpstr>
      <vt:lpstr>Intimita jako samostatný konstrukt</vt:lpstr>
      <vt:lpstr>Intimita jako komponenta lásky</vt:lpstr>
      <vt:lpstr>Intimita jako komponenta lásky</vt:lpstr>
      <vt:lpstr>Prezentace aplikace PowerPoint</vt:lpstr>
      <vt:lpstr>Prezentace aplikace PowerPoint</vt:lpstr>
      <vt:lpstr>Intimita jako komponenta lásky</vt:lpstr>
      <vt:lpstr>Prezentace aplikace PowerPoint</vt:lpstr>
      <vt:lpstr>Intimita jako komponenta lásky</vt:lpstr>
      <vt:lpstr>8 typů intimity (Banmen, Maki-Banmen, 2009)</vt:lpstr>
      <vt:lpstr>8 typů intimity (Banmen, Maki-Banmen, 2009)</vt:lpstr>
      <vt:lpstr>Jakými různými způsoby lze intimitu pěstovat a prohlubovat?</vt:lpstr>
      <vt:lpstr>Tipy pro samostudium</vt:lpstr>
      <vt:lpstr>Honza Vojtko </vt:lpstr>
      <vt:lpstr>Esther Perel</vt:lpstr>
      <vt:lpstr>Odborná literatura</vt:lpstr>
      <vt:lpstr>Populárně-naučná</vt:lpstr>
      <vt:lpstr>Pět jazyků lásky – science based? </vt:lpstr>
      <vt:lpstr>Tipy od vás?</vt:lpstr>
      <vt:lpstr>Až dnes skončíme</vt:lpstr>
      <vt:lpstr>Prezentace aplikace PowerPoint</vt:lpstr>
      <vt:lpstr>Literatura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Jaroslava Dosedlová</dc:creator>
  <cp:lastModifiedBy>Martina Fabianova</cp:lastModifiedBy>
  <cp:revision>90</cp:revision>
  <dcterms:created xsi:type="dcterms:W3CDTF">2014-11-04T12:01:03Z</dcterms:created>
  <dcterms:modified xsi:type="dcterms:W3CDTF">2022-04-12T10:42:41Z</dcterms:modified>
</cp:coreProperties>
</file>