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Average"/>
      <p:regular r:id="rId21"/>
    </p:embeddedFont>
    <p:embeddedFont>
      <p:font typeface="Oswald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swald-regular.fntdata"/><Relationship Id="rId21" Type="http://schemas.openxmlformats.org/officeDocument/2006/relationships/font" Target="fonts/Average-regular.fntdata"/><Relationship Id="rId24" Type="http://schemas.openxmlformats.org/officeDocument/2006/relationships/font" Target="fonts/OpenSans-regular.fntdata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492fbf4a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492fbf4a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492fbf4a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492fbf4a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44967a0f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44967a0f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709351e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709351e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74dd87b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74dd87b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48a8ecfc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48a8ecfc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6cee885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6cee885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cb1578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cb1578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44967a0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44967a0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44967a0f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44967a0f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44967a0f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44967a0f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09351e2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09351e2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44967a0f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44967a0f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44967a0f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44967a0f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healthysimulation.com/wp-content/uploads/2018/09/healthcare-simulation-research-Validity-and-Reliability-1.jpg" TargetMode="External"/><Relationship Id="rId4" Type="http://schemas.openxmlformats.org/officeDocument/2006/relationships/hyperlink" Target="https://cdn4.iconfinder.com/data/icons/universal-icons/120/vector_288_02-512.png" TargetMode="External"/><Relationship Id="rId11" Type="http://schemas.openxmlformats.org/officeDocument/2006/relationships/hyperlink" Target="https://mememagnetic.files.wordpress.com/2012/02/im-watching-you-meme.gif" TargetMode="External"/><Relationship Id="rId10" Type="http://schemas.openxmlformats.org/officeDocument/2006/relationships/hyperlink" Target="https://images.squarespace-cdn.com/content/v1/5458170be4b0f9a8810c0997/1439583288728-PN8US61CGPAYN9COWONH/ke17ZwdGBToddI8pDm48kGjVv_2Zs6tY0EgkJ28p_1Z7gQa3H78H3Y0txjaiv_0fDoOvxcdMmMKkDsyUqMSsMWxHk725yiiHCCLfrh8O1z5QPOohDIaIeljMHgDF5CVlOqpeNLcJ80NK65_fV7S1UcQslcRztRwcyT8eYQ7EBVsfB5VB3Uk2zFBf7R1tACWSIRBDXLxCO90FobHP-DnUkw/image-asset.jpeg?format=500w" TargetMode="External"/><Relationship Id="rId12" Type="http://schemas.openxmlformats.org/officeDocument/2006/relationships/hyperlink" Target="https://www.marketing91.com/wp-content/uploads/2020/02/Observation-Method.jpg" TargetMode="External"/><Relationship Id="rId9" Type="http://schemas.openxmlformats.org/officeDocument/2006/relationships/hyperlink" Target="https://images.squarespace-cdn.com/content/v1/5458170be4b0f9a8810c0997/1439583086745-WN318BHAB7JQHTYNYVKQ/ke17ZwdGBToddI8pDm48kGEFQpeO846e0mCuh16vviJ7gQa3H78H3Y0txjaiv_0fDoOvxcdMmMKkDsyUqMSsMWxHk725yiiHCCLfrh8O1z5QPOohDIaIeljMHgDF5CVlOqpeNLcJ80NK65_fV7S1UYxSaJnvAXDqwUF-WkrJtqCdNwgnQGGKDOUFxMvUq3l-ag8l5G1F2CEPJqPrIx6SHQ/image-asset.jpeg?format=500w" TargetMode="External"/><Relationship Id="rId5" Type="http://schemas.openxmlformats.org/officeDocument/2006/relationships/hyperlink" Target="https://cdn2.iconfinder.com/data/icons/web-and-apps-interface/32/Cancel-512.png" TargetMode="External"/><Relationship Id="rId6" Type="http://schemas.openxmlformats.org/officeDocument/2006/relationships/hyperlink" Target="https://www.omnycontent.com/d/playlist/aaea4e69-af51-495e-afc9-a9760146922b/09524ad3-9a20-4a7a-9316-aadc0009ee0c/d93e7b31-7ec4-454e-b940-aadc0009ee15/image.jpg?t=1570149371&amp;size=Large" TargetMode="External"/><Relationship Id="rId7" Type="http://schemas.openxmlformats.org/officeDocument/2006/relationships/hyperlink" Target="https://sereviso.com/wp-content/uploads/2018/07/planning.jpg" TargetMode="External"/><Relationship Id="rId8" Type="http://schemas.openxmlformats.org/officeDocument/2006/relationships/hyperlink" Target="https://img.pngio.com/dont-forget-png-free-dont-forgetpng-transparent-images-10563-don-t-forget-png-300_302.p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pentext.wsu.edu/carriecuttler/chapter/observational-research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_1svSybvh14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Praktikum pozorovania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Psychologický výskum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“Sociálne experimenty”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71475"/>
            <a:ext cx="8520600" cy="3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Zaujímavé, dobrý nápad a spravené na našej populácií, takže prečo moje úvodzovky...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Experiment je manipulovanie nezávislou premennou (oblečenie) a zisťovanie, aký bude mať vplyv na závislú premennú (požičanie mobilu)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Za kontroly intervenujúcej premennej (ďalších premenných, ktoré môžu vstúpiť do procesu a ovplyvňovať závislú premennú - vek, pohlavie, miesto, opýtaní ľudia,...)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Výskum na reprezentatívnej vzorke pre vybranú populáciu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Zaistenie replikovateľnosti výskumu (unifikované podmienky pre všetkých pýtaných v rámci výskumu, okrem nezávislej premennej)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Experiment samozrejme nie je jediná metóda výskumu...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100" y="2072350"/>
            <a:ext cx="439700" cy="4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225" y="3020738"/>
            <a:ext cx="357375" cy="3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263" y="3975700"/>
            <a:ext cx="357375" cy="3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988" y="3314263"/>
            <a:ext cx="357375" cy="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549325" y="1152488"/>
            <a:ext cx="348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Podobné sociálne výskumy sú užitočné, pretože upozorňujú na podstatné otázky spoločnosti, ale snažila som sa Vás upozorniť na to, že v rámci stálej snahy prezentovať psychológiu ako vedeckú disciplínu, je potrebné pozerať na takéto výsledky kriticky, nakoľko </a:t>
            </a:r>
            <a:r>
              <a:rPr lang="sk">
                <a:solidFill>
                  <a:srgbClr val="B6D7A8"/>
                </a:solidFill>
              </a:rPr>
              <a:t>nespĺňajú kritéria vedeckého výskumu</a:t>
            </a:r>
            <a:r>
              <a:rPr lang="sk"/>
              <a:t>. 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250" y="854988"/>
            <a:ext cx="4011377" cy="401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249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Vaša úloha na tento týždeň: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Popis výskumu s pozorovaním 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953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čo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budeme skúmať?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 akú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populáciu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sa sústredíme?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akú veľkú pozorovanú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vzorku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chceme?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aké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zastúpenie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pozorovanej vzorky chceme? (vek, pohlavie, vzdelanie,...)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 akom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prostredí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alebo v akej situácii bude pozorovanie prebiehať?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aké formy, znaky a prejavy správania budeme sledovať?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 akom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čase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budeme pozorovať?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aký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spôsob zaznamenávania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zvolíme?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koľko bude pozorovateľov?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450" y="363400"/>
            <a:ext cx="3165750" cy="21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 pozorovaní v prirodzených podmienkach, manipulácia nezávislej premennej neprebieha do takej miery ako pri experimente, v súčasnosti sa pripúšťa mierna modifikácia na vyvolanie určitého správania, ale nesmie narúšať prostredie a dej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musíme zhodnotiť, aké nároky kladieme na pozorovateľa (pozornosť, rozhodovanie,..)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 selekcie - správanie, činnosť a prostredie sú zložité javy a nie je ich možné vyčerpávajúco zaznamenať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reaktivita pozorovaných osôb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ako vyhodnotíme zhodu medzi pozorovateľmi?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zhoda v skupine pozorovateľov neznamená zhodu medzi rôznymi skupinami pozorovateľov</a:t>
            </a:r>
            <a:endParaRPr sz="1700">
              <a:solidFill>
                <a:srgbClr val="EA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75" y="12225"/>
            <a:ext cx="142875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Znovu, na základe odovzdania krátkeho popisu Vami vymysleného výskumu s pozorovaním dostanete zapísanú účasť na hodine.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Stačí krátka odpoveď na otázky zo slidu 12.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Úlohu odovzdajte prosím do polnoci 8.5.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350" y="2516825"/>
            <a:ext cx="4405850" cy="247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https://www.healthysimulation.com/wp-content/uploads/2018/09/healthcare-simulation-research-Validity-and-Reliability-1.jpg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https://cdn4.iconfinder.com/data/icons/universal-icons/120/vector_288_02-512.png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https://cdn2.iconfinder.com/data/icons/web-and-apps-interface/32/Cancel-512.png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https://www.omnycontent.com/d/playlist/aaea4e69-af51-495e-afc9-a9760146922b/09524ad3-9a20-4a7a-9316-aadc0009ee0c/d93e7b31-7ec4-454e-b940-aadc0009ee15/image.jpg?t=1570149371&amp;size=Large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https://sereviso.com/wp-content/uploads/2018/07/planning.jpg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https://img.pngio.com/dont-forget-png-free-dont-forgetpng-transparent-images-10563-don-t-forget-png-300_302.png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images.squarespace-cdn.com/content/v1/5458170be4b0f9a8810c0997/1439583086745-WN318BHAB7JQHTYNYVKQ/ke17ZwdGBToddI8pDm48kGEFQpeO846e0mCuh16vviJ7gQa3H78H3Y0txjaiv_0fDoOvxcdMmMKkDsyUqMSsMWxHk725yiiHCCLfrh8O1z5QPOohDIaIeljMHgDF5CVlOqpeNLcJ80NK65_fV7S1UYxSaJnvAXDqwUF-WkrJtqCdNwgnQGGKDOUFxMvUq3l-ag8l5G1F2CEPJqPrIx6SHQ/image-asset.jpeg?format=500w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images.squarespace-cdn.com/content/v1/5458170be4b0f9a8810c0997/1439583288728-PN8US61CGPAYN9COWONH/ke17ZwdGBToddI8pDm48kGjVv_2Zs6tY0EgkJ28p_1Z7gQa3H78H3Y0txjaiv_0fDoOvxcdMmMKkDsyUqMSsMWxHk725yiiHCCLfrh8O1z5QPOohDIaIeljMHgDF5CVlOqpeNLcJ80NK65_fV7S1UcQslcRztRwcyT8eYQ7EBVsfB5VB3Uk2zFBf7R1tACWSIRBDXLxCO90FobHP-DnUkw/image-asset.jpeg?format=500w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1"/>
              </a:rPr>
              <a:t>https://mememagnetic.files.wordpress.com/2012/02/im-watching-you-meme.gif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2"/>
              </a:rPr>
              <a:t>https://www.marketing91.com/wp-content/uploads/2020/02/Observation-Method.jpg</a:t>
            </a:r>
            <a:br>
              <a:rPr lang="sk" sz="1000"/>
            </a:br>
            <a:br>
              <a:rPr lang="sk" sz="1000"/>
            </a:br>
            <a:br>
              <a:rPr lang="sk" sz="1000"/>
            </a:b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Pozorovanie vo výskume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501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málokedy funguje samostatne, častejšie nájdete pozorovanie ako doplnkovú metódu k rozhovorom, dotazníkom alebo výkonnostným testom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nehodí sa na každú tému, ale zas môže byť použité tam, kde nie je napríklad možné manipulovať s nezávislou premennou ako v klasickom experimente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prírodné katastrofy a nehody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etické obmedzenia (deti, klinické skupiny,...)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1170125"/>
            <a:ext cx="3513900" cy="3788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Výhody pozorovania vo výskume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13851"/>
            <a:ext cx="8520600" cy="36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berie do úvahy </a:t>
            </a:r>
            <a:r>
              <a:rPr lang="sk" sz="1500">
                <a:solidFill>
                  <a:srgbClr val="93C47D"/>
                </a:solidFill>
              </a:rPr>
              <a:t>prostredie a jeho interakciu</a:t>
            </a:r>
            <a:r>
              <a:rPr lang="sk" sz="1500">
                <a:solidFill>
                  <a:srgbClr val="D9D9D9"/>
                </a:solidFill>
              </a:rPr>
              <a:t> s človekom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je možné zovšeobecňovanie na podobné podmienky (aplikovaný výskum reálnych problémov)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použiteľné na </a:t>
            </a:r>
            <a:r>
              <a:rPr lang="sk" sz="1500">
                <a:solidFill>
                  <a:srgbClr val="93C47D"/>
                </a:solidFill>
              </a:rPr>
              <a:t>overovanie internej validity</a:t>
            </a:r>
            <a:r>
              <a:rPr lang="sk" sz="1500">
                <a:solidFill>
                  <a:srgbClr val="D9D9D9"/>
                </a:solidFill>
              </a:rPr>
              <a:t> laboratorne získaných poznatkov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komplexnosť a multivariačná analýza (pozorujeme viac dejov a môžeme zahrnúť väčšie množstvo premenných, ktoré následne môžeme korelovať medzi sebou)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časová postupnosť a procesuálna stránka dejov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môžeme pozorovať </a:t>
            </a:r>
            <a:r>
              <a:rPr lang="sk" sz="1500">
                <a:solidFill>
                  <a:srgbClr val="93C47D"/>
                </a:solidFill>
              </a:rPr>
              <a:t>kvantitatívne aj kvantitatívne zmeny</a:t>
            </a:r>
            <a:endParaRPr sz="1500">
              <a:solidFill>
                <a:srgbClr val="93C47D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pozorovanie prináša </a:t>
            </a:r>
            <a:r>
              <a:rPr lang="sk" sz="1500">
                <a:solidFill>
                  <a:srgbClr val="93C47D"/>
                </a:solidFill>
              </a:rPr>
              <a:t>širší repertoár rozličných druhov správania</a:t>
            </a:r>
            <a:r>
              <a:rPr lang="sk" sz="1500">
                <a:solidFill>
                  <a:srgbClr val="D9D9D9"/>
                </a:solidFill>
              </a:rPr>
              <a:t> ako by sme mohli zisťovať napríklad prostredníctvom dotazníkov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môžeme pozorovať správanie aj </a:t>
            </a:r>
            <a:r>
              <a:rPr lang="sk" sz="1500">
                <a:solidFill>
                  <a:srgbClr val="93C47D"/>
                </a:solidFill>
              </a:rPr>
              <a:t>v situáciách, ktoré sú z etického hľadiska experimentálne nedostupné</a:t>
            </a:r>
            <a:r>
              <a:rPr lang="sk" sz="1500">
                <a:solidFill>
                  <a:srgbClr val="D9D9D9"/>
                </a:solidFill>
              </a:rPr>
              <a:t> (katastrofy, nehody, násilie,...)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bez skreslenia údajov v důsledku reaktivity participanta - pokiaľ si výskum a pozorovanie  neuvedomuje</a:t>
            </a:r>
            <a:endParaRPr sz="15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53750" y="4626350"/>
            <a:ext cx="2292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(Maršalová, Mikšík, 1990)</a:t>
            </a:r>
            <a:endParaRPr sz="11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2075" y="71216"/>
            <a:ext cx="1362500" cy="11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Limity pozorovania vo výskume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404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nevhodná </a:t>
            </a:r>
            <a:r>
              <a:rPr lang="sk" sz="1700">
                <a:solidFill>
                  <a:srgbClr val="EA9999"/>
                </a:solidFill>
              </a:rPr>
              <a:t>definícia pojmov</a:t>
            </a:r>
            <a:r>
              <a:rPr lang="sk" sz="1700"/>
              <a:t> (keď pozorované prejavy správania nezodpovedajú kategorickej premennej, ktorú chceme sledovať, napríklad, keď chceme pozorovať interakciu medzi matkou a dieťaťom v rámci teórie attachmentu a v rámci pozorovania zaznamenávame, hru dieťaťa s otcom, čo nám o attachmente medzi matkou a dieťaťom nič moc nepovie)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>
                <a:solidFill>
                  <a:srgbClr val="EA9999"/>
                </a:solidFill>
              </a:rPr>
              <a:t>limity na strane pozorovateľa</a:t>
            </a:r>
            <a:r>
              <a:rPr lang="sk" sz="1700"/>
              <a:t> (pozornosť, bias, predsudky, subjektivita...)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>
                <a:solidFill>
                  <a:srgbClr val="EA9999"/>
                </a:solidFill>
              </a:rPr>
              <a:t>časová náročnosť</a:t>
            </a:r>
            <a:r>
              <a:rPr lang="sk" sz="1700"/>
              <a:t> prípravy a vyhodnocovania získaných dát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náročné na </a:t>
            </a:r>
            <a:r>
              <a:rPr lang="sk" sz="1700">
                <a:solidFill>
                  <a:srgbClr val="EA9999"/>
                </a:solidFill>
              </a:rPr>
              <a:t>ľudské zdroje </a:t>
            </a:r>
            <a:r>
              <a:rPr lang="sk" sz="1700"/>
              <a:t>(viac pozorovateľov) a ich prípravu (súhlas medzi pozorovateľmi neznamená automaticky súhlas medzi rôznymi skupinami pozorovateľov)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z podstaty pozorovania je výskum </a:t>
            </a:r>
            <a:r>
              <a:rPr lang="sk" sz="1700">
                <a:solidFill>
                  <a:srgbClr val="EA9999"/>
                </a:solidFill>
              </a:rPr>
              <a:t>zaťažený väčšou subjektivitou ako iné metodologické prístupy</a:t>
            </a:r>
            <a:endParaRPr sz="1700">
              <a:solidFill>
                <a:srgbClr val="EA9999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000" y="64000"/>
            <a:ext cx="1320525" cy="12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Validita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k">
                <a:solidFill>
                  <a:srgbClr val="D9D9D9"/>
                </a:solidFill>
              </a:rPr>
              <a:t>S</a:t>
            </a:r>
            <a:r>
              <a:rPr lang="sk">
                <a:solidFill>
                  <a:srgbClr val="D9D9D9"/>
                </a:solidFill>
              </a:rPr>
              <a:t>pája sa s otázkou, či získavané údaje z pozorovania zodpovedajú pojmom alebo konštruktom, ktoré boli cieľom pozorovania, respektíve, či získavame informácie o tých javoch, o ktorých predpokladám.  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1872925" y="2571750"/>
            <a:ext cx="13977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získavané údaje</a:t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5323875" y="2571750"/>
            <a:ext cx="13290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konštrukt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3342000" y="2823350"/>
            <a:ext cx="21090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rozdiel  = nízka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270600" y="3340450"/>
            <a:ext cx="2180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identické = vysoká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3455438" y="3172800"/>
            <a:ext cx="1683600" cy="139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Reliabilita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Vyjadruje relatívnu neprítomnosť chýb pri meraní.</a:t>
            </a:r>
            <a:br>
              <a:rPr lang="sk"/>
            </a:br>
            <a:r>
              <a:rPr lang="sk"/>
              <a:t>Pri použití testov, reliabilita znamená, že pri opakovanom použití daného testu u jednej osoby dostaneme podobné výsledky, čím odkazuje na spoľahlivosť testu. (vzťahuje sa na “testovanie testu”)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500" y="2571749"/>
            <a:ext cx="7327000" cy="25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796675"/>
            <a:ext cx="8520600" cy="3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Pozorovanie má </a:t>
            </a:r>
            <a:r>
              <a:rPr lang="sk">
                <a:solidFill>
                  <a:srgbClr val="93C47D"/>
                </a:solidFill>
              </a:rPr>
              <a:t>vysokú ekologickú validitu</a:t>
            </a:r>
            <a:r>
              <a:rPr lang="sk"/>
              <a:t>, čo znamená, že jeho závery sú dobre aplikovateľné na reálny život, keďže pozorovanie sa často v odohráva v bežných podmienkach. Ekologická validita je pri iných typoch výzkumu obvykle nízka.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Pri iných </a:t>
            </a:r>
            <a:r>
              <a:rPr lang="sk">
                <a:solidFill>
                  <a:srgbClr val="93C47D"/>
                </a:solidFill>
              </a:rPr>
              <a:t>typoch validity</a:t>
            </a:r>
            <a:r>
              <a:rPr lang="sk"/>
              <a:t> je pozorovanie sporné, lebo pozorovateľ nevie zaručiť, že to, čo pozoruje, je skutočne prejav cieľového rysu alebo napríklad reaktivity pozorovanej osoby.		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93C47D"/>
              </a:buClr>
              <a:buSzPts val="1800"/>
              <a:buChar char="●"/>
            </a:pPr>
            <a:r>
              <a:rPr lang="sk">
                <a:solidFill>
                  <a:srgbClr val="93C47D"/>
                </a:solidFill>
              </a:rPr>
              <a:t>Reliabilita jedného pozorovateľa je nízka</a:t>
            </a:r>
            <a:endParaRPr>
              <a:solidFill>
                <a:srgbClr val="93C47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Reliabilita sa zvyšuje zhodou posudzovateľov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1999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Pozorovanie a výskum v psychológii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313825"/>
            <a:ext cx="8520600" cy="36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praktické využitie poznatkov v praxi 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prirodzené a terénne výskumy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overovanie výsledkov laboratórnych výsledkoch v prirodzených podmienkach</a:t>
            </a:r>
            <a:endParaRPr>
              <a:solidFill>
                <a:srgbClr val="EFEFE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sociálna psychológia - psychológia davu, kultúrne normy, 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psychológia práce - firemná kultúra, skupinové role,...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vývojová psychológia - socializácia detí, attachment, detská hra, vývoj reči,...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klinická psychológia - vývoj diagnostických materiálov, hodnotenie intervencie,...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terapia - hodnotenie intervencie v praxi,...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sk" sz="1600">
                <a:solidFill>
                  <a:srgbClr val="EFEFEF"/>
                </a:solidFill>
              </a:rPr>
              <a:t>koho by zaujímal viac kvalitatívny výskum s použitím pozorovania, odporúčam </a:t>
            </a:r>
            <a:r>
              <a:rPr lang="sk" sz="1600" u="sng">
                <a:solidFill>
                  <a:schemeClr val="hlink"/>
                </a:solidFill>
                <a:hlinkClick r:id="rId3"/>
              </a:rPr>
              <a:t>článok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eduj nový český YouTube kanál, aby ti neunikli žiadne ďalšie videá. https://bit.ly/2WQWppl&#10;&#10;V sociálnom experimente sme vyskúšali, či ľudia inak reagujú na oblek a inak na mikinu a tepláky. Ako uspel náš moderátor Martin, sa dozvieš vo videu.&#10;&#10;Obsah vznikol v spolupráci s Otto Berg.&#10;&#10;Moderátor&#10;http://instagram.com/m_vevoda&#10;&#10;Otto Berg&#10;https://www.ottoberg.sk/l/a20-sleva-pro-maturanty/&#10;&#10;Sleduj nás na webe: https://refresher.cz/&#10;Sleduj nás na Instagram: https://www.instagram.com/refreshercz/&#10;Sleduj nás na Facebooku: https://www.facebook.com/refreshercz/&#10;&#10;Refresher - Fresh web pro fresh ľudí&#10;#refresher #socialnyexperiment" id="116" name="Google Shape;116;p21" title="Dáš mi zavolať? Bezdomovec vs. podnikateľ (Sociálny experiment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7248" y="186350"/>
            <a:ext cx="6609500" cy="49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