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9" r:id="rId3"/>
    <p:sldId id="334" r:id="rId4"/>
    <p:sldId id="333" r:id="rId5"/>
    <p:sldId id="336" r:id="rId6"/>
    <p:sldId id="335" r:id="rId7"/>
    <p:sldId id="337" r:id="rId8"/>
    <p:sldId id="338" r:id="rId9"/>
    <p:sldId id="339" r:id="rId10"/>
    <p:sldId id="340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CC0000"/>
    <a:srgbClr val="66FFFF"/>
    <a:srgbClr val="FF9900"/>
    <a:srgbClr val="0099FF"/>
    <a:srgbClr val="800000"/>
    <a:srgbClr val="66CCFF"/>
    <a:srgbClr val="023F51"/>
    <a:srgbClr val="219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8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1136" y="3499890"/>
            <a:ext cx="7518400" cy="3808104"/>
          </a:xfrm>
        </p:spPr>
        <p:txBody>
          <a:bodyPr/>
          <a:lstStyle/>
          <a:p>
            <a:r>
              <a:rPr lang="cs-CZ" altLang="cs-CZ" sz="4000" dirty="0" smtClean="0">
                <a:solidFill>
                  <a:srgbClr val="C00000"/>
                </a:solidFill>
              </a:rPr>
              <a:t>Metodika X.</a:t>
            </a:r>
            <a:r>
              <a:rPr lang="cs-CZ" altLang="cs-CZ" sz="3600" dirty="0" smtClean="0">
                <a:solidFill>
                  <a:srgbClr val="C00000"/>
                </a:solidFill>
              </a:rPr>
              <a:t/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 II. </a:t>
            </a: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>
                <a:solidFill>
                  <a:srgbClr val="002060"/>
                </a:solidFill>
              </a:rPr>
              <a:t/>
            </a:r>
            <a:br>
              <a:rPr lang="cs-CZ" altLang="cs-CZ" sz="2400" dirty="0">
                <a:solidFill>
                  <a:srgbClr val="002060"/>
                </a:solidFill>
              </a:rPr>
            </a:br>
            <a:r>
              <a:rPr lang="cs-CZ" altLang="cs-CZ" sz="800" dirty="0" smtClean="0">
                <a:solidFill>
                  <a:srgbClr val="002060"/>
                </a:solidFill>
              </a:rPr>
              <a:t/>
            </a:r>
            <a:br>
              <a:rPr lang="cs-CZ" altLang="cs-CZ" sz="8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vědecká argumentace II.</a:t>
            </a:r>
            <a:br>
              <a:rPr lang="cs-CZ" altLang="cs-CZ" sz="1800" dirty="0" smtClean="0">
                <a:solidFill>
                  <a:srgbClr val="002060"/>
                </a:solidFill>
                <a:latin typeface="+mn-lt"/>
              </a:rPr>
            </a:b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aneb: </a:t>
            </a:r>
            <a:r>
              <a:rPr lang="cs-CZ" altLang="cs-CZ" sz="1800" dirty="0" err="1" smtClean="0">
                <a:solidFill>
                  <a:srgbClr val="002060"/>
                </a:solidFill>
                <a:latin typeface="+mn-lt"/>
              </a:rPr>
              <a:t>they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altLang="cs-CZ" sz="1800" dirty="0" err="1" smtClean="0">
                <a:solidFill>
                  <a:srgbClr val="002060"/>
                </a:solidFill>
                <a:latin typeface="+mn-lt"/>
              </a:rPr>
              <a:t>say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287157"/>
            <a:ext cx="5934456" cy="395990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750" y="2810577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</a:t>
            </a:r>
            <a:r>
              <a:rPr lang="cs-CZ" altLang="cs-CZ" dirty="0" smtClean="0">
                <a:solidFill>
                  <a:srgbClr val="C00000"/>
                </a:solidFill>
              </a:rPr>
              <a:t>19.4</a:t>
            </a:r>
            <a:r>
              <a:rPr lang="cs-CZ" altLang="cs-CZ" dirty="0" smtClean="0">
                <a:solidFill>
                  <a:srgbClr val="C00000"/>
                </a:solidFill>
              </a:rPr>
              <a:t>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413859"/>
            <a:ext cx="8345068" cy="17799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Etuda na možnosti </a:t>
            </a:r>
            <a:r>
              <a:rPr lang="cs-CZ" sz="1800" b="1" i="1" dirty="0" err="1" smtClean="0">
                <a:latin typeface="+mn-lt"/>
              </a:rPr>
              <a:t>they</a:t>
            </a:r>
            <a:r>
              <a:rPr lang="cs-CZ" sz="1800" b="1" i="1" dirty="0" smtClean="0">
                <a:latin typeface="+mn-lt"/>
              </a:rPr>
              <a:t> </a:t>
            </a:r>
            <a:r>
              <a:rPr lang="cs-CZ" sz="1800" b="1" i="1" dirty="0" err="1" smtClean="0">
                <a:latin typeface="+mn-lt"/>
              </a:rPr>
              <a:t>say</a:t>
            </a:r>
            <a:r>
              <a:rPr lang="cs-CZ" sz="1800" b="1" i="1" dirty="0" smtClean="0">
                <a:latin typeface="+mn-lt"/>
              </a:rPr>
              <a:t> – I </a:t>
            </a:r>
            <a:r>
              <a:rPr lang="cs-CZ" sz="1800" b="1" i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vyberte problém (z disertace)</a:t>
            </a:r>
          </a:p>
          <a:p>
            <a:r>
              <a:rPr lang="cs-CZ" sz="1800" b="1" dirty="0" smtClean="0">
                <a:latin typeface="+mn-lt"/>
              </a:rPr>
              <a:t>    - napište na něj text ve kterém si pohrajete s argumentací: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 - Jaké názory na něj existují? Kdo to tvrdí? </a:t>
            </a:r>
          </a:p>
          <a:p>
            <a:r>
              <a:rPr lang="cs-CZ" sz="1800" b="1" dirty="0" smtClean="0">
                <a:latin typeface="+mn-lt"/>
              </a:rPr>
              <a:t>       - Na co se často zapomíná? Jak vypadá váš přístup (jo/ne/mezi)?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Využijte načrtnuté možnosti (‚</a:t>
            </a:r>
            <a:r>
              <a:rPr lang="cs-CZ" sz="1800" b="1" dirty="0" err="1" smtClean="0">
                <a:latin typeface="+mn-lt"/>
              </a:rPr>
              <a:t>templaty</a:t>
            </a:r>
            <a:r>
              <a:rPr lang="cs-CZ" sz="1800" b="1" dirty="0" smtClean="0">
                <a:latin typeface="+mn-lt"/>
              </a:rPr>
              <a:t>‘) z probraných kapitol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Podejte chytlavým způsobem na ½ až max. 1 stránce, pošlete do </a:t>
            </a:r>
            <a:r>
              <a:rPr lang="cs-CZ" sz="1800" b="1" dirty="0" smtClean="0">
                <a:latin typeface="+mn-lt"/>
              </a:rPr>
              <a:t>18.4</a:t>
            </a:r>
            <a:r>
              <a:rPr lang="cs-CZ" sz="1800" b="1" dirty="0" smtClean="0">
                <a:latin typeface="+mn-lt"/>
              </a:rPr>
              <a:t>.   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501750" y="5946712"/>
            <a:ext cx="8342367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</a:t>
            </a:r>
            <a:r>
              <a:rPr lang="cs-CZ" sz="1800" b="1" dirty="0" smtClean="0">
                <a:latin typeface="+mn-lt"/>
              </a:rPr>
              <a:t>30 min </a:t>
            </a:r>
            <a:r>
              <a:rPr lang="cs-CZ" sz="1800" b="1" dirty="0" smtClean="0">
                <a:latin typeface="+mn-lt"/>
              </a:rPr>
              <a:t>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7683"/>
            <a:ext cx="8342367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And </a:t>
            </a:r>
            <a:r>
              <a:rPr lang="cs-CZ" sz="1800" b="1" dirty="0" err="1" smtClean="0">
                <a:latin typeface="+mn-lt"/>
              </a:rPr>
              <a:t>Yet</a:t>
            </a:r>
            <a:r>
              <a:rPr lang="cs-CZ" sz="1800" b="1" dirty="0" smtClean="0">
                <a:latin typeface="+mn-lt"/>
              </a:rPr>
              <a:t> – </a:t>
            </a:r>
            <a:r>
              <a:rPr lang="cs-CZ" sz="1800" b="1" dirty="0" err="1" smtClean="0">
                <a:latin typeface="+mn-lt"/>
              </a:rPr>
              <a:t>Planting</a:t>
            </a:r>
            <a:r>
              <a:rPr lang="cs-CZ" sz="1800" b="1" dirty="0" smtClean="0">
                <a:latin typeface="+mn-lt"/>
              </a:rPr>
              <a:t> a </a:t>
            </a:r>
            <a:r>
              <a:rPr lang="cs-CZ" sz="1800" b="1" dirty="0" err="1" smtClean="0">
                <a:latin typeface="+mn-lt"/>
              </a:rPr>
              <a:t>Naysayer</a:t>
            </a:r>
            <a:r>
              <a:rPr lang="cs-CZ" sz="1800" b="1" dirty="0" smtClean="0">
                <a:latin typeface="+mn-lt"/>
              </a:rPr>
              <a:t> in </a:t>
            </a:r>
            <a:r>
              <a:rPr lang="cs-CZ" sz="1800" b="1" dirty="0" err="1" smtClean="0">
                <a:latin typeface="+mn-lt"/>
              </a:rPr>
              <a:t>your</a:t>
            </a:r>
            <a:r>
              <a:rPr lang="cs-CZ" sz="1800" b="1" dirty="0" smtClean="0">
                <a:latin typeface="+mn-lt"/>
              </a:rPr>
              <a:t> text</a:t>
            </a:r>
          </a:p>
          <a:p>
            <a:r>
              <a:rPr lang="cs-CZ" sz="1800" b="1" dirty="0" smtClean="0">
                <a:latin typeface="+mn-lt"/>
              </a:rPr>
              <a:t>    s. 67-90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813" y="153346"/>
            <a:ext cx="4718304" cy="317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3191" y="2678904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5.4.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267555"/>
            <a:ext cx="8345068" cy="1890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Přineste mi úryvek z článku/knížky/recenze (max. 1 str.) nad jejichž</a:t>
            </a:r>
          </a:p>
          <a:p>
            <a:r>
              <a:rPr lang="cs-CZ" sz="1800" b="1" dirty="0" smtClean="0">
                <a:latin typeface="+mn-lt"/>
              </a:rPr>
              <a:t>   argumentací jste se zarazili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toho „zaražení“ (</a:t>
            </a:r>
            <a:r>
              <a:rPr lang="cs-CZ" sz="1800" b="1" dirty="0">
                <a:latin typeface="+mn-lt"/>
              </a:rPr>
              <a:t>dávala vám za </a:t>
            </a:r>
            <a:r>
              <a:rPr lang="cs-CZ" sz="1800" b="1" dirty="0" smtClean="0">
                <a:latin typeface="+mn-lt"/>
              </a:rPr>
              <a:t>pravdu? 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  </a:t>
            </a:r>
            <a:r>
              <a:rPr lang="cs-CZ" sz="1800" b="1" dirty="0" smtClean="0">
                <a:latin typeface="+mn-lt"/>
              </a:rPr>
              <a:t>   </a:t>
            </a:r>
            <a:r>
              <a:rPr lang="cs-CZ" sz="1800" b="1" dirty="0">
                <a:latin typeface="+mn-lt"/>
              </a:rPr>
              <a:t>byla </a:t>
            </a:r>
            <a:r>
              <a:rPr lang="cs-CZ" sz="1800" b="1" dirty="0" smtClean="0">
                <a:latin typeface="+mn-lt"/>
              </a:rPr>
              <a:t>kontroverzní? Byla hloupá? pobavila </a:t>
            </a:r>
            <a:r>
              <a:rPr lang="cs-CZ" sz="1800" b="1" dirty="0">
                <a:latin typeface="+mn-lt"/>
              </a:rPr>
              <a:t>vás?)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argumentace (podle </a:t>
            </a:r>
            <a:r>
              <a:rPr lang="cs-CZ" sz="1800" b="1" dirty="0" err="1" smtClean="0">
                <a:latin typeface="+mn-lt"/>
              </a:rPr>
              <a:t>templatu</a:t>
            </a:r>
            <a:r>
              <a:rPr lang="cs-CZ" sz="1800" b="1" dirty="0" smtClean="0">
                <a:latin typeface="+mn-lt"/>
              </a:rPr>
              <a:t>: kdo co, kdy, proč říká?)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představte text a vaše úvahy v semináři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6269" y="5972860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342367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Starting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with</a:t>
            </a:r>
            <a:r>
              <a:rPr lang="cs-CZ" sz="1800" b="1" dirty="0" smtClean="0">
                <a:latin typeface="+mn-lt"/>
              </a:rPr>
              <a:t>… - </a:t>
            </a:r>
            <a:r>
              <a:rPr lang="cs-CZ" sz="1800" b="1" dirty="0" err="1" smtClean="0">
                <a:latin typeface="+mn-lt"/>
              </a:rPr>
              <a:t>yes</a:t>
            </a:r>
            <a:r>
              <a:rPr lang="cs-CZ" sz="1800" b="1" dirty="0" smtClean="0">
                <a:latin typeface="+mn-lt"/>
              </a:rPr>
              <a:t>, no,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ok, but, XIII – s.19-66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168" y="250715"/>
            <a:ext cx="2911871" cy="284773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6724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3191" y="2678904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5.4.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267555"/>
            <a:ext cx="8345068" cy="189020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Přineste mi úryvek z článku/knížky/recenze (max. 1 str.) nad jejichž</a:t>
            </a:r>
          </a:p>
          <a:p>
            <a:r>
              <a:rPr lang="cs-CZ" sz="1800" b="1" dirty="0" smtClean="0">
                <a:latin typeface="+mn-lt"/>
              </a:rPr>
              <a:t>   argumentací jste se zarazili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toho „zaražení“ (</a:t>
            </a:r>
            <a:r>
              <a:rPr lang="cs-CZ" sz="1800" b="1" dirty="0">
                <a:latin typeface="+mn-lt"/>
              </a:rPr>
              <a:t>dávala vám za </a:t>
            </a:r>
            <a:r>
              <a:rPr lang="cs-CZ" sz="1800" b="1" dirty="0" smtClean="0">
                <a:latin typeface="+mn-lt"/>
              </a:rPr>
              <a:t>pravdu? 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  </a:t>
            </a:r>
            <a:r>
              <a:rPr lang="cs-CZ" sz="1800" b="1" dirty="0" smtClean="0">
                <a:latin typeface="+mn-lt"/>
              </a:rPr>
              <a:t>   </a:t>
            </a:r>
            <a:r>
              <a:rPr lang="cs-CZ" sz="1800" b="1" dirty="0">
                <a:latin typeface="+mn-lt"/>
              </a:rPr>
              <a:t>byla </a:t>
            </a:r>
            <a:r>
              <a:rPr lang="cs-CZ" sz="1800" b="1" dirty="0" smtClean="0">
                <a:latin typeface="+mn-lt"/>
              </a:rPr>
              <a:t>kontroverzní? Byla hloupá? pobavila </a:t>
            </a:r>
            <a:r>
              <a:rPr lang="cs-CZ" sz="1800" b="1" dirty="0">
                <a:latin typeface="+mn-lt"/>
              </a:rPr>
              <a:t>vás?)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argumentace (podle </a:t>
            </a:r>
            <a:r>
              <a:rPr lang="cs-CZ" sz="1800" b="1" dirty="0" err="1" smtClean="0">
                <a:latin typeface="+mn-lt"/>
              </a:rPr>
              <a:t>templatu</a:t>
            </a:r>
            <a:r>
              <a:rPr lang="cs-CZ" sz="1800" b="1" dirty="0" smtClean="0">
                <a:latin typeface="+mn-lt"/>
              </a:rPr>
              <a:t>: kdo co, kdy, proč říká?)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představte text a vaše úvahy v semináři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6269" y="5972860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342367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Starting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with</a:t>
            </a:r>
            <a:r>
              <a:rPr lang="cs-CZ" sz="1800" b="1" dirty="0" smtClean="0">
                <a:latin typeface="+mn-lt"/>
              </a:rPr>
              <a:t>… - </a:t>
            </a:r>
            <a:r>
              <a:rPr lang="cs-CZ" sz="1800" b="1" dirty="0" err="1" smtClean="0">
                <a:latin typeface="+mn-lt"/>
              </a:rPr>
              <a:t>yes</a:t>
            </a:r>
            <a:r>
              <a:rPr lang="cs-CZ" sz="1800" b="1" dirty="0" smtClean="0">
                <a:latin typeface="+mn-lt"/>
              </a:rPr>
              <a:t>, no,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ok, but, XIII – s.19-66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168" y="250715"/>
            <a:ext cx="2911871" cy="284773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31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3726536" y="35673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303787" y="1374959"/>
            <a:ext cx="1954782" cy="36240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K čemu je to dobré?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144" y="256652"/>
            <a:ext cx="1892427" cy="263943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2343061" y="1369174"/>
            <a:ext cx="4386923" cy="10664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Poslouchat ostatní, analyzovat jejích názor,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  chytře oponovat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Stát se angažovaným akademickým autorem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Dostat naše čtenáře mimo komfortní zónu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355224" y="2807523"/>
            <a:ext cx="2363368" cy="473417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FFFFCC"/>
                </a:solidFill>
                <a:latin typeface="+mn-lt"/>
              </a:rPr>
              <a:t>Analýza názorů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2855752" y="2634501"/>
            <a:ext cx="271480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Template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of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templates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974" y="3743782"/>
            <a:ext cx="4038950" cy="226333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4" name="Obdélník 23"/>
          <p:cNvSpPr/>
          <p:nvPr/>
        </p:nvSpPr>
        <p:spPr bwMode="auto">
          <a:xfrm>
            <a:off x="4784269" y="3096932"/>
            <a:ext cx="3671974" cy="562581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V nedávných diskusích na kontroverzi</a:t>
            </a:r>
          </a:p>
          <a:p>
            <a:r>
              <a:rPr lang="cs-CZ" sz="1400" b="1" dirty="0">
                <a:latin typeface="+mn-lt"/>
              </a:rPr>
              <a:t>n</a:t>
            </a:r>
            <a:r>
              <a:rPr lang="cs-CZ" sz="1400" b="1" dirty="0" smtClean="0">
                <a:latin typeface="+mn-lt"/>
              </a:rPr>
              <a:t>ahlíží z následujících pohledů uhlu…</a:t>
            </a:r>
          </a:p>
        </p:txBody>
      </p:sp>
      <p:sp>
        <p:nvSpPr>
          <p:cNvPr id="25" name="Obdélník 24"/>
          <p:cNvSpPr/>
          <p:nvPr/>
        </p:nvSpPr>
        <p:spPr bwMode="auto">
          <a:xfrm>
            <a:off x="876516" y="3280940"/>
            <a:ext cx="3129863" cy="347161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Jak být kontroverzní bez polemiky?</a:t>
            </a:r>
          </a:p>
        </p:txBody>
      </p:sp>
      <p:sp>
        <p:nvSpPr>
          <p:cNvPr id="26" name="Obdélník 25"/>
          <p:cNvSpPr/>
          <p:nvPr/>
        </p:nvSpPr>
        <p:spPr bwMode="auto">
          <a:xfrm>
            <a:off x="4686381" y="4407942"/>
            <a:ext cx="3671974" cy="562581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Přímo slovy jednoho z nejvýraznějších</a:t>
            </a:r>
          </a:p>
          <a:p>
            <a:r>
              <a:rPr lang="cs-CZ" sz="1400" b="1" dirty="0">
                <a:latin typeface="+mn-lt"/>
              </a:rPr>
              <a:t>z</a:t>
            </a:r>
            <a:r>
              <a:rPr lang="cs-CZ" sz="1400" b="1" dirty="0" smtClean="0">
                <a:latin typeface="+mn-lt"/>
              </a:rPr>
              <a:t>astánců názoru B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4128436" y="3567772"/>
            <a:ext cx="2714809" cy="863030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Na jedné straně se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argumentují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Takto (názor A)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6522368" y="3547692"/>
            <a:ext cx="2714809" cy="86303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Na druhé straně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Se říká tohle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(názor B)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5173396" y="4913681"/>
            <a:ext cx="3671974" cy="562581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Podle něj se dá problém zredukovat na</a:t>
            </a:r>
          </a:p>
          <a:p>
            <a:r>
              <a:rPr lang="cs-CZ" sz="1400" b="1" dirty="0" smtClean="0">
                <a:latin typeface="+mn-lt"/>
              </a:rPr>
              <a:t>Následující výpovědi:  </a:t>
            </a:r>
          </a:p>
        </p:txBody>
      </p:sp>
      <p:sp>
        <p:nvSpPr>
          <p:cNvPr id="30" name="Obdélník 29"/>
          <p:cNvSpPr/>
          <p:nvPr/>
        </p:nvSpPr>
        <p:spPr bwMode="auto">
          <a:xfrm>
            <a:off x="4686381" y="5397371"/>
            <a:ext cx="3671974" cy="826643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Zatím co chápu, proč tak argumentuje,</a:t>
            </a:r>
          </a:p>
          <a:p>
            <a:r>
              <a:rPr lang="cs-CZ" sz="1400" b="1" dirty="0" smtClean="0">
                <a:latin typeface="+mn-lt"/>
              </a:rPr>
              <a:t>Si pořád myslím, že se věci mají takto</a:t>
            </a:r>
          </a:p>
          <a:p>
            <a:r>
              <a:rPr lang="cs-CZ" sz="1400" b="1" dirty="0" smtClean="0">
                <a:latin typeface="+mn-lt"/>
              </a:rPr>
              <a:t>A mohu to doložit tím a tím…</a:t>
            </a:r>
          </a:p>
        </p:txBody>
      </p:sp>
      <p:sp>
        <p:nvSpPr>
          <p:cNvPr id="31" name="Obdélník 30"/>
          <p:cNvSpPr/>
          <p:nvPr/>
        </p:nvSpPr>
        <p:spPr bwMode="auto">
          <a:xfrm>
            <a:off x="5120406" y="6133111"/>
            <a:ext cx="2320971" cy="3212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Někdo by mohl být proti</a:t>
            </a:r>
          </a:p>
        </p:txBody>
      </p:sp>
      <p:sp>
        <p:nvSpPr>
          <p:cNvPr id="32" name="Obdélník 31"/>
          <p:cNvSpPr/>
          <p:nvPr/>
        </p:nvSpPr>
        <p:spPr bwMode="auto">
          <a:xfrm>
            <a:off x="4383053" y="6452998"/>
            <a:ext cx="4530316" cy="32122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Ale já mu říkám, že je můj názor důležitý, protože…</a:t>
            </a:r>
          </a:p>
        </p:txBody>
      </p:sp>
    </p:spTree>
    <p:extLst>
      <p:ext uri="{BB962C8B-B14F-4D97-AF65-F5344CB8AC3E}">
        <p14:creationId xmlns:p14="http://schemas.microsoft.com/office/powerpoint/2010/main" val="323182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3191" y="2678904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5.4.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1751" y="3267555"/>
            <a:ext cx="8345068" cy="18902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Přineste mi úryvek z článku/knížky/recenze (max. 1 str.) nad jejichž</a:t>
            </a:r>
          </a:p>
          <a:p>
            <a:r>
              <a:rPr lang="cs-CZ" sz="1800" b="1" dirty="0" smtClean="0">
                <a:latin typeface="+mn-lt"/>
              </a:rPr>
              <a:t>   argumentací jste se zarazili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toho „zaražení“ (</a:t>
            </a:r>
            <a:r>
              <a:rPr lang="cs-CZ" sz="1800" b="1" dirty="0">
                <a:latin typeface="+mn-lt"/>
              </a:rPr>
              <a:t>dávala vám za </a:t>
            </a:r>
            <a:r>
              <a:rPr lang="cs-CZ" sz="1800" b="1" dirty="0" smtClean="0">
                <a:latin typeface="+mn-lt"/>
              </a:rPr>
              <a:t>pravdu? 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  </a:t>
            </a:r>
            <a:r>
              <a:rPr lang="cs-CZ" sz="1800" b="1" dirty="0" smtClean="0">
                <a:latin typeface="+mn-lt"/>
              </a:rPr>
              <a:t>   </a:t>
            </a:r>
            <a:r>
              <a:rPr lang="cs-CZ" sz="1800" b="1" dirty="0">
                <a:latin typeface="+mn-lt"/>
              </a:rPr>
              <a:t>byla </a:t>
            </a:r>
            <a:r>
              <a:rPr lang="cs-CZ" sz="1800" b="1" dirty="0" smtClean="0">
                <a:latin typeface="+mn-lt"/>
              </a:rPr>
              <a:t>kontroverzní? Byla hloupá? pobavila </a:t>
            </a:r>
            <a:r>
              <a:rPr lang="cs-CZ" sz="1800" b="1" dirty="0">
                <a:latin typeface="+mn-lt"/>
              </a:rPr>
              <a:t>vás?)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- proveďte analýzu argumentace (podle </a:t>
            </a:r>
            <a:r>
              <a:rPr lang="cs-CZ" sz="1800" b="1" dirty="0" err="1" smtClean="0">
                <a:latin typeface="+mn-lt"/>
              </a:rPr>
              <a:t>templatu</a:t>
            </a:r>
            <a:r>
              <a:rPr lang="cs-CZ" sz="1800" b="1" dirty="0" smtClean="0">
                <a:latin typeface="+mn-lt"/>
              </a:rPr>
              <a:t>: kdo co, kdy, proč říká?)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představte text a vaše úvahy v semináři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86269" y="5972860"/>
            <a:ext cx="8357848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342367" cy="66513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Přečíst si: </a:t>
            </a:r>
            <a:r>
              <a:rPr lang="cs-CZ" sz="1800" b="1" dirty="0" err="1" smtClean="0">
                <a:latin typeface="+mn-lt"/>
              </a:rPr>
              <a:t>Graff</a:t>
            </a:r>
            <a:r>
              <a:rPr lang="cs-CZ" sz="1800" b="1" dirty="0" smtClean="0">
                <a:latin typeface="+mn-lt"/>
              </a:rPr>
              <a:t>/</a:t>
            </a:r>
            <a:r>
              <a:rPr lang="cs-CZ" sz="1800" b="1" dirty="0" err="1" smtClean="0">
                <a:latin typeface="+mn-lt"/>
              </a:rPr>
              <a:t>Birkenstein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They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 – I </a:t>
            </a:r>
            <a:r>
              <a:rPr lang="cs-CZ" sz="1800" b="1" dirty="0" err="1" smtClean="0">
                <a:latin typeface="+mn-lt"/>
              </a:rPr>
              <a:t>say</a:t>
            </a:r>
            <a:r>
              <a:rPr lang="cs-CZ" sz="1800" b="1" dirty="0" smtClean="0">
                <a:latin typeface="+mn-lt"/>
              </a:rPr>
              <a:t>: </a:t>
            </a:r>
            <a:r>
              <a:rPr lang="cs-CZ" sz="1800" b="1" dirty="0" err="1" smtClean="0">
                <a:latin typeface="+mn-lt"/>
              </a:rPr>
              <a:t>Starting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with</a:t>
            </a:r>
            <a:r>
              <a:rPr lang="cs-CZ" sz="1800" b="1" dirty="0" smtClean="0">
                <a:latin typeface="+mn-lt"/>
              </a:rPr>
              <a:t>… - </a:t>
            </a:r>
            <a:r>
              <a:rPr lang="cs-CZ" sz="1800" b="1" dirty="0" err="1" smtClean="0">
                <a:latin typeface="+mn-lt"/>
              </a:rPr>
              <a:t>yes</a:t>
            </a:r>
            <a:r>
              <a:rPr lang="cs-CZ" sz="1800" b="1" dirty="0" smtClean="0">
                <a:latin typeface="+mn-lt"/>
              </a:rPr>
              <a:t>, no,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ok, but, XIII – s.19-66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168" y="250715"/>
            <a:ext cx="2911871" cy="284773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8713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85488" y="18350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 II.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183500"/>
            <a:ext cx="1435227" cy="200176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8" name="Obdélník 17"/>
          <p:cNvSpPr/>
          <p:nvPr/>
        </p:nvSpPr>
        <p:spPr bwMode="auto">
          <a:xfrm>
            <a:off x="2732077" y="2849570"/>
            <a:ext cx="3808395" cy="1065943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- Jsou kontroverzní, </a:t>
            </a:r>
          </a:p>
          <a:p>
            <a:r>
              <a:rPr lang="cs-CZ" sz="1400" b="1" dirty="0" smtClean="0">
                <a:latin typeface="+mn-lt"/>
              </a:rPr>
              <a:t>- všeobecně známé,</a:t>
            </a:r>
          </a:p>
          <a:p>
            <a:r>
              <a:rPr lang="cs-CZ" sz="1400" b="1" dirty="0" smtClean="0">
                <a:latin typeface="+mn-lt"/>
              </a:rPr>
              <a:t>- směšné</a:t>
            </a:r>
            <a:endParaRPr lang="cs-CZ" sz="1400" b="1" dirty="0">
              <a:latin typeface="+mn-lt"/>
            </a:endParaRPr>
          </a:p>
          <a:p>
            <a:r>
              <a:rPr lang="cs-CZ" sz="1400" b="1" dirty="0" smtClean="0">
                <a:latin typeface="+mn-lt"/>
              </a:rPr>
              <a:t>- součástí nadřazeného problémů</a:t>
            </a:r>
          </a:p>
        </p:txBody>
      </p:sp>
      <p:sp>
        <p:nvSpPr>
          <p:cNvPr id="20" name="Obdélník 19"/>
          <p:cNvSpPr/>
          <p:nvPr/>
        </p:nvSpPr>
        <p:spPr bwMode="auto">
          <a:xfrm>
            <a:off x="2732879" y="2282490"/>
            <a:ext cx="2263059" cy="543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- Sepsat všechny pozice</a:t>
            </a:r>
          </a:p>
          <a:p>
            <a:r>
              <a:rPr lang="cs-CZ" sz="1400" b="1" dirty="0" smtClean="0">
                <a:latin typeface="+mn-lt"/>
              </a:rPr>
              <a:t>- Seskupit je:</a:t>
            </a:r>
          </a:p>
        </p:txBody>
      </p:sp>
      <p:sp>
        <p:nvSpPr>
          <p:cNvPr id="22" name="Obdélník 21"/>
          <p:cNvSpPr/>
          <p:nvPr/>
        </p:nvSpPr>
        <p:spPr bwMode="auto">
          <a:xfrm>
            <a:off x="3232485" y="1224309"/>
            <a:ext cx="1668700" cy="321220"/>
          </a:xfrm>
          <a:prstGeom prst="rect">
            <a:avLst/>
          </a:prstGeom>
          <a:solidFill>
            <a:srgbClr val="0099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Co říkají ostatní?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3255265" y="1596765"/>
            <a:ext cx="2284395" cy="32122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Jak se k tomu stavím já?</a:t>
            </a:r>
          </a:p>
        </p:txBody>
      </p:sp>
      <p:sp>
        <p:nvSpPr>
          <p:cNvPr id="3" name="Šipka doprava 2"/>
          <p:cNvSpPr/>
          <p:nvPr/>
        </p:nvSpPr>
        <p:spPr bwMode="auto">
          <a:xfrm>
            <a:off x="2464389" y="1617188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 doprava 32"/>
          <p:cNvSpPr/>
          <p:nvPr/>
        </p:nvSpPr>
        <p:spPr bwMode="auto">
          <a:xfrm>
            <a:off x="2487169" y="1275545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57637" y="1184382"/>
            <a:ext cx="2390800" cy="747159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1. Jak 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říct to, </a:t>
            </a:r>
            <a:endParaRPr lang="cs-CZ" sz="1400" b="1" dirty="0" smtClean="0">
              <a:solidFill>
                <a:srgbClr val="FFFF00"/>
              </a:solidFill>
              <a:latin typeface="+mj-lt"/>
            </a:endParaRPr>
          </a:p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co 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říkají 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ostatní?</a:t>
            </a:r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4" name="Šipka doprava 33"/>
          <p:cNvSpPr/>
          <p:nvPr/>
        </p:nvSpPr>
        <p:spPr bwMode="auto">
          <a:xfrm rot="5400000">
            <a:off x="3377916" y="1692298"/>
            <a:ext cx="371846" cy="7519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5270258" y="2282490"/>
            <a:ext cx="2542031" cy="543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Pomůže vám, najít vlastní</a:t>
            </a:r>
          </a:p>
          <a:p>
            <a:r>
              <a:rPr lang="cs-CZ" sz="1400" b="1" dirty="0">
                <a:latin typeface="+mn-lt"/>
              </a:rPr>
              <a:t>d</a:t>
            </a:r>
            <a:r>
              <a:rPr lang="cs-CZ" sz="1400" b="1" dirty="0" smtClean="0">
                <a:latin typeface="+mn-lt"/>
              </a:rPr>
              <a:t>efinici problému</a:t>
            </a:r>
          </a:p>
        </p:txBody>
      </p:sp>
      <p:sp>
        <p:nvSpPr>
          <p:cNvPr id="36" name="Ovál 35"/>
          <p:cNvSpPr/>
          <p:nvPr/>
        </p:nvSpPr>
        <p:spPr bwMode="auto">
          <a:xfrm>
            <a:off x="926241" y="2254210"/>
            <a:ext cx="1624936" cy="429948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Jak na to?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926241" y="3988665"/>
            <a:ext cx="163813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Templaty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8" name="Šipka doprava 37"/>
          <p:cNvSpPr/>
          <p:nvPr/>
        </p:nvSpPr>
        <p:spPr bwMode="auto">
          <a:xfrm>
            <a:off x="4933324" y="2313303"/>
            <a:ext cx="399548" cy="4648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732076" y="3981904"/>
            <a:ext cx="5478433" cy="5135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A. Úvod do problematiky s pomoci hlasů ostatních: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- v své poslední studií kritizoval X postoj Y z toho a s onoho důvodu…  </a:t>
            </a:r>
          </a:p>
          <a:p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0" name="Obdélník 39"/>
          <p:cNvSpPr/>
          <p:nvPr/>
        </p:nvSpPr>
        <p:spPr bwMode="auto">
          <a:xfrm>
            <a:off x="2732075" y="4498240"/>
            <a:ext cx="5478433" cy="696276"/>
          </a:xfrm>
          <a:prstGeom prst="rect">
            <a:avLst/>
          </a:prstGeom>
          <a:solidFill>
            <a:srgbClr val="66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B. Uvádět ‚standardizovaným postojem‘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- Dnes se většina lidi staví k problému X následovně…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- Je všeobecně známo, že…</a:t>
            </a:r>
          </a:p>
          <a:p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1" name="Obdélník 40"/>
          <p:cNvSpPr/>
          <p:nvPr/>
        </p:nvSpPr>
        <p:spPr bwMode="auto">
          <a:xfrm>
            <a:off x="2732075" y="5194516"/>
            <a:ext cx="5478433" cy="531426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C. Udělat s cizího názoru vlastní</a:t>
            </a:r>
          </a:p>
          <a:p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- Když jsem byl malý, tak jsem se na problém X díval takto…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2" name="Obdélník 41"/>
          <p:cNvSpPr/>
          <p:nvPr/>
        </p:nvSpPr>
        <p:spPr bwMode="auto">
          <a:xfrm>
            <a:off x="2732075" y="5712412"/>
            <a:ext cx="5478433" cy="531426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D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. Začít něčím předpokládaným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-  I když to X jasně neříká, domnívá se, že…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3" name="Obdélník 42"/>
          <p:cNvSpPr/>
          <p:nvPr/>
        </p:nvSpPr>
        <p:spPr bwMode="auto">
          <a:xfrm>
            <a:off x="2732074" y="6216499"/>
            <a:ext cx="5478433" cy="531426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E. Začít rozborem aktuální debaty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- Ve stávající diskusi X tvrdí to, Y zase tohle. Já si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ale osobně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myslím…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4" name="Obdélník 43"/>
          <p:cNvSpPr/>
          <p:nvPr/>
        </p:nvSpPr>
        <p:spPr bwMode="auto">
          <a:xfrm>
            <a:off x="7343885" y="5356275"/>
            <a:ext cx="1733243" cy="106594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Nezapomeňte se</a:t>
            </a:r>
          </a:p>
          <a:p>
            <a:r>
              <a:rPr lang="cs-CZ" sz="1400" b="1" dirty="0" smtClean="0">
                <a:latin typeface="+mn-lt"/>
              </a:rPr>
              <a:t>občas vrátit k </a:t>
            </a:r>
          </a:p>
          <a:p>
            <a:r>
              <a:rPr lang="cs-CZ" sz="1400" b="1" dirty="0" smtClean="0">
                <a:latin typeface="+mn-lt"/>
              </a:rPr>
              <a:t>vlastnímu pojetí</a:t>
            </a:r>
          </a:p>
          <a:p>
            <a:r>
              <a:rPr lang="cs-CZ" sz="1400" b="1" dirty="0" smtClean="0">
                <a:latin typeface="+mn-lt"/>
              </a:rPr>
              <a:t>problému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211297" y="1800999"/>
            <a:ext cx="1197427" cy="384265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They</a:t>
            </a:r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say</a:t>
            </a:r>
            <a:endParaRPr lang="cs-CZ" sz="1200" b="1" dirty="0" smtClean="0">
              <a:solidFill>
                <a:srgbClr val="FFFF00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966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85488" y="18350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 II.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183500"/>
            <a:ext cx="1435227" cy="200176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2" name="Obdélník 21"/>
          <p:cNvSpPr/>
          <p:nvPr/>
        </p:nvSpPr>
        <p:spPr bwMode="auto">
          <a:xfrm>
            <a:off x="3232485" y="1224309"/>
            <a:ext cx="1668700" cy="321220"/>
          </a:xfrm>
          <a:prstGeom prst="rect">
            <a:avLst/>
          </a:prstGeom>
          <a:solidFill>
            <a:srgbClr val="0099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Co říkají ostatní?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3255265" y="1596765"/>
            <a:ext cx="3648455" cy="32122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Zkuste se vžít do jejích kůže...</a:t>
            </a:r>
          </a:p>
        </p:txBody>
      </p:sp>
      <p:sp>
        <p:nvSpPr>
          <p:cNvPr id="3" name="Šipka doprava 2"/>
          <p:cNvSpPr/>
          <p:nvPr/>
        </p:nvSpPr>
        <p:spPr bwMode="auto">
          <a:xfrm>
            <a:off x="2464389" y="1617188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 doprava 32"/>
          <p:cNvSpPr/>
          <p:nvPr/>
        </p:nvSpPr>
        <p:spPr bwMode="auto">
          <a:xfrm>
            <a:off x="2487169" y="1275545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57637" y="1184382"/>
            <a:ext cx="2390800" cy="747159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2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. umění</a:t>
            </a:r>
          </a:p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shrnutí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2871217" y="2219108"/>
            <a:ext cx="3648455" cy="543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Zkuste zapřemýšlet nad jejich</a:t>
            </a:r>
          </a:p>
          <a:p>
            <a:r>
              <a:rPr lang="cs-CZ" sz="1400" b="1" dirty="0">
                <a:latin typeface="+mn-lt"/>
              </a:rPr>
              <a:t>m</a:t>
            </a:r>
            <a:r>
              <a:rPr lang="cs-CZ" sz="1400" b="1" dirty="0" smtClean="0">
                <a:latin typeface="+mn-lt"/>
              </a:rPr>
              <a:t>yšlenkami, i když s nimi nesouhlasíte</a:t>
            </a:r>
          </a:p>
        </p:txBody>
      </p:sp>
      <p:sp>
        <p:nvSpPr>
          <p:cNvPr id="25" name="Ovál 24"/>
          <p:cNvSpPr/>
          <p:nvPr/>
        </p:nvSpPr>
        <p:spPr bwMode="auto">
          <a:xfrm>
            <a:off x="926241" y="2254210"/>
            <a:ext cx="1624936" cy="429948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Jak na to?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4" name="Šipka doprava 33"/>
          <p:cNvSpPr/>
          <p:nvPr/>
        </p:nvSpPr>
        <p:spPr bwMode="auto">
          <a:xfrm rot="5400000">
            <a:off x="3640922" y="1675636"/>
            <a:ext cx="371846" cy="7519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6715263" y="2226778"/>
            <a:ext cx="1743190" cy="543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Pomáhá vymezit</a:t>
            </a:r>
          </a:p>
          <a:p>
            <a:r>
              <a:rPr lang="cs-CZ" sz="1400" b="1" dirty="0" smtClean="0">
                <a:latin typeface="+mn-lt"/>
              </a:rPr>
              <a:t> vlastní názor</a:t>
            </a:r>
          </a:p>
          <a:p>
            <a:endParaRPr lang="cs-CZ" sz="1400" b="1" dirty="0" smtClean="0">
              <a:latin typeface="+mn-lt"/>
            </a:endParaRPr>
          </a:p>
        </p:txBody>
      </p:sp>
      <p:sp>
        <p:nvSpPr>
          <p:cNvPr id="27" name="Šipka doprava 26"/>
          <p:cNvSpPr/>
          <p:nvPr/>
        </p:nvSpPr>
        <p:spPr bwMode="auto">
          <a:xfrm>
            <a:off x="6380992" y="2265855"/>
            <a:ext cx="399548" cy="4648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2871217" y="2827149"/>
            <a:ext cx="3909323" cy="153453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- Podat je férovým způsobem</a:t>
            </a:r>
          </a:p>
          <a:p>
            <a:r>
              <a:rPr lang="cs-CZ" sz="1400" b="1" dirty="0" smtClean="0">
                <a:latin typeface="+mn-lt"/>
              </a:rPr>
              <a:t>- S dostatkem kontextu, aby si čtenář</a:t>
            </a:r>
          </a:p>
          <a:p>
            <a:r>
              <a:rPr lang="cs-CZ" sz="1400" b="1" dirty="0" smtClean="0">
                <a:latin typeface="+mn-lt"/>
              </a:rPr>
              <a:t>  mohl vytvořit vlastní představu o problému</a:t>
            </a:r>
          </a:p>
          <a:p>
            <a:r>
              <a:rPr lang="cs-CZ" sz="1400" b="1" dirty="0" smtClean="0">
                <a:latin typeface="+mn-lt"/>
              </a:rPr>
              <a:t>- Shrnout představy ostatních tak, </a:t>
            </a:r>
          </a:p>
          <a:p>
            <a:r>
              <a:rPr lang="cs-CZ" sz="1400" b="1" dirty="0" smtClean="0">
                <a:latin typeface="+mn-lt"/>
              </a:rPr>
              <a:t>  aby v nich čtenář poznal váš postoj</a:t>
            </a:r>
          </a:p>
          <a:p>
            <a:r>
              <a:rPr lang="cs-CZ" sz="1400" b="1" dirty="0" smtClean="0">
                <a:latin typeface="+mn-lt"/>
              </a:rPr>
              <a:t>- Vytvořit si ‚seznam argumentů‘</a:t>
            </a:r>
          </a:p>
        </p:txBody>
      </p:sp>
      <p:sp>
        <p:nvSpPr>
          <p:cNvPr id="29" name="Ovál 28"/>
          <p:cNvSpPr/>
          <p:nvPr/>
        </p:nvSpPr>
        <p:spPr bwMode="auto">
          <a:xfrm>
            <a:off x="926241" y="4482441"/>
            <a:ext cx="163813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Templaty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871217" y="4499658"/>
            <a:ext cx="5478433" cy="7581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A. Balanc mezi tím co říkají ostatní a co říkám já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- ‚satirický‘ postup: využít shrnutí argumentů protějška </a:t>
            </a:r>
          </a:p>
          <a:p>
            <a:r>
              <a:rPr lang="cs-CZ" sz="12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   aby jste ho tím </a:t>
            </a:r>
            <a:r>
              <a:rPr lang="cs-CZ" sz="1200" b="1" dirty="0" err="1" smtClean="0">
                <a:solidFill>
                  <a:srgbClr val="FF0000"/>
                </a:solidFill>
                <a:latin typeface="+mn-lt"/>
              </a:rPr>
              <a:t>argumentativně</a:t>
            </a:r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‚demontovali‘</a:t>
            </a:r>
          </a:p>
          <a:p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2871217" y="5352412"/>
            <a:ext cx="5478433" cy="326716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B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. Při shrnutí: používat aktivní slovesa!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1905843" y="5735937"/>
            <a:ext cx="1638139" cy="4730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Zaujmout postoj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7" name="Ovál 46"/>
          <p:cNvSpPr/>
          <p:nvPr/>
        </p:nvSpPr>
        <p:spPr bwMode="auto">
          <a:xfrm>
            <a:off x="3524121" y="5933259"/>
            <a:ext cx="1638139" cy="69879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Vyjádřit souhlas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/nesouhlas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5245030" y="5765837"/>
            <a:ext cx="1638139" cy="76544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Vyjádřit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pochybnosti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9" name="Ovál 48"/>
          <p:cNvSpPr/>
          <p:nvPr/>
        </p:nvSpPr>
        <p:spPr bwMode="auto">
          <a:xfrm>
            <a:off x="6780540" y="5510167"/>
            <a:ext cx="1769100" cy="460865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Vydat doporučení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0" name="Ovál 49"/>
          <p:cNvSpPr/>
          <p:nvPr/>
        </p:nvSpPr>
        <p:spPr bwMode="auto">
          <a:xfrm>
            <a:off x="211297" y="1800999"/>
            <a:ext cx="1197427" cy="384265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They</a:t>
            </a:r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say</a:t>
            </a:r>
            <a:endParaRPr lang="cs-CZ" sz="1200" b="1" dirty="0" smtClean="0">
              <a:solidFill>
                <a:srgbClr val="FFFF00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98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85488" y="18350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 II.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183500"/>
            <a:ext cx="1435227" cy="200176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2" name="Obdélník 21"/>
          <p:cNvSpPr/>
          <p:nvPr/>
        </p:nvSpPr>
        <p:spPr bwMode="auto">
          <a:xfrm>
            <a:off x="3232485" y="1224309"/>
            <a:ext cx="1668700" cy="321220"/>
          </a:xfrm>
          <a:prstGeom prst="rect">
            <a:avLst/>
          </a:prstGeom>
          <a:solidFill>
            <a:srgbClr val="0099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Co říkají ostatní?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3255265" y="1596764"/>
            <a:ext cx="3392423" cy="58850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Ukázat čtenáři, že jste si nevymysleli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t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o co tu říkáte</a:t>
            </a:r>
          </a:p>
        </p:txBody>
      </p:sp>
      <p:sp>
        <p:nvSpPr>
          <p:cNvPr id="3" name="Šipka doprava 2"/>
          <p:cNvSpPr/>
          <p:nvPr/>
        </p:nvSpPr>
        <p:spPr bwMode="auto">
          <a:xfrm>
            <a:off x="2464389" y="1617188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 doprava 32"/>
          <p:cNvSpPr/>
          <p:nvPr/>
        </p:nvSpPr>
        <p:spPr bwMode="auto">
          <a:xfrm>
            <a:off x="2487169" y="1275545"/>
            <a:ext cx="768096" cy="26998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57637" y="1184382"/>
            <a:ext cx="2390800" cy="747159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3. umění</a:t>
            </a:r>
          </a:p>
          <a:p>
            <a:pPr algn="ctr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citace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223341" y="2493892"/>
            <a:ext cx="3808395" cy="543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Použít přímé citace tak, aby zvýraznili</a:t>
            </a:r>
          </a:p>
          <a:p>
            <a:r>
              <a:rPr lang="cs-CZ" sz="1400" b="1" dirty="0">
                <a:latin typeface="+mn-lt"/>
              </a:rPr>
              <a:t>v</a:t>
            </a:r>
            <a:r>
              <a:rPr lang="cs-CZ" sz="1400" b="1" dirty="0" smtClean="0">
                <a:latin typeface="+mn-lt"/>
              </a:rPr>
              <a:t>lastní argumentaci</a:t>
            </a:r>
          </a:p>
        </p:txBody>
      </p:sp>
      <p:sp>
        <p:nvSpPr>
          <p:cNvPr id="25" name="Ovál 24"/>
          <p:cNvSpPr/>
          <p:nvPr/>
        </p:nvSpPr>
        <p:spPr bwMode="auto">
          <a:xfrm>
            <a:off x="926241" y="2254210"/>
            <a:ext cx="1624936" cy="429948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Jak na to?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4" name="Šipka doprava 33"/>
          <p:cNvSpPr/>
          <p:nvPr/>
        </p:nvSpPr>
        <p:spPr bwMode="auto">
          <a:xfrm rot="5400000">
            <a:off x="3686642" y="1940842"/>
            <a:ext cx="371846" cy="7519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3223341" y="3087907"/>
            <a:ext cx="3808395" cy="1173197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- Dát každému výroku kontext (‚</a:t>
            </a:r>
            <a:r>
              <a:rPr lang="cs-CZ" sz="1400" b="1" dirty="0" err="1" smtClean="0">
                <a:latin typeface="+mn-lt"/>
              </a:rPr>
              <a:t>frame</a:t>
            </a:r>
            <a:r>
              <a:rPr lang="cs-CZ" sz="1400" b="1" dirty="0" smtClean="0">
                <a:latin typeface="+mn-lt"/>
              </a:rPr>
              <a:t>‘)</a:t>
            </a:r>
          </a:p>
          <a:p>
            <a:r>
              <a:rPr lang="cs-CZ" sz="1400" b="1" dirty="0" smtClean="0">
                <a:latin typeface="+mn-lt"/>
              </a:rPr>
              <a:t>  - Kdo to napsal?</a:t>
            </a:r>
          </a:p>
          <a:p>
            <a:r>
              <a:rPr lang="cs-CZ" sz="1400" b="1" dirty="0">
                <a:latin typeface="+mn-lt"/>
              </a:rPr>
              <a:t> </a:t>
            </a:r>
            <a:r>
              <a:rPr lang="cs-CZ" sz="1400" b="1" dirty="0" smtClean="0">
                <a:latin typeface="+mn-lt"/>
              </a:rPr>
              <a:t> - Jak je to myšleno?</a:t>
            </a:r>
          </a:p>
          <a:p>
            <a:r>
              <a:rPr lang="cs-CZ" sz="1400" b="1" dirty="0">
                <a:latin typeface="+mn-lt"/>
              </a:rPr>
              <a:t>  </a:t>
            </a:r>
            <a:r>
              <a:rPr lang="cs-CZ" sz="1400" b="1" dirty="0" smtClean="0">
                <a:latin typeface="+mn-lt"/>
              </a:rPr>
              <a:t>- Jak se staví k všeobecné problematice?</a:t>
            </a:r>
          </a:p>
          <a:p>
            <a:r>
              <a:rPr lang="cs-CZ" sz="1400" b="1" dirty="0">
                <a:latin typeface="+mn-lt"/>
              </a:rPr>
              <a:t> </a:t>
            </a:r>
            <a:r>
              <a:rPr lang="cs-CZ" sz="1400" b="1" dirty="0" smtClean="0">
                <a:latin typeface="+mn-lt"/>
              </a:rPr>
              <a:t> - Jak se mají k vašemu textu?</a:t>
            </a:r>
          </a:p>
        </p:txBody>
      </p:sp>
      <p:sp>
        <p:nvSpPr>
          <p:cNvPr id="35" name="Ovál 34"/>
          <p:cNvSpPr/>
          <p:nvPr/>
        </p:nvSpPr>
        <p:spPr bwMode="auto">
          <a:xfrm>
            <a:off x="1210298" y="4352017"/>
            <a:ext cx="163813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Templaty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6" name="Obdélník 35"/>
          <p:cNvSpPr/>
          <p:nvPr/>
        </p:nvSpPr>
        <p:spPr bwMode="auto">
          <a:xfrm>
            <a:off x="3223341" y="4352017"/>
            <a:ext cx="4768515" cy="379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A. Citovat pouze relevantní pasáže 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3232485" y="4753495"/>
            <a:ext cx="4759371" cy="379474"/>
          </a:xfrm>
          <a:prstGeom prst="rect">
            <a:avLst/>
          </a:prstGeom>
          <a:solidFill>
            <a:srgbClr val="66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B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. ‚zarámovat‘ výroky 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vysvětlením kontextu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3232485" y="5166775"/>
            <a:ext cx="4759371" cy="71043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C. Nepřímé vysvětlení citátů autora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- Jinými slovy, X tvrdí, že…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- Hlavní vypovědí X‘ studie je, že</a:t>
            </a:r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3246121" y="5920159"/>
            <a:ext cx="4745735" cy="36177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D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. Propojit autorovo tvrzení z vaším vlastním tvrzením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211297" y="1800999"/>
            <a:ext cx="1197427" cy="384265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They</a:t>
            </a:r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say</a:t>
            </a:r>
            <a:endParaRPr lang="cs-CZ" sz="1200" b="1" dirty="0" smtClean="0">
              <a:solidFill>
                <a:srgbClr val="FFFF00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83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 bwMode="auto">
          <a:xfrm>
            <a:off x="4485488" y="183500"/>
            <a:ext cx="2893720" cy="703974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Úvod do akademické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CC"/>
                </a:solidFill>
                <a:latin typeface="+mn-lt"/>
              </a:rPr>
              <a:t>Argumentace II.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183500"/>
            <a:ext cx="1435227" cy="200176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2" name="Obdélník 21"/>
          <p:cNvSpPr/>
          <p:nvPr/>
        </p:nvSpPr>
        <p:spPr bwMode="auto">
          <a:xfrm>
            <a:off x="3232484" y="1224309"/>
            <a:ext cx="1787571" cy="32122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Ano/ Ne/ fajn, ale.. 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3255265" y="1596764"/>
            <a:ext cx="3392423" cy="5885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Souhlas, nesouhlas a nebo něco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ezi..</a:t>
            </a:r>
          </a:p>
        </p:txBody>
      </p:sp>
      <p:sp>
        <p:nvSpPr>
          <p:cNvPr id="3" name="Šipka doprava 2"/>
          <p:cNvSpPr/>
          <p:nvPr/>
        </p:nvSpPr>
        <p:spPr bwMode="auto">
          <a:xfrm>
            <a:off x="2464389" y="1617188"/>
            <a:ext cx="768096" cy="26998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 doprava 32"/>
          <p:cNvSpPr/>
          <p:nvPr/>
        </p:nvSpPr>
        <p:spPr bwMode="auto">
          <a:xfrm>
            <a:off x="2487169" y="1275545"/>
            <a:ext cx="768096" cy="26998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Ovál 20"/>
          <p:cNvSpPr/>
          <p:nvPr/>
        </p:nvSpPr>
        <p:spPr bwMode="auto">
          <a:xfrm>
            <a:off x="457637" y="1184382"/>
            <a:ext cx="2390800" cy="747159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4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. Tři možnosti,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j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ak odpovědět 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232484" y="2495580"/>
            <a:ext cx="3808395" cy="797948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latin typeface="+mn-lt"/>
              </a:rPr>
              <a:t>- Souhlasím s tím co autor říká?</a:t>
            </a:r>
          </a:p>
          <a:p>
            <a:r>
              <a:rPr lang="cs-CZ" sz="1400" b="1" dirty="0" smtClean="0">
                <a:latin typeface="+mn-lt"/>
              </a:rPr>
              <a:t>- Nesouhlasím s tím co říká?</a:t>
            </a:r>
          </a:p>
          <a:p>
            <a:r>
              <a:rPr lang="cs-CZ" sz="1400" b="1" dirty="0" smtClean="0">
                <a:latin typeface="+mn-lt"/>
              </a:rPr>
              <a:t>- Kde vlastně sám stojím?</a:t>
            </a:r>
          </a:p>
        </p:txBody>
      </p:sp>
      <p:sp>
        <p:nvSpPr>
          <p:cNvPr id="25" name="Ovál 24"/>
          <p:cNvSpPr/>
          <p:nvPr/>
        </p:nvSpPr>
        <p:spPr bwMode="auto">
          <a:xfrm>
            <a:off x="922555" y="2411908"/>
            <a:ext cx="1624936" cy="429948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Jak na to?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4" name="Šipka doprava 33"/>
          <p:cNvSpPr/>
          <p:nvPr/>
        </p:nvSpPr>
        <p:spPr bwMode="auto">
          <a:xfrm rot="5400000">
            <a:off x="3686642" y="1940842"/>
            <a:ext cx="371846" cy="75197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11297" y="1800999"/>
            <a:ext cx="1197427" cy="384265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I </a:t>
            </a:r>
            <a:r>
              <a:rPr lang="cs-CZ" sz="1200" b="1" dirty="0" err="1" smtClean="0">
                <a:solidFill>
                  <a:srgbClr val="FFFF00"/>
                </a:solidFill>
                <a:latin typeface="+mn-lt"/>
              </a:rPr>
              <a:t>say</a:t>
            </a:r>
            <a:endParaRPr lang="cs-CZ" sz="1200" b="1" dirty="0" smtClean="0">
              <a:solidFill>
                <a:srgbClr val="FFFF00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1087147" y="3358995"/>
            <a:ext cx="1638139" cy="530758"/>
          </a:xfrm>
          <a:prstGeom prst="ellipse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‚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Templaty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‘: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FFFFCC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3255265" y="3387429"/>
            <a:ext cx="5266943" cy="723431"/>
          </a:xfrm>
          <a:prstGeom prst="rect">
            <a:avLst/>
          </a:prstGeom>
          <a:solidFill>
            <a:srgbClr val="66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A. Nesouhlasit, ale hlavně vysvětlit proč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 - Nesouhlasím s názorem X, protože nové studie ukazují, že…</a:t>
            </a:r>
          </a:p>
          <a:p>
            <a:r>
              <a:rPr lang="cs-CZ" sz="12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- Tím, že se X zabývá problémem s tohoto uhlu, zapomíná na…</a:t>
            </a:r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3255265" y="4152265"/>
            <a:ext cx="5266943" cy="723431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B</a:t>
            </a:r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. Souhlasit, dát tomu ale vlastní nádech</a:t>
            </a:r>
          </a:p>
          <a:p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 - X má zajisté pravdu, zapomněla ale, že se nedávno ukázalo, že...</a:t>
            </a:r>
          </a:p>
          <a:p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- Kdo nezná tuhle školu myšlení, by se divil, že se dá zredukovat na…</a:t>
            </a:r>
          </a:p>
        </p:txBody>
      </p:sp>
      <p:sp>
        <p:nvSpPr>
          <p:cNvPr id="27" name="Obdélník 26"/>
          <p:cNvSpPr/>
          <p:nvPr/>
        </p:nvSpPr>
        <p:spPr bwMode="auto">
          <a:xfrm>
            <a:off x="3255264" y="4930320"/>
            <a:ext cx="5266943" cy="147962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C. Zároveň souhlasit, a nesouhlasit</a:t>
            </a:r>
          </a:p>
          <a:p>
            <a:r>
              <a:rPr lang="cs-CZ" sz="12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- Souhlasím, že se X musí ještě lépe vyjasnit, protože spousta lidí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 pořád myslí, že…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- I když souhlasím s X co se týče tohoto bodu, nechápu, proč se 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 dosavadní diskuze vedla bez zohlednění Y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- I když má X v řečeném bodu pravdu, tak mě Y a Z přesvědčili, že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 se vše má jinak. </a:t>
            </a:r>
          </a:p>
        </p:txBody>
      </p:sp>
    </p:spTree>
    <p:extLst>
      <p:ext uri="{BB962C8B-B14F-4D97-AF65-F5344CB8AC3E}">
        <p14:creationId xmlns:p14="http://schemas.microsoft.com/office/powerpoint/2010/main" val="42339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1289</Words>
  <Application>Microsoft Office PowerPoint</Application>
  <PresentationFormat>Předvádění na obrazovce (4:3)</PresentationFormat>
  <Paragraphs>182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Metodika X.  Vědecké psaní II. - pro pokročilé  vědecká argumentace II. aneb: they say</vt:lpstr>
      <vt:lpstr>Úkoly 5.4.</vt:lpstr>
      <vt:lpstr>Úkoly 5.4.</vt:lpstr>
      <vt:lpstr>Prezentace aplikace PowerPoint</vt:lpstr>
      <vt:lpstr>Úkoly 5.4.</vt:lpstr>
      <vt:lpstr>Prezentace aplikace PowerPoint</vt:lpstr>
      <vt:lpstr>Prezentace aplikace PowerPoint</vt:lpstr>
      <vt:lpstr>Prezentace aplikace PowerPoint</vt:lpstr>
      <vt:lpstr>Prezentace aplikace PowerPoint</vt:lpstr>
      <vt:lpstr>Úkoly 19.4.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290</cp:revision>
  <cp:lastPrinted>2019-09-24T07:27:02Z</cp:lastPrinted>
  <dcterms:created xsi:type="dcterms:W3CDTF">2015-11-23T07:04:47Z</dcterms:created>
  <dcterms:modified xsi:type="dcterms:W3CDTF">2022-04-12T07:36:10Z</dcterms:modified>
</cp:coreProperties>
</file>