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3" r:id="rId3"/>
    <p:sldId id="257" r:id="rId4"/>
    <p:sldId id="265" r:id="rId5"/>
    <p:sldId id="266" r:id="rId6"/>
    <p:sldId id="267" r:id="rId7"/>
    <p:sldId id="268" r:id="rId8"/>
    <p:sldId id="258" r:id="rId9"/>
    <p:sldId id="259" r:id="rId10"/>
    <p:sldId id="260" r:id="rId11"/>
    <p:sldId id="269" r:id="rId12"/>
    <p:sldId id="264" r:id="rId13"/>
    <p:sldId id="261" r:id="rId14"/>
    <p:sldId id="262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6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106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07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159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63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995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8985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03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785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8535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2741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3/16/2021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34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8EA3B8-941B-45E4-8214-27DD5BF2FD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816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3AF5718-EC76-4F44-B673-3B5C8CD84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/>
          <a:p>
            <a:r>
              <a:rPr lang="ru-RU"/>
              <a:t>Словосочетание</a:t>
            </a:r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B537DF0-2BDF-4560-88F8-9DAA37195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 anchor="t"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ZRM II </a:t>
            </a:r>
            <a:r>
              <a:rPr lang="en-US">
                <a:solidFill>
                  <a:schemeClr val="tx1"/>
                </a:solidFill>
              </a:rPr>
              <a:t>Lekce</a:t>
            </a:r>
            <a:r>
              <a:rPr lang="en-US" dirty="0">
                <a:solidFill>
                  <a:schemeClr val="tx1"/>
                </a:solidFill>
              </a:rPr>
              <a:t> 3</a:t>
            </a:r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8573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E7377AB-2E5E-4311-A099-7C9EEE08C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718" y="643467"/>
            <a:ext cx="4270160" cy="5571066"/>
          </a:xfrm>
        </p:spPr>
        <p:txBody>
          <a:bodyPr>
            <a:normAutofit/>
          </a:bodyPr>
          <a:lstStyle/>
          <a:p>
            <a:r>
              <a:rPr lang="ru-RU" sz="3600" dirty="0"/>
              <a:t>Примыкание</a:t>
            </a:r>
            <a:br>
              <a:rPr lang="ru-RU" sz="3600" dirty="0"/>
            </a:br>
            <a:r>
              <a:rPr lang="ru-RU" sz="3600" dirty="0"/>
              <a:t>как вид подчинительной связи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C68776-53F9-43DC-995D-0071D7A2E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5384" y="554691"/>
            <a:ext cx="5926496" cy="5571066"/>
          </a:xfrm>
        </p:spPr>
        <p:txBody>
          <a:bodyPr anchor="ctr">
            <a:normAutofit lnSpcReduction="1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Примыкание</a:t>
            </a:r>
            <a:r>
              <a:rPr lang="ru-RU" dirty="0"/>
              <a:t> – вид подчинительной связи в словосочетании, при котором к главному слову примыкает зависимое неизменяемое слово.</a:t>
            </a:r>
          </a:p>
          <a:p>
            <a:r>
              <a:rPr lang="ru-RU" i="1" dirty="0"/>
              <a:t>Поворот налево, произнес громко</a:t>
            </a:r>
          </a:p>
          <a:p>
            <a:r>
              <a:rPr lang="ru-RU" dirty="0"/>
              <a:t>Примыкание (</a:t>
            </a:r>
            <a:r>
              <a:rPr lang="ru-RU" dirty="0" err="1"/>
              <a:t>přimykání</a:t>
            </a:r>
            <a:r>
              <a:rPr lang="ru-RU" dirty="0"/>
              <a:t>): форма зависимого компонента не определяется главным компонентом; оба компонента связаны лишь семантически, тем, что они подходят друг к другу (…) связь семантики с семантикой (</a:t>
            </a:r>
            <a:r>
              <a:rPr lang="ru-RU" dirty="0" err="1"/>
              <a:t>Flídrová</a:t>
            </a:r>
            <a:r>
              <a:rPr lang="ru-RU" dirty="0"/>
              <a:t>, </a:t>
            </a:r>
            <a:r>
              <a:rPr lang="ru-RU" dirty="0" err="1"/>
              <a:t>Žaža</a:t>
            </a:r>
            <a:r>
              <a:rPr lang="ru-RU" dirty="0"/>
              <a:t>, 2005, s. 20).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604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D00C4E-C1F0-4C2D-AA8B-AF93BBA05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Различие в русской и чешской синтаксической школах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6CA9FA-8F81-4DAB-A4CC-6EAE9B4A5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884" y="2423604"/>
            <a:ext cx="11868113" cy="4187603"/>
          </a:xfrm>
        </p:spPr>
        <p:txBody>
          <a:bodyPr>
            <a:normAutofit fontScale="32500" lnSpcReduction="20000"/>
          </a:bodyPr>
          <a:lstStyle/>
          <a:p>
            <a:r>
              <a:rPr lang="ru-RU" dirty="0"/>
              <a:t>1</a:t>
            </a:r>
            <a:r>
              <a:rPr lang="ru-RU" sz="5600" dirty="0"/>
              <a:t>) Подчинительная связь. В русской традиции подчинительная связь понимается уже (только управление, согласование, примыкание). В чешской традиции к подчинительной связи относят и связь подлежащего со сказуемым. </a:t>
            </a:r>
          </a:p>
          <a:p>
            <a:r>
              <a:rPr lang="ru-RU" sz="5600" dirty="0"/>
              <a:t>2) Координация в русской и в чешской синтаксической традиции понимается по-разному. В AG-54 это вид связи между подлежащим и сказуемым, у Г. </a:t>
            </a:r>
            <a:r>
              <a:rPr lang="ru-RU" sz="5600" dirty="0" err="1"/>
              <a:t>Флидровой</a:t>
            </a:r>
            <a:r>
              <a:rPr lang="ru-RU" sz="5600" dirty="0"/>
              <a:t> – С. </a:t>
            </a:r>
            <a:r>
              <a:rPr lang="ru-RU" sz="5600" dirty="0" err="1"/>
              <a:t>Жажи</a:t>
            </a:r>
            <a:r>
              <a:rPr lang="ru-RU" sz="5600" dirty="0"/>
              <a:t>, Ф. </a:t>
            </a:r>
            <a:r>
              <a:rPr lang="ru-RU" sz="5600" dirty="0" err="1"/>
              <a:t>Копечного</a:t>
            </a:r>
            <a:r>
              <a:rPr lang="ru-RU" sz="5600" dirty="0"/>
              <a:t>, в </a:t>
            </a:r>
            <a:r>
              <a:rPr lang="ru-RU" sz="5600" dirty="0" err="1"/>
              <a:t>Mluvnice</a:t>
            </a:r>
            <a:r>
              <a:rPr lang="ru-RU" sz="5600" dirty="0"/>
              <a:t> </a:t>
            </a:r>
            <a:r>
              <a:rPr lang="ru-RU" sz="5600" dirty="0" err="1"/>
              <a:t>češtiny</a:t>
            </a:r>
            <a:r>
              <a:rPr lang="ru-RU" sz="5600" dirty="0"/>
              <a:t> (3) </a:t>
            </a:r>
            <a:r>
              <a:rPr lang="ru-RU" sz="5600" dirty="0" err="1"/>
              <a:t>эт</a:t>
            </a:r>
            <a:r>
              <a:rPr lang="ru-RU" sz="5600" dirty="0"/>
              <a:t> наименование для обозначения сочинительной, паратактической связи.</a:t>
            </a:r>
          </a:p>
          <a:p>
            <a:r>
              <a:rPr lang="ru-RU" sz="5600" dirty="0"/>
              <a:t>3) Примыкание трактуется большинством чешских авторов шире (и богемисты, и чешские русисты), к примерам примыкания они относят случаи, классифицируемые русскими авторами как так называемое слабое управление. В то же время некоторые лингвисты (напр., Р. </a:t>
            </a:r>
            <a:r>
              <a:rPr lang="ru-RU" sz="5600" dirty="0" err="1"/>
              <a:t>Мразек</a:t>
            </a:r>
            <a:r>
              <a:rPr lang="ru-RU" sz="5600" dirty="0"/>
              <a:t>) сомневаются в уместности выделения примыкания: «Примыкание равносильно отсутствию формальной обусловленности. Думается, что отсутствие формальной обусловленности нельзя признавать позитивным формальным приемом для выражения синтаксической зависимости»(</a:t>
            </a:r>
            <a:r>
              <a:rPr lang="ru-RU" sz="5600" dirty="0" err="1"/>
              <a:t>Mrázek</a:t>
            </a:r>
            <a:r>
              <a:rPr lang="ru-RU" sz="5600" dirty="0"/>
              <a:t>, 1961, s. 48).4) </a:t>
            </a:r>
          </a:p>
          <a:p>
            <a:r>
              <a:rPr lang="ru-RU" sz="5600" dirty="0"/>
              <a:t>4)Формальное несовпадение отмечается в паре терминов синтаксические отношения – </a:t>
            </a:r>
            <a:r>
              <a:rPr lang="ru-RU" sz="5600" dirty="0" err="1"/>
              <a:t>syntaktické</a:t>
            </a:r>
            <a:r>
              <a:rPr lang="ru-RU" sz="5600" dirty="0"/>
              <a:t> </a:t>
            </a:r>
            <a:r>
              <a:rPr lang="ru-RU" sz="5600" dirty="0" err="1"/>
              <a:t>vztahy</a:t>
            </a:r>
            <a:r>
              <a:rPr lang="ru-RU" sz="5600" dirty="0"/>
              <a:t>. Русский термин используется только в фор-ме мн. ч., чешский термин встречается в форме ед. ч. и мн. ч.</a:t>
            </a:r>
          </a:p>
        </p:txBody>
      </p:sp>
    </p:spTree>
    <p:extLst>
      <p:ext uri="{BB962C8B-B14F-4D97-AF65-F5344CB8AC3E}">
        <p14:creationId xmlns:p14="http://schemas.microsoft.com/office/powerpoint/2010/main" val="1574429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94B24A-932B-4C04-B5A7-AB5099B50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словосочетаний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F99978-E0BF-4719-94D2-FBB8E3A2B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Выделение типов словосочетаний по части речи стрежневого слова: именные (субстантивные и адъективные), глагольные и наречные (или адвербиальные). </a:t>
            </a:r>
          </a:p>
          <a:p>
            <a:r>
              <a:rPr lang="ru-RU" dirty="0"/>
              <a:t>Синтаксические связи, типичные для отдельных частей речи.</a:t>
            </a:r>
          </a:p>
          <a:p>
            <a:r>
              <a:rPr lang="ru-RU" dirty="0"/>
              <a:t> Если главное слово существительное, зависимое –прилагательное или причастие, то это согласование.</a:t>
            </a:r>
          </a:p>
          <a:p>
            <a:r>
              <a:rPr lang="ru-RU" dirty="0"/>
              <a:t>Если зависимое слово – наречие, то это примыкание.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001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C9C709-6EB7-4BDB-9A95-0A9EC5B19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ru-RU" sz="6100"/>
              <a:t>задания</a:t>
            </a:r>
            <a:endParaRPr lang="cs-CZ" sz="61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9E597D-6314-4744-A014-4D6285775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8229" y="0"/>
            <a:ext cx="7272247" cy="7429500"/>
          </a:xfrm>
        </p:spPr>
        <p:txBody>
          <a:bodyPr anchor="ctr">
            <a:noAutofit/>
          </a:bodyPr>
          <a:lstStyle/>
          <a:p>
            <a:pPr>
              <a:lnSpc>
                <a:spcPct val="91000"/>
              </a:lnSpc>
            </a:pPr>
            <a:r>
              <a:rPr lang="ru-RU" sz="2000" dirty="0"/>
              <a:t>1</a:t>
            </a:r>
            <a:r>
              <a:rPr lang="ru-RU" sz="2000" dirty="0">
                <a:solidFill>
                  <a:srgbClr val="FF0000"/>
                </a:solidFill>
              </a:rPr>
              <a:t>. В каком ряду во всех словосочетаниях главным словом является имя существительное?</a:t>
            </a:r>
          </a:p>
          <a:p>
            <a:pPr>
              <a:lnSpc>
                <a:spcPct val="91000"/>
              </a:lnSpc>
            </a:pPr>
            <a:r>
              <a:rPr lang="ru-RU" sz="2000" dirty="0"/>
              <a:t>а) Гонимый ветром, трепещущая рыба, клеящий обои;</a:t>
            </a:r>
          </a:p>
          <a:p>
            <a:pPr>
              <a:lnSpc>
                <a:spcPct val="91000"/>
              </a:lnSpc>
            </a:pPr>
            <a:r>
              <a:rPr lang="ru-RU" sz="2000" dirty="0"/>
              <a:t>б) сваренный картофель, оберегающий детей, храбро сражающийся;</a:t>
            </a:r>
          </a:p>
          <a:p>
            <a:pPr>
              <a:lnSpc>
                <a:spcPct val="91000"/>
              </a:lnSpc>
            </a:pPr>
            <a:r>
              <a:rPr lang="ru-RU" sz="2000" dirty="0"/>
              <a:t>в) поющие птицы, возбуждающий интерес, унесённый ветром;</a:t>
            </a:r>
          </a:p>
          <a:p>
            <a:pPr>
              <a:lnSpc>
                <a:spcPct val="91000"/>
              </a:lnSpc>
            </a:pPr>
            <a:r>
              <a:rPr lang="ru-RU" sz="2000" dirty="0"/>
              <a:t>г) поставленные вопросы, хранимые рукописи, дремлющий лев.</a:t>
            </a:r>
          </a:p>
          <a:p>
            <a:pPr>
              <a:lnSpc>
                <a:spcPct val="91000"/>
              </a:lnSpc>
            </a:pPr>
            <a:r>
              <a:rPr lang="ru-RU" sz="2000" dirty="0"/>
              <a:t>2</a:t>
            </a:r>
            <a:r>
              <a:rPr lang="ru-RU" sz="2000" dirty="0">
                <a:solidFill>
                  <a:srgbClr val="FF0000"/>
                </a:solidFill>
              </a:rPr>
              <a:t>. В каком ряду во всех словосочетаниях главным словом является причастие?</a:t>
            </a:r>
          </a:p>
          <a:p>
            <a:pPr>
              <a:lnSpc>
                <a:spcPct val="91000"/>
              </a:lnSpc>
            </a:pPr>
            <a:r>
              <a:rPr lang="ru-RU" sz="2000" dirty="0"/>
              <a:t>а) Рассказывающий о книге, сеющие в мае, скакал на коне;</a:t>
            </a:r>
          </a:p>
          <a:p>
            <a:pPr>
              <a:lnSpc>
                <a:spcPct val="91000"/>
              </a:lnSpc>
            </a:pPr>
            <a:r>
              <a:rPr lang="ru-RU" sz="2000" dirty="0"/>
              <a:t>б) тяжело дышащие, любимый детьми, хранимый в сарае;</a:t>
            </a:r>
          </a:p>
          <a:p>
            <a:pPr>
              <a:lnSpc>
                <a:spcPct val="91000"/>
              </a:lnSpc>
            </a:pPr>
            <a:r>
              <a:rPr lang="ru-RU" sz="2000" dirty="0"/>
              <a:t>в) проникающий вглубь, нарисованный фломастером, хлопочущая хозяйка;</a:t>
            </a:r>
          </a:p>
          <a:p>
            <a:pPr>
              <a:lnSpc>
                <a:spcPct val="91000"/>
              </a:lnSpc>
            </a:pPr>
            <a:r>
              <a:rPr lang="ru-RU" sz="2000" dirty="0"/>
              <a:t>г) бегающий по комнате, подготовленный к использованию, утрачивая значение.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06509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352E7A-24A6-4C4D-8E76-97A962F0B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0C4BB9-0096-4B92-BC58-EF5098946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2030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921085-9D1F-452B-8614-53336DD29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словосочетание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3A00D7-0370-496F-B901-F9CCC4D01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− существует ли словосочетание вне предложения</a:t>
            </a:r>
            <a:r>
              <a:rPr lang="ru-RU" dirty="0"/>
              <a:t>, в которое оно</a:t>
            </a:r>
          </a:p>
          <a:p>
            <a:r>
              <a:rPr lang="ru-RU" dirty="0"/>
              <a:t>входит как «строительный материал», или же оно вычленяется из</a:t>
            </a:r>
          </a:p>
          <a:p>
            <a:r>
              <a:rPr lang="ru-RU" dirty="0"/>
              <a:t>предложения наряду с другими сочетаниями слов (подход «сверху»– от предложения и подход «снизу» – от слова)</a:t>
            </a:r>
            <a:endParaRPr lang="en-US" dirty="0"/>
          </a:p>
          <a:p>
            <a:r>
              <a:rPr lang="ru-RU" dirty="0"/>
              <a:t> − </a:t>
            </a:r>
            <a:r>
              <a:rPr lang="ru-RU" dirty="0">
                <a:solidFill>
                  <a:srgbClr val="FF0000"/>
                </a:solidFill>
              </a:rPr>
              <a:t>что считать словосочетанием</a:t>
            </a:r>
            <a:r>
              <a:rPr lang="ru-RU" dirty="0"/>
              <a:t>? Любое ли сочетание слов следует</a:t>
            </a:r>
            <a:r>
              <a:rPr lang="cs-CZ" dirty="0"/>
              <a:t> </a:t>
            </a:r>
            <a:r>
              <a:rPr lang="ru-RU" dirty="0"/>
              <a:t>признавать словосочетанием?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027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AD176D3-3727-474E-8A65-1EA0C2AE2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ru-RU" sz="2800" dirty="0"/>
              <a:t>Словосочетание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AD116C-DB3F-4ED1-8D14-F195D3993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2336" y="76200"/>
            <a:ext cx="5926496" cy="6781800"/>
          </a:xfrm>
        </p:spPr>
        <p:txBody>
          <a:bodyPr anchor="ctr">
            <a:normAutofit/>
          </a:bodyPr>
          <a:lstStyle/>
          <a:p>
            <a:pPr marL="514350" indent="-514350">
              <a:buAutoNum type="arabicPeriod"/>
            </a:pPr>
            <a:r>
              <a:rPr lang="ru-RU" dirty="0"/>
              <a:t>Условная синтаксическая единица</a:t>
            </a:r>
          </a:p>
          <a:p>
            <a:pPr marL="514350" indent="-514350">
              <a:buAutoNum type="arabicPeriod"/>
            </a:pPr>
            <a:r>
              <a:rPr lang="ru-RU" dirty="0"/>
              <a:t>Состоит из нескольких слов</a:t>
            </a:r>
          </a:p>
          <a:p>
            <a:pPr marL="514350" indent="-514350">
              <a:buAutoNum type="arabicPeriod"/>
            </a:pPr>
            <a:r>
              <a:rPr lang="ru-RU" dirty="0"/>
              <a:t>На основе подчинительной связи</a:t>
            </a:r>
          </a:p>
          <a:p>
            <a:pPr marL="514350" indent="-514350">
              <a:buAutoNum type="arabicPeriod"/>
            </a:pPr>
            <a:r>
              <a:rPr lang="ru-RU" dirty="0"/>
              <a:t>Одно слово главное, второе зависимое.</a:t>
            </a:r>
          </a:p>
          <a:p>
            <a:pPr marL="514350" indent="-514350">
              <a:buAutoNum type="arabicPeriod"/>
            </a:pPr>
            <a:r>
              <a:rPr lang="ru-RU" dirty="0"/>
              <a:t>Терминологические сложности.</a:t>
            </a:r>
            <a:r>
              <a:rPr lang="cs-CZ" dirty="0"/>
              <a:t> slovní spojení</a:t>
            </a:r>
            <a:r>
              <a:rPr lang="ru-RU" dirty="0"/>
              <a:t>,</a:t>
            </a:r>
            <a:r>
              <a:rPr lang="cs-CZ" dirty="0"/>
              <a:t> skladební dvojice</a:t>
            </a:r>
            <a:r>
              <a:rPr lang="en-US" dirty="0"/>
              <a:t>, syntagma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/>
              <a:t>Несколько видов связи внутри словосочетания: </a:t>
            </a:r>
            <a:r>
              <a:rPr lang="en-US" dirty="0"/>
              <a:t>c</a:t>
            </a:r>
            <a:r>
              <a:rPr lang="ru-RU" dirty="0" err="1"/>
              <a:t>огласование</a:t>
            </a:r>
            <a:r>
              <a:rPr lang="ru-RU" dirty="0"/>
              <a:t>, управление, примыкание.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705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AA7D13-4021-4873-AE6F-DBCCB3589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Синтаксические связи и синтаксические отношения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6D7FEA-9070-4F2F-B727-D08EE5E41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414726"/>
            <a:ext cx="10268712" cy="4443274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Иногда используют как синонимы, но следует различать их. Синтаксические отношения связывают в первую очередь с планом содержания, а синтаксические</a:t>
            </a:r>
            <a:r>
              <a:rPr lang="cs-CZ" dirty="0"/>
              <a:t> </a:t>
            </a:r>
            <a:r>
              <a:rPr lang="ru-RU" dirty="0"/>
              <a:t>связи с планом выражения, т. е. можно сказать, что </a:t>
            </a:r>
            <a:r>
              <a:rPr lang="ru-RU" dirty="0">
                <a:solidFill>
                  <a:srgbClr val="FF0000"/>
                </a:solidFill>
              </a:rPr>
              <a:t>синтаксические отношения оформляются синтаксическими связями</a:t>
            </a:r>
            <a:r>
              <a:rPr lang="ru-RU" dirty="0"/>
              <a:t>.</a:t>
            </a:r>
            <a:endParaRPr lang="cs-CZ" dirty="0"/>
          </a:p>
          <a:p>
            <a:r>
              <a:rPr lang="cs-CZ" dirty="0"/>
              <a:t> </a:t>
            </a:r>
            <a:r>
              <a:rPr lang="ru-RU" i="1" dirty="0"/>
              <a:t>умная собака </a:t>
            </a:r>
            <a:r>
              <a:rPr lang="ru-RU" dirty="0"/>
              <a:t>-  синтаксическая связь согласование/синтаксические отношения – атрибутивные. Отношение признака к предмету (определительное) оформляется уподоблением формы прилагательного форме существительного, т.е. согласованием</a:t>
            </a:r>
          </a:p>
          <a:p>
            <a:r>
              <a:rPr lang="ru-RU" dirty="0"/>
              <a:t>Одно и то же отношение может оформляться разными связями: </a:t>
            </a:r>
            <a:r>
              <a:rPr lang="ru-RU" i="1" dirty="0"/>
              <a:t>ветер с севера/северный ветер </a:t>
            </a:r>
            <a:r>
              <a:rPr lang="ru-RU" dirty="0"/>
              <a:t>– отношение такое же (признак к предмету), но оформлено оно разными видами связи (управление - согласование). Неоформленных синтаксических отношений не существует: всегда есть какое-то средство, выражающее отношение, даже в тех случаях, когда синтаксическое отношение явно не выражено.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2805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E87D7E-4232-4302-A6F0-EB1388F4B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Связи: Сочинение и подчинение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57A9CC-0AC6-4CB9-ADDE-3667F91AD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По характеру взаимоотношений слов (и словоформ) различаются два</a:t>
            </a:r>
          </a:p>
          <a:p>
            <a:r>
              <a:rPr lang="ru-RU" dirty="0"/>
              <a:t>типа связи слов в предложении:</a:t>
            </a:r>
          </a:p>
          <a:p>
            <a:r>
              <a:rPr lang="ru-RU" dirty="0">
                <a:solidFill>
                  <a:srgbClr val="FF0000"/>
                </a:solidFill>
              </a:rPr>
              <a:t>сочинение (сочинительная связь), </a:t>
            </a:r>
            <a:r>
              <a:rPr lang="ru-RU" dirty="0"/>
              <a:t>при котором соединяемые слова равноправны. Сочинительной связью соединяются слова в синтаксическую группу, в синтаксический (открытый) ряд (</a:t>
            </a:r>
            <a:r>
              <a:rPr lang="ru-RU" dirty="0" err="1"/>
              <a:t>Zimek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: </a:t>
            </a:r>
            <a:r>
              <a:rPr lang="ru-RU" dirty="0" err="1"/>
              <a:t>Kubík</a:t>
            </a:r>
            <a:r>
              <a:rPr lang="ru-RU" dirty="0"/>
              <a:t> a </a:t>
            </a:r>
            <a:r>
              <a:rPr lang="ru-RU" dirty="0" err="1"/>
              <a:t>kol</a:t>
            </a:r>
            <a:r>
              <a:rPr lang="ru-RU" dirty="0"/>
              <a:t>., 1982, s. 26). </a:t>
            </a:r>
            <a:r>
              <a:rPr lang="ru-RU" i="1" u="sng" dirty="0"/>
              <a:t>Мама и папа </a:t>
            </a:r>
            <a:r>
              <a:rPr lang="ru-RU" i="1" dirty="0"/>
              <a:t>сидят на диване.</a:t>
            </a:r>
          </a:p>
          <a:p>
            <a:r>
              <a:rPr lang="ru-RU" dirty="0">
                <a:solidFill>
                  <a:srgbClr val="FF0000"/>
                </a:solidFill>
              </a:rPr>
              <a:t>подчинение (подчинительная связь), </a:t>
            </a:r>
            <a:r>
              <a:rPr lang="ru-RU" dirty="0"/>
              <a:t>при котором слова связаны друг с другом не равноправными отношениями, а отношениями зависимости» (</a:t>
            </a:r>
            <a:r>
              <a:rPr lang="ru-RU" dirty="0" err="1"/>
              <a:t>Zimek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: </a:t>
            </a:r>
            <a:r>
              <a:rPr lang="ru-RU" dirty="0" err="1"/>
              <a:t>Kubík</a:t>
            </a:r>
            <a:r>
              <a:rPr lang="ru-RU" dirty="0"/>
              <a:t> a </a:t>
            </a:r>
            <a:r>
              <a:rPr lang="ru-RU" dirty="0" err="1"/>
              <a:t>kol</a:t>
            </a:r>
            <a:r>
              <a:rPr lang="ru-RU" dirty="0"/>
              <a:t>., 1982, s. 26). Мама и папа </a:t>
            </a:r>
            <a:r>
              <a:rPr lang="ru-RU" u="sng" dirty="0"/>
              <a:t>сидят на диване. 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876284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613DE-965D-4278-8E85-B02DDFAE6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Подчинительные Отношения:  Предикация  и детерминация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D1D9E7-4DD2-420E-A4DD-16D81C470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847" y="2476870"/>
            <a:ext cx="11665258" cy="3660086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 рамках подчинительных отношений Р. </a:t>
            </a:r>
            <a:r>
              <a:rPr lang="ru-RU" dirty="0" err="1"/>
              <a:t>Зимек</a:t>
            </a:r>
            <a:r>
              <a:rPr lang="ru-RU" dirty="0"/>
              <a:t> выделяет два главных типа:</a:t>
            </a:r>
          </a:p>
          <a:p>
            <a:r>
              <a:rPr lang="ru-RU" dirty="0"/>
              <a:t>а) Предикацию – </a:t>
            </a:r>
            <a:r>
              <a:rPr lang="ru-RU" dirty="0">
                <a:solidFill>
                  <a:srgbClr val="FF0000"/>
                </a:solidFill>
              </a:rPr>
              <a:t>отношение между главными членами двусоставного предложения, т. е. между подлежащим и сказуемым. </a:t>
            </a:r>
            <a:r>
              <a:rPr lang="ru-RU" dirty="0"/>
              <a:t>Иными словами, предикация делает из двух слов, которые она соединяет, основной скелет структуры предложения, образует его предикативную основу. (этот тип в русской синтаксической традиции не относится к подчинительной связи). </a:t>
            </a:r>
            <a:r>
              <a:rPr lang="ru-RU" i="1" u="sng" dirty="0"/>
              <a:t>Мама сидит </a:t>
            </a:r>
            <a:r>
              <a:rPr lang="ru-RU" i="1" dirty="0"/>
              <a:t>на диване.</a:t>
            </a:r>
          </a:p>
          <a:p>
            <a:r>
              <a:rPr lang="ru-RU" dirty="0"/>
              <a:t>б) Детерминацию– </a:t>
            </a:r>
            <a:r>
              <a:rPr lang="ru-RU" dirty="0">
                <a:solidFill>
                  <a:srgbClr val="FF0000"/>
                </a:solidFill>
              </a:rPr>
              <a:t>представляющую определительную связь: одно (главное, определяемое) слово определяется другим </a:t>
            </a:r>
            <a:r>
              <a:rPr lang="ru-RU" dirty="0"/>
              <a:t>(зависимым, определяющим), которое уточняет и тем самым суживает значение главного слова (</a:t>
            </a:r>
            <a:r>
              <a:rPr lang="ru-RU" dirty="0" err="1"/>
              <a:t>Zimek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: </a:t>
            </a:r>
            <a:r>
              <a:rPr lang="ru-RU" dirty="0" err="1"/>
              <a:t>Kubík</a:t>
            </a:r>
            <a:r>
              <a:rPr lang="ru-RU" dirty="0"/>
              <a:t> a </a:t>
            </a:r>
            <a:r>
              <a:rPr lang="ru-RU" dirty="0" err="1"/>
              <a:t>kol</a:t>
            </a:r>
            <a:r>
              <a:rPr lang="ru-RU" dirty="0"/>
              <a:t>., 1982, s. 27). </a:t>
            </a:r>
            <a:r>
              <a:rPr lang="ru-RU" i="1" dirty="0"/>
              <a:t>Мама </a:t>
            </a:r>
            <a:r>
              <a:rPr lang="ru-RU" i="1" u="sng" dirty="0"/>
              <a:t>сидит на диване</a:t>
            </a:r>
            <a:r>
              <a:rPr lang="ru-RU" i="1" dirty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03609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7231F1-580B-4F38-9D86-A8194F704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Виды детерминации (синтаксических отношений)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A3B198-363A-48DF-9AAB-06EF179D5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441359"/>
            <a:ext cx="10268712" cy="4163627"/>
          </a:xfrm>
        </p:spPr>
        <p:txBody>
          <a:bodyPr>
            <a:normAutofit/>
          </a:bodyPr>
          <a:lstStyle/>
          <a:p>
            <a:pPr algn="l"/>
            <a:r>
              <a:rPr lang="ru-RU" sz="1800" b="0" i="0" u="none" strike="noStrike" baseline="0" dirty="0">
                <a:latin typeface="NewBaskervilleITC-Regular"/>
              </a:rPr>
              <a:t>Детерминация подразделяется на три подтипа:</a:t>
            </a:r>
          </a:p>
          <a:p>
            <a:pPr algn="l"/>
            <a:r>
              <a:rPr lang="ru-RU" sz="1800" b="0" i="0" u="none" strike="noStrike" baseline="0" dirty="0">
                <a:latin typeface="NewBaskervilleITC-Regular"/>
              </a:rPr>
              <a:t>− детерминацию атрибутивную. Атрибутивную детерминацию автор видит в словосочетаниях типа </a:t>
            </a:r>
            <a:r>
              <a:rPr lang="ru-RU" sz="1800" b="0" i="1" u="none" strike="noStrike" baseline="0" dirty="0">
                <a:latin typeface="NewBaskervilleITC-Italic"/>
              </a:rPr>
              <a:t>талантливый студент; дом с колоннами; человек среднего роста; сравнительно дешевый, довольно интересно; красиво поет; работает с увлечением</a:t>
            </a:r>
            <a:r>
              <a:rPr lang="ru-RU" sz="1800" b="0" i="0" u="none" strike="noStrike" baseline="0" dirty="0">
                <a:latin typeface="NewBaskervilleITC-Regular"/>
              </a:rPr>
              <a:t>. Здесь дается внутреннее определение, квалификация предмета, качества или процесса</a:t>
            </a:r>
            <a:r>
              <a:rPr lang="cs-CZ" sz="1800" dirty="0">
                <a:latin typeface="NewBaskervilleITC-Regular"/>
              </a:rPr>
              <a:t>.</a:t>
            </a:r>
            <a:endParaRPr lang="pl-PL" sz="1800" b="0" i="0" u="none" strike="noStrike" baseline="0" dirty="0">
              <a:latin typeface="NewBaskervilleITC-Regular"/>
            </a:endParaRPr>
          </a:p>
          <a:p>
            <a:pPr algn="l"/>
            <a:r>
              <a:rPr lang="ru-RU" sz="1800" b="0" i="0" u="none" strike="noStrike" baseline="0" dirty="0">
                <a:latin typeface="NewBaskervilleITC-Regular"/>
              </a:rPr>
              <a:t>− детерминацию объектную (устанавливается между глаголом, реже прилагательным, и его дополнением, объектом), в качестве примеров автор приводит словосочетания </a:t>
            </a:r>
            <a:r>
              <a:rPr lang="ru-RU" sz="1800" b="0" i="1" u="none" strike="noStrike" baseline="0" dirty="0">
                <a:latin typeface="NewBaskervilleITC-Italic"/>
              </a:rPr>
              <a:t>добывать уголь; сочинить симфонию; лишиться денег; помогать товарищам; заниматься спортом; заботиться о ребенке; способный к музыке; похожий на мать; доволен результатом</a:t>
            </a:r>
            <a:endParaRPr lang="cs-CZ" sz="1800" b="0" i="0" u="none" strike="noStrike" baseline="0" dirty="0">
              <a:latin typeface="NewBaskervilleITC-Regular"/>
            </a:endParaRPr>
          </a:p>
          <a:p>
            <a:pPr algn="l"/>
            <a:r>
              <a:rPr lang="ru-RU" sz="1800" b="0" i="0" u="none" strike="noStrike" baseline="0" dirty="0">
                <a:latin typeface="NewBaskervilleITC-Regular"/>
              </a:rPr>
              <a:t>− детерминацию обстоятельственную или детерминацию адвербиальную, указывающую на внешние обстоятельства какого-либо действия или состояния, примером могут служить словосочетания </a:t>
            </a:r>
            <a:r>
              <a:rPr lang="ru-RU" sz="1800" b="0" i="1" u="none" strike="noStrike" baseline="0" dirty="0">
                <a:latin typeface="NewBaskervilleITC-Italic"/>
              </a:rPr>
              <a:t>работает на станции, сидит дома, вернется вечером, рассказывал смеясь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6656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BAE4093-34ED-4EB7-AEED-318741DB8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517" y="532660"/>
            <a:ext cx="3870175" cy="5681873"/>
          </a:xfrm>
        </p:spPr>
        <p:txBody>
          <a:bodyPr>
            <a:normAutofit/>
          </a:bodyPr>
          <a:lstStyle/>
          <a:p>
            <a:r>
              <a:rPr lang="ru-RU" sz="3100" dirty="0"/>
              <a:t>Согласование</a:t>
            </a:r>
            <a:br>
              <a:rPr lang="ru-RU" sz="3100" dirty="0"/>
            </a:br>
            <a:r>
              <a:rPr lang="ru-RU" sz="3100" dirty="0"/>
              <a:t>как вид подчинительной связи</a:t>
            </a:r>
            <a:endParaRPr lang="cs-CZ" sz="31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5EA44A-FD96-4BB1-9259-90A3B7663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2336" y="643467"/>
            <a:ext cx="5926496" cy="5571066"/>
          </a:xfrm>
        </p:spPr>
        <p:txBody>
          <a:bodyPr anchor="ctr">
            <a:norm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Согласование</a:t>
            </a:r>
            <a:r>
              <a:rPr lang="ru-RU" dirty="0"/>
              <a:t> – вид подчинительной связи в словосочетании, при котором главное слово </a:t>
            </a:r>
            <a:r>
              <a:rPr lang="ru-RU" dirty="0">
                <a:solidFill>
                  <a:srgbClr val="FF0000"/>
                </a:solidFill>
              </a:rPr>
              <a:t>согласуется </a:t>
            </a:r>
            <a:r>
              <a:rPr lang="ru-RU" dirty="0"/>
              <a:t>с зависимым в роде, числе и падеже. </a:t>
            </a:r>
            <a:r>
              <a:rPr lang="ru-RU" i="1" dirty="0"/>
              <a:t>Вкусное мороженное, перед цветущим деревом</a:t>
            </a:r>
            <a:endParaRPr lang="cs-CZ" i="1" dirty="0"/>
          </a:p>
          <a:p>
            <a:r>
              <a:rPr lang="ru-RU" dirty="0"/>
              <a:t>Согласование (</a:t>
            </a:r>
            <a:r>
              <a:rPr lang="ru-RU" dirty="0" err="1"/>
              <a:t>shoda</a:t>
            </a:r>
            <a:r>
              <a:rPr lang="ru-RU" dirty="0"/>
              <a:t>, </a:t>
            </a:r>
            <a:r>
              <a:rPr lang="ru-RU" dirty="0" err="1"/>
              <a:t>kongruence</a:t>
            </a:r>
            <a:r>
              <a:rPr lang="ru-RU" dirty="0"/>
              <a:t>): зависимый компонент уподобляется</a:t>
            </a:r>
            <a:r>
              <a:rPr lang="cs-CZ" dirty="0"/>
              <a:t> </a:t>
            </a:r>
            <a:r>
              <a:rPr lang="ru-RU" dirty="0"/>
              <a:t>по форме главному в грамматических категориях, общих этим компонентам (…) связь формы с формой (</a:t>
            </a:r>
            <a:r>
              <a:rPr lang="ru-RU" dirty="0" err="1"/>
              <a:t>Flídrová</a:t>
            </a:r>
            <a:r>
              <a:rPr lang="ru-RU" dirty="0"/>
              <a:t>, </a:t>
            </a:r>
            <a:r>
              <a:rPr lang="ru-RU" dirty="0" err="1"/>
              <a:t>Žaža</a:t>
            </a:r>
            <a:r>
              <a:rPr lang="ru-RU" dirty="0"/>
              <a:t>, 2005, s. 20).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885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504665B-E780-438A-B43C-20A9AFBA2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44" y="643467"/>
            <a:ext cx="4412202" cy="5571066"/>
          </a:xfrm>
        </p:spPr>
        <p:txBody>
          <a:bodyPr>
            <a:normAutofit/>
          </a:bodyPr>
          <a:lstStyle/>
          <a:p>
            <a:r>
              <a:rPr lang="ru-RU" sz="4100" dirty="0"/>
              <a:t>Управление как вид подчинительной связи</a:t>
            </a:r>
            <a:endParaRPr lang="cs-CZ" sz="41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9075ED-018F-4EBC-8199-B142F8755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2336" y="643467"/>
            <a:ext cx="5926496" cy="5571066"/>
          </a:xfrm>
        </p:spPr>
        <p:txBody>
          <a:bodyPr anchor="ctr">
            <a:normAutofit fontScale="92500" lnSpcReduction="2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Управление</a:t>
            </a:r>
            <a:r>
              <a:rPr lang="ru-RU" dirty="0"/>
              <a:t> – вид подчинительной связи в словосочетании, при котором главное слово </a:t>
            </a:r>
            <a:r>
              <a:rPr lang="ru-RU" dirty="0">
                <a:solidFill>
                  <a:srgbClr val="FF0000"/>
                </a:solidFill>
              </a:rPr>
              <a:t>управляет</a:t>
            </a:r>
            <a:r>
              <a:rPr lang="ru-RU" dirty="0"/>
              <a:t> зависимым при помощи косвенного падежа с предлогом и без. </a:t>
            </a:r>
            <a:r>
              <a:rPr lang="ru-RU" i="1" dirty="0"/>
              <a:t>Румяный от мороза, беседуем с друзьями</a:t>
            </a:r>
            <a:endParaRPr lang="cs-CZ" i="1" dirty="0"/>
          </a:p>
          <a:p>
            <a:r>
              <a:rPr lang="ru-RU" dirty="0"/>
              <a:t>Управление (</a:t>
            </a:r>
            <a:r>
              <a:rPr lang="ru-RU" dirty="0" err="1"/>
              <a:t>řízenost</a:t>
            </a:r>
            <a:r>
              <a:rPr lang="ru-RU" dirty="0"/>
              <a:t>, </a:t>
            </a:r>
            <a:r>
              <a:rPr lang="ru-RU" dirty="0" err="1"/>
              <a:t>rekce</a:t>
            </a:r>
            <a:r>
              <a:rPr lang="ru-RU" dirty="0"/>
              <a:t>): форма зависимого компонента предсказана, предопределена валентностью главного компонента (чаще всего глагола), т. е. его способностью сочетаться с определенной формой с определенным числом зависимых компонентов; причем валентность в большинстве случаев обусловлена семантикой (…). В этих случаях налицо связь формы с семантикой(</a:t>
            </a:r>
            <a:r>
              <a:rPr lang="ru-RU" dirty="0" err="1"/>
              <a:t>Flídrová</a:t>
            </a:r>
            <a:r>
              <a:rPr lang="ru-RU" dirty="0"/>
              <a:t>, </a:t>
            </a:r>
            <a:r>
              <a:rPr lang="ru-RU" dirty="0" err="1"/>
              <a:t>Žaža</a:t>
            </a:r>
            <a:r>
              <a:rPr lang="ru-RU" dirty="0"/>
              <a:t>, 2005, s. 20).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368211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DarkSeedLeftStep">
      <a:dk1>
        <a:srgbClr val="000000"/>
      </a:dk1>
      <a:lt1>
        <a:srgbClr val="FFFFFF"/>
      </a:lt1>
      <a:dk2>
        <a:srgbClr val="1A212F"/>
      </a:dk2>
      <a:lt2>
        <a:srgbClr val="F0F3F1"/>
      </a:lt2>
      <a:accent1>
        <a:srgbClr val="E729A8"/>
      </a:accent1>
      <a:accent2>
        <a:srgbClr val="C517D5"/>
      </a:accent2>
      <a:accent3>
        <a:srgbClr val="8829E7"/>
      </a:accent3>
      <a:accent4>
        <a:srgbClr val="3E30D9"/>
      </a:accent4>
      <a:accent5>
        <a:srgbClr val="2969E7"/>
      </a:accent5>
      <a:accent6>
        <a:srgbClr val="17A6D5"/>
      </a:accent6>
      <a:hlink>
        <a:srgbClr val="3F55BF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1257</Words>
  <Application>Microsoft Office PowerPoint</Application>
  <PresentationFormat>Širokoúhlá obrazovka</PresentationFormat>
  <Paragraphs>63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Franklin Gothic Demi Cond</vt:lpstr>
      <vt:lpstr>Franklin Gothic Medium</vt:lpstr>
      <vt:lpstr>NewBaskervilleITC-Italic</vt:lpstr>
      <vt:lpstr>NewBaskervilleITC-Regular</vt:lpstr>
      <vt:lpstr>Wingdings</vt:lpstr>
      <vt:lpstr>JuxtaposeVTI</vt:lpstr>
      <vt:lpstr>Словосочетание</vt:lpstr>
      <vt:lpstr>словосочетание</vt:lpstr>
      <vt:lpstr>Словосочетание</vt:lpstr>
      <vt:lpstr>Синтаксические связи и синтаксические отношения</vt:lpstr>
      <vt:lpstr>Связи: Сочинение и подчинение</vt:lpstr>
      <vt:lpstr>Подчинительные Отношения:  Предикация  и детерминация</vt:lpstr>
      <vt:lpstr>Виды детерминации (синтаксических отношений)</vt:lpstr>
      <vt:lpstr>Согласование как вид подчинительной связи</vt:lpstr>
      <vt:lpstr>Управление как вид подчинительной связи</vt:lpstr>
      <vt:lpstr>Примыкание как вид подчинительной связи</vt:lpstr>
      <vt:lpstr>Различие в русской и чешской синтаксической школах</vt:lpstr>
      <vt:lpstr>Типы словосочетаний</vt:lpstr>
      <vt:lpstr>задания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Словосочетание</dc:title>
  <dc:creator>Olga Berger</dc:creator>
  <cp:lastModifiedBy>Olga Berger</cp:lastModifiedBy>
  <cp:revision>22</cp:revision>
  <dcterms:created xsi:type="dcterms:W3CDTF">2021-03-14T11:18:05Z</dcterms:created>
  <dcterms:modified xsi:type="dcterms:W3CDTF">2021-03-16T07:18:43Z</dcterms:modified>
</cp:coreProperties>
</file>