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322" r:id="rId5"/>
    <p:sldId id="323" r:id="rId6"/>
    <p:sldId id="324" r:id="rId7"/>
    <p:sldId id="318" r:id="rId8"/>
    <p:sldId id="320" r:id="rId9"/>
    <p:sldId id="258" r:id="rId10"/>
    <p:sldId id="259" r:id="rId11"/>
    <p:sldId id="261" r:id="rId12"/>
    <p:sldId id="260" r:id="rId13"/>
    <p:sldId id="262" r:id="rId14"/>
    <p:sldId id="263" r:id="rId15"/>
    <p:sldId id="264" r:id="rId16"/>
    <p:sldId id="325" r:id="rId17"/>
    <p:sldId id="326" r:id="rId18"/>
    <p:sldId id="327" r:id="rId19"/>
    <p:sldId id="26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F7859-152A-43EF-958A-44CB92FF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AAAD04-8459-4A45-870C-1892F0E5A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2229A-907D-45B5-A9AF-400C8D49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345A2-29DC-45AD-914A-ADB7F198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8F85AB-25B2-4619-A934-A05443A7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2A566-95B3-4C44-9D93-632ACDB8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55DAB6-A31B-4EAD-9769-C76627A0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79469-7D78-4E56-8B56-7CE61407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5E350F-635E-465F-9E90-2786FA8C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C9CB6F-5BCD-4CC5-A43F-445E016F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54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8C2B24-0E60-4C42-A582-9609DD76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7D084-9421-48CF-ACE7-767AA3A93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9F693-5A72-4112-B08F-AF37887B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AE597-EA11-45B0-8A3A-3C6DEE88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E49F57-6A71-4FCA-8F49-A360E3D4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7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6E7BF-C232-43A4-B6FE-340A0AC0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1C3F82-3811-43C8-B4FE-92E115E9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F6C6B-F848-481D-8E28-BDEA29B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82B25E-D6ED-4C0D-9E1A-0865477D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EFD49-7D8B-40ED-9CA2-DCBA8F6E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4167A-C63F-41B1-A406-A7866DE7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25C85-8ACD-42A5-8757-379F7897C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FFE61-A327-4963-81D9-DD75BBFB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91D66C-9513-4825-ADB7-9A622647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B1692F-F37A-4BC5-A7D2-5BEAE3E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4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93858-CD75-424B-B7E6-06434F91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D3D44-2CA3-4DBC-AAEC-1239DEA18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07721F-8782-4E23-9703-C712B522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B995B-F57F-4ABC-9E63-783A6086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429AB-3AF7-4A70-8C5A-B438FD3D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06E4C2-286E-47F0-BA3C-10266015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AB3E9-D775-4872-A3BE-1AD51F67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F73DEF-E466-4699-84A1-353E7175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318BD5-6ABA-4B59-ABF8-C2650C27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DC5CA6-1238-4F8C-AA6D-076213401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B588A7-DF1C-432E-9732-CE6531E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4C7F65-B652-4BEA-8329-45A44FE2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456CD1-DBE5-4943-B6B7-50C79365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90EED6-0600-48AB-B264-F141BF55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5513B-B7CC-4F15-99C0-E003BCD9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C89CC9-4980-4794-8925-83D7E697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A0D52B-C98A-494D-A50B-99F119B0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9E4703-9656-4A66-AED5-69791A4F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2416A2-D540-427F-A66A-86FACF24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47F354-EB8D-4B1D-A778-4696710B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25D4FC-6812-4DA6-BF83-A0AE68E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5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916F2-432A-4870-9783-367CB51D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C249E8-9316-44D4-B5F4-CC029FA8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4AC86F-C437-4EEC-B32F-C0AC23A46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F7FB8B-D974-4807-A71B-EA8BAE67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C3ECCC-8838-4D3E-B217-E40B61B9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91CC81-E317-4EAB-BBAE-E878BFD4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0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C1AA4-A099-4698-B543-782913675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130700-EC76-429B-8393-99FCF6EA7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CFBF5B-C890-4AB4-BB14-BF7D48785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EBAA0-9DC3-4CB5-8163-1C026613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0AFC93-063D-4F77-9E35-2C0D3C84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8AA519-BD1B-42DA-8440-BB7C7E2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5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B6BED6-29B1-4875-8861-B965B032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418481-6095-430D-860C-B88F1A18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ADAEA7-E5E7-453F-AF36-592AFBB42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B548-70DB-4D47-847A-F12E66E32847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A3CAD-E26A-4F15-BB15-3702D0BF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5AA4D6-E7B2-4F2A-AB2C-741D41F8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86E4-407D-40F5-8A04-9AAF7EDB5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m.cz/slavnedny/527595-2-listopad-den-kdy-zacala-vysilat-televize" TargetMode="External"/><Relationship Id="rId2" Type="http://schemas.openxmlformats.org/officeDocument/2006/relationships/hyperlink" Target="http://www.tvhistory.t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vse-o-ct/historie/ceskoslovenska-televize/cst-v-datech/" TargetMode="External"/><Relationship Id="rId4" Type="http://schemas.openxmlformats.org/officeDocument/2006/relationships/hyperlink" Target="http://www.ceskatelevize.cz/ct/historie/index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ediaartnet.org/source-text/7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pmW4Yd7SY" TargetMode="External"/><Relationship Id="rId2" Type="http://schemas.openxmlformats.org/officeDocument/2006/relationships/hyperlink" Target="http://www.ubu.com/sound/c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.com/film/debord_spectacle1.html" TargetMode="External"/><Relationship Id="rId2" Type="http://schemas.openxmlformats.org/officeDocument/2006/relationships/hyperlink" Target="http://www.ubu.com/film/debord_hurlemen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ubu.com/film/debord_spectacle2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google.cz/search?rlz=1C1LENP_enCZ647CZ647&amp;tbm=isch&amp;sa=1&amp;ei=XqWOWsbjFoLEwAKTvKTwCw&amp;q=laszlo+moholy-nagy+photographs&amp;oq=laszlo+moholy-nagy+photographs&amp;gs_l=psy-ab.3..0i10i19k1.287906.292783.0.293223.30.20.0.10.10.0.113.1697.16j3.19.0....0...1c.1.64.psy-ab..1.29.1736...0j0i67k1j0i30k1j0i19k1j0i30i19k1j0i13i30i19k1.0.XeZ65Ya1sX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cz/search?rlz=1C1LENP_enCZ647CZ647&amp;tbm=isch&amp;sa=1&amp;ei=oaeOWoPjE8fTwQLioa_wCw&amp;q=nam+june+paik+video+art+1965&amp;oq=nam+june+paik+video+art+1965&amp;gs_l=psy-ab.3...54509.56387.0.56538.14.14.0.0.0.0.144.1434.8j6.14.0....0...1c.1.64.psy-ab..4.0.0....0.C240wyx9-N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>
            <a:extLst>
              <a:ext uri="{FF2B5EF4-FFF2-40B4-BE49-F238E27FC236}">
                <a16:creationId xmlns:a16="http://schemas.microsoft.com/office/drawing/2014/main" id="{75A6557E-43D9-40D9-87DC-E87F54919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0"/>
            <a:ext cx="488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E5EBC85-B0C3-4CF5-BAE2-E10E4FC01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325814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4400" b="1" dirty="0">
                <a:latin typeface="+mn-lt"/>
              </a:rPr>
              <a:t>New Media Art 02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latin typeface="+mn-lt"/>
              </a:rPr>
              <a:t>New Beginning_50s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4DC32F5-FA24-4F39-A99C-751E5DFB1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TV: médium bez umění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C55B9D1-1C1A-48C1-A398-8ED41496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Televize</a:t>
            </a:r>
            <a:r>
              <a:rPr lang="cs-CZ" altLang="cs-CZ" sz="1600"/>
              <a:t> je široce používaný jednosměrný dálkový telekomunikační systém vysílání a přijímání televizního signálu – obrazu a zvuku. Komerčně se začala televize využívat od 30. let 20.století, dostala se i do domácností a stala se důležitým komunikačním prostředkem a zdrojem zábavy. </a:t>
            </a:r>
          </a:p>
          <a:p>
            <a:pPr eaLnBrk="1" hangingPunct="1">
              <a:buFontTx/>
              <a:buNone/>
            </a:pPr>
            <a:endParaRPr lang="cs-CZ" altLang="cs-CZ" sz="1600"/>
          </a:p>
          <a:p>
            <a:pPr eaLnBrk="1" hangingPunct="1"/>
            <a:r>
              <a:rPr lang="cs-CZ" altLang="cs-CZ" sz="1600"/>
              <a:t>Slovo televize bylo odvozeno z řeckého tele – daleko a latinského vize – vidět.</a:t>
            </a:r>
          </a:p>
          <a:p>
            <a:pPr eaLnBrk="1" hangingPunct="1"/>
            <a:r>
              <a:rPr lang="cs-CZ" altLang="cs-CZ" sz="1600" b="1"/>
              <a:t>1. TV vysílání, BBC</a:t>
            </a:r>
            <a:r>
              <a:rPr lang="cs-CZ" altLang="cs-CZ" sz="1600"/>
              <a:t>: 1935: </a:t>
            </a:r>
            <a:r>
              <a:rPr lang="cs-CZ" altLang="cs-CZ" sz="1600">
                <a:hlinkClick r:id="rId2"/>
              </a:rPr>
              <a:t>http://www.tvhistory.tv/</a:t>
            </a:r>
            <a:endParaRPr lang="cs-CZ" altLang="cs-CZ" sz="1600"/>
          </a:p>
          <a:p>
            <a:pPr eaLnBrk="1" hangingPunct="1"/>
            <a:r>
              <a:rPr lang="cs-CZ" altLang="cs-CZ" sz="1200">
                <a:hlinkClick r:id="rId3"/>
              </a:rPr>
              <a:t>http://www.stream.cz/slavnedny/527595-2-listopad-den-kdy-zacala-vysilat-televize</a:t>
            </a:r>
            <a:endParaRPr lang="cs-CZ" altLang="cs-CZ" sz="1200"/>
          </a:p>
          <a:p>
            <a:pPr eaLnBrk="1" hangingPunct="1"/>
            <a:endParaRPr lang="cs-CZ" altLang="cs-CZ" sz="1200"/>
          </a:p>
          <a:p>
            <a:pPr eaLnBrk="1" hangingPunct="1">
              <a:buFontTx/>
              <a:buNone/>
            </a:pPr>
            <a:r>
              <a:rPr lang="cs-CZ" altLang="cs-CZ" sz="1600" b="1"/>
              <a:t>Historie televize:</a:t>
            </a:r>
          </a:p>
          <a:p>
            <a:pPr eaLnBrk="1" hangingPunct="1"/>
            <a:r>
              <a:rPr lang="cs-CZ" altLang="cs-CZ" sz="1600"/>
              <a:t>Monaco, James: </a:t>
            </a:r>
            <a:r>
              <a:rPr lang="cs-CZ" altLang="cs-CZ" sz="1600" i="1"/>
              <a:t>Jak číst film</a:t>
            </a:r>
            <a:r>
              <a:rPr lang="cs-CZ" altLang="cs-CZ" sz="1600"/>
              <a:t>. Praha, Albatros 2004. (Historie TV in Film a média: chronologie, s. 578 a dále.)</a:t>
            </a:r>
            <a:br>
              <a:rPr lang="cs-CZ" altLang="cs-CZ" sz="1600"/>
            </a:br>
            <a:r>
              <a:rPr lang="cs-CZ" altLang="cs-CZ" sz="1600"/>
              <a:t>Historie české TV: </a:t>
            </a:r>
            <a:r>
              <a:rPr lang="en-US" altLang="cs-CZ" sz="1600">
                <a:hlinkClick r:id="rId4"/>
              </a:rPr>
              <a:t>http</a:t>
            </a:r>
            <a:r>
              <a:rPr lang="cs-CZ" altLang="cs-CZ" sz="1600">
                <a:hlinkClick r:id="rId4"/>
              </a:rPr>
              <a:t>://www.ceskatelevize.cz/ct/historie/index.php</a:t>
            </a:r>
            <a:endParaRPr lang="cs-CZ" altLang="cs-CZ" sz="1600"/>
          </a:p>
          <a:p>
            <a:pPr eaLnBrk="1" hangingPunct="1"/>
            <a:r>
              <a:rPr lang="cs-CZ" altLang="cs-CZ" sz="1600"/>
              <a:t>Historie ČT v datech: </a:t>
            </a:r>
            <a:r>
              <a:rPr lang="cs-CZ" altLang="cs-CZ" sz="1600">
                <a:hlinkClick r:id="rId5"/>
              </a:rPr>
              <a:t>www.ceskatelevize.cz/vse-o-ct/historie/ceskoslovenska-televize/cst-v-datech/</a:t>
            </a:r>
            <a:endParaRPr lang="cs-CZ" altLang="cs-CZ" sz="1600"/>
          </a:p>
          <a:p>
            <a:pPr eaLnBrk="1" hangingPunct="1"/>
            <a:endParaRPr lang="cs-CZ" altLang="cs-CZ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FAC75C-A977-4886-966E-07928F940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TV: médium bez umění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FD6EC13-5148-486C-AD00-E682CF603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T. W. Adorno </a:t>
            </a:r>
            <a:r>
              <a:rPr lang="cs-CZ" altLang="cs-CZ" sz="1600"/>
              <a:t>(1903 – 1969) a kritika</a:t>
            </a:r>
            <a:r>
              <a:rPr lang="cs-CZ" altLang="cs-CZ" sz="1600" b="1"/>
              <a:t> televize </a:t>
            </a:r>
            <a:r>
              <a:rPr lang="cs-CZ" altLang="cs-CZ" sz="1600"/>
              <a:t>jako masmédia a součásti</a:t>
            </a:r>
            <a:r>
              <a:rPr lang="cs-CZ" altLang="cs-CZ" sz="1600" b="1"/>
              <a:t> „schématu kulturního průmyslu“.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eaLnBrk="1" hangingPunct="1"/>
            <a:r>
              <a:rPr lang="cs-CZ" altLang="cs-CZ" sz="1600" b="1"/>
              <a:t>Adorno, T.W. </a:t>
            </a:r>
            <a:r>
              <a:rPr lang="cs-CZ" altLang="cs-CZ" sz="1600" b="1" i="1"/>
              <a:t>Prolog k televizi</a:t>
            </a:r>
            <a:r>
              <a:rPr lang="cs-CZ" altLang="cs-CZ" sz="1600" b="1"/>
              <a:t>, 1953.</a:t>
            </a:r>
          </a:p>
          <a:p>
            <a:pPr eaLnBrk="1" hangingPunct="1"/>
            <a:r>
              <a:rPr lang="cs-CZ" altLang="cs-CZ" sz="1600" b="1"/>
              <a:t>Adorno, T.W. </a:t>
            </a:r>
            <a:r>
              <a:rPr lang="cs-CZ" altLang="cs-CZ" sz="1600" b="1" i="1"/>
              <a:t>Televize jako ideologie</a:t>
            </a:r>
            <a:r>
              <a:rPr lang="cs-CZ" altLang="cs-CZ" sz="1600" b="1"/>
              <a:t>, 1953.</a:t>
            </a:r>
          </a:p>
          <a:p>
            <a:pPr eaLnBrk="1" hangingPunct="1"/>
            <a:endParaRPr lang="cs-CZ" altLang="cs-CZ" sz="1600" b="1"/>
          </a:p>
          <a:p>
            <a:pPr eaLnBrk="1" hangingPunct="1"/>
            <a:r>
              <a:rPr lang="cs-CZ" altLang="cs-CZ" sz="1600" b="1"/>
              <a:t>V. Flusser (</a:t>
            </a:r>
            <a:r>
              <a:rPr lang="en-US" altLang="cs-CZ" sz="1600" b="1"/>
              <a:t>1920 - 1991</a:t>
            </a:r>
            <a:r>
              <a:rPr lang="cs-CZ" altLang="cs-CZ" sz="1600" b="1"/>
              <a:t>):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	</a:t>
            </a:r>
            <a:r>
              <a:rPr lang="cs-CZ" altLang="cs-CZ" sz="1600" i="1"/>
              <a:t>„</a:t>
            </a:r>
            <a:r>
              <a:rPr lang="en-US" altLang="cs-CZ" sz="1600" i="1"/>
              <a:t>[O]</a:t>
            </a:r>
            <a:r>
              <a:rPr lang="cs-CZ" altLang="cs-CZ" sz="1600" i="1"/>
              <a:t>byvatelé obytné místnosti sedí v půlkruhu kolem skříňky, aby přijali obrazy a zvuky, které z ní proudí; podle názorů některých analytiků zaujímá proto skříňka /TV/  místo, které dříve zaujímala matka nebo učitel ve třídě. To je omyl. Bedna není vysílač (jako matka a učitel), ale poslední bod louče. Půlkruh je výsečí … pro obyvatele neviditelného kruhu.“</a:t>
            </a:r>
            <a:r>
              <a:rPr lang="en-US" altLang="cs-CZ" sz="1600"/>
              <a:t> </a:t>
            </a:r>
            <a:r>
              <a:rPr lang="cs-CZ" altLang="cs-CZ" sz="1600"/>
              <a:t>(Flusser, V: </a:t>
            </a:r>
            <a:r>
              <a:rPr lang="cs-CZ" altLang="cs-CZ" sz="1600" i="1"/>
              <a:t>Komunikológia</a:t>
            </a:r>
            <a:r>
              <a:rPr lang="cs-CZ" altLang="cs-CZ" sz="1600"/>
              <a:t>, </a:t>
            </a:r>
            <a:r>
              <a:rPr lang="en-US" altLang="cs-CZ" sz="1600"/>
              <a:t>2002, </a:t>
            </a:r>
            <a:r>
              <a:rPr lang="cs-CZ" altLang="cs-CZ" sz="1600"/>
              <a:t>s.140) </a:t>
            </a:r>
          </a:p>
          <a:p>
            <a:pPr eaLnBrk="1" hangingPunct="1"/>
            <a:endParaRPr lang="cs-CZ" altLang="cs-CZ" sz="16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92C5CAD-78F2-4CBA-869D-EBC6A9503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B78456-535C-43DD-ADB3-3689B90EC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 dirty="0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 dirty="0"/>
          </a:p>
          <a:p>
            <a:pPr lvl="1" eaLnBrk="1" hangingPunct="1"/>
            <a:r>
              <a:rPr lang="cs-CZ" altLang="cs-CZ" sz="1600" b="1" dirty="0" err="1"/>
              <a:t>Utopicko</a:t>
            </a:r>
            <a:r>
              <a:rPr lang="cs-CZ" altLang="cs-CZ" sz="1600" b="1" dirty="0"/>
              <a:t> – emfatická s.: </a:t>
            </a:r>
            <a:r>
              <a:rPr lang="cs-CZ" altLang="cs-CZ" sz="1600" b="1" dirty="0" err="1"/>
              <a:t>Lucio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Fontana</a:t>
            </a:r>
            <a:r>
              <a:rPr lang="cs-CZ" altLang="cs-CZ" sz="1600" b="1" dirty="0"/>
              <a:t>: televize</a:t>
            </a:r>
          </a:p>
          <a:p>
            <a:pPr lvl="1" eaLnBrk="1" hangingPunct="1"/>
            <a:r>
              <a:rPr lang="cs-CZ" altLang="cs-CZ" sz="1600" b="1" dirty="0"/>
              <a:t>Receptivně – analytická s.: John Cage: rádio</a:t>
            </a:r>
          </a:p>
          <a:p>
            <a:pPr lvl="1" eaLnBrk="1" hangingPunct="1"/>
            <a:r>
              <a:rPr lang="cs-CZ" altLang="cs-CZ" sz="1600" b="1" dirty="0" err="1"/>
              <a:t>Kriticko</a:t>
            </a:r>
            <a:r>
              <a:rPr lang="cs-CZ" altLang="cs-CZ" sz="1600" b="1" dirty="0"/>
              <a:t> – destruktivní s.: Guy </a:t>
            </a:r>
            <a:r>
              <a:rPr lang="cs-CZ" altLang="cs-CZ" sz="1600" b="1" dirty="0" err="1"/>
              <a:t>Debord</a:t>
            </a:r>
            <a:r>
              <a:rPr lang="cs-CZ" altLang="cs-CZ" sz="1600" b="1" dirty="0"/>
              <a:t> a film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75E89C-C95F-40D1-9BD2-DF91DDD40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 dirty="0"/>
              <a:t>Medi</a:t>
            </a:r>
            <a:r>
              <a:rPr lang="cs-CZ" altLang="cs-CZ" sz="3200" b="1" dirty="0" err="1"/>
              <a:t>ální</a:t>
            </a:r>
            <a:r>
              <a:rPr lang="cs-CZ" altLang="cs-CZ" sz="3200" b="1" dirty="0"/>
              <a:t> umění: nové začátky: 1950 a dále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6DA2582-D691-4E6A-8975-11ECC7128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400" b="1" u="sng"/>
              <a:t>Utopicko – emfatická s.: Lucio Fontana: televize</a:t>
            </a:r>
          </a:p>
          <a:p>
            <a:pPr lvl="1" eaLnBrk="1" hangingPunct="1"/>
            <a:r>
              <a:rPr lang="cs-CZ" altLang="cs-CZ" sz="1400" b="1">
                <a:solidFill>
                  <a:schemeClr val="bg2"/>
                </a:solidFill>
              </a:rPr>
              <a:t>Receptivně – analytická s.: John Cage: rádio</a:t>
            </a:r>
          </a:p>
          <a:p>
            <a:pPr lvl="1" eaLnBrk="1" hangingPunct="1"/>
            <a:r>
              <a:rPr lang="cs-CZ" altLang="cs-CZ" sz="1400" b="1">
                <a:solidFill>
                  <a:schemeClr val="bg2"/>
                </a:solidFill>
              </a:rPr>
              <a:t>Kriticko – destruktivní s.: Guy Debord a film</a:t>
            </a:r>
          </a:p>
          <a:p>
            <a:pPr lvl="1" eaLnBrk="1" hangingPunct="1">
              <a:buFontTx/>
              <a:buNone/>
            </a:pPr>
            <a:endParaRPr lang="cs-CZ" altLang="cs-CZ" sz="1400" b="1">
              <a:solidFill>
                <a:schemeClr val="bg2"/>
              </a:solidFill>
            </a:endParaRPr>
          </a:p>
          <a:p>
            <a:pPr eaLnBrk="1" hangingPunct="1"/>
            <a:r>
              <a:rPr lang="cs-CZ" altLang="cs-CZ" sz="1600" b="1" i="1"/>
              <a:t>Spatialistický manifest pro televizi</a:t>
            </a:r>
            <a:r>
              <a:rPr lang="cs-CZ" altLang="cs-CZ" sz="1600" b="1"/>
              <a:t> (1952) </a:t>
            </a:r>
          </a:p>
          <a:p>
            <a:pPr eaLnBrk="1" hangingPunct="1">
              <a:buFontTx/>
              <a:buNone/>
            </a:pPr>
            <a:r>
              <a:rPr lang="cs-CZ" altLang="cs-CZ" sz="1400"/>
              <a:t>	Dostupné on-line: </a:t>
            </a:r>
            <a:r>
              <a:rPr lang="cs-CZ" altLang="cs-CZ" sz="1400">
                <a:hlinkClick r:id="rId2"/>
              </a:rPr>
              <a:t>http://www.mediaartnet.org/source-text/70/</a:t>
            </a:r>
            <a:endParaRPr lang="cs-CZ" altLang="cs-CZ" sz="1400"/>
          </a:p>
          <a:p>
            <a:pPr eaLnBrk="1" hangingPunct="1">
              <a:buFontTx/>
              <a:buNone/>
            </a:pPr>
            <a:endParaRPr lang="cs-CZ" altLang="cs-CZ" sz="1400"/>
          </a:p>
          <a:p>
            <a:pPr eaLnBrk="1" hangingPunct="1">
              <a:buFontTx/>
              <a:buNone/>
            </a:pPr>
            <a:endParaRPr lang="cs-CZ" altLang="cs-CZ" sz="1400"/>
          </a:p>
        </p:txBody>
      </p:sp>
      <p:pic>
        <p:nvPicPr>
          <p:cNvPr id="14340" name="Picture 5" descr="lucio-fontana-pananti">
            <a:extLst>
              <a:ext uri="{FF2B5EF4-FFF2-40B4-BE49-F238E27FC236}">
                <a16:creationId xmlns:a16="http://schemas.microsoft.com/office/drawing/2014/main" id="{175EAEA9-E755-4028-A273-2AA935C1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4" y="2667000"/>
            <a:ext cx="32845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E1D1660-F4FF-4D10-BA1A-30BF3F3FF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C442023-79FD-42D3-9851-FB27AA061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Utopicko – emfatická s.: Lucio Fontana: televize</a:t>
            </a:r>
          </a:p>
          <a:p>
            <a:pPr lvl="1" eaLnBrk="1" hangingPunct="1"/>
            <a:r>
              <a:rPr lang="cs-CZ" altLang="cs-CZ" sz="1600" b="1" u="sng"/>
              <a:t>Receptivně – analytická s.: John Cage: rádio</a:t>
            </a:r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Kriticko – destruktivní s.: Guy Debord a film</a:t>
            </a:r>
          </a:p>
          <a:p>
            <a:pPr lvl="1" eaLnBrk="1" hangingPunct="1"/>
            <a:endParaRPr lang="cs-CZ" altLang="cs-CZ" sz="1600" b="1">
              <a:solidFill>
                <a:schemeClr val="bg2"/>
              </a:solidFill>
            </a:endParaRPr>
          </a:p>
          <a:p>
            <a:pPr lvl="1" eaLnBrk="1" hangingPunct="1">
              <a:buFontTx/>
              <a:buNone/>
            </a:pPr>
            <a:r>
              <a:rPr lang="cs-CZ" altLang="cs-CZ" sz="1600" b="1" i="1"/>
              <a:t>Imaginary Landscape No.4 </a:t>
            </a:r>
            <a:r>
              <a:rPr lang="cs-CZ" altLang="cs-CZ" sz="1600" b="1"/>
              <a:t>(1951)</a:t>
            </a:r>
          </a:p>
          <a:p>
            <a:pPr lvl="1" eaLnBrk="1" hangingPunct="1">
              <a:buFontTx/>
              <a:buNone/>
            </a:pPr>
            <a:r>
              <a:rPr lang="cs-CZ" altLang="cs-CZ" sz="1200"/>
              <a:t>http://www.johncage.info/workscage/landscape4.html</a:t>
            </a:r>
          </a:p>
          <a:p>
            <a:pPr lvl="1" eaLnBrk="1" hangingPunct="1">
              <a:buFontTx/>
              <a:buNone/>
            </a:pPr>
            <a:r>
              <a:rPr lang="cs-CZ" altLang="cs-CZ" sz="1400"/>
              <a:t>Dostupné on-line: </a:t>
            </a:r>
            <a:r>
              <a:rPr lang="cs-CZ" altLang="cs-CZ" sz="1400">
                <a:hlinkClick r:id="rId2"/>
              </a:rPr>
              <a:t>http://www.ubu.com/sound/cage.html</a:t>
            </a: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r>
              <a:rPr lang="cs-CZ" altLang="cs-CZ" sz="1400">
                <a:solidFill>
                  <a:schemeClr val="tx2"/>
                </a:solidFill>
              </a:rPr>
              <a:t>Unplugged verze…</a:t>
            </a:r>
            <a:r>
              <a:rPr lang="cs-CZ" altLang="cs-CZ" sz="1400" b="1" i="1">
                <a:solidFill>
                  <a:schemeClr val="tx2"/>
                </a:solidFill>
              </a:rPr>
              <a:t>4:33</a:t>
            </a:r>
            <a:r>
              <a:rPr lang="cs-CZ" altLang="cs-CZ" sz="1400" i="1">
                <a:solidFill>
                  <a:schemeClr val="tx2"/>
                </a:solidFill>
              </a:rPr>
              <a:t> (1952) </a:t>
            </a:r>
          </a:p>
          <a:p>
            <a:pPr lvl="1" eaLnBrk="1" hangingPunct="1">
              <a:buFontTx/>
              <a:buNone/>
            </a:pPr>
            <a:r>
              <a:rPr lang="cs-CZ" altLang="cs-CZ" sz="1400">
                <a:solidFill>
                  <a:schemeClr val="tx2"/>
                </a:solidFill>
              </a:rPr>
              <a:t>Dostupné on-line:</a:t>
            </a:r>
          </a:p>
          <a:p>
            <a:pPr lvl="1" eaLnBrk="1" hangingPunct="1">
              <a:buFontTx/>
              <a:buNone/>
            </a:pPr>
            <a:r>
              <a:rPr lang="cs-CZ" altLang="cs-CZ" sz="1400" i="1">
                <a:solidFill>
                  <a:schemeClr val="tx2"/>
                </a:solidFill>
                <a:hlinkClick r:id="rId3"/>
              </a:rPr>
              <a:t>h</a:t>
            </a:r>
            <a:r>
              <a:rPr lang="cs-CZ" altLang="cs-CZ" sz="1400">
                <a:hlinkClick r:id="rId3"/>
              </a:rPr>
              <a:t>ttp://www.youtube.com/watch?v=HypmW4Yd7SY</a:t>
            </a: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eaLnBrk="1" hangingPunct="1">
              <a:buFontTx/>
              <a:buNone/>
            </a:pPr>
            <a:endParaRPr lang="cs-CZ" altLang="cs-CZ" sz="1400"/>
          </a:p>
        </p:txBody>
      </p:sp>
      <p:pic>
        <p:nvPicPr>
          <p:cNvPr id="15364" name="Picture 4" descr="John Cage «Imaginary Landscape No. 4»">
            <a:extLst>
              <a:ext uri="{FF2B5EF4-FFF2-40B4-BE49-F238E27FC236}">
                <a16:creationId xmlns:a16="http://schemas.microsoft.com/office/drawing/2014/main" id="{404B1CE2-B9C0-409C-8709-B089EE8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28511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D36E48-CE94-4A0B-B9DE-DD6030B99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E370C4-B9F8-418F-B69A-3C39673B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Utopicko – emfatická s.: Lucio Fontana: televize</a:t>
            </a:r>
          </a:p>
          <a:p>
            <a:pPr lvl="1" eaLnBrk="1" hangingPunct="1"/>
            <a:r>
              <a:rPr lang="cs-CZ" altLang="cs-CZ" sz="1600" b="1">
                <a:solidFill>
                  <a:schemeClr val="bg2"/>
                </a:solidFill>
              </a:rPr>
              <a:t>Receptivně – analytická s.: John Cage: rádio</a:t>
            </a:r>
          </a:p>
          <a:p>
            <a:pPr lvl="1" eaLnBrk="1" hangingPunct="1"/>
            <a:r>
              <a:rPr lang="cs-CZ" altLang="cs-CZ" sz="1600" b="1" u="sng"/>
              <a:t>Kriticko – destruktivní s.: Guy Debord a film</a:t>
            </a:r>
          </a:p>
          <a:p>
            <a:pPr lvl="1" eaLnBrk="1" hangingPunct="1">
              <a:buFontTx/>
              <a:buNone/>
            </a:pPr>
            <a:endParaRPr lang="cs-CZ" altLang="cs-CZ" sz="1600" b="1" u="sng"/>
          </a:p>
          <a:p>
            <a:pPr eaLnBrk="1" hangingPunct="1">
              <a:buFontTx/>
              <a:buNone/>
            </a:pPr>
            <a:r>
              <a:rPr lang="cs-CZ" altLang="cs-CZ" sz="1600" b="1"/>
              <a:t>Guy Debord: </a:t>
            </a:r>
            <a:r>
              <a:rPr lang="cs-CZ" altLang="cs-CZ" sz="1600" b="1" i="1"/>
              <a:t>Hurlements en faveur de Sade</a:t>
            </a:r>
            <a:r>
              <a:rPr lang="cs-CZ" altLang="cs-CZ" sz="1600"/>
              <a:t> (1952)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Dostupné on-line:</a:t>
            </a:r>
          </a:p>
          <a:p>
            <a:pPr eaLnBrk="1" hangingPunct="1">
              <a:buFontTx/>
              <a:buNone/>
            </a:pPr>
            <a:r>
              <a:rPr lang="cs-CZ" altLang="cs-CZ" sz="1600">
                <a:hlinkClick r:id="rId2"/>
              </a:rPr>
              <a:t>http://www.ubu.com/film/debord_hurlements.html</a:t>
            </a:r>
            <a:endParaRPr lang="cs-CZ" altLang="cs-CZ" sz="1600"/>
          </a:p>
          <a:p>
            <a:pPr eaLnBrk="1" hangingPunct="1">
              <a:buFontTx/>
              <a:buNone/>
            </a:pPr>
            <a:endParaRPr lang="cs-CZ" altLang="cs-CZ" sz="1600"/>
          </a:p>
          <a:p>
            <a:pPr eaLnBrk="1" hangingPunct="1">
              <a:buFontTx/>
              <a:buNone/>
            </a:pPr>
            <a:r>
              <a:rPr lang="cs-CZ" altLang="cs-CZ" sz="1600" b="1" i="1"/>
              <a:t>Guy Debord: Society of Spectacle</a:t>
            </a:r>
            <a:r>
              <a:rPr lang="cs-CZ" altLang="cs-CZ" sz="1600"/>
              <a:t> (1967)/sound/</a:t>
            </a:r>
          </a:p>
          <a:p>
            <a:pPr eaLnBrk="1" hangingPunct="1">
              <a:buFontTx/>
              <a:buNone/>
            </a:pPr>
            <a:r>
              <a:rPr lang="cs-CZ" altLang="cs-CZ" sz="1600">
                <a:hlinkClick r:id="rId3"/>
              </a:rPr>
              <a:t>http://www.ubu.com/film/debord_spectacle1.html</a:t>
            </a:r>
            <a:endParaRPr lang="cs-CZ" altLang="cs-CZ" sz="1600"/>
          </a:p>
          <a:p>
            <a:pPr eaLnBrk="1" hangingPunct="1">
              <a:buFontTx/>
              <a:buNone/>
            </a:pPr>
            <a:r>
              <a:rPr lang="cs-CZ" altLang="cs-CZ" sz="1600">
                <a:hlinkClick r:id="rId4"/>
              </a:rPr>
              <a:t>http://www.ubu.com/film/debord_spectacle2.html</a:t>
            </a:r>
            <a:endParaRPr lang="cs-CZ" altLang="cs-CZ" sz="1600"/>
          </a:p>
          <a:p>
            <a:pPr eaLnBrk="1" hangingPunct="1">
              <a:buFontTx/>
              <a:buNone/>
            </a:pPr>
            <a:endParaRPr lang="cs-CZ" altLang="cs-CZ" sz="1600"/>
          </a:p>
        </p:txBody>
      </p:sp>
      <p:sp>
        <p:nvSpPr>
          <p:cNvPr id="16388" name="AutoShape 5" descr="Z">
            <a:extLst>
              <a:ext uri="{FF2B5EF4-FFF2-40B4-BE49-F238E27FC236}">
                <a16:creationId xmlns:a16="http://schemas.microsoft.com/office/drawing/2014/main" id="{22B9846D-6682-400E-87E8-C02663694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20638"/>
            <a:ext cx="17526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AutoShape 7" descr="Z">
            <a:extLst>
              <a:ext uri="{FF2B5EF4-FFF2-40B4-BE49-F238E27FC236}">
                <a16:creationId xmlns:a16="http://schemas.microsoft.com/office/drawing/2014/main" id="{738BEBE3-456B-4498-BD5E-79CE104CF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700" y="2938464"/>
            <a:ext cx="1752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6390" name="Picture 9" descr="745">
            <a:extLst>
              <a:ext uri="{FF2B5EF4-FFF2-40B4-BE49-F238E27FC236}">
                <a16:creationId xmlns:a16="http://schemas.microsoft.com/office/drawing/2014/main" id="{D8511AB9-9831-426C-A255-BCE00E76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99421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745">
            <a:extLst>
              <a:ext uri="{FF2B5EF4-FFF2-40B4-BE49-F238E27FC236}">
                <a16:creationId xmlns:a16="http://schemas.microsoft.com/office/drawing/2014/main" id="{5DAC668A-3650-434A-AC87-93D6713A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1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745">
            <a:extLst>
              <a:ext uri="{FF2B5EF4-FFF2-40B4-BE49-F238E27FC236}">
                <a16:creationId xmlns:a16="http://schemas.microsoft.com/office/drawing/2014/main" id="{31BA8F50-A485-449E-BC71-965D30C1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1"/>
            <a:ext cx="2190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2D36E48-CE94-4A0B-B9DE-DD6030B99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4190" y="713232"/>
            <a:ext cx="4413749" cy="11978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cs-CZ" sz="3600" b="1"/>
              <a:t>Medi</a:t>
            </a:r>
            <a:r>
              <a:rPr lang="cs-CZ" altLang="cs-CZ" sz="3600" b="1"/>
              <a:t>ální umění: nové začátky: 1950 a dále</a:t>
            </a:r>
          </a:p>
        </p:txBody>
      </p:sp>
      <p:pic>
        <p:nvPicPr>
          <p:cNvPr id="16390" name="Picture 9" descr="745">
            <a:extLst>
              <a:ext uri="{FF2B5EF4-FFF2-40B4-BE49-F238E27FC236}">
                <a16:creationId xmlns:a16="http://schemas.microsoft.com/office/drawing/2014/main" id="{D8511AB9-9831-426C-A255-BCE00E765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0"/>
          <a:stretch/>
        </p:blipFill>
        <p:spPr bwMode="auto">
          <a:xfrm>
            <a:off x="361466" y="365124"/>
            <a:ext cx="2834938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745">
            <a:extLst>
              <a:ext uri="{FF2B5EF4-FFF2-40B4-BE49-F238E27FC236}">
                <a16:creationId xmlns:a16="http://schemas.microsoft.com/office/drawing/2014/main" id="{5DAC668A-3650-434A-AC87-93D6713A2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7" b="1"/>
          <a:stretch/>
        </p:blipFill>
        <p:spPr bwMode="auto">
          <a:xfrm>
            <a:off x="3382833" y="365124"/>
            <a:ext cx="28349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13" descr="745">
            <a:extLst>
              <a:ext uri="{FF2B5EF4-FFF2-40B4-BE49-F238E27FC236}">
                <a16:creationId xmlns:a16="http://schemas.microsoft.com/office/drawing/2014/main" id="{31BA8F50-A485-449E-BC71-965D30C1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7" b="-2"/>
          <a:stretch/>
        </p:blipFill>
        <p:spPr bwMode="auto">
          <a:xfrm>
            <a:off x="361466" y="4119239"/>
            <a:ext cx="2834938" cy="20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F86DD8E-C082-42ED-B77E-05F6F94CC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9" r="-1" b="1572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86E370C4-B9F8-418F-B69A-3C39673B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14190" y="2048256"/>
            <a:ext cx="4413749" cy="412394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lvl="1" eaLnBrk="1" hangingPunct="1"/>
            <a:r>
              <a:rPr lang="cs-CZ" altLang="cs-CZ" sz="2000" b="1" u="sng" dirty="0" err="1"/>
              <a:t>Kriticko</a:t>
            </a:r>
            <a:r>
              <a:rPr lang="cs-CZ" altLang="cs-CZ" sz="2000" b="1" u="sng" dirty="0"/>
              <a:t> – destruktivní s.: Guy </a:t>
            </a:r>
            <a:r>
              <a:rPr lang="cs-CZ" altLang="cs-CZ" sz="2000" b="1" u="sng" dirty="0" err="1"/>
              <a:t>Debord</a:t>
            </a:r>
            <a:r>
              <a:rPr lang="cs-CZ" altLang="cs-CZ" sz="2000" b="1" u="sng" dirty="0"/>
              <a:t> a film</a:t>
            </a:r>
          </a:p>
          <a:p>
            <a:pPr marL="457200" lvl="1" indent="0" eaLnBrk="1" hangingPunct="1">
              <a:buNone/>
            </a:pPr>
            <a:endParaRPr lang="cs-CZ" altLang="cs-CZ" sz="2000" b="1" u="sng" dirty="0"/>
          </a:p>
          <a:p>
            <a:pPr lvl="1" eaLnBrk="1" hangingPunct="1"/>
            <a:r>
              <a:rPr lang="cs-CZ" altLang="cs-CZ" sz="2000" dirty="0"/>
              <a:t>Společnost spektáklu: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16388" name="AutoShape 5" descr="Z">
            <a:extLst>
              <a:ext uri="{FF2B5EF4-FFF2-40B4-BE49-F238E27FC236}">
                <a16:creationId xmlns:a16="http://schemas.microsoft.com/office/drawing/2014/main" id="{22B9846D-6682-400E-87E8-C02663694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20638"/>
            <a:ext cx="17526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AutoShape 7" descr="Z">
            <a:extLst>
              <a:ext uri="{FF2B5EF4-FFF2-40B4-BE49-F238E27FC236}">
                <a16:creationId xmlns:a16="http://schemas.microsoft.com/office/drawing/2014/main" id="{738BEBE3-456B-4498-BD5E-79CE104CF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9700" y="2938464"/>
            <a:ext cx="1752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91232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272F73-C986-402F-8754-D308DDA5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anchor="b">
            <a:normAutofit/>
          </a:bodyPr>
          <a:lstStyle/>
          <a:p>
            <a:r>
              <a:rPr lang="cs-CZ" sz="4000" b="1" dirty="0"/>
              <a:t>Společnost spektáklu</a:t>
            </a:r>
            <a:br>
              <a:rPr lang="cs-CZ" sz="4000" b="1" dirty="0"/>
            </a:br>
            <a:endParaRPr lang="cs-CZ" sz="4000" dirty="0"/>
          </a:p>
        </p:txBody>
      </p:sp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55076D7E-4EC7-4BDF-B91D-01AEB6BD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 r="1" b="13708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1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B00DE-4C27-4F04-B3CC-9A2BC9A94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182" y="2894529"/>
            <a:ext cx="4887685" cy="3210179"/>
          </a:xfrm>
        </p:spPr>
        <p:txBody>
          <a:bodyPr anchor="t">
            <a:normAutofit/>
          </a:bodyPr>
          <a:lstStyle/>
          <a:p>
            <a:r>
              <a:rPr lang="cs-CZ" sz="2000" dirty="0"/>
              <a:t>Koncentrovaný spektákl (totalitních režimů)</a:t>
            </a:r>
          </a:p>
          <a:p>
            <a:r>
              <a:rPr lang="cs-CZ" sz="2000" dirty="0"/>
              <a:t>Rozptýlený spektákl (konzumního kapitalismu)</a:t>
            </a:r>
          </a:p>
          <a:p>
            <a:r>
              <a:rPr lang="cs-CZ" sz="2000" dirty="0"/>
              <a:t>Integrovaný spektákl (informační, globalizované společnosti)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1168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C714DF-E462-4A8D-B601-32A384E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Lék proti spektáklu: </a:t>
            </a:r>
            <a:r>
              <a:rPr lang="cs-CZ" dirty="0" err="1">
                <a:solidFill>
                  <a:srgbClr val="FFFFFF"/>
                </a:solidFill>
              </a:rPr>
              <a:t>Situacionistické</a:t>
            </a:r>
            <a:r>
              <a:rPr lang="cs-CZ" dirty="0">
                <a:solidFill>
                  <a:srgbClr val="FFFFFF"/>
                </a:solidFill>
              </a:rPr>
              <a:t> strategie</a:t>
            </a:r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F286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Situationist International">
            <a:extLst>
              <a:ext uri="{FF2B5EF4-FFF2-40B4-BE49-F238E27FC236}">
                <a16:creationId xmlns:a16="http://schemas.microsoft.com/office/drawing/2014/main" id="{A206A8DF-1C84-4E3D-AE89-BF129F29F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7" r="-2" b="16513"/>
          <a:stretch/>
        </p:blipFill>
        <p:spPr bwMode="auto">
          <a:xfrm>
            <a:off x="524256" y="2769381"/>
            <a:ext cx="3067356" cy="34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F2862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88BBAD-8336-4F7F-B86E-28FDAEE0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587" y="2667953"/>
            <a:ext cx="2848124" cy="363529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587F01-7F6E-4232-AA86-124CA9FB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cs-CZ" b="1" dirty="0" err="1">
                <a:solidFill>
                  <a:srgbClr val="FFFFFF"/>
                </a:solidFill>
              </a:rPr>
              <a:t>Psychogeografie</a:t>
            </a:r>
            <a:endParaRPr lang="cs-CZ" b="1" dirty="0">
              <a:solidFill>
                <a:srgbClr val="FFFFFF"/>
              </a:solidFill>
            </a:endParaRPr>
          </a:p>
          <a:p>
            <a:r>
              <a:rPr lang="cs-CZ" b="1" dirty="0" err="1">
                <a:solidFill>
                  <a:srgbClr val="FFFFFF"/>
                </a:solidFill>
              </a:rPr>
              <a:t>Dérivé</a:t>
            </a:r>
            <a:endParaRPr lang="cs-CZ" b="1" dirty="0">
              <a:solidFill>
                <a:srgbClr val="FFFFFF"/>
              </a:solidFill>
            </a:endParaRPr>
          </a:p>
          <a:p>
            <a:r>
              <a:rPr lang="cs-CZ" b="1" dirty="0" err="1">
                <a:solidFill>
                  <a:srgbClr val="FFFFFF"/>
                </a:solidFill>
              </a:rPr>
              <a:t>Détournement</a:t>
            </a:r>
            <a:r>
              <a:rPr lang="cs-CZ" b="1" dirty="0">
                <a:solidFill>
                  <a:srgbClr val="FFFF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064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BC7661-091B-40F1-8D94-03507790A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b="1"/>
              <a:t>Medi</a:t>
            </a:r>
            <a:r>
              <a:rPr lang="cs-CZ" altLang="cs-CZ" sz="3200" b="1"/>
              <a:t>ální umění: nové začátky: 1950 a dále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BF3564C-28B0-4D6F-92D8-AE1DFE2C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600" b="1"/>
              <a:t>Tři strategie mediálního umění: 1951 až 1952:</a:t>
            </a:r>
          </a:p>
          <a:p>
            <a:pPr eaLnBrk="1" hangingPunct="1">
              <a:buFontTx/>
              <a:buNone/>
            </a:pPr>
            <a:endParaRPr lang="cs-CZ" altLang="cs-CZ" sz="1600" b="1"/>
          </a:p>
          <a:p>
            <a:pPr lvl="1" eaLnBrk="1" hangingPunct="1"/>
            <a:r>
              <a:rPr lang="cs-CZ" altLang="cs-CZ" sz="1600" b="1"/>
              <a:t>Utopicko – emfatická s.: Lucio Fontana: televize</a:t>
            </a:r>
          </a:p>
          <a:p>
            <a:pPr lvl="1" eaLnBrk="1" hangingPunct="1"/>
            <a:r>
              <a:rPr lang="cs-CZ" altLang="cs-CZ" sz="1600" b="1"/>
              <a:t>Receptivně – analytická s.: John Cage: rádio</a:t>
            </a:r>
          </a:p>
          <a:p>
            <a:pPr lvl="1" eaLnBrk="1" hangingPunct="1"/>
            <a:r>
              <a:rPr lang="cs-CZ" altLang="cs-CZ" sz="1600" b="1"/>
              <a:t>Kriticko – destruktivní s.: Guy Debord a film</a:t>
            </a:r>
          </a:p>
          <a:p>
            <a:pPr lvl="1" eaLnBrk="1" hangingPunct="1">
              <a:buFontTx/>
              <a:buNone/>
            </a:pPr>
            <a:endParaRPr lang="cs-CZ" altLang="cs-CZ" sz="1600" b="1"/>
          </a:p>
          <a:p>
            <a:pPr lvl="1" eaLnBrk="1" hangingPunct="1">
              <a:buFontTx/>
              <a:buNone/>
            </a:pPr>
            <a:r>
              <a:rPr lang="cs-CZ" altLang="cs-CZ" sz="1400" b="1"/>
              <a:t>Shrnutí situace:</a:t>
            </a:r>
          </a:p>
          <a:p>
            <a:pPr eaLnBrk="1" hangingPunct="1">
              <a:buFontTx/>
              <a:buNone/>
            </a:pPr>
            <a:r>
              <a:rPr lang="cs-CZ" altLang="cs-CZ" sz="1400" b="1"/>
              <a:t>Film</a:t>
            </a:r>
            <a:r>
              <a:rPr lang="cs-CZ" altLang="cs-CZ" sz="1400"/>
              <a:t>: etablované médium: anti-postoj (viz experimentální film a videoart)</a:t>
            </a:r>
          </a:p>
          <a:p>
            <a:pPr eaLnBrk="1" hangingPunct="1">
              <a:buFontTx/>
              <a:buNone/>
            </a:pPr>
            <a:r>
              <a:rPr lang="cs-CZ" altLang="cs-CZ" sz="1400" b="1"/>
              <a:t>Rádio</a:t>
            </a:r>
            <a:r>
              <a:rPr lang="cs-CZ" altLang="cs-CZ" sz="1400"/>
              <a:t>: zvukový materiál stále otevřený pro manipulaci, dekonstrukci, rekombinaci…</a:t>
            </a:r>
          </a:p>
          <a:p>
            <a:pPr eaLnBrk="1" hangingPunct="1">
              <a:buFontTx/>
              <a:buNone/>
            </a:pPr>
            <a:r>
              <a:rPr lang="cs-CZ" altLang="cs-CZ" sz="1400" b="1"/>
              <a:t>Televize: </a:t>
            </a:r>
            <a:r>
              <a:rPr lang="cs-CZ" altLang="cs-CZ" sz="1400"/>
              <a:t>utopické naděje, které se nikdy nenaplnily (utopie vs. realita TV)</a:t>
            </a:r>
          </a:p>
          <a:p>
            <a:pPr lvl="1" eaLnBrk="1" hangingPunct="1">
              <a:buFontTx/>
              <a:buNone/>
            </a:pPr>
            <a:endParaRPr lang="cs-CZ" altLang="cs-CZ" sz="1400" b="1"/>
          </a:p>
          <a:p>
            <a:pPr lvl="1" eaLnBrk="1" hangingPunct="1">
              <a:buFontTx/>
              <a:buNone/>
            </a:pPr>
            <a:endParaRPr lang="cs-CZ" altLang="cs-CZ" sz="1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449416-9385-4A21-AA97-310A6DD00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ABECEEE-21C7-49BD-9301-A2A19D7F4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Média nahrazují umění – umění reaguje na média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Proč umělci užívají média?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Všechno moderní umění je mediální umění.</a:t>
            </a:r>
          </a:p>
          <a:p>
            <a:pPr eaLnBrk="1" hangingPunct="1">
              <a:defRPr/>
            </a:pPr>
            <a:r>
              <a:rPr lang="cs-CZ" altLang="cs-CZ" sz="2000" b="1" dirty="0"/>
              <a:t>Všechno mediální umění je anti-mediální umění.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Nový začátek mediálního umění od roku 1950.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Televize: médium bez umění.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DEBCED-7DA0-456E-AFF6-5C8888DA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DAB7106-8ECF-4A12-A4F4-9956C36AF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54622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Média nahrazují umění / Umění reaguje na média.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lvl="1" eaLnBrk="1" hangingPunct="1">
              <a:defRPr/>
            </a:pPr>
            <a:r>
              <a:rPr lang="cs-CZ" altLang="cs-CZ" sz="1600" i="1" dirty="0"/>
              <a:t>Fotografie a smrt malířství! Vs. Emancipace malířství.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1600" i="1" dirty="0"/>
              <a:t>Televize a smrt filmu! Vs. Filmové a TV žánry, technologická transformace kina.</a:t>
            </a:r>
          </a:p>
          <a:p>
            <a:pPr marL="0" indent="0">
              <a:buNone/>
              <a:defRPr/>
            </a:pPr>
            <a:endParaRPr lang="cs-CZ" altLang="cs-CZ" sz="2000" i="1" dirty="0"/>
          </a:p>
          <a:p>
            <a:pPr lvl="1" eaLnBrk="1" hangingPunct="1">
              <a:defRPr/>
            </a:pPr>
            <a:r>
              <a:rPr lang="cs-CZ" altLang="cs-CZ" sz="1600" i="1" dirty="0"/>
              <a:t>Video vs. film a TV! Vs. Nová autenticita video-obrazu. </a:t>
            </a:r>
          </a:p>
          <a:p>
            <a:pPr marL="457200" lvl="1" indent="0">
              <a:buNone/>
              <a:defRPr/>
            </a:pPr>
            <a:endParaRPr lang="cs-CZ" altLang="cs-CZ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AAB1B2F9-BBD9-4831-86B9-6722336AE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Fotografie vs./a obrazy </a:t>
            </a:r>
          </a:p>
        </p:txBody>
      </p:sp>
      <p:pic>
        <p:nvPicPr>
          <p:cNvPr id="5123" name="Zástupný symbol pro obsah 3">
            <a:extLst>
              <a:ext uri="{FF2B5EF4-FFF2-40B4-BE49-F238E27FC236}">
                <a16:creationId xmlns:a16="http://schemas.microsoft.com/office/drawing/2014/main" id="{A316760D-CA8A-42D6-B5C7-33871673F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1" y="1417639"/>
            <a:ext cx="2987675" cy="4389437"/>
          </a:xfrm>
        </p:spPr>
      </p:pic>
      <p:pic>
        <p:nvPicPr>
          <p:cNvPr id="5124" name="Obrázek 4">
            <a:extLst>
              <a:ext uri="{FF2B5EF4-FFF2-40B4-BE49-F238E27FC236}">
                <a16:creationId xmlns:a16="http://schemas.microsoft.com/office/drawing/2014/main" id="{CBA90410-EEB2-46C8-8C5C-7E992FB7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6096001"/>
            <a:ext cx="39385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5">
            <a:extLst>
              <a:ext uri="{FF2B5EF4-FFF2-40B4-BE49-F238E27FC236}">
                <a16:creationId xmlns:a16="http://schemas.microsoft.com/office/drawing/2014/main" id="{B91A868A-D13C-44F6-BF57-11C825408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428751"/>
            <a:ext cx="43878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7">
            <a:hlinkClick r:id="rId5"/>
            <a:extLst>
              <a:ext uri="{FF2B5EF4-FFF2-40B4-BE49-F238E27FC236}">
                <a16:creationId xmlns:a16="http://schemas.microsoft.com/office/drawing/2014/main" id="{75CD6953-42BB-4C74-9C90-F11B04DCC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81413"/>
            <a:ext cx="1817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ovéPole 8">
            <a:extLst>
              <a:ext uri="{FF2B5EF4-FFF2-40B4-BE49-F238E27FC236}">
                <a16:creationId xmlns:a16="http://schemas.microsoft.com/office/drawing/2014/main" id="{1F61A84F-6125-491D-818F-73D8B52C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6096000"/>
            <a:ext cx="2370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Laszlo Moholy-Nagy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933923F-4921-47EE-971D-EA095CDDF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Televize a/vs. film</a:t>
            </a:r>
          </a:p>
        </p:txBody>
      </p:sp>
      <p:pic>
        <p:nvPicPr>
          <p:cNvPr id="6147" name="Zástupný symbol pro obsah 3">
            <a:extLst>
              <a:ext uri="{FF2B5EF4-FFF2-40B4-BE49-F238E27FC236}">
                <a16:creationId xmlns:a16="http://schemas.microsoft.com/office/drawing/2014/main" id="{D00A6368-1A09-4813-A104-296C81D47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6" y="1736726"/>
            <a:ext cx="4519613" cy="3444875"/>
          </a:xfrm>
        </p:spPr>
      </p:pic>
      <p:sp>
        <p:nvSpPr>
          <p:cNvPr id="6148" name="TextovéPole 4">
            <a:extLst>
              <a:ext uri="{FF2B5EF4-FFF2-40B4-BE49-F238E27FC236}">
                <a16:creationId xmlns:a16="http://schemas.microsoft.com/office/drawing/2014/main" id="{8BA35FF2-7A75-48D4-90E0-09EE5ACE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11763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Televize, 1936</a:t>
            </a:r>
          </a:p>
        </p:txBody>
      </p:sp>
      <p:pic>
        <p:nvPicPr>
          <p:cNvPr id="6149" name="Obrázek 5">
            <a:extLst>
              <a:ext uri="{FF2B5EF4-FFF2-40B4-BE49-F238E27FC236}">
                <a16:creationId xmlns:a16="http://schemas.microsoft.com/office/drawing/2014/main" id="{57B6567B-1057-42FB-B315-992ED838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36725"/>
            <a:ext cx="47244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5FFD3B3-44BD-4799-BFE8-FC1752B0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TV, film a/vs. video</a:t>
            </a:r>
          </a:p>
        </p:txBody>
      </p:sp>
      <p:pic>
        <p:nvPicPr>
          <p:cNvPr id="7171" name="Zástupný symbol pro obsah 3">
            <a:extLst>
              <a:ext uri="{FF2B5EF4-FFF2-40B4-BE49-F238E27FC236}">
                <a16:creationId xmlns:a16="http://schemas.microsoft.com/office/drawing/2014/main" id="{02241264-8587-4392-9B88-D11A61701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4165600" cy="3124200"/>
          </a:xfrm>
        </p:spPr>
      </p:pic>
      <p:pic>
        <p:nvPicPr>
          <p:cNvPr id="7172" name="Obrázek 4">
            <a:extLst>
              <a:ext uri="{FF2B5EF4-FFF2-40B4-BE49-F238E27FC236}">
                <a16:creationId xmlns:a16="http://schemas.microsoft.com/office/drawing/2014/main" id="{4B3E5B89-EC3E-4033-A311-9DB68199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24000"/>
            <a:ext cx="5546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5">
            <a:hlinkClick r:id="rId4"/>
            <a:extLst>
              <a:ext uri="{FF2B5EF4-FFF2-40B4-BE49-F238E27FC236}">
                <a16:creationId xmlns:a16="http://schemas.microsoft.com/office/drawing/2014/main" id="{BB56395C-9FCF-4085-8E2C-4BF586E7B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167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93A0E2C-E40F-43D9-A7A7-6AC7C68AF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CC24B2-49A2-49A0-A11A-898EB98F7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/>
              <a:t>Proč/Jak umělci užívají média?</a:t>
            </a:r>
          </a:p>
          <a:p>
            <a:pPr lvl="1" eaLnBrk="1" hangingPunct="1"/>
            <a:r>
              <a:rPr lang="cs-CZ" altLang="cs-CZ" sz="1600" dirty="0"/>
              <a:t>Otázky vyplývající ze samotného média.</a:t>
            </a:r>
          </a:p>
          <a:p>
            <a:pPr lvl="1" eaLnBrk="1" hangingPunct="1"/>
            <a:r>
              <a:rPr lang="cs-CZ" altLang="cs-CZ" sz="1600" dirty="0"/>
              <a:t>Otázky kontextu mediální produkce.</a:t>
            </a:r>
          </a:p>
          <a:p>
            <a:pPr lvl="1" eaLnBrk="1" hangingPunct="1"/>
            <a:r>
              <a:rPr lang="cs-CZ" altLang="cs-CZ" sz="1600" dirty="0"/>
              <a:t>Problém izolace umění od společnosti.</a:t>
            </a:r>
          </a:p>
        </p:txBody>
      </p:sp>
      <p:pic>
        <p:nvPicPr>
          <p:cNvPr id="8196" name="Obrázek 2">
            <a:extLst>
              <a:ext uri="{FF2B5EF4-FFF2-40B4-BE49-F238E27FC236}">
                <a16:creationId xmlns:a16="http://schemas.microsoft.com/office/drawing/2014/main" id="{07AD8D6C-8F29-4F7C-BF0D-1E679EC6F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3276601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3">
            <a:extLst>
              <a:ext uri="{FF2B5EF4-FFF2-40B4-BE49-F238E27FC236}">
                <a16:creationId xmlns:a16="http://schemas.microsoft.com/office/drawing/2014/main" id="{56638614-4362-4E8C-B413-2CAEAB19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1664"/>
            <a:ext cx="295433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ázek 4">
            <a:extLst>
              <a:ext uri="{FF2B5EF4-FFF2-40B4-BE49-F238E27FC236}">
                <a16:creationId xmlns:a16="http://schemas.microsoft.com/office/drawing/2014/main" id="{ECB3B96F-61AC-438A-B569-14C5867AD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3276601"/>
            <a:ext cx="34305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556923-ADCD-4817-A6F6-53AD1D48C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Umění nových médií: umění a technika 2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B068CA2-60CF-44B5-BC31-E61DA084F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Všechno moderní umění je mediální umění.</a:t>
            </a:r>
          </a:p>
          <a:p>
            <a:pPr eaLnBrk="1" hangingPunct="1">
              <a:defRPr/>
            </a:pPr>
            <a:r>
              <a:rPr lang="cs-CZ" altLang="cs-CZ" sz="2000" b="1" dirty="0"/>
              <a:t>Všechno mediální umění je anti-mediální umění.</a:t>
            </a:r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/>
              <a:t>Nový začátek mediálního umění od roku 1950.</a:t>
            </a:r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dirty="0"/>
              <a:t>Televize: médium bez umění.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FCA6B4D-134A-454D-9A04-81741AA75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TV: médium bez umění</a:t>
            </a:r>
          </a:p>
        </p:txBody>
      </p:sp>
      <p:pic>
        <p:nvPicPr>
          <p:cNvPr id="10243" name="Picture 4" descr="Television07">
            <a:extLst>
              <a:ext uri="{FF2B5EF4-FFF2-40B4-BE49-F238E27FC236}">
                <a16:creationId xmlns:a16="http://schemas.microsoft.com/office/drawing/2014/main" id="{818FAF68-BE34-406B-A011-A74F94B22C8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9" y="1600201"/>
            <a:ext cx="67897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1012</Words>
  <Application>Microsoft Office PowerPoint</Application>
  <PresentationFormat>Širokoúhlá obrazovka</PresentationFormat>
  <Paragraphs>129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New Media Art 02 New Beginning_50s</vt:lpstr>
      <vt:lpstr>Umění nových médií: umění a technika 2</vt:lpstr>
      <vt:lpstr>Umění nových médií: umění a technika 2</vt:lpstr>
      <vt:lpstr>Fotografie vs./a obrazy </vt:lpstr>
      <vt:lpstr>Televize a/vs. film</vt:lpstr>
      <vt:lpstr>TV, film a/vs. video</vt:lpstr>
      <vt:lpstr>Umění nových médií: umění a technika 2</vt:lpstr>
      <vt:lpstr>Umění nových médií: umění a technika 2</vt:lpstr>
      <vt:lpstr>TV: médium bez umění</vt:lpstr>
      <vt:lpstr>TV: médium bez umění</vt:lpstr>
      <vt:lpstr>TV: médium bez umění</vt:lpstr>
      <vt:lpstr>Mediální umění: nové začátky: 1950 a dále</vt:lpstr>
      <vt:lpstr>Mediální umění: nové začátky: 1950 a dále</vt:lpstr>
      <vt:lpstr>Mediální umění: nové začátky: 1950 a dále</vt:lpstr>
      <vt:lpstr>Mediální umění: nové začátky: 1950 a dále</vt:lpstr>
      <vt:lpstr>Mediální umění: nové začátky: 1950 a dále</vt:lpstr>
      <vt:lpstr>Společnost spektáklu </vt:lpstr>
      <vt:lpstr>Lék proti spektáklu: Situacionistické strategie</vt:lpstr>
      <vt:lpstr>Mediální umění: nové začátky: 1950 a dále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02 New Beginning_50s</dc:title>
  <dc:creator>Jana Horáková</dc:creator>
  <cp:lastModifiedBy>Jana Horáková</cp:lastModifiedBy>
  <cp:revision>7</cp:revision>
  <dcterms:created xsi:type="dcterms:W3CDTF">2020-04-09T09:55:04Z</dcterms:created>
  <dcterms:modified xsi:type="dcterms:W3CDTF">2021-04-14T12:31:07Z</dcterms:modified>
</cp:coreProperties>
</file>