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81" r:id="rId24"/>
    <p:sldId id="280" r:id="rId25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2BA3FEE-4CFF-4437-BF47-D9DE2EF604C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5400">
                <a:latin typeface="Impact" panose="020B0806030902050204" pitchFamily="34" charset="0"/>
              </a:defRPr>
            </a:lvl1pPr>
          </a:lstStyle>
          <a:p>
            <a:r>
              <a:rPr lang="cs-CZ" dirty="0"/>
              <a:t>BRAVE NEW DIGITAL WORLD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D95FC333-B0DF-473E-9E3A-7A7CE0C02B6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4400">
                <a:solidFill>
                  <a:schemeClr val="tx1">
                    <a:lumMod val="75000"/>
                  </a:schemeClr>
                </a:solidFill>
                <a:latin typeface="Impact" panose="020B080603090205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3098536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DE5CA6D-3862-41C0-A984-B5EB0BC1B6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Impact" panose="020B0806030902050204" pitchFamily="34" charset="0"/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C00C6B5-5DC9-4036-BA11-E84BB22B48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28600" indent="-228600">
              <a:buFont typeface="Consolas" panose="020B0609020204030204" pitchFamily="49" charset="0"/>
              <a:buChar char="*"/>
              <a:defRPr sz="2600">
                <a:solidFill>
                  <a:schemeClr val="tx1">
                    <a:lumMod val="75000"/>
                  </a:schemeClr>
                </a:solidFill>
                <a:latin typeface="Consolas" panose="020B0609020204030204" pitchFamily="49" charset="0"/>
              </a:defRPr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</p:spTree>
    <p:extLst>
      <p:ext uri="{BB962C8B-B14F-4D97-AF65-F5344CB8AC3E}">
        <p14:creationId xmlns:p14="http://schemas.microsoft.com/office/powerpoint/2010/main" val="7930126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828AD676-5087-413F-8A27-9DB71A9D06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A7BA5B25-BFC0-4F27-8747-448BBCD280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5A4B791-3429-4CEC-AB4A-CB390652145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E8A4C7-0ABA-4107-9220-AA4BD7678317}" type="datetimeFigureOut">
              <a:rPr lang="cs-CZ" smtClean="0"/>
              <a:t>22.03.2021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5EFEA28-784C-4369-AD54-173F50D497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59E3931-A47D-4433-B884-7B3B6DCB0A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609293-99B8-4DEC-876B-AE4A3E679AF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573889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microsoft.com/office/2007/relationships/hdphoto" Target="../media/hdphoto9.wdp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1.wdp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4.wdp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6.wdp"/><Relationship Id="rId4" Type="http://schemas.openxmlformats.org/officeDocument/2006/relationships/image" Target="../media/image20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microsoft.com/office/2007/relationships/hdphoto" Target="../media/hdphoto5.wdp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B5390FD-46C0-4CBF-9957-860B35A84DA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>
                <a:solidFill>
                  <a:srgbClr val="66FFCC"/>
                </a:solidFill>
              </a:rPr>
              <a:t>JOURNAL OF INTERACTIVE MEDIA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76A815AE-65A2-4608-AFBD-7C9EA4CF74E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HYPERNORMALIZACE</a:t>
            </a:r>
          </a:p>
        </p:txBody>
      </p:sp>
    </p:spTree>
    <p:extLst>
      <p:ext uri="{BB962C8B-B14F-4D97-AF65-F5344CB8AC3E}">
        <p14:creationId xmlns:p14="http://schemas.microsoft.com/office/powerpoint/2010/main" val="5896191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E37AC00-5865-4BD4-9C10-77505A4814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>
                <a:solidFill>
                  <a:srgbClr val="66FFCC"/>
                </a:solidFill>
              </a:rPr>
              <a:t>NARCISOVSKÁ HYPNÓZA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93B724D-3E68-47DB-96FD-C8C968BE8A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6000751" cy="4351338"/>
          </a:xfrm>
        </p:spPr>
        <p:txBody>
          <a:bodyPr/>
          <a:lstStyle/>
          <a:p>
            <a:r>
              <a:rPr lang="cs-CZ" dirty="0"/>
              <a:t>Lidé jsou v rámci </a:t>
            </a:r>
            <a:r>
              <a:rPr lang="cs-CZ" dirty="0" err="1"/>
              <a:t>ICTs</a:t>
            </a:r>
            <a:r>
              <a:rPr lang="cs-CZ" dirty="0"/>
              <a:t> fascinování jejich schopností reflektovat  nás samé (ELIZA/DOCTOR)</a:t>
            </a:r>
          </a:p>
          <a:p>
            <a:endParaRPr lang="cs-CZ" dirty="0"/>
          </a:p>
          <a:p>
            <a:r>
              <a:rPr lang="cs-CZ" dirty="0"/>
              <a:t>Na sítích vytváříme svůj obraz tak, aby odpovídal tomu, jak chceme být vnímáni ostatními</a:t>
            </a:r>
          </a:p>
          <a:p>
            <a:endParaRPr lang="cs-CZ" dirty="0"/>
          </a:p>
        </p:txBody>
      </p:sp>
      <p:pic>
        <p:nvPicPr>
          <p:cNvPr id="5" name="Obrázek 4" descr="Obsah obrázku text&#10;&#10;Popis byl vytvořen automaticky">
            <a:extLst>
              <a:ext uri="{FF2B5EF4-FFF2-40B4-BE49-F238E27FC236}">
                <a16:creationId xmlns:a16="http://schemas.microsoft.com/office/drawing/2014/main" id="{5DD06157-373A-4226-A498-C139DA26C6A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862"/>
          <a:stretch/>
        </p:blipFill>
        <p:spPr>
          <a:xfrm>
            <a:off x="7800975" y="1825625"/>
            <a:ext cx="3265305" cy="4213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6198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8565DC-B76D-4E80-AE56-AF178C37C3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>
                <a:solidFill>
                  <a:srgbClr val="66FFCC"/>
                </a:solidFill>
              </a:rPr>
              <a:t>1990‘S: KULTURA OBAV A DESTRUKCE</a:t>
            </a:r>
          </a:p>
        </p:txBody>
      </p:sp>
      <p:pic>
        <p:nvPicPr>
          <p:cNvPr id="5" name="Zástupný obsah 4" descr="Obsah obrázku exteriér, věž&#10;&#10;Popis byl vytvořen automaticky">
            <a:extLst>
              <a:ext uri="{FF2B5EF4-FFF2-40B4-BE49-F238E27FC236}">
                <a16:creationId xmlns:a16="http://schemas.microsoft.com/office/drawing/2014/main" id="{5FFAFBCF-F0EA-44B8-A193-C9A2E34DD8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896" y="2254746"/>
            <a:ext cx="5145882" cy="3430588"/>
          </a:xfr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31B48E33-1203-4A2F-9E05-427C07D571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7057" y="2254746"/>
            <a:ext cx="4566047" cy="3424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9322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CC533E3-39CA-450D-8BFC-96379A7BCE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>
                <a:solidFill>
                  <a:srgbClr val="66FFCC"/>
                </a:solidFill>
              </a:rPr>
              <a:t>2000‘S: REALITA OBAV A DESTRUKCE</a:t>
            </a:r>
          </a:p>
        </p:txBody>
      </p:sp>
      <p:pic>
        <p:nvPicPr>
          <p:cNvPr id="5" name="Zástupný obsah 4" descr="Obsah obrázku obloha, exteriér, město, pozadí&#10;&#10;Popis byl vytvořen automaticky">
            <a:extLst>
              <a:ext uri="{FF2B5EF4-FFF2-40B4-BE49-F238E27FC236}">
                <a16:creationId xmlns:a16="http://schemas.microsoft.com/office/drawing/2014/main" id="{20579A40-4D13-4174-A491-DECDF8F3FA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027"/>
          <a:stretch/>
        </p:blipFill>
        <p:spPr>
          <a:xfrm>
            <a:off x="171450" y="2057400"/>
            <a:ext cx="5117849" cy="4072731"/>
          </a:xfrm>
        </p:spPr>
      </p:pic>
      <p:pic>
        <p:nvPicPr>
          <p:cNvPr id="9" name="Obrázek 8" descr="Obsah obrázku země, exteriér, obloha, pláž&#10;&#10;Popis byl vytvořen automaticky">
            <a:extLst>
              <a:ext uri="{FF2B5EF4-FFF2-40B4-BE49-F238E27FC236}">
                <a16:creationId xmlns:a16="http://schemas.microsoft.com/office/drawing/2014/main" id="{43720DF3-E0AB-409E-B0CC-17979176837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664"/>
          <a:stretch/>
        </p:blipFill>
        <p:spPr>
          <a:xfrm>
            <a:off x="5581650" y="2057400"/>
            <a:ext cx="6438900" cy="4072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2639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 descr="Obsah obrázku text, osoba, muž, stojící&#10;&#10;Popis byl vytvořen automaticky">
            <a:extLst>
              <a:ext uri="{FF2B5EF4-FFF2-40B4-BE49-F238E27FC236}">
                <a16:creationId xmlns:a16="http://schemas.microsoft.com/office/drawing/2014/main" id="{F70E13AD-2EEB-4F1F-B94A-FA3CA6B33A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8" r="5642"/>
          <a:stretch/>
        </p:blipFill>
        <p:spPr>
          <a:xfrm>
            <a:off x="838200" y="1982788"/>
            <a:ext cx="2587625" cy="2044700"/>
          </a:xfrm>
        </p:spPr>
      </p:pic>
      <p:pic>
        <p:nvPicPr>
          <p:cNvPr id="9" name="Obrázek 8" descr="Obsah obrázku osoba, zeď, interiér, muž&#10;&#10;Popis byl vytvořen automaticky">
            <a:extLst>
              <a:ext uri="{FF2B5EF4-FFF2-40B4-BE49-F238E27FC236}">
                <a16:creationId xmlns:a16="http://schemas.microsoft.com/office/drawing/2014/main" id="{5E4214FA-6427-4DEE-9052-53FA5F718312}"/>
              </a:ext>
            </a:extLst>
          </p:cNvPr>
          <p:cNvPicPr>
            <a:picLocks noChangeAspect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4098925"/>
            <a:ext cx="2587625" cy="1920875"/>
          </a:xfrm>
          <a:prstGeom prst="rect">
            <a:avLst/>
          </a:prstGeom>
        </p:spPr>
      </p:pic>
      <p:pic>
        <p:nvPicPr>
          <p:cNvPr id="11" name="Obrázek 10" descr="Obsah obrázku osoba, oblek, stojící, oblečený&#10;&#10;Popis byl vytvořen automaticky">
            <a:extLst>
              <a:ext uri="{FF2B5EF4-FFF2-40B4-BE49-F238E27FC236}">
                <a16:creationId xmlns:a16="http://schemas.microsoft.com/office/drawing/2014/main" id="{778B514E-BA9F-4203-A41B-7C1B4332A63C}"/>
              </a:ext>
            </a:extLst>
          </p:cNvPr>
          <p:cNvPicPr>
            <a:picLocks noChangeAspect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7263" y="1982788"/>
            <a:ext cx="4037013" cy="4037013"/>
          </a:xfrm>
          <a:prstGeom prst="rect">
            <a:avLst/>
          </a:prstGeom>
        </p:spPr>
      </p:pic>
      <p:pic>
        <p:nvPicPr>
          <p:cNvPr id="7" name="Obrázek 6" descr="Obsah obrázku osoba, oblečení, oblek, stojící&#10;&#10;Popis byl vytvořen automaticky">
            <a:extLst>
              <a:ext uri="{FF2B5EF4-FFF2-40B4-BE49-F238E27FC236}">
                <a16:creationId xmlns:a16="http://schemas.microsoft.com/office/drawing/2014/main" id="{D80DB37C-177F-47E4-9410-9F9081B412F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51" r="5417"/>
          <a:stretch/>
        </p:blipFill>
        <p:spPr>
          <a:xfrm>
            <a:off x="7604125" y="1982788"/>
            <a:ext cx="3748088" cy="4037013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4916F013-5168-4BA5-8E1C-AF57CCD02E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pPr algn="ctr"/>
            <a:r>
              <a:rPr lang="cs-CZ" dirty="0">
                <a:solidFill>
                  <a:srgbClr val="66FFCC"/>
                </a:solidFill>
              </a:rPr>
              <a:t>PADOUCH NEBO HRDINA…</a:t>
            </a:r>
          </a:p>
        </p:txBody>
      </p:sp>
    </p:spTree>
    <p:extLst>
      <p:ext uri="{BB962C8B-B14F-4D97-AF65-F5344CB8AC3E}">
        <p14:creationId xmlns:p14="http://schemas.microsoft.com/office/powerpoint/2010/main" val="37956167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EC3C54F-E195-4789-B391-159053F577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>
                <a:solidFill>
                  <a:srgbClr val="66FFCC"/>
                </a:solidFill>
              </a:rPr>
              <a:t>SOUDOBÝ KYBERPROSTOR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1CB43F5-36D9-4305-8EB2-A047FCDBD3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cs-CZ" dirty="0"/>
              <a:t>Internetem proudí ohromné množství informací, obří technologické  firmy a tajné služby z nich extrahují znalosti</a:t>
            </a:r>
          </a:p>
          <a:p>
            <a:pPr algn="just"/>
            <a:endParaRPr lang="cs-CZ" dirty="0"/>
          </a:p>
          <a:p>
            <a:pPr algn="just"/>
            <a:r>
              <a:rPr lang="cs-CZ" dirty="0"/>
              <a:t>Objem informací na straně uživatele vyžaduje filtraci, udržení v rámci reklamního prostoru sociálních sítí adekvátní obsah</a:t>
            </a:r>
          </a:p>
          <a:p>
            <a:pPr algn="just"/>
            <a:endParaRPr lang="cs-CZ" dirty="0"/>
          </a:p>
          <a:p>
            <a:pPr algn="just"/>
            <a:r>
              <a:rPr lang="cs-CZ" dirty="0"/>
              <a:t>Kyberprostor realitu představuje zkresleně, v jejím středu vždy stojí konkrétní uživatel</a:t>
            </a:r>
          </a:p>
        </p:txBody>
      </p:sp>
    </p:spTree>
    <p:extLst>
      <p:ext uri="{BB962C8B-B14F-4D97-AF65-F5344CB8AC3E}">
        <p14:creationId xmlns:p14="http://schemas.microsoft.com/office/powerpoint/2010/main" val="41364984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2E74857-CC58-4728-B22A-294C0C467D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>
                <a:solidFill>
                  <a:srgbClr val="66FFCC"/>
                </a:solidFill>
              </a:rPr>
              <a:t>INTERNETOVÉ REVOLUCE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5CA27D9-F2FC-4778-BA6C-874EB6EC3C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943475" cy="4351338"/>
          </a:xfrm>
        </p:spPr>
        <p:txBody>
          <a:bodyPr/>
          <a:lstStyle/>
          <a:p>
            <a:r>
              <a:rPr lang="cs-CZ" dirty="0"/>
              <a:t>Internetové revoluce dokáží svrhnout vládu, nedokážou místo ní ale nic nastolit</a:t>
            </a:r>
          </a:p>
          <a:p>
            <a:endParaRPr lang="cs-CZ" dirty="0"/>
          </a:p>
          <a:p>
            <a:r>
              <a:rPr lang="cs-CZ" dirty="0"/>
              <a:t>Kyberprostor sám osobě nedokáže </a:t>
            </a:r>
            <a:r>
              <a:rPr lang="cs-CZ" dirty="0" err="1"/>
              <a:t>facilitovat</a:t>
            </a:r>
            <a:r>
              <a:rPr lang="cs-CZ" dirty="0"/>
              <a:t> politický dialog, díky filtračním bublinám jsou zde lidé odděleni</a:t>
            </a:r>
          </a:p>
        </p:txBody>
      </p:sp>
      <p:pic>
        <p:nvPicPr>
          <p:cNvPr id="5" name="Obrázek 4" descr="Obsah obrázku osoba, exteriér, zelenina, dav&#10;&#10;Popis byl vytvořen automaticky">
            <a:extLst>
              <a:ext uri="{FF2B5EF4-FFF2-40B4-BE49-F238E27FC236}">
                <a16:creationId xmlns:a16="http://schemas.microsoft.com/office/drawing/2014/main" id="{9A98ECFE-E423-4AF8-AFA1-6632950813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973"/>
          <a:stretch/>
        </p:blipFill>
        <p:spPr>
          <a:xfrm>
            <a:off x="6096000" y="1825625"/>
            <a:ext cx="5293260" cy="3965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0749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9C88E99-8C27-4833-BEE3-28111FC0E8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>
                <a:solidFill>
                  <a:srgbClr val="66FFCC"/>
                </a:solidFill>
              </a:rPr>
              <a:t>VZESTUP MISTRŮ FLUIDNÍ REALITY</a:t>
            </a:r>
          </a:p>
        </p:txBody>
      </p:sp>
      <p:pic>
        <p:nvPicPr>
          <p:cNvPr id="5" name="Zástupný obsah 4" descr="Obsah obrázku osoba, oblek, muž, nošení&#10;&#10;Popis byl vytvořen automaticky">
            <a:extLst>
              <a:ext uri="{FF2B5EF4-FFF2-40B4-BE49-F238E27FC236}">
                <a16:creationId xmlns:a16="http://schemas.microsoft.com/office/drawing/2014/main" id="{DB05FF85-BD9F-4CBF-B6AE-4B2C73264A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55" b="13645"/>
          <a:stretch/>
        </p:blipFill>
        <p:spPr>
          <a:xfrm>
            <a:off x="733425" y="1689737"/>
            <a:ext cx="3914775" cy="4353241"/>
          </a:xfr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B1E8D09C-1F33-4491-BDAE-CD2DB84852B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945" r="6465"/>
          <a:stretch/>
        </p:blipFill>
        <p:spPr>
          <a:xfrm>
            <a:off x="4914900" y="1691640"/>
            <a:ext cx="6543675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3752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1460184-F471-4ABD-B096-C1817BB705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>
                <a:solidFill>
                  <a:srgbClr val="66FFCC"/>
                </a:solidFill>
              </a:rPr>
              <a:t>REKONSTRUKCE ARGUMENTACE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8C2B2BE-81C0-4A93-A5A2-E42283E936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cs-CZ" dirty="0"/>
              <a:t>Něco tvrdím a tvrdím to na základě něčeho, co podporuji důkazy </a:t>
            </a:r>
          </a:p>
          <a:p>
            <a:pPr algn="just"/>
            <a:endParaRPr lang="cs-CZ" dirty="0"/>
          </a:p>
          <a:p>
            <a:pPr algn="just"/>
            <a:r>
              <a:rPr lang="cs-CZ" dirty="0"/>
              <a:t>TVRZENÍ – DŮVOD [DŮKAZ]</a:t>
            </a:r>
          </a:p>
          <a:p>
            <a:pPr algn="just"/>
            <a:endParaRPr lang="cs-CZ" dirty="0"/>
          </a:p>
          <a:p>
            <a:pPr algn="just"/>
            <a:r>
              <a:rPr lang="cs-CZ" dirty="0"/>
              <a:t>Díky rekonstrukce argumentace se dobereme významu, můžeme odhalit nedostatky či vzájemně porovnávat jednotlivé texty </a:t>
            </a:r>
          </a:p>
        </p:txBody>
      </p:sp>
    </p:spTree>
    <p:extLst>
      <p:ext uri="{BB962C8B-B14F-4D97-AF65-F5344CB8AC3E}">
        <p14:creationId xmlns:p14="http://schemas.microsoft.com/office/powerpoint/2010/main" val="28689974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362EED7-F383-48E2-9A1F-537D69F1FD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>
                <a:solidFill>
                  <a:srgbClr val="66FFCC"/>
                </a:solidFill>
              </a:rPr>
              <a:t>REKONSTRUKCE HYPERNORMALIZACE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0FD1406-4922-41A2-B0A1-EA6CEDFC4A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cs-CZ" dirty="0"/>
              <a:t>může se zdát, že politika je k ničemu – nedokáže řešit problémy [New York, palestinská otázka]</a:t>
            </a:r>
          </a:p>
          <a:p>
            <a:pPr algn="just"/>
            <a:endParaRPr lang="cs-CZ" dirty="0"/>
          </a:p>
          <a:p>
            <a:pPr algn="just"/>
            <a:r>
              <a:rPr lang="cs-CZ" dirty="0"/>
              <a:t>může se zdát, že politiku lze nahradit </a:t>
            </a:r>
            <a:r>
              <a:rPr lang="cs-CZ" dirty="0" err="1"/>
              <a:t>ICTs</a:t>
            </a:r>
            <a:r>
              <a:rPr lang="cs-CZ" dirty="0"/>
              <a:t> – ty nás mohou navigovat [Black Rock, Aladin]</a:t>
            </a:r>
          </a:p>
          <a:p>
            <a:pPr algn="just"/>
            <a:endParaRPr lang="cs-CZ" dirty="0"/>
          </a:p>
          <a:p>
            <a:pPr algn="just"/>
            <a:r>
              <a:rPr lang="cs-CZ" dirty="0"/>
              <a:t>v síti zbývá pouze kontrola – lidé se v kyberprostoru ovládaném několika korporacemi obracejí především k sobě samým [</a:t>
            </a:r>
            <a:r>
              <a:rPr lang="cs-CZ" dirty="0" err="1"/>
              <a:t>Masters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Deception</a:t>
            </a:r>
            <a:r>
              <a:rPr lang="cs-CZ" dirty="0"/>
              <a:t>, ELIZA/DOCTOR]</a:t>
            </a:r>
          </a:p>
        </p:txBody>
      </p:sp>
    </p:spTree>
    <p:extLst>
      <p:ext uri="{BB962C8B-B14F-4D97-AF65-F5344CB8AC3E}">
        <p14:creationId xmlns:p14="http://schemas.microsoft.com/office/powerpoint/2010/main" val="23087078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0D45696-57E5-468B-BE6C-9D6DD11D89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>
                <a:solidFill>
                  <a:srgbClr val="66FFCC"/>
                </a:solidFill>
              </a:rPr>
              <a:t>REKONSTRUKCE HYPERNORMALIZACE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AE70CDA-335E-4E16-8AB2-956D1CDB94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746625"/>
          </a:xfrm>
        </p:spPr>
        <p:txBody>
          <a:bodyPr>
            <a:normAutofit lnSpcReduction="10000"/>
          </a:bodyPr>
          <a:lstStyle/>
          <a:p>
            <a:r>
              <a:rPr lang="cs-CZ" dirty="0"/>
              <a:t>tradiční politika se ve 21. století zdiskreditovala – vnitřní logika války proti terorismu nedávala smysl [zbraně hromadného ničení, </a:t>
            </a:r>
            <a:r>
              <a:rPr lang="cs-CZ" dirty="0" err="1"/>
              <a:t>Kaddáfí</a:t>
            </a:r>
            <a:r>
              <a:rPr lang="cs-CZ" dirty="0"/>
              <a:t>]</a:t>
            </a:r>
          </a:p>
          <a:p>
            <a:endParaRPr lang="cs-CZ" dirty="0"/>
          </a:p>
          <a:p>
            <a:r>
              <a:rPr lang="cs-CZ" dirty="0" err="1"/>
              <a:t>hyperreálnými</a:t>
            </a:r>
            <a:r>
              <a:rPr lang="cs-CZ" dirty="0"/>
              <a:t> se staly i sítě – nedostatky simulací a modelů, filtrační bubliny [</a:t>
            </a:r>
            <a:r>
              <a:rPr lang="cs-CZ" dirty="0" err="1"/>
              <a:t>Lanier</a:t>
            </a:r>
            <a:r>
              <a:rPr lang="cs-CZ" dirty="0"/>
              <a:t>, FB]</a:t>
            </a:r>
          </a:p>
          <a:p>
            <a:endParaRPr lang="cs-CZ" dirty="0"/>
          </a:p>
          <a:p>
            <a:r>
              <a:rPr lang="cs-CZ" dirty="0"/>
              <a:t>internetové revoluce jsou bezzubé – </a:t>
            </a:r>
            <a:r>
              <a:rPr lang="cs-CZ" dirty="0" err="1"/>
              <a:t>nefacilitují</a:t>
            </a:r>
            <a:r>
              <a:rPr lang="cs-CZ" dirty="0"/>
              <a:t> širší dialog a širší program [</a:t>
            </a:r>
            <a:r>
              <a:rPr lang="cs-CZ" dirty="0" err="1"/>
              <a:t>Occupy</a:t>
            </a:r>
            <a:r>
              <a:rPr lang="cs-CZ" dirty="0"/>
              <a:t>, Arabské jaro]</a:t>
            </a:r>
          </a:p>
          <a:p>
            <a:endParaRPr lang="cs-CZ" dirty="0"/>
          </a:p>
          <a:p>
            <a:r>
              <a:rPr lang="cs-CZ" dirty="0"/>
              <a:t>Putin a Trump jsou u moci – veřejný prostor opanovala </a:t>
            </a:r>
            <a:r>
              <a:rPr lang="cs-CZ" dirty="0" err="1"/>
              <a:t>hyperrealita</a:t>
            </a:r>
            <a:r>
              <a:rPr lang="cs-CZ" dirty="0"/>
              <a:t> [jsou nevyzpytatelní]</a:t>
            </a:r>
          </a:p>
        </p:txBody>
      </p:sp>
    </p:spTree>
    <p:extLst>
      <p:ext uri="{BB962C8B-B14F-4D97-AF65-F5344CB8AC3E}">
        <p14:creationId xmlns:p14="http://schemas.microsoft.com/office/powerpoint/2010/main" val="25253405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E92A478-8690-4A47-AA65-42EC43EF3A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>
                <a:solidFill>
                  <a:srgbClr val="66FFCC"/>
                </a:solidFill>
              </a:rPr>
              <a:t>HYPERNORMALIZACE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FCE0081-B0A3-435E-9C39-3EF0DA6E7E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601325" cy="4351338"/>
          </a:xfrm>
        </p:spPr>
        <p:txBody>
          <a:bodyPr/>
          <a:lstStyle/>
          <a:p>
            <a:pPr algn="just"/>
            <a:r>
              <a:rPr lang="cs-CZ" dirty="0" err="1"/>
              <a:t>hypernormalizace</a:t>
            </a:r>
            <a:r>
              <a:rPr lang="cs-CZ" dirty="0"/>
              <a:t> = </a:t>
            </a:r>
            <a:r>
              <a:rPr lang="cs-CZ" dirty="0" err="1"/>
              <a:t>hyperrealita</a:t>
            </a:r>
            <a:r>
              <a:rPr lang="cs-CZ" dirty="0"/>
              <a:t> + normalizace</a:t>
            </a:r>
          </a:p>
          <a:p>
            <a:pPr algn="just"/>
            <a:endParaRPr lang="cs-CZ" dirty="0"/>
          </a:p>
          <a:p>
            <a:pPr algn="just"/>
            <a:r>
              <a:rPr lang="cs-CZ" dirty="0"/>
              <a:t>normalizace – když se něco stane běžným, nerozporovaným a přijímaným (např. okupace cizím vojskem a čistky na všech společenských úrovních)</a:t>
            </a:r>
          </a:p>
          <a:p>
            <a:pPr algn="just"/>
            <a:endParaRPr lang="cs-CZ" dirty="0"/>
          </a:p>
          <a:p>
            <a:pPr algn="just"/>
            <a:r>
              <a:rPr lang="cs-CZ" dirty="0" err="1"/>
              <a:t>hyperrealita</a:t>
            </a:r>
            <a:r>
              <a:rPr lang="cs-CZ" dirty="0"/>
              <a:t> – stav, kdy je reprezentace skutečnosti reálnější než její referent (Schwarzenberg nepředstavuje revoltu; Trump se nevypracoval odspodu až na vrchol)</a:t>
            </a:r>
          </a:p>
        </p:txBody>
      </p:sp>
    </p:spTree>
    <p:extLst>
      <p:ext uri="{BB962C8B-B14F-4D97-AF65-F5344CB8AC3E}">
        <p14:creationId xmlns:p14="http://schemas.microsoft.com/office/powerpoint/2010/main" val="25846785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A4243CB-87CD-4CA0-8858-ED73E1D7D0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>
                <a:solidFill>
                  <a:srgbClr val="66FFCC"/>
                </a:solidFill>
              </a:rPr>
              <a:t>INTERPREZACE HYPERNORMALIZACE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E9FC19A-CFB9-4D8A-8993-B3A517C545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9612" y="2244724"/>
            <a:ext cx="10772776" cy="3784601"/>
          </a:xfrm>
        </p:spPr>
        <p:txBody>
          <a:bodyPr/>
          <a:lstStyle/>
          <a:p>
            <a:pPr marL="0" indent="0" algn="just">
              <a:buNone/>
            </a:pPr>
            <a:r>
              <a:rPr lang="cs-CZ" i="1" dirty="0" err="1"/>
              <a:t>Hyperreálné</a:t>
            </a:r>
            <a:r>
              <a:rPr lang="cs-CZ" i="1" dirty="0"/>
              <a:t> obrazy a narativy se v osmdesátých letech staly metodou politického managementu. Ta nakonec ale tradiční politiku zcela zdiskreditovala. Mocenská alternativa v podobě technologických utopií se však ukázala jako lichá a způsoby fungování </a:t>
            </a:r>
            <a:r>
              <a:rPr lang="cs-CZ" i="1" dirty="0" err="1"/>
              <a:t>ICTs</a:t>
            </a:r>
            <a:r>
              <a:rPr lang="cs-CZ" i="1" dirty="0"/>
              <a:t> spolu doplněné o lidskou </a:t>
            </a:r>
            <a:r>
              <a:rPr lang="cs-CZ" i="1" dirty="0" err="1"/>
              <a:t>sebefascinací</a:t>
            </a:r>
            <a:r>
              <a:rPr lang="cs-CZ" i="1" dirty="0"/>
              <a:t> nás nakonec k </a:t>
            </a:r>
            <a:r>
              <a:rPr lang="cs-CZ" i="1" dirty="0" err="1"/>
              <a:t>hyperrelitě</a:t>
            </a:r>
            <a:r>
              <a:rPr lang="cs-CZ" i="1" dirty="0"/>
              <a:t> dovedly taktéž.  Dnes tak žijeme v umělém neautentickém světě, kde nic není pravda a všechno je možné.</a:t>
            </a:r>
          </a:p>
        </p:txBody>
      </p:sp>
    </p:spTree>
    <p:extLst>
      <p:ext uri="{BB962C8B-B14F-4D97-AF65-F5344CB8AC3E}">
        <p14:creationId xmlns:p14="http://schemas.microsoft.com/office/powerpoint/2010/main" val="23977845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878488A-481B-492A-8785-DB610801A9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>
                <a:solidFill>
                  <a:srgbClr val="66FFCC"/>
                </a:solidFill>
              </a:rPr>
              <a:t>ANALÝZA ARGUMENTACE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E6F9694-A282-4721-9259-1376DDA88C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just"/>
            <a:r>
              <a:rPr lang="cs-CZ" dirty="0"/>
              <a:t>Buďte kritickými a hledejte slabá místa argumentace; ta se obvykle nacházejí v rámci vztahu mezi důkazy a důvody či důvody a tvrzeními. </a:t>
            </a:r>
          </a:p>
          <a:p>
            <a:pPr algn="just"/>
            <a:endParaRPr lang="cs-CZ" dirty="0"/>
          </a:p>
          <a:p>
            <a:pPr algn="just"/>
            <a:r>
              <a:rPr lang="cs-CZ" dirty="0"/>
              <a:t>Svědčí interakce s ELIZA/DOCTOR o lidské </a:t>
            </a:r>
            <a:r>
              <a:rPr lang="cs-CZ" dirty="0" err="1"/>
              <a:t>sebefascinaci</a:t>
            </a:r>
            <a:r>
              <a:rPr lang="cs-CZ" dirty="0"/>
              <a:t>?</a:t>
            </a:r>
          </a:p>
          <a:p>
            <a:pPr algn="just"/>
            <a:endParaRPr lang="cs-CZ" dirty="0"/>
          </a:p>
          <a:p>
            <a:pPr algn="just"/>
            <a:r>
              <a:rPr lang="cs-CZ" dirty="0"/>
              <a:t>Opanovali Putin a Trump politiku protože jsou nevyzpytatelní?</a:t>
            </a:r>
          </a:p>
          <a:p>
            <a:pPr algn="just"/>
            <a:endParaRPr lang="cs-CZ" dirty="0"/>
          </a:p>
          <a:p>
            <a:pPr algn="just"/>
            <a:r>
              <a:rPr lang="cs-CZ" dirty="0"/>
              <a:t>Je dnes tradiční politika zdiskreditována kvůli války proti terorismu? </a:t>
            </a:r>
          </a:p>
          <a:p>
            <a:pPr algn="just"/>
            <a:endParaRPr lang="cs-CZ" dirty="0"/>
          </a:p>
          <a:p>
            <a:pPr algn="just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689955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404A526-C5C9-4A6F-BD5A-3F9373CFDC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>
                <a:solidFill>
                  <a:srgbClr val="66FFCC"/>
                </a:solidFill>
              </a:rPr>
              <a:t>ANALÝZA ARGUMENTACE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F34B49D-A063-438A-9D4D-24C45FD1F2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67250"/>
          </a:xfrm>
        </p:spPr>
        <p:txBody>
          <a:bodyPr>
            <a:normAutofit lnSpcReduction="10000"/>
          </a:bodyPr>
          <a:lstStyle/>
          <a:p>
            <a:r>
              <a:rPr lang="cs-CZ" dirty="0"/>
              <a:t>Je A opravdu projevem B?</a:t>
            </a:r>
          </a:p>
          <a:p>
            <a:endParaRPr lang="cs-CZ" dirty="0"/>
          </a:p>
          <a:p>
            <a:r>
              <a:rPr lang="cs-CZ" dirty="0"/>
              <a:t>Jsou či nejsou mezi A </a:t>
            </a:r>
            <a:r>
              <a:rPr lang="cs-CZ" dirty="0" err="1"/>
              <a:t>a</a:t>
            </a:r>
            <a:r>
              <a:rPr lang="cs-CZ" dirty="0"/>
              <a:t> B nějaké významné rozdíly?</a:t>
            </a:r>
          </a:p>
          <a:p>
            <a:endParaRPr lang="cs-CZ" dirty="0"/>
          </a:p>
          <a:p>
            <a:r>
              <a:rPr lang="cs-CZ" dirty="0"/>
              <a:t>Vede A vždy k B?</a:t>
            </a:r>
          </a:p>
          <a:p>
            <a:pPr marL="0" indent="0">
              <a:buNone/>
            </a:pPr>
            <a:endParaRPr lang="cs-CZ" dirty="0"/>
          </a:p>
          <a:p>
            <a:r>
              <a:rPr lang="cs-CZ" dirty="0"/>
              <a:t>Je argument dostatečně rozveden?</a:t>
            </a:r>
          </a:p>
          <a:p>
            <a:endParaRPr lang="cs-CZ" dirty="0"/>
          </a:p>
          <a:p>
            <a:r>
              <a:rPr lang="cs-CZ" dirty="0"/>
              <a:t>Pokud má být komunikační akt přesvědčivý, musí VŽDY obsahovat argument!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381057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121F034-3762-41B5-B9FF-FFCB1EF078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>
                <a:solidFill>
                  <a:srgbClr val="66FFCC"/>
                </a:solidFill>
              </a:rPr>
              <a:t>HYPERREALITA V UMĚNÍ</a:t>
            </a:r>
          </a:p>
        </p:txBody>
      </p:sp>
      <p:pic>
        <p:nvPicPr>
          <p:cNvPr id="5" name="Zástupný obsah 4" descr="Obsah obrázku text, silnice, exteriér, obloha&#10;&#10;Popis byl vytvořen automaticky">
            <a:extLst>
              <a:ext uri="{FF2B5EF4-FFF2-40B4-BE49-F238E27FC236}">
                <a16:creationId xmlns:a16="http://schemas.microsoft.com/office/drawing/2014/main" id="{A0E3E8E3-6E05-4630-A88C-C3D68D8764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261"/>
          <a:stretch/>
        </p:blipFill>
        <p:spPr>
          <a:xfrm>
            <a:off x="228383" y="2052318"/>
            <a:ext cx="5296154" cy="4107339"/>
          </a:xfrm>
        </p:spPr>
      </p:pic>
      <p:pic>
        <p:nvPicPr>
          <p:cNvPr id="7" name="Obrázek 6" descr="Obsah obrázku text, podepsat&#10;&#10;Popis byl vytvořen automaticky">
            <a:extLst>
              <a:ext uri="{FF2B5EF4-FFF2-40B4-BE49-F238E27FC236}">
                <a16:creationId xmlns:a16="http://schemas.microsoft.com/office/drawing/2014/main" id="{080E51FE-82DA-45E2-8A5B-606B8A5ED10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42" r="21015" b="11575"/>
          <a:stretch/>
        </p:blipFill>
        <p:spPr>
          <a:xfrm>
            <a:off x="5819068" y="2052319"/>
            <a:ext cx="6144549" cy="4107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6575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2953126-3EBF-4D47-BC5D-31CFB60D2F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>
                <a:solidFill>
                  <a:srgbClr val="66FFCC"/>
                </a:solidFill>
              </a:rPr>
              <a:t>ČETBA K TÉMATU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DF3D8F2-B6BA-49F4-92F8-356C73A686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67250"/>
          </a:xfrm>
        </p:spPr>
        <p:txBody>
          <a:bodyPr/>
          <a:lstStyle/>
          <a:p>
            <a:pPr marL="0" indent="0" algn="just">
              <a:buNone/>
            </a:pPr>
            <a:r>
              <a:rPr lang="cs-CZ" dirty="0"/>
              <a:t>JURČAK, Alexej. </a:t>
            </a:r>
            <a:r>
              <a:rPr lang="cs-CZ" i="1" dirty="0">
                <a:solidFill>
                  <a:srgbClr val="66FFCC"/>
                </a:solidFill>
              </a:rPr>
              <a:t>Bylo to na věčné časy, dokud to neskončilo</a:t>
            </a:r>
            <a:r>
              <a:rPr lang="cs-CZ" dirty="0"/>
              <a:t>. Praha: Karolinum, 2018.</a:t>
            </a:r>
          </a:p>
          <a:p>
            <a:pPr marL="0" indent="0" algn="just">
              <a:buNone/>
            </a:pPr>
            <a:endParaRPr lang="cs-CZ" dirty="0"/>
          </a:p>
          <a:p>
            <a:pPr marL="0" indent="0" algn="just">
              <a:buNone/>
            </a:pPr>
            <a:r>
              <a:rPr lang="cs-CZ" dirty="0"/>
              <a:t>BARTHES, Roland. </a:t>
            </a:r>
            <a:r>
              <a:rPr lang="cs-CZ" i="1" dirty="0">
                <a:solidFill>
                  <a:srgbClr val="66FFCC"/>
                </a:solidFill>
              </a:rPr>
              <a:t>Mytologie</a:t>
            </a:r>
            <a:r>
              <a:rPr lang="cs-CZ" dirty="0"/>
              <a:t>. Praha: Dokořán, 2018.</a:t>
            </a:r>
          </a:p>
          <a:p>
            <a:pPr marL="0" indent="0" algn="just">
              <a:buNone/>
            </a:pPr>
            <a:endParaRPr lang="cs-CZ" dirty="0"/>
          </a:p>
          <a:p>
            <a:pPr marL="0" indent="0" algn="just">
              <a:buNone/>
            </a:pPr>
            <a:r>
              <a:rPr lang="cs-CZ" dirty="0"/>
              <a:t>BAUDRILLARD, Jean. </a:t>
            </a:r>
            <a:r>
              <a:rPr lang="cs-CZ" i="1" dirty="0" err="1"/>
              <a:t>S</a:t>
            </a:r>
            <a:r>
              <a:rPr lang="cs-CZ" i="1" dirty="0" err="1">
                <a:solidFill>
                  <a:srgbClr val="66FFCC"/>
                </a:solidFill>
              </a:rPr>
              <a:t>imulacra</a:t>
            </a:r>
            <a:r>
              <a:rPr lang="cs-CZ" i="1" dirty="0">
                <a:solidFill>
                  <a:srgbClr val="66FFCC"/>
                </a:solidFill>
              </a:rPr>
              <a:t> and </a:t>
            </a:r>
            <a:r>
              <a:rPr lang="cs-CZ" i="1" dirty="0" err="1">
                <a:solidFill>
                  <a:srgbClr val="66FFCC"/>
                </a:solidFill>
              </a:rPr>
              <a:t>Simulation</a:t>
            </a:r>
            <a:r>
              <a:rPr lang="cs-CZ" dirty="0"/>
              <a:t>. Ann </a:t>
            </a:r>
            <a:r>
              <a:rPr lang="cs-CZ" dirty="0" err="1"/>
              <a:t>Arbor</a:t>
            </a:r>
            <a:r>
              <a:rPr lang="cs-CZ" dirty="0"/>
              <a:t>: University </a:t>
            </a:r>
            <a:r>
              <a:rPr lang="cs-CZ" dirty="0" err="1"/>
              <a:t>of</a:t>
            </a:r>
            <a:r>
              <a:rPr lang="cs-CZ" dirty="0"/>
              <a:t> Michigan </a:t>
            </a:r>
            <a:r>
              <a:rPr lang="cs-CZ" dirty="0" err="1"/>
              <a:t>Press</a:t>
            </a:r>
            <a:r>
              <a:rPr lang="cs-CZ" dirty="0"/>
              <a:t>, 1994.</a:t>
            </a:r>
          </a:p>
          <a:p>
            <a:pPr marL="0" indent="0" algn="just">
              <a:buNone/>
            </a:pPr>
            <a:endParaRPr lang="cs-CZ" dirty="0"/>
          </a:p>
          <a:p>
            <a:pPr marL="0" indent="0" algn="just">
              <a:buNone/>
            </a:pPr>
            <a:r>
              <a:rPr lang="cs-CZ" dirty="0"/>
              <a:t>FISHER, Mark. </a:t>
            </a:r>
            <a:r>
              <a:rPr lang="en-US" i="1" dirty="0">
                <a:solidFill>
                  <a:srgbClr val="66FFCC"/>
                </a:solidFill>
              </a:rPr>
              <a:t>Capitalist Realism</a:t>
            </a:r>
            <a:r>
              <a:rPr lang="cs-CZ" dirty="0"/>
              <a:t>. </a:t>
            </a:r>
            <a:r>
              <a:rPr lang="cs-CZ" dirty="0" err="1"/>
              <a:t>Alresford</a:t>
            </a:r>
            <a:r>
              <a:rPr lang="cs-CZ" dirty="0"/>
              <a:t>: </a:t>
            </a:r>
            <a:r>
              <a:rPr lang="cs-CZ" dirty="0" err="1"/>
              <a:t>Zero</a:t>
            </a:r>
            <a:r>
              <a:rPr lang="cs-CZ" dirty="0"/>
              <a:t> </a:t>
            </a:r>
            <a:r>
              <a:rPr lang="cs-CZ" dirty="0" err="1"/>
              <a:t>Books</a:t>
            </a:r>
            <a:r>
              <a:rPr lang="cs-CZ" dirty="0"/>
              <a:t>, 2009.</a:t>
            </a:r>
          </a:p>
        </p:txBody>
      </p:sp>
    </p:spTree>
    <p:extLst>
      <p:ext uri="{BB962C8B-B14F-4D97-AF65-F5344CB8AC3E}">
        <p14:creationId xmlns:p14="http://schemas.microsoft.com/office/powerpoint/2010/main" val="21953070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 descr="Obsah obrázku text&#10;&#10;Popis byl vytvořen automaticky">
            <a:extLst>
              <a:ext uri="{FF2B5EF4-FFF2-40B4-BE49-F238E27FC236}">
                <a16:creationId xmlns:a16="http://schemas.microsoft.com/office/drawing/2014/main" id="{792E8619-355E-4313-B9C8-FE7CB8A482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246"/>
          <a:stretch/>
        </p:blipFill>
        <p:spPr>
          <a:xfrm>
            <a:off x="1017903" y="713222"/>
            <a:ext cx="4424656" cy="5558197"/>
          </a:xfrm>
        </p:spPr>
      </p:pic>
      <p:pic>
        <p:nvPicPr>
          <p:cNvPr id="7" name="Obrázek 6" descr="Obsah obrázku text, osoba, pózování&#10;&#10;Popis byl vytvořen automaticky">
            <a:extLst>
              <a:ext uri="{FF2B5EF4-FFF2-40B4-BE49-F238E27FC236}">
                <a16:creationId xmlns:a16="http://schemas.microsoft.com/office/drawing/2014/main" id="{D756E340-7D2C-4735-8F4F-947CA43896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0724" y="746919"/>
            <a:ext cx="4424656" cy="5524500"/>
          </a:xfrm>
          <a:prstGeom prst="rect">
            <a:avLst/>
          </a:prstGeom>
        </p:spPr>
      </p:pic>
      <p:sp>
        <p:nvSpPr>
          <p:cNvPr id="8" name="Nadpis 1">
            <a:extLst>
              <a:ext uri="{FF2B5EF4-FFF2-40B4-BE49-F238E27FC236}">
                <a16:creationId xmlns:a16="http://schemas.microsoft.com/office/drawing/2014/main" id="{5817B067-829B-405F-AB66-D465BB8AC2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584958">
            <a:off x="-249507" y="2809929"/>
            <a:ext cx="12881225" cy="1188708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rgbClr val="66FFCC"/>
                </a:solidFill>
              </a:rPr>
              <a:t>ALHYPERREALHYPERREALHYPERREALHYPERREALHYPERREAL</a:t>
            </a:r>
          </a:p>
        </p:txBody>
      </p:sp>
    </p:spTree>
    <p:extLst>
      <p:ext uri="{BB962C8B-B14F-4D97-AF65-F5344CB8AC3E}">
        <p14:creationId xmlns:p14="http://schemas.microsoft.com/office/powerpoint/2010/main" val="3335012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3FC5595-F3CC-4C83-B7F8-3E03BD0D70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>
                <a:solidFill>
                  <a:srgbClr val="66FFCC"/>
                </a:solidFill>
              </a:rPr>
              <a:t>HYPERNORMALIZACE [CURTIS, 2016]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DE6B719-5A06-4981-9A61-8148A114A2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43600" y="1825625"/>
            <a:ext cx="5410199" cy="4351338"/>
          </a:xfrm>
        </p:spPr>
        <p:txBody>
          <a:bodyPr/>
          <a:lstStyle/>
          <a:p>
            <a:r>
              <a:rPr lang="cs-CZ" dirty="0"/>
              <a:t>pojem: Alexej </a:t>
            </a:r>
            <a:r>
              <a:rPr lang="cs-CZ" dirty="0" err="1"/>
              <a:t>Jurčak</a:t>
            </a:r>
            <a:r>
              <a:rPr lang="cs-CZ" dirty="0"/>
              <a:t> (2005)</a:t>
            </a:r>
          </a:p>
          <a:p>
            <a:endParaRPr lang="cs-CZ" dirty="0"/>
          </a:p>
          <a:p>
            <a:r>
              <a:rPr lang="cs-CZ" dirty="0"/>
              <a:t>jak byla </a:t>
            </a:r>
            <a:r>
              <a:rPr lang="cs-CZ" dirty="0" err="1"/>
              <a:t>hyperrealita</a:t>
            </a:r>
            <a:r>
              <a:rPr lang="cs-CZ" dirty="0"/>
              <a:t> normalizována</a:t>
            </a:r>
          </a:p>
          <a:p>
            <a:endParaRPr lang="cs-CZ" dirty="0"/>
          </a:p>
          <a:p>
            <a:r>
              <a:rPr lang="cs-CZ" dirty="0"/>
              <a:t>jak jsme se ztratili ve světě, kde už nejsme schopni rozlišit realitu a fikci a ani nám na tom ani nezáleží</a:t>
            </a:r>
          </a:p>
        </p:txBody>
      </p:sp>
      <p:pic>
        <p:nvPicPr>
          <p:cNvPr id="7" name="Obrázek 6" descr="Obsah obrázku text, různé, pózování, stejné&#10;&#10;Popis byl vytvořen automaticky">
            <a:extLst>
              <a:ext uri="{FF2B5EF4-FFF2-40B4-BE49-F238E27FC236}">
                <a16:creationId xmlns:a16="http://schemas.microsoft.com/office/drawing/2014/main" id="{F47F635C-401F-4240-BE34-23E1EC215E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768475"/>
            <a:ext cx="4724400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8110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90CCA24-EF3C-4708-AC1A-1145259F7F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>
                <a:solidFill>
                  <a:srgbClr val="66FFCC"/>
                </a:solidFill>
              </a:rPr>
              <a:t>1975: ROZKLAD POLITIKY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0102030-1C52-45A3-A7B3-8302B25BB7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cs-CZ" dirty="0"/>
              <a:t>Dluhopisy města New York se stávají bezcennými a na místo politiků přichází komise složená z bankéřů; město se má chovat podle logiky trhu</a:t>
            </a:r>
          </a:p>
          <a:p>
            <a:pPr marL="0" indent="0" algn="just">
              <a:buNone/>
            </a:pPr>
            <a:endParaRPr lang="cs-CZ" dirty="0"/>
          </a:p>
          <a:p>
            <a:pPr algn="just"/>
            <a:r>
              <a:rPr lang="cs-CZ" dirty="0"/>
              <a:t>Na blízkém východě selhává jednání o řešení palestinské otázky, USA začínají stranit sunitským státům</a:t>
            </a:r>
          </a:p>
          <a:p>
            <a:pPr algn="just"/>
            <a:endParaRPr lang="cs-CZ" dirty="0"/>
          </a:p>
          <a:p>
            <a:pPr algn="just"/>
            <a:r>
              <a:rPr lang="cs-CZ" dirty="0"/>
              <a:t>Politika se začíná jevit jako nástroj, který nedokáže řešit problémy měst a národů</a:t>
            </a:r>
          </a:p>
        </p:txBody>
      </p:sp>
    </p:spTree>
    <p:extLst>
      <p:ext uri="{BB962C8B-B14F-4D97-AF65-F5344CB8AC3E}">
        <p14:creationId xmlns:p14="http://schemas.microsoft.com/office/powerpoint/2010/main" val="24084383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EFE2841-AA99-43AF-B914-CB3B541975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>
                <a:solidFill>
                  <a:srgbClr val="66FFCC"/>
                </a:solidFill>
              </a:rPr>
              <a:t>HYPERREALITA V SSSR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71C1D0D-FF91-4648-A067-A1BE504A6C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324600" cy="4351338"/>
          </a:xfrm>
        </p:spPr>
        <p:txBody>
          <a:bodyPr>
            <a:normAutofit/>
          </a:bodyPr>
          <a:lstStyle/>
          <a:p>
            <a:r>
              <a:rPr lang="cs-CZ" dirty="0"/>
              <a:t>Sen o vybudování nové společnosti pomocí politiky se zde rozpadá</a:t>
            </a:r>
          </a:p>
          <a:p>
            <a:endParaRPr lang="cs-CZ" dirty="0"/>
          </a:p>
          <a:p>
            <a:r>
              <a:rPr lang="cs-CZ" dirty="0"/>
              <a:t>Obraz skutečnosti tak, jak jej podávají média a politici nekoresponduje s tím, co vidíte a žijete</a:t>
            </a:r>
          </a:p>
          <a:p>
            <a:endParaRPr lang="cs-CZ" dirty="0"/>
          </a:p>
          <a:p>
            <a:r>
              <a:rPr lang="cs-CZ" dirty="0"/>
              <a:t>Všichni ale tuto hru hrají…</a:t>
            </a:r>
          </a:p>
        </p:txBody>
      </p:sp>
      <p:pic>
        <p:nvPicPr>
          <p:cNvPr id="13" name="Obrázek 12" descr="Obsah obrázku strom, exteriér, auto, vrba&#10;&#10;Popis byl vytvořen automaticky">
            <a:extLst>
              <a:ext uri="{FF2B5EF4-FFF2-40B4-BE49-F238E27FC236}">
                <a16:creationId xmlns:a16="http://schemas.microsoft.com/office/drawing/2014/main" id="{73332286-3155-40BC-9C78-9000381577B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653" r="4201"/>
          <a:stretch/>
        </p:blipFill>
        <p:spPr>
          <a:xfrm>
            <a:off x="7872341" y="1690688"/>
            <a:ext cx="3481459" cy="2435225"/>
          </a:xfrm>
          <a:prstGeom prst="rect">
            <a:avLst/>
          </a:prstGeom>
        </p:spPr>
      </p:pic>
      <p:pic>
        <p:nvPicPr>
          <p:cNvPr id="15" name="Obrázek 14" descr="Obsah obrázku interiér, osoba, muž, příprava&#10;&#10;Popis byl vytvořen automaticky">
            <a:extLst>
              <a:ext uri="{FF2B5EF4-FFF2-40B4-BE49-F238E27FC236}">
                <a16:creationId xmlns:a16="http://schemas.microsoft.com/office/drawing/2014/main" id="{CFF9CDA6-576A-46AF-92EA-FF6A581B7F3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2341" y="4226058"/>
            <a:ext cx="3481459" cy="2266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7538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9EDDFBA-48C3-4E7B-AC87-DFDFA00788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>
                <a:solidFill>
                  <a:srgbClr val="66FFCC"/>
                </a:solidFill>
              </a:rPr>
              <a:t>HYPERREALIZA NA ZÁPADĚ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168DE73-32D9-4D16-AA66-0E1C429A3E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744200" cy="4351338"/>
          </a:xfrm>
        </p:spPr>
        <p:txBody>
          <a:bodyPr>
            <a:normAutofit/>
          </a:bodyPr>
          <a:lstStyle/>
          <a:p>
            <a:pPr algn="just"/>
            <a:r>
              <a:rPr lang="cs-CZ" dirty="0"/>
              <a:t>Po nástupu Reagana má společenský prostor řídit trh, politika se má zasazovat o morálku</a:t>
            </a:r>
          </a:p>
          <a:p>
            <a:pPr algn="just"/>
            <a:endParaRPr lang="cs-CZ" dirty="0"/>
          </a:p>
          <a:p>
            <a:pPr algn="just"/>
            <a:r>
              <a:rPr lang="cs-CZ" dirty="0"/>
              <a:t>Po americké konfrontaci s Hizballáhem, začne být z teroristických útoků obviňovat nevýznamnou Libyi </a:t>
            </a:r>
          </a:p>
          <a:p>
            <a:pPr algn="just"/>
            <a:endParaRPr lang="cs-CZ" dirty="0"/>
          </a:p>
          <a:p>
            <a:pPr algn="just"/>
            <a:r>
              <a:rPr lang="cs-CZ" dirty="0"/>
              <a:t>Její vládce </a:t>
            </a:r>
            <a:r>
              <a:rPr lang="cs-CZ" dirty="0" err="1"/>
              <a:t>Kaddáfí</a:t>
            </a:r>
            <a:r>
              <a:rPr lang="cs-CZ" dirty="0"/>
              <a:t> na tuto hru přistupuje</a:t>
            </a:r>
          </a:p>
          <a:p>
            <a:pPr algn="just"/>
            <a:endParaRPr lang="cs-CZ" dirty="0"/>
          </a:p>
          <a:p>
            <a:pPr algn="just"/>
            <a:r>
              <a:rPr lang="cs-CZ" dirty="0"/>
              <a:t>Síť komplexních vztahů je nahrazena obrazem </a:t>
            </a:r>
            <a:r>
              <a:rPr lang="cs-CZ" dirty="0" err="1"/>
              <a:t>superpadoucha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357096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CCBDE3E-D25F-493C-BAF4-1BC09499BE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>
                <a:solidFill>
                  <a:srgbClr val="66FFCC"/>
                </a:solidFill>
              </a:rPr>
              <a:t>1990‘S: ROZKLAD POLITIKY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39F7999-46B0-4600-ACEF-FF46412671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algn="just"/>
            <a:r>
              <a:rPr lang="cs-CZ" dirty="0"/>
              <a:t>S rozmachem počítačových sítí (zejména internetu) se formuje vize nového světa</a:t>
            </a:r>
          </a:p>
          <a:p>
            <a:pPr algn="just"/>
            <a:endParaRPr lang="cs-CZ" dirty="0"/>
          </a:p>
          <a:p>
            <a:pPr algn="just"/>
            <a:r>
              <a:rPr lang="cs-CZ" dirty="0"/>
              <a:t>Její hlasatel </a:t>
            </a:r>
            <a:r>
              <a:rPr lang="cs-CZ" dirty="0" err="1"/>
              <a:t>Barlow</a:t>
            </a:r>
            <a:r>
              <a:rPr lang="cs-CZ" dirty="0"/>
              <a:t> chce „přenést civilizaci do kyberprostoru“ a žít zde bez politiky</a:t>
            </a:r>
          </a:p>
          <a:p>
            <a:pPr algn="just"/>
            <a:endParaRPr lang="cs-CZ" dirty="0"/>
          </a:p>
          <a:p>
            <a:pPr algn="just"/>
            <a:r>
              <a:rPr lang="cs-CZ" dirty="0"/>
              <a:t>Hackerská skupina </a:t>
            </a:r>
            <a:r>
              <a:rPr lang="cs-CZ" dirty="0" err="1"/>
              <a:t>Masters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Deception</a:t>
            </a:r>
            <a:r>
              <a:rPr lang="cs-CZ" dirty="0"/>
              <a:t> upozorňuje na nové formy moci a kontroly realizované v rámci fungování sítí</a:t>
            </a:r>
          </a:p>
          <a:p>
            <a:pPr algn="just"/>
            <a:endParaRPr lang="cs-CZ" dirty="0"/>
          </a:p>
          <a:p>
            <a:pPr algn="just"/>
            <a:r>
              <a:rPr lang="cs-CZ" dirty="0"/>
              <a:t>Vizi konce politiky dokresluje i kolaps sovětského impéria</a:t>
            </a:r>
          </a:p>
        </p:txBody>
      </p:sp>
    </p:spTree>
    <p:extLst>
      <p:ext uri="{BB962C8B-B14F-4D97-AF65-F5344CB8AC3E}">
        <p14:creationId xmlns:p14="http://schemas.microsoft.com/office/powerpoint/2010/main" val="39432038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80E9F3D-C00E-4B68-91EA-08DE9D751F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>
                <a:solidFill>
                  <a:srgbClr val="66FFCC"/>
                </a:solidFill>
              </a:rPr>
              <a:t>NOVÝ NEWTONOWSKÝ SVĚT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5A2C0DF-57CB-462B-868C-22E51C651E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619625" cy="4351338"/>
          </a:xfrm>
        </p:spPr>
        <p:txBody>
          <a:bodyPr/>
          <a:lstStyle/>
          <a:p>
            <a:r>
              <a:rPr lang="cs-CZ" dirty="0"/>
              <a:t>Díky dostatečnému počtu dat z minulosti, můžeme určit budoucnost</a:t>
            </a:r>
          </a:p>
          <a:p>
            <a:endParaRPr lang="cs-CZ" dirty="0"/>
          </a:p>
          <a:p>
            <a:r>
              <a:rPr lang="cs-CZ" dirty="0"/>
              <a:t>Komplexní výpočetní systémy nás mohou navigovat</a:t>
            </a:r>
          </a:p>
          <a:p>
            <a:endParaRPr lang="cs-CZ" dirty="0"/>
          </a:p>
          <a:p>
            <a:r>
              <a:rPr lang="cs-CZ" dirty="0"/>
              <a:t>Black Rock &amp; </a:t>
            </a:r>
            <a:r>
              <a:rPr lang="cs-CZ" dirty="0" err="1"/>
              <a:t>Alladin</a:t>
            </a:r>
            <a:endParaRPr lang="cs-CZ" dirty="0"/>
          </a:p>
        </p:txBody>
      </p:sp>
      <p:pic>
        <p:nvPicPr>
          <p:cNvPr id="5" name="Obrázek 4" descr="Obsah obrázku počítač&#10;&#10;Popis byl vytvořen automaticky">
            <a:extLst>
              <a:ext uri="{FF2B5EF4-FFF2-40B4-BE49-F238E27FC236}">
                <a16:creationId xmlns:a16="http://schemas.microsoft.com/office/drawing/2014/main" id="{487028F5-78E8-4DB1-8E2D-2A3E6BB01AF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653" t="-2961" r="-8031" b="-6723"/>
          <a:stretch/>
        </p:blipFill>
        <p:spPr>
          <a:xfrm>
            <a:off x="5981700" y="1825625"/>
            <a:ext cx="5905262" cy="3934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02803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zentace1" id="{986291D2-48A4-4830-8E41-A8E54D09C136}" vid="{E1F68AE5-6D95-4217-8A30-74515668DA4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BNDW</Template>
  <TotalTime>2422</TotalTime>
  <Words>869</Words>
  <Application>Microsoft Office PowerPoint</Application>
  <PresentationFormat>Širokoúhlá obrazovka</PresentationFormat>
  <Paragraphs>116</Paragraphs>
  <Slides>24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24</vt:i4>
      </vt:variant>
    </vt:vector>
  </HeadingPairs>
  <TitlesOfParts>
    <vt:vector size="30" baseType="lpstr">
      <vt:lpstr>Arial</vt:lpstr>
      <vt:lpstr>Calibri</vt:lpstr>
      <vt:lpstr>Calibri Light</vt:lpstr>
      <vt:lpstr>Consolas</vt:lpstr>
      <vt:lpstr>Impact</vt:lpstr>
      <vt:lpstr>Motiv Office</vt:lpstr>
      <vt:lpstr>JOURNAL OF INTERACTIVE MEDIA</vt:lpstr>
      <vt:lpstr>HYPERNORMALIZACE</vt:lpstr>
      <vt:lpstr>ALHYPERREALHYPERREALHYPERREALHYPERREALHYPERREAL</vt:lpstr>
      <vt:lpstr>HYPERNORMALIZACE [CURTIS, 2016]</vt:lpstr>
      <vt:lpstr>1975: ROZKLAD POLITIKY</vt:lpstr>
      <vt:lpstr>HYPERREALITA V SSSR</vt:lpstr>
      <vt:lpstr>HYPERREALIZA NA ZÁPADĚ</vt:lpstr>
      <vt:lpstr>1990‘S: ROZKLAD POLITIKY</vt:lpstr>
      <vt:lpstr>NOVÝ NEWTONOWSKÝ SVĚT </vt:lpstr>
      <vt:lpstr>NARCISOVSKÁ HYPNÓZA</vt:lpstr>
      <vt:lpstr>1990‘S: KULTURA OBAV A DESTRUKCE</vt:lpstr>
      <vt:lpstr>2000‘S: REALITA OBAV A DESTRUKCE</vt:lpstr>
      <vt:lpstr>PADOUCH NEBO HRDINA…</vt:lpstr>
      <vt:lpstr>SOUDOBÝ KYBERPROSTOR</vt:lpstr>
      <vt:lpstr>INTERNETOVÉ REVOLUCE </vt:lpstr>
      <vt:lpstr>VZESTUP MISTRŮ FLUIDNÍ REALITY</vt:lpstr>
      <vt:lpstr>REKONSTRUKCE ARGUMENTACE</vt:lpstr>
      <vt:lpstr>REKONSTRUKCE HYPERNORMALIZACE</vt:lpstr>
      <vt:lpstr>REKONSTRUKCE HYPERNORMALIZACE</vt:lpstr>
      <vt:lpstr>INTERPREZACE HYPERNORMALIZACE</vt:lpstr>
      <vt:lpstr>ANALÝZA ARGUMENTACE</vt:lpstr>
      <vt:lpstr>ANALÝZA ARGUMENTACE</vt:lpstr>
      <vt:lpstr>HYPERREALITA V UMĚNÍ</vt:lpstr>
      <vt:lpstr>ČETBA K TÉMATU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JOURNAL OF INTERACTIVE MEDIA</dc:title>
  <dc:creator>Matěj Polák</dc:creator>
  <cp:lastModifiedBy>Matěj Polák</cp:lastModifiedBy>
  <cp:revision>65</cp:revision>
  <dcterms:created xsi:type="dcterms:W3CDTF">2021-03-05T07:00:09Z</dcterms:created>
  <dcterms:modified xsi:type="dcterms:W3CDTF">2021-03-22T07:20:47Z</dcterms:modified>
</cp:coreProperties>
</file>