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5" r:id="rId16"/>
    <p:sldId id="269" r:id="rId17"/>
    <p:sldId id="270" r:id="rId18"/>
    <p:sldId id="271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82" r:id="rId32"/>
    <p:sldId id="297" r:id="rId33"/>
    <p:sldId id="298" r:id="rId34"/>
    <p:sldId id="299" r:id="rId35"/>
    <p:sldId id="300" r:id="rId36"/>
    <p:sldId id="30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3478" autoAdjust="0"/>
  </p:normalViewPr>
  <p:slideViewPr>
    <p:cSldViewPr snapToGrid="0">
      <p:cViewPr varScale="1">
        <p:scale>
          <a:sx n="64" d="100"/>
          <a:sy n="64" d="100"/>
        </p:scale>
        <p:origin x="44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8A3C5-F005-431E-9FB1-EF5A2415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E5C5D-88D6-4D33-955A-D7F03414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01D9D-D884-432B-9C4E-871462CD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A0F10-4129-49B7-B686-DC6978AA6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99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06373-317E-4FFB-BFDD-FF7C49A2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B9E3A-9BAE-4DD6-9537-1A0E4CE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EB31B-3672-48AC-8F30-E34769D8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39502-6992-4A59-A847-5D2D9C682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176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9CDDF-AD6C-4706-9B12-C834ADD70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C60F2-1CA1-4C87-B4EC-D21CBC63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98C12-DB84-40FE-9D4D-11215710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31AFE-E073-4AC1-B85F-9BC0E1A5C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520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15E7AD-8A7E-4FE1-9924-2A1E83B1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ECF594-F4E4-4819-81BC-47D7C27B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05378B-ABAF-4F8D-8776-ED3D85FA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4D6E1-3CC4-4E40-B3DA-483A9C7A89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555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34E2CD-A0FA-4BAD-805C-A393531E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A7E1C2-FD1A-44D9-8988-EE90916B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120A10-A3DD-4F00-B7D5-168789EA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052CC-E83A-471F-9F22-B735EAB937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981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5450052-8A30-413B-B786-09E273C2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4CFBB0-2036-4E30-B1FC-589D89F4E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8B7A94-44AE-4607-A8DC-5A74A5F8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CE47B-0B62-4B3D-89EF-FB703F012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072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91AA02B-7E9F-4D30-8FC4-9F28FCF2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7A7EB3-0F53-4CC6-8E1E-4DA70BDC4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39226F-AB88-4E50-BF06-5E6C867A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C11E5-7210-48FB-AC7C-0CFC4159E9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426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22D36A-7E72-4FBD-933F-10BAE265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9E2FC7-D78F-4850-A0BD-A8E7C7343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2B533E-1B67-416A-8590-55D14AC2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05BEC-AD58-4D54-9A3F-20E880279D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01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BA76B-2348-4290-A774-4B743230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66B7-84D7-43A1-A951-1447AACF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1FC06-2D96-47BF-92E0-0E179E51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87508-CE54-45BD-8CC4-BB6E420985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822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E98779-E892-40A3-8E00-BBED71B1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D2F8A33-DA41-4E7D-A3B1-69010EF0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C7BBA8-48AB-4C76-AA82-6930FE27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443E7-02DD-40B3-A3A1-207E91F7B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923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752475" y="744538"/>
            <a:ext cx="10674350" cy="5349875"/>
            <a:chOff x="752858" y="744469"/>
            <a:chExt cx="10674117" cy="5349671"/>
          </a:xfrm>
        </p:grpSpPr>
        <p:sp>
          <p:nvSpPr>
            <p:cNvPr id="5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>
                <a:gd name="T0" fmla="*/ 2869239 w 10000"/>
                <a:gd name="T1" fmla="*/ 0 h 10000"/>
                <a:gd name="T2" fmla="*/ 3275013 w 10000"/>
                <a:gd name="T3" fmla="*/ 0 h 10000"/>
                <a:gd name="T4" fmla="*/ 3275013 w 10000"/>
                <a:gd name="T5" fmla="*/ 4408488 h 10000"/>
                <a:gd name="T6" fmla="*/ 0 w 10000"/>
                <a:gd name="T7" fmla="*/ 4408488 h 10000"/>
                <a:gd name="T8" fmla="*/ 0 w 10000"/>
                <a:gd name="T9" fmla="*/ 4023186 h 10000"/>
                <a:gd name="T10" fmla="*/ 2869239 w 10000"/>
                <a:gd name="T11" fmla="*/ 4023627 h 10000"/>
                <a:gd name="T12" fmla="*/ 2869239 w 10000"/>
                <a:gd name="T13" fmla="*/ 0 h 1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>
                <a:gd name="T0" fmla="*/ 2869894 w 10002"/>
                <a:gd name="T1" fmla="*/ 0 h 10000"/>
                <a:gd name="T2" fmla="*/ 3275668 w 10002"/>
                <a:gd name="T3" fmla="*/ 0 h 10000"/>
                <a:gd name="T4" fmla="*/ 3275668 w 10002"/>
                <a:gd name="T5" fmla="*/ 4408488 h 10000"/>
                <a:gd name="T6" fmla="*/ 655 w 10002"/>
                <a:gd name="T7" fmla="*/ 4408488 h 10000"/>
                <a:gd name="T8" fmla="*/ 0 w 10002"/>
                <a:gd name="T9" fmla="*/ 4022745 h 10000"/>
                <a:gd name="T10" fmla="*/ 2869894 w 10002"/>
                <a:gd name="T11" fmla="*/ 4024068 h 10000"/>
                <a:gd name="T12" fmla="*/ 2869894 w 10002"/>
                <a:gd name="T13" fmla="*/ 0 h 1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52475" y="6453188"/>
            <a:ext cx="1608138" cy="40481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852A542-4533-4243-A813-1596F593A706}" type="datetimeFigureOut">
              <a:rPr lang="en-US"/>
              <a:t>4/30/2022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1D31A93-19A7-4EF6-865F-DF73BCF8EE8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48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629AF-16B9-4025-8732-9F205AB14A90}" type="datetimeFigureOut">
              <a:rPr lang="en-US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E5B48-0275-40EE-AA41-8BDBDF04735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90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title="Crop Mark"/>
          <p:cNvSpPr/>
          <p:nvPr/>
        </p:nvSpPr>
        <p:spPr bwMode="auto">
          <a:xfrm>
            <a:off x="8151813" y="1685925"/>
            <a:ext cx="3275012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8188" y="6453188"/>
            <a:ext cx="1622425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0ACE7F-C85D-4366-969E-41F6FF4B8C8F}" type="datetimeFigureOut">
              <a:rPr lang="en-US"/>
              <a:t>4/30/2022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4D3D6A7-D598-4B2A-8564-06B3C91D623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5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38921-6822-46FE-9562-87FDCC50DBEF}" type="datetimeFigureOut">
              <a:rPr lang="en-US"/>
              <a:t>4/30/2022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8E0A7-D9C2-40D4-99C5-1A7C0FAAC2C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80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2C6A7-CB02-455F-81DC-01A2A6BF051D}" type="datetimeFigureOut">
              <a:rPr lang="en-US"/>
              <a:t>4/30/2022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F7278-912C-4E96-908F-8F4F9BA533E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14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508E5-ED36-4F11-A507-6B9CBF25EC36}" type="datetimeFigureOut">
              <a:rPr lang="en-US"/>
              <a:t>4/30/2022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5E069-37D2-4E0D-B05B-DA12A10B4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02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99AF-0DAD-49BF-BEE4-CC184D06852F}" type="datetimeFigureOut">
              <a:rPr lang="en-US"/>
              <a:t>4/30/2022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D96C0-3142-444F-8024-10F04A8F35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07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/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 title="Divider Bar"/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900" y="685800"/>
            <a:ext cx="385572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1B494F-B5B6-4D6F-808B-73562EE51C7A}" type="datetimeFigureOut">
              <a:rPr lang="en-US"/>
              <a:t>4/30/2022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198D1E-28D7-44A5-A5ED-41D345F1A1F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 title="Background Shape"/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 title="Divider Bar"/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900" y="685800"/>
            <a:ext cx="385572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532120" y="0"/>
            <a:ext cx="6659880" cy="6857999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61CA7B5-57FC-40BD-B974-FEB5CF789A91}" type="datetimeFigureOut">
              <a:rPr lang="en-US"/>
              <a:t>4/30/2022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F0C998A-5C13-4A70-B20F-D83FD12148F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4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99406-C510-4524-8880-61892E79D10F}" type="datetimeFigureOut">
              <a:rPr lang="en-US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18886-B963-4CB3-9E4D-DCA39B4E78E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91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90320-BF22-4F37-9E9A-25500AF15287}" type="datetimeFigureOut">
              <a:rPr lang="en-US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2158F-0BF2-4268-8D13-9421A75D4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A6EF548-58FF-4DE4-82F2-82056A2536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FE680ED-F290-4627-AC0C-00BEEF17442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1D800-FDB8-461D-AE61-719063145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DE934FF-F4E1-47C5-9CA5-30A81DDE2BE4}" type="datetimeFigureOut">
              <a:rPr lang="en-US"/>
              <a:pPr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D364-001B-442C-BE62-56DE02C9B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7CB70-83FB-41D7-BEB8-DD092EE69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1517081-43B4-4BA1-8058-2867DBAB1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04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188"/>
            <a:ext cx="1204913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D28F5EC-100D-45B9-B0D2-65D18847A8DD}" type="datetimeFigureOut">
              <a:rPr lang="en-US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4013" y="6453188"/>
            <a:ext cx="628015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613" y="6453188"/>
            <a:ext cx="15970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844C48A-2675-45CF-B99D-BB3F9F4BD099}" type="slidenum">
              <a:rPr lang="en-US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7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470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2pPr>
      <a:lvl3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3pPr>
      <a:lvl4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4pPr>
      <a:lvl5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5pPr>
      <a:lvl6pPr marL="4572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6pPr>
      <a:lvl7pPr marL="9144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7pPr>
      <a:lvl8pPr marL="13716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8pPr>
      <a:lvl9pPr marL="18288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9pPr>
    </p:titleStyle>
    <p:bodyStyle>
      <a:lvl1pPr marL="382905" indent="-382905" algn="l" rtl="0" eaLnBrk="0" fontAlgn="base" hangingPunct="0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905" algn="l" rtl="0" eaLnBrk="0" fontAlgn="base" hangingPunct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905" algn="l" rtl="0" eaLnBrk="0" fontAlgn="base" hangingPunct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905" algn="l" rtl="0" eaLnBrk="0" fontAlgn="base" hangingPunct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905" algn="l" rtl="0" eaLnBrk="0" fontAlgn="base" hangingPunct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-YlT1qFhJhk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nettime.org/Lists-Archives/nettime-l-0009/msg0004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computationalculture.net/inside-photoshop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ofinformation.com/detail.php?id=3141" TargetMode="External"/><Relationship Id="rId2" Type="http://schemas.openxmlformats.org/officeDocument/2006/relationships/hyperlink" Target="https://www.reddit.com/r/movies/comments/3zhakx/the_genesis_sequence_from_star_trek_ii_the_wrath/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gauthiier.info/loading-800p-slower/" TargetMode="Externa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ites.rhizome.org/anthology/webstalker.html" TargetMode="Externa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my-alexander.com/scream" TargetMode="Externa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datatata.info/like-un-like/" TargetMode="Externa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putationalculture.net/" TargetMode="External"/><Relationship Id="rId2" Type="http://schemas.openxmlformats.org/officeDocument/2006/relationships/hyperlink" Target="https://mitpress.mit.edu/topics/digital-humanities-new-media/software-studie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itpress.mit.edu/books/series/platform-studies" TargetMode="External"/><Relationship Id="rId2" Type="http://schemas.openxmlformats.org/officeDocument/2006/relationships/hyperlink" Target="https://criticalcodestudie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bogost.com/writing/videogames_are_a_mess.s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56A660B-E8F5-4425-AC4C-1040E03A9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89" y="302050"/>
            <a:ext cx="11018654" cy="619143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7B22E7-8B4F-4395-8BB8-53785FB79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7" y="3051197"/>
            <a:ext cx="8361229" cy="2098226"/>
          </a:xfrm>
          <a:solidFill>
            <a:schemeClr val="accent1">
              <a:alpha val="64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Softwarová studia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B81CD6-3D3A-496E-9C0B-5DC151BC07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831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E89B539F-C53A-496D-B041-331325FD6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 err="1"/>
              <a:t>Kulturální</a:t>
            </a:r>
            <a:r>
              <a:rPr lang="cs-CZ" altLang="en-US" dirty="0"/>
              <a:t> analytika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0338-2652-4F52-BFF7-3707BD2B7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125"/>
            <a:ext cx="10515600" cy="518636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Lev Manovich - text - </a:t>
            </a:r>
            <a:r>
              <a:rPr lang="cs-CZ" altLang="en-US" sz="2400" dirty="0" err="1"/>
              <a:t>Cultural</a:t>
            </a:r>
            <a:r>
              <a:rPr lang="cs-CZ" altLang="en-US" sz="2400" dirty="0"/>
              <a:t> </a:t>
            </a:r>
            <a:r>
              <a:rPr lang="cs-CZ" altLang="en-US" sz="2400" dirty="0" err="1"/>
              <a:t>Analytics</a:t>
            </a:r>
            <a:r>
              <a:rPr lang="cs-CZ" altLang="en-US" sz="2400" dirty="0"/>
              <a:t>: </a:t>
            </a:r>
            <a:r>
              <a:rPr lang="cs-CZ" altLang="en-US" sz="2400" dirty="0" err="1"/>
              <a:t>Analysis</a:t>
            </a:r>
            <a:r>
              <a:rPr lang="cs-CZ" altLang="en-US" sz="2400" dirty="0"/>
              <a:t> and </a:t>
            </a:r>
            <a:r>
              <a:rPr lang="cs-CZ" altLang="en-US" sz="2400" dirty="0" err="1"/>
              <a:t>Visualization</a:t>
            </a:r>
            <a:r>
              <a:rPr lang="cs-CZ" altLang="en-US" sz="2400" dirty="0"/>
              <a:t> </a:t>
            </a:r>
            <a:r>
              <a:rPr lang="cs-CZ" altLang="en-US" sz="2400" dirty="0" err="1"/>
              <a:t>of</a:t>
            </a:r>
            <a:r>
              <a:rPr lang="cs-CZ" altLang="en-US" sz="2400" dirty="0"/>
              <a:t> </a:t>
            </a:r>
            <a:r>
              <a:rPr lang="cs-CZ" altLang="en-US" sz="2400" dirty="0" err="1"/>
              <a:t>Large</a:t>
            </a:r>
            <a:r>
              <a:rPr lang="cs-CZ" altLang="en-US" sz="2400" dirty="0"/>
              <a:t> </a:t>
            </a:r>
            <a:r>
              <a:rPr lang="cs-CZ" altLang="en-US" sz="2400" dirty="0" err="1"/>
              <a:t>Cultural</a:t>
            </a:r>
            <a:r>
              <a:rPr lang="cs-CZ" altLang="en-US" sz="2400" dirty="0"/>
              <a:t> Data </a:t>
            </a:r>
            <a:r>
              <a:rPr lang="cs-CZ" altLang="en-US" sz="2400" dirty="0" err="1"/>
              <a:t>Sets</a:t>
            </a:r>
            <a:r>
              <a:rPr lang="cs-CZ" altLang="en-US" sz="2400" dirty="0"/>
              <a:t>.</a:t>
            </a:r>
          </a:p>
          <a:p>
            <a:endParaRPr lang="cs-CZ" altLang="en-US" sz="2400" dirty="0"/>
          </a:p>
          <a:p>
            <a:r>
              <a:rPr lang="cs-CZ" altLang="en-US" sz="2400" dirty="0"/>
              <a:t>změnil se způsob distribuce, tvorby i prezentace uměleckých děl a kulturních artefaktů</a:t>
            </a:r>
          </a:p>
          <a:p>
            <a:endParaRPr lang="cs-CZ" altLang="en-US" sz="2400" dirty="0"/>
          </a:p>
          <a:p>
            <a:r>
              <a:rPr lang="cs-CZ" altLang="en-US" sz="2400" dirty="0"/>
              <a:t> obrovský nárůst množství obsahu generovaného uživateli </a:t>
            </a:r>
          </a:p>
          <a:p>
            <a:endParaRPr lang="cs-CZ" altLang="en-US" sz="2400" dirty="0"/>
          </a:p>
          <a:p>
            <a:r>
              <a:rPr lang="cs-CZ" altLang="en-US" sz="2400" dirty="0"/>
              <a:t>Jak analyzovat množství kulturních dat, která máme k dispozici?</a:t>
            </a:r>
          </a:p>
          <a:p>
            <a:endParaRPr lang="cs-CZ" altLang="en-US" sz="2400" dirty="0"/>
          </a:p>
          <a:p>
            <a:r>
              <a:rPr lang="cs-CZ" altLang="en-US" sz="2400" dirty="0"/>
              <a:t>Řešení: nový přístup ke zkoumání uměleckých děl a kulturních produktů současné kultury prostřednictvím digitálních technologií - kulturní analytika</a:t>
            </a:r>
          </a:p>
          <a:p>
            <a:endParaRPr lang="cs-CZ" altLang="en-US" sz="2200" dirty="0"/>
          </a:p>
          <a:p>
            <a:endParaRPr lang="cs-CZ" altLang="en-US" sz="2200" dirty="0"/>
          </a:p>
          <a:p>
            <a:endParaRPr lang="cs-CZ" altLang="en-US" sz="2200" dirty="0"/>
          </a:p>
          <a:p>
            <a:endParaRPr lang="cs-CZ" alt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0385FF37-8FDA-41D8-A463-ECA7462CE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Kulturní data </a:t>
            </a:r>
          </a:p>
        </p:txBody>
      </p:sp>
      <p:pic>
        <p:nvPicPr>
          <p:cNvPr id="4098" name="Content Placeholder 3">
            <a:extLst>
              <a:ext uri="{FF2B5EF4-FFF2-40B4-BE49-F238E27FC236}">
                <a16:creationId xmlns:a16="http://schemas.microsoft.com/office/drawing/2014/main" id="{094E96D6-091A-484E-B215-14CC59551E0D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713" y="1860550"/>
            <a:ext cx="5981700" cy="3262313"/>
          </a:xfrm>
        </p:spPr>
      </p:pic>
      <p:pic>
        <p:nvPicPr>
          <p:cNvPr id="4099" name="Content Placeholder 4">
            <a:extLst>
              <a:ext uri="{FF2B5EF4-FFF2-40B4-BE49-F238E27FC236}">
                <a16:creationId xmlns:a16="http://schemas.microsoft.com/office/drawing/2014/main" id="{9F62C537-0C64-404F-AB24-10A3F2C5F187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0513" y="1293813"/>
            <a:ext cx="5191125" cy="4395787"/>
          </a:xfrm>
        </p:spPr>
      </p:pic>
      <p:sp>
        <p:nvSpPr>
          <p:cNvPr id="4100" name="Text Box 5">
            <a:extLst>
              <a:ext uri="{FF2B5EF4-FFF2-40B4-BE49-F238E27FC236}">
                <a16:creationId xmlns:a16="http://schemas.microsoft.com/office/drawing/2014/main" id="{7EA5EE6F-C62D-417C-A811-87E87F5D0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34063"/>
            <a:ext cx="105949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kulturní analytik</a:t>
            </a: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se zaměřuje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analýz</a:t>
            </a: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 vizualizac</a:t>
            </a: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velkých kolekcí viz</a:t>
            </a: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uálních dat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zejména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současn</a:t>
            </a: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á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dat</a:t>
            </a: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dostupn</a:t>
            </a:r>
            <a:r>
              <a:rPr kumimoji="0" lang="cs-CZ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á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na webu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E53FE8C0-5161-4ABE-A4A7-668CBAE4DE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4030" y="210470"/>
            <a:ext cx="11783939" cy="4351338"/>
          </a:xfrm>
        </p:spPr>
        <p:txBody>
          <a:bodyPr/>
          <a:lstStyle/>
          <a:p>
            <a:r>
              <a:rPr lang="cs-CZ" altLang="en-US" b="1" dirty="0"/>
              <a:t>Software </a:t>
            </a:r>
            <a:r>
              <a:rPr lang="cs-CZ" altLang="en-US" b="1" dirty="0" err="1"/>
              <a:t>Studies</a:t>
            </a:r>
            <a:r>
              <a:rPr lang="cs-CZ" altLang="en-US" b="1" dirty="0"/>
              <a:t> </a:t>
            </a:r>
            <a:r>
              <a:rPr lang="cs-CZ" altLang="en-US" b="1" dirty="0" err="1"/>
              <a:t>Iniciative</a:t>
            </a:r>
            <a:r>
              <a:rPr lang="cs-CZ" altLang="en-US" b="1" dirty="0"/>
              <a:t> (2007) </a:t>
            </a:r>
            <a:r>
              <a:rPr lang="cs-CZ" altLang="en-US" dirty="0"/>
              <a:t>- č</a:t>
            </a:r>
            <a:r>
              <a:rPr lang="en-US" altLang="en-US" dirty="0" err="1"/>
              <a:t>innost</a:t>
            </a:r>
            <a:r>
              <a:rPr lang="en-US" altLang="en-US" dirty="0"/>
              <a:t> - </a:t>
            </a:r>
            <a:r>
              <a:rPr lang="en-US" altLang="en-US" dirty="0" err="1"/>
              <a:t>práce</a:t>
            </a:r>
            <a:r>
              <a:rPr lang="en-US" altLang="en-US" dirty="0"/>
              <a:t> s </a:t>
            </a:r>
            <a:r>
              <a:rPr lang="en-US" altLang="en-US" dirty="0" err="1"/>
              <a:t>velkými</a:t>
            </a:r>
            <a:r>
              <a:rPr lang="en-US" altLang="en-US" dirty="0"/>
              <a:t> </a:t>
            </a:r>
            <a:r>
              <a:rPr lang="en-US" altLang="en-US" dirty="0" err="1"/>
              <a:t>kulturními</a:t>
            </a:r>
            <a:r>
              <a:rPr lang="en-US" altLang="en-US" dirty="0"/>
              <a:t> </a:t>
            </a:r>
            <a:r>
              <a:rPr lang="en-US" altLang="en-US" dirty="0" err="1"/>
              <a:t>daty</a:t>
            </a:r>
            <a:r>
              <a:rPr lang="en-US" altLang="en-US" dirty="0"/>
              <a:t>  </a:t>
            </a:r>
            <a:r>
              <a:rPr lang="cs-CZ" altLang="en-US" dirty="0"/>
              <a:t>z</a:t>
            </a:r>
            <a:r>
              <a:rPr lang="en-US" altLang="en-US" dirty="0"/>
              <a:t> oblast</a:t>
            </a:r>
            <a:r>
              <a:rPr lang="cs-CZ" altLang="en-US" dirty="0"/>
              <a:t>i</a:t>
            </a:r>
            <a:r>
              <a:rPr lang="en-US" altLang="en-US" dirty="0"/>
              <a:t> </a:t>
            </a:r>
            <a:r>
              <a:rPr lang="en-US" altLang="en-US" dirty="0" err="1"/>
              <a:t>umění</a:t>
            </a:r>
            <a:r>
              <a:rPr lang="en-US" altLang="en-US" dirty="0"/>
              <a:t> a </a:t>
            </a:r>
            <a:r>
              <a:rPr lang="en-US" altLang="en-US" dirty="0" err="1"/>
              <a:t>kultury</a:t>
            </a:r>
            <a:r>
              <a:rPr lang="cs-CZ" altLang="en-US" dirty="0"/>
              <a:t>, vývoj aplikací pro zpracování dat</a:t>
            </a:r>
          </a:p>
          <a:p>
            <a:r>
              <a:rPr lang="cs-CZ" altLang="en-US" dirty="0"/>
              <a:t>využití nejmodernější techniky - systém </a:t>
            </a:r>
            <a:r>
              <a:rPr lang="cs-CZ" altLang="en-US" dirty="0" err="1"/>
              <a:t>HIPerSpace</a:t>
            </a:r>
            <a:r>
              <a:rPr lang="cs-CZ" altLang="en-US" dirty="0"/>
              <a:t> </a:t>
            </a:r>
          </a:p>
          <a:p>
            <a:endParaRPr lang="cs-CZ" altLang="en-US" dirty="0"/>
          </a:p>
        </p:txBody>
      </p:sp>
      <p:pic>
        <p:nvPicPr>
          <p:cNvPr id="2" name="Online médium 1" title="Cultural Analytics - Mark Rothko Paintings - on the 287-Megapixel HIPerSpace Wall at Calit2">
            <a:hlinkClick r:id="" action="ppaction://media"/>
            <a:extLst>
              <a:ext uri="{FF2B5EF4-FFF2-40B4-BE49-F238E27FC236}">
                <a16:creationId xmlns:a16="http://schemas.microsoft.com/office/drawing/2014/main" id="{DFF511AB-6956-40AF-AEF0-6B19465241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8241" y="1682989"/>
            <a:ext cx="9103643" cy="5143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3A1A-D1CA-4D45-814A-33CDDBF9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en-US" sz="4000" dirty="0"/>
              <a:t>Příklad - a</a:t>
            </a:r>
            <a:r>
              <a:rPr lang="en-US" altLang="en-US" sz="4000" dirty="0" err="1"/>
              <a:t>nalýza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jednoho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milionu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stránek</a:t>
            </a:r>
            <a:r>
              <a:rPr lang="en-US" altLang="en-US" sz="4000" dirty="0"/>
              <a:t> manga </a:t>
            </a:r>
            <a:r>
              <a:rPr lang="en-US" altLang="en-US" sz="4000" dirty="0" err="1"/>
              <a:t>komiksů</a:t>
            </a:r>
            <a:endParaRPr lang="en-US" altLang="en-US" sz="4000" dirty="0"/>
          </a:p>
        </p:txBody>
      </p:sp>
      <p:pic>
        <p:nvPicPr>
          <p:cNvPr id="11266" name="Content Placeholder 3">
            <a:extLst>
              <a:ext uri="{FF2B5EF4-FFF2-40B4-BE49-F238E27FC236}">
                <a16:creationId xmlns:a16="http://schemas.microsoft.com/office/drawing/2014/main" id="{1ACF1545-3A6C-4AA1-85A7-256459B6386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847850"/>
            <a:ext cx="6375400" cy="46116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CC9C82AD-4230-408A-9D26-34A28DCD6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0" name="Content Placeholder 3">
            <a:extLst>
              <a:ext uri="{FF2B5EF4-FFF2-40B4-BE49-F238E27FC236}">
                <a16:creationId xmlns:a16="http://schemas.microsoft.com/office/drawing/2014/main" id="{164EB357-CB92-4CAC-8B52-84EB165B760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5025" y="269875"/>
            <a:ext cx="6318250" cy="63182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32BB0D-75DE-47EF-AEC5-362A1F8E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06" y="335992"/>
            <a:ext cx="10267772" cy="1485900"/>
          </a:xfrm>
        </p:spPr>
        <p:txBody>
          <a:bodyPr>
            <a:normAutofit fontScale="90000"/>
          </a:bodyPr>
          <a:lstStyle/>
          <a:p>
            <a:r>
              <a:rPr lang="cs-CZ" dirty="0"/>
              <a:t>Kritická analýza softwaru </a:t>
            </a:r>
            <a:br>
              <a:rPr lang="cs-CZ" dirty="0"/>
            </a:br>
            <a:r>
              <a:rPr lang="en-US" sz="3600" dirty="0"/>
              <a:t>It looks like you're writing a letter: Microsoft Word</a:t>
            </a:r>
            <a:r>
              <a:rPr lang="cs-CZ" sz="3600" dirty="0"/>
              <a:t> (2000)</a:t>
            </a:r>
            <a:r>
              <a:rPr lang="en-US" sz="3600" dirty="0"/>
              <a:t> – Matthew Fuller 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67DDD9-CFB4-44FC-A8E3-E8F99E0A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06" y="1992808"/>
            <a:ext cx="10096856" cy="4003705"/>
          </a:xfrm>
        </p:spPr>
        <p:txBody>
          <a:bodyPr/>
          <a:lstStyle/>
          <a:p>
            <a:r>
              <a:rPr lang="cs-CZ" sz="2400" b="1" dirty="0"/>
              <a:t>Kritická analýza programu Microsoft Word</a:t>
            </a:r>
          </a:p>
          <a:p>
            <a:r>
              <a:rPr lang="cs-CZ" sz="2400" b="1" dirty="0">
                <a:hlinkClick r:id="rId2"/>
              </a:rPr>
              <a:t>https://www.nettime.org/Lists-Archives/nettime-l-0009/msg00040.html</a:t>
            </a:r>
            <a:endParaRPr lang="cs-CZ" sz="2400" b="1" dirty="0"/>
          </a:p>
          <a:p>
            <a:endParaRPr lang="cs-CZ" sz="2400" b="1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18C3C0-421B-4986-A76E-406117A0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04" y="2507976"/>
            <a:ext cx="1860519" cy="4248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289025-524D-41BD-B8B8-388BB3B96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82" y="3563239"/>
            <a:ext cx="3038741" cy="30387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9D9AD45-C0EF-460F-9F16-49FA56F61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312" y="3429000"/>
            <a:ext cx="5879505" cy="33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96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67965-7092-4DD3-B861-304EFD43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  <a:t>Kritická analýza softwaru </a:t>
            </a:r>
            <a:b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  <a:t>It looks like you're writing a letter: Microsoft Word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  <a:t> (2000)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  <a:t> – Matthew Fuller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2BD014-EA23-460F-B6AB-5BA066A79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umělec Jaroslav Vašek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F5DA79-E6DF-4A48-80DC-501112F04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836785"/>
            <a:ext cx="5608806" cy="37310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2E67F6-5E83-44E8-BCC1-5A4649A3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433" y="2967080"/>
            <a:ext cx="4578493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15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1750" y="4531058"/>
            <a:ext cx="4913384" cy="1683474"/>
          </a:xfrm>
        </p:spPr>
        <p:txBody>
          <a:bodyPr>
            <a:normAutofit/>
          </a:bodyPr>
          <a:lstStyle/>
          <a:p>
            <a:r>
              <a:rPr lang="cs-CZ" sz="3700" dirty="0" err="1"/>
              <a:t>Inside</a:t>
            </a:r>
            <a:r>
              <a:rPr lang="cs-CZ" sz="3700" dirty="0"/>
              <a:t> Photoshop – Lev </a:t>
            </a:r>
            <a:r>
              <a:rPr lang="cs-CZ" sz="3700" dirty="0" err="1"/>
              <a:t>Manovich</a:t>
            </a:r>
            <a:r>
              <a:rPr lang="cs-CZ" sz="3700" dirty="0"/>
              <a:t> (2011)</a:t>
            </a:r>
            <a:br>
              <a:rPr lang="cs-CZ" sz="3700" dirty="0"/>
            </a:br>
            <a:endParaRPr lang="cs-CZ" sz="3700" dirty="0"/>
          </a:p>
        </p:txBody>
      </p:sp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</a:ln>
        </p:spPr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935134" y="4531058"/>
            <a:ext cx="5503254" cy="1683474"/>
          </a:xfrm>
        </p:spPr>
        <p:txBody>
          <a:bodyPr>
            <a:normAutofit/>
          </a:bodyPr>
          <a:lstStyle/>
          <a:p>
            <a:r>
              <a:rPr lang="en-US" sz="2400" dirty="0" err="1"/>
              <a:t>Kritická</a:t>
            </a:r>
            <a:r>
              <a:rPr lang="en-US" sz="2400" dirty="0"/>
              <a:t> </a:t>
            </a:r>
            <a:r>
              <a:rPr lang="en-US" sz="2400" dirty="0" err="1"/>
              <a:t>analýza</a:t>
            </a:r>
            <a:r>
              <a:rPr lang="en-US" sz="2400" dirty="0"/>
              <a:t> </a:t>
            </a:r>
            <a:r>
              <a:rPr lang="en-US" sz="2400" dirty="0" err="1"/>
              <a:t>programu</a:t>
            </a:r>
            <a:r>
              <a:rPr lang="en-US" sz="2400" dirty="0"/>
              <a:t> Adobe Photoshop</a:t>
            </a:r>
            <a:endParaRPr lang="cs-CZ" sz="2400" dirty="0"/>
          </a:p>
          <a:p>
            <a:r>
              <a:rPr lang="en-US" sz="2400" dirty="0">
                <a:hlinkClick r:id="rId2"/>
              </a:rPr>
              <a:t>http://computationalculture.net/inside-photoshop/</a:t>
            </a:r>
            <a:endParaRPr lang="cs-CZ" sz="24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</a:ln>
        </p:spPr>
      </p:sp>
      <p:pic>
        <p:nvPicPr>
          <p:cNvPr id="18434" name="Picture 2" descr="Software Studies Initiative: new article by Lev Manovich: Inside Photoshop">
            <a:extLst>
              <a:ext uri="{FF2B5EF4-FFF2-40B4-BE49-F238E27FC236}">
                <a16:creationId xmlns:a16="http://schemas.microsoft.com/office/drawing/2014/main" id="{BCFE03E1-6209-4102-85FE-D6AD0EC9C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36" y="376015"/>
            <a:ext cx="6096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5FBF166-4064-45B7-B23C-ADDADA2D6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449" y="544794"/>
            <a:ext cx="5389548" cy="303162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1750" y="4531058"/>
            <a:ext cx="4913384" cy="1683474"/>
          </a:xfrm>
        </p:spPr>
        <p:txBody>
          <a:bodyPr>
            <a:normAutofit/>
          </a:bodyPr>
          <a:lstStyle/>
          <a:p>
            <a:r>
              <a:rPr lang="cs-CZ" sz="3700" dirty="0" err="1"/>
              <a:t>Inside</a:t>
            </a:r>
            <a:r>
              <a:rPr lang="cs-CZ" sz="3700" dirty="0"/>
              <a:t> Photoshop – Lev </a:t>
            </a:r>
            <a:r>
              <a:rPr lang="cs-CZ" sz="3700" dirty="0" err="1"/>
              <a:t>Manovich</a:t>
            </a:r>
            <a:br>
              <a:rPr lang="cs-CZ" sz="3700" dirty="0"/>
            </a:br>
            <a:endParaRPr lang="cs-CZ" sz="3700" dirty="0"/>
          </a:p>
        </p:txBody>
      </p:sp>
      <p:pic>
        <p:nvPicPr>
          <p:cNvPr id="4" name="Zástupný obsah 3"/>
          <p:cNvPicPr>
            <a:picLocks noChangeAspect="1"/>
          </p:cNvPicPr>
          <p:nvPr/>
        </p:nvPicPr>
        <p:blipFill rotWithShape="1">
          <a:blip r:embed="rId2"/>
          <a:srcRect l="873" r="7953" b="3"/>
          <a:stretch>
            <a:fillRect/>
          </a:stretch>
        </p:blipFill>
        <p:spPr>
          <a:xfrm>
            <a:off x="6138672" y="10"/>
            <a:ext cx="5443792" cy="3358487"/>
          </a:xfrm>
          <a:prstGeom prst="rect">
            <a:avLst/>
          </a:prstGeom>
        </p:spPr>
      </p:pic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</a:ln>
        </p:spPr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</a:ln>
        </p:spPr>
      </p:sp>
      <p:pic>
        <p:nvPicPr>
          <p:cNvPr id="1026" name="Picture 2" descr="Random Bytes: Using Photoshop's Wave Distortion Filter to Create Abstract  Art">
            <a:extLst>
              <a:ext uri="{FF2B5EF4-FFF2-40B4-BE49-F238E27FC236}">
                <a16:creationId xmlns:a16="http://schemas.microsoft.com/office/drawing/2014/main" id="{81F6B788-C41F-467E-AED4-FA615E66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8" y="-61032"/>
            <a:ext cx="5694496" cy="38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22E463F-1E9B-48C8-9229-BCB801819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14964"/>
            <a:ext cx="5578378" cy="34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86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9310" y="4351594"/>
            <a:ext cx="10190332" cy="2262850"/>
          </a:xfrm>
        </p:spPr>
        <p:txBody>
          <a:bodyPr>
            <a:normAutofit fontScale="90000"/>
          </a:bodyPr>
          <a:lstStyle/>
          <a:p>
            <a:r>
              <a:rPr lang="cs-CZ" sz="3700" dirty="0" err="1"/>
              <a:t>Inside</a:t>
            </a:r>
            <a:r>
              <a:rPr lang="cs-CZ" sz="3700" dirty="0"/>
              <a:t> Photoshop – Lev </a:t>
            </a:r>
            <a:r>
              <a:rPr lang="cs-CZ" sz="3700" dirty="0" err="1"/>
              <a:t>Manovich</a:t>
            </a:r>
            <a:br>
              <a:rPr lang="cs-CZ" sz="3700" dirty="0"/>
            </a:br>
            <a:br>
              <a:rPr lang="cs-CZ" sz="3700" dirty="0"/>
            </a:br>
            <a:r>
              <a:rPr lang="cs-CZ" sz="2200" dirty="0">
                <a:hlinkClick r:id="rId2"/>
              </a:rPr>
              <a:t>https://www.reddit.com/r/movies/comments/3zhakx/the_genesis_sequence_from_star_trek_ii_the_wrath/</a:t>
            </a:r>
            <a:br>
              <a:rPr lang="cs-CZ" sz="3700" dirty="0"/>
            </a:br>
            <a:br>
              <a:rPr lang="cs-CZ" sz="3700" dirty="0"/>
            </a:br>
            <a:r>
              <a:rPr lang="cs-CZ" sz="2700" dirty="0">
                <a:hlinkClick r:id="rId3"/>
              </a:rPr>
              <a:t>https://www.historyofinformation.com/detail.php?id=3141</a:t>
            </a:r>
            <a:br>
              <a:rPr lang="cs-CZ" sz="2700" dirty="0"/>
            </a:br>
            <a:br>
              <a:rPr lang="cs-CZ" sz="2200" dirty="0"/>
            </a:br>
            <a:br>
              <a:rPr lang="cs-CZ" sz="2200" dirty="0"/>
            </a:br>
            <a:br>
              <a:rPr lang="cs-CZ" sz="2200" dirty="0"/>
            </a:br>
            <a:br>
              <a:rPr lang="cs-CZ" sz="2200" dirty="0"/>
            </a:br>
            <a:br>
              <a:rPr lang="cs-CZ" sz="3700" dirty="0"/>
            </a:br>
            <a:br>
              <a:rPr lang="cs-CZ" sz="3700" dirty="0"/>
            </a:br>
            <a:endParaRPr lang="cs-CZ" sz="3700" dirty="0"/>
          </a:p>
        </p:txBody>
      </p:sp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</a:ln>
        </p:spPr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</a:ln>
        </p:spPr>
      </p:sp>
      <p:pic>
        <p:nvPicPr>
          <p:cNvPr id="19458" name="Picture 2" descr="3D Layers and Opacity | &quot;Course 1: Introduction to Developing and Editing&quot;  (danieloweb) | Domestika">
            <a:extLst>
              <a:ext uri="{FF2B5EF4-FFF2-40B4-BE49-F238E27FC236}">
                <a16:creationId xmlns:a16="http://schemas.microsoft.com/office/drawing/2014/main" id="{BFC0E985-61FD-4ABC-941E-28C061E8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75" y="243556"/>
            <a:ext cx="6403977" cy="36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CA9146-2633-49B1-B8E9-9E92DF0D1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5671" y="673514"/>
            <a:ext cx="6403978" cy="26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E1107-AD61-4715-A3B3-5281E00F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Softwarová studia – vznik disciplíny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5419FF-CE64-4A6F-81BC-8A2B86FB9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Software považován za neutrální nástroj (instrumentální pohled)</a:t>
            </a:r>
          </a:p>
          <a:p>
            <a:r>
              <a:rPr lang="cs-CZ" sz="2400" dirty="0"/>
              <a:t>mediální studia – zaměření na tvorbu, distribuci a interpretaci mediálního obsahu</a:t>
            </a:r>
          </a:p>
          <a:p>
            <a:r>
              <a:rPr lang="cs-CZ" sz="2400" dirty="0"/>
              <a:t>opomíjení zásadní  vlastnosti digitálních médií – programovatelnost</a:t>
            </a:r>
          </a:p>
          <a:p>
            <a:r>
              <a:rPr lang="cs-CZ" sz="2400" dirty="0"/>
              <a:t>kulturní x počítačová logika (Lev </a:t>
            </a:r>
            <a:r>
              <a:rPr lang="cs-CZ" sz="2400" dirty="0" err="1"/>
              <a:t>Manovich</a:t>
            </a:r>
            <a:r>
              <a:rPr lang="cs-CZ" sz="2400" dirty="0"/>
              <a:t>)</a:t>
            </a:r>
          </a:p>
          <a:p>
            <a:r>
              <a:rPr lang="cs-CZ" sz="2400" dirty="0"/>
              <a:t>vliv počítačové logiky na naši kulturu – kulturní překódování</a:t>
            </a:r>
          </a:p>
          <a:p>
            <a:r>
              <a:rPr lang="cs-CZ" sz="2400" dirty="0"/>
              <a:t>software je nedílnou součástí naší kultury</a:t>
            </a:r>
          </a:p>
        </p:txBody>
      </p:sp>
    </p:spTree>
    <p:extLst>
      <p:ext uri="{BB962C8B-B14F-4D97-AF65-F5344CB8AC3E}">
        <p14:creationId xmlns:p14="http://schemas.microsoft.com/office/powerpoint/2010/main" val="3202994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D8A71-F1A5-4269-AB8E-5A0D037A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témata softwarových studií</a:t>
            </a:r>
            <a:br>
              <a:rPr lang="cs-CZ" dirty="0"/>
            </a:br>
            <a:r>
              <a:rPr lang="cs-CZ" sz="3600" dirty="0"/>
              <a:t>Zlá média (</a:t>
            </a:r>
            <a:r>
              <a:rPr lang="cs-CZ" sz="3600" dirty="0" err="1"/>
              <a:t>Evil</a:t>
            </a:r>
            <a:r>
              <a:rPr lang="cs-CZ" sz="3600" dirty="0"/>
              <a:t> Media)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927FF4-3246-475B-8ED1-DB8F5B211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886200"/>
          </a:xfrm>
        </p:spPr>
        <p:txBody>
          <a:bodyPr/>
          <a:lstStyle/>
          <a:p>
            <a:r>
              <a:rPr lang="cs-CZ" dirty="0"/>
              <a:t>Autoři v publikaci </a:t>
            </a:r>
            <a:r>
              <a:rPr lang="cs-CZ" dirty="0" err="1"/>
              <a:t>Evil</a:t>
            </a:r>
            <a:r>
              <a:rPr lang="cs-CZ" dirty="0"/>
              <a:t> Media rozvíjejí implikace korporátního sloganu firmy Google: „</a:t>
            </a:r>
            <a:r>
              <a:rPr lang="cs-CZ" dirty="0" err="1"/>
              <a:t>Don’t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evil</a:t>
            </a:r>
            <a:r>
              <a:rPr lang="cs-CZ" dirty="0"/>
              <a:t>.”, tedy „nebuď zlý“ nebo „nedělej špatné věci“, Zabývají se hledáním odpovědí na otázku, co by se stalo, kdybychom toto předsevzetí obrátili.</a:t>
            </a:r>
          </a:p>
          <a:p>
            <a:endParaRPr lang="cs-CZ" dirty="0"/>
          </a:p>
          <a:p>
            <a:r>
              <a:rPr lang="cs-CZ" dirty="0"/>
              <a:t>snaží se překročit tuto ustavenou dichotomii mezi „zlými“ a „hodnými“ médii</a:t>
            </a:r>
          </a:p>
          <a:p>
            <a:r>
              <a:rPr lang="cs-CZ" dirty="0"/>
              <a:t>zaměření na ambivalentní, hraniční, potenciální a skryté chování mediálních forem</a:t>
            </a:r>
          </a:p>
          <a:p>
            <a:r>
              <a:rPr lang="cs-CZ" dirty="0"/>
              <a:t>aktivní role digitálních médií - média iniciují a provokují, překrucují a ohýbají, manipulují</a:t>
            </a:r>
          </a:p>
          <a:p>
            <a:r>
              <a:rPr lang="cs-CZ" dirty="0"/>
              <a:t>Průzkum šedé zóny - neviditelné struktury, které do značné míry ovlivňují chování vlády, obchodu a kultury, unikají naší pozornosti</a:t>
            </a:r>
          </a:p>
        </p:txBody>
      </p:sp>
    </p:spTree>
    <p:extLst>
      <p:ext uri="{BB962C8B-B14F-4D97-AF65-F5344CB8AC3E}">
        <p14:creationId xmlns:p14="http://schemas.microsoft.com/office/powerpoint/2010/main" val="3276508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D8A36-3E20-4E33-82E8-36B14834A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Zlá média (</a:t>
            </a:r>
            <a:r>
              <a:rPr lang="cs-CZ" dirty="0" err="1"/>
              <a:t>Evil</a:t>
            </a:r>
            <a:r>
              <a:rPr lang="cs-CZ" dirty="0"/>
              <a:t> Media)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7AB456-AE2D-4CD1-B56A-24EA162A9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66" y="1875801"/>
            <a:ext cx="9601200" cy="4644639"/>
          </a:xfrm>
        </p:spPr>
        <p:txBody>
          <a:bodyPr/>
          <a:lstStyle/>
          <a:p>
            <a:r>
              <a:rPr lang="cs-CZ" dirty="0"/>
              <a:t>Kniha </a:t>
            </a:r>
            <a:r>
              <a:rPr lang="cs-CZ" dirty="0" err="1"/>
              <a:t>Evil</a:t>
            </a:r>
            <a:r>
              <a:rPr lang="cs-CZ" dirty="0"/>
              <a:t> Media – autoři Matthew </a:t>
            </a:r>
            <a:r>
              <a:rPr lang="cs-CZ" dirty="0" err="1"/>
              <a:t>Fuller</a:t>
            </a:r>
            <a:r>
              <a:rPr lang="cs-CZ" dirty="0"/>
              <a:t> a Andrew </a:t>
            </a:r>
            <a:r>
              <a:rPr lang="cs-CZ" dirty="0" err="1"/>
              <a:t>Goffey</a:t>
            </a:r>
            <a:endParaRPr lang="cs-CZ" dirty="0"/>
          </a:p>
          <a:p>
            <a:endParaRPr lang="cs-CZ" dirty="0"/>
          </a:p>
          <a:p>
            <a:r>
              <a:rPr lang="cs-CZ" dirty="0"/>
              <a:t>soubor výzkumných a analytických metod pro zkoumání manipulativních praktik médií</a:t>
            </a:r>
          </a:p>
          <a:p>
            <a:endParaRPr lang="cs-CZ" dirty="0"/>
          </a:p>
          <a:p>
            <a:r>
              <a:rPr lang="cs-CZ" dirty="0"/>
              <a:t>každé médium může manipulovat, záleží na tom, jak je využíváno v konkrétním kontextu</a:t>
            </a:r>
          </a:p>
          <a:p>
            <a:endParaRPr lang="cs-CZ" dirty="0"/>
          </a:p>
          <a:p>
            <a:r>
              <a:rPr lang="cs-CZ" dirty="0"/>
              <a:t>Hlavní cíl – odhalovat a analyzovat rozmanité taktiky médií</a:t>
            </a:r>
          </a:p>
          <a:p>
            <a:endParaRPr lang="cs-CZ" dirty="0"/>
          </a:p>
          <a:p>
            <a:r>
              <a:rPr lang="cs-CZ" dirty="0"/>
              <a:t>průzkum složitých a nepřehledných vztahů, které rozvíjíme s médii (interakce lidských a strojových aktérů)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020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D8A36-3E20-4E33-82E8-36B14834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365191"/>
          </a:xfrm>
        </p:spPr>
        <p:txBody>
          <a:bodyPr/>
          <a:lstStyle/>
          <a:p>
            <a:r>
              <a:rPr lang="cs-CZ" dirty="0"/>
              <a:t>Zlá média (</a:t>
            </a:r>
            <a:r>
              <a:rPr lang="cs-CZ" dirty="0" err="1"/>
              <a:t>Evil</a:t>
            </a:r>
            <a:r>
              <a:rPr lang="cs-CZ" dirty="0"/>
              <a:t> Media)</a:t>
            </a:r>
            <a:br>
              <a:rPr lang="cs-CZ" dirty="0"/>
            </a:br>
            <a:r>
              <a:rPr lang="cs-CZ" sz="3600" dirty="0" err="1"/>
              <a:t>Eristická</a:t>
            </a:r>
            <a:r>
              <a:rPr lang="cs-CZ" sz="3600" dirty="0"/>
              <a:t> dialektika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7AB456-AE2D-4CD1-B56A-24EA162A9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046434"/>
          </a:xfrm>
        </p:spPr>
        <p:txBody>
          <a:bodyPr/>
          <a:lstStyle/>
          <a:p>
            <a:r>
              <a:rPr lang="cs-CZ" dirty="0"/>
              <a:t>soubor lingvistických ozvláštnění, která mají být užívána k prosazení zájmů řečníka</a:t>
            </a:r>
          </a:p>
          <a:p>
            <a:r>
              <a:rPr lang="cs-CZ" dirty="0"/>
              <a:t>rétorické klamy či lsti určené pro vedení co nejpřesvědčivější argumentace ve prospěch nějakého tvrzení</a:t>
            </a:r>
          </a:p>
          <a:p>
            <a:r>
              <a:rPr lang="cs-CZ" dirty="0"/>
              <a:t>Úkol </a:t>
            </a:r>
            <a:r>
              <a:rPr lang="cs-CZ" dirty="0" err="1"/>
              <a:t>eristické</a:t>
            </a:r>
            <a:r>
              <a:rPr lang="cs-CZ" dirty="0"/>
              <a:t> dialektiky – identifikovat a analyzovat tyto rétorické figury, aby mohly být ve skutečných debatách ihned poznány a zničeny</a:t>
            </a:r>
          </a:p>
          <a:p>
            <a:r>
              <a:rPr lang="cs-CZ" b="1" dirty="0"/>
              <a:t>Eristika programovaných médií - </a:t>
            </a:r>
            <a:r>
              <a:rPr lang="cs-CZ" dirty="0"/>
              <a:t>digitální média svojí interaktivitou vytvářejí infrastrukturu pro vedení diskuze, přináší nové strategie manipulace</a:t>
            </a:r>
          </a:p>
          <a:p>
            <a:r>
              <a:rPr lang="cs-CZ" dirty="0"/>
              <a:t>výzkum vedoucí k demaskování klamných rétorických figur uplatňujících se v šedých zónách digitálních médií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85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D8A36-3E20-4E33-82E8-36B14834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9370"/>
            <a:ext cx="9601200" cy="1365191"/>
          </a:xfrm>
        </p:spPr>
        <p:txBody>
          <a:bodyPr/>
          <a:lstStyle/>
          <a:p>
            <a:r>
              <a:rPr lang="cs-CZ" dirty="0"/>
              <a:t>Zlá média (</a:t>
            </a:r>
            <a:r>
              <a:rPr lang="cs-CZ" dirty="0" err="1"/>
              <a:t>Evil</a:t>
            </a:r>
            <a:r>
              <a:rPr lang="cs-CZ" dirty="0"/>
              <a:t> Media)</a:t>
            </a:r>
            <a:br>
              <a:rPr lang="cs-CZ" dirty="0"/>
            </a:br>
            <a:r>
              <a:rPr lang="cs-CZ" sz="3600" dirty="0" err="1"/>
              <a:t>Eristická</a:t>
            </a:r>
            <a:r>
              <a:rPr lang="cs-CZ" sz="3600" dirty="0"/>
              <a:t> dialektika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7AB456-AE2D-4CD1-B56A-24EA162A9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13840"/>
            <a:ext cx="9601200" cy="404643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Seznam taktik digitálních médií – zdroj: Jana Horáková – Úvod do softwarových studií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D4C4BF-EB31-4BCB-B5F4-775E8323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32" y="1889655"/>
            <a:ext cx="10972800" cy="51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19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D8A36-3E20-4E33-82E8-36B14834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365191"/>
          </a:xfrm>
        </p:spPr>
        <p:txBody>
          <a:bodyPr/>
          <a:lstStyle/>
          <a:p>
            <a:r>
              <a:rPr lang="cs-CZ" dirty="0"/>
              <a:t>Zlá média (</a:t>
            </a:r>
            <a:r>
              <a:rPr lang="cs-CZ" dirty="0" err="1"/>
              <a:t>Evil</a:t>
            </a:r>
            <a:r>
              <a:rPr lang="cs-CZ" dirty="0"/>
              <a:t> Media)</a:t>
            </a:r>
            <a:br>
              <a:rPr lang="cs-CZ" dirty="0"/>
            </a:br>
            <a:r>
              <a:rPr lang="cs-CZ" sz="3600" dirty="0"/>
              <a:t>Základní koncepty </a:t>
            </a:r>
            <a:r>
              <a:rPr lang="cs-CZ" sz="3600" dirty="0" err="1"/>
              <a:t>evil</a:t>
            </a:r>
            <a:r>
              <a:rPr lang="cs-CZ" sz="3600" dirty="0"/>
              <a:t> media </a:t>
            </a:r>
            <a:r>
              <a:rPr lang="cs-CZ" sz="3600" dirty="0" err="1"/>
              <a:t>studies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7AB456-AE2D-4CD1-B56A-24EA162A9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046434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/>
              <a:t>Klíčové myšlenky:</a:t>
            </a:r>
          </a:p>
          <a:p>
            <a:r>
              <a:rPr lang="cs-CZ" sz="2800" dirty="0"/>
              <a:t>Mimo reprezentaci</a:t>
            </a:r>
          </a:p>
          <a:p>
            <a:r>
              <a:rPr lang="cs-CZ" sz="2800" dirty="0"/>
              <a:t>Zpředmětněný jazyk</a:t>
            </a:r>
          </a:p>
          <a:p>
            <a:r>
              <a:rPr lang="cs-CZ" sz="2800" dirty="0"/>
              <a:t>Iracionalita (sofistika programování)</a:t>
            </a:r>
          </a:p>
          <a:p>
            <a:r>
              <a:rPr lang="cs-CZ" sz="2800" dirty="0"/>
              <a:t>Afekt</a:t>
            </a:r>
          </a:p>
          <a:p>
            <a:r>
              <a:rPr lang="cs-CZ" sz="2800" dirty="0"/>
              <a:t>Hypnotická sugesce</a:t>
            </a:r>
          </a:p>
          <a:p>
            <a:r>
              <a:rPr lang="cs-CZ" sz="2800" dirty="0"/>
              <a:t>Princip zla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2890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03A45-212B-4ADF-821F-356B4A4A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Explorativní programování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0E01F-953B-4522-9C02-E84CB2218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kniha – </a:t>
            </a:r>
            <a:r>
              <a:rPr lang="cs-CZ" dirty="0" err="1"/>
              <a:t>Exploratory</a:t>
            </a:r>
            <a:r>
              <a:rPr lang="cs-CZ" dirty="0"/>
              <a:t> </a:t>
            </a:r>
            <a:r>
              <a:rPr lang="cs-CZ" dirty="0" err="1"/>
              <a:t>Programming</a:t>
            </a:r>
            <a:r>
              <a:rPr lang="cs-CZ" dirty="0"/>
              <a:t> </a:t>
            </a:r>
            <a:r>
              <a:rPr lang="en-US" dirty="0"/>
              <a:t>for the Arts and Humanities</a:t>
            </a:r>
            <a:r>
              <a:rPr lang="cs-CZ" dirty="0"/>
              <a:t> – Nick </a:t>
            </a:r>
            <a:r>
              <a:rPr lang="cs-CZ" dirty="0" err="1"/>
              <a:t>Montfort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programování jako objevování</a:t>
            </a:r>
          </a:p>
          <a:p>
            <a:endParaRPr lang="cs-CZ" dirty="0"/>
          </a:p>
          <a:p>
            <a:r>
              <a:rPr lang="cs-CZ" dirty="0"/>
              <a:t>programování jako způsob poznávání světa a myšlení o něm</a:t>
            </a:r>
          </a:p>
          <a:p>
            <a:endParaRPr lang="cs-CZ" dirty="0"/>
          </a:p>
          <a:p>
            <a:r>
              <a:rPr lang="cs-CZ" dirty="0"/>
              <a:t>Kladení důležitých otázek – společenské, filozofické, umělecké</a:t>
            </a:r>
          </a:p>
        </p:txBody>
      </p:sp>
    </p:spTree>
    <p:extLst>
      <p:ext uri="{BB962C8B-B14F-4D97-AF65-F5344CB8AC3E}">
        <p14:creationId xmlns:p14="http://schemas.microsoft.com/office/powerpoint/2010/main" val="234628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03A45-212B-4ADF-821F-356B4A4A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Explorativní programování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0E01F-953B-4522-9C02-E84CB2218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2171700"/>
            <a:ext cx="7584570" cy="3581400"/>
          </a:xfrm>
        </p:spPr>
        <p:txBody>
          <a:bodyPr/>
          <a:lstStyle/>
          <a:p>
            <a:r>
              <a:rPr lang="cs-CZ" sz="2400" dirty="0"/>
              <a:t>dvě odlišné praxe psaní kódu:</a:t>
            </a:r>
          </a:p>
          <a:p>
            <a:endParaRPr lang="cs-CZ" sz="2400" dirty="0"/>
          </a:p>
          <a:p>
            <a:r>
              <a:rPr lang="cs-CZ" sz="2400" dirty="0" err="1"/>
              <a:t>Creative</a:t>
            </a:r>
            <a:r>
              <a:rPr lang="cs-CZ" sz="2400" dirty="0"/>
              <a:t> </a:t>
            </a:r>
            <a:r>
              <a:rPr lang="cs-CZ" sz="2400" dirty="0" err="1"/>
              <a:t>computing</a:t>
            </a:r>
            <a:r>
              <a:rPr lang="cs-CZ" sz="2400" dirty="0"/>
              <a:t> – umělecká tvorba</a:t>
            </a:r>
          </a:p>
          <a:p>
            <a:endParaRPr lang="cs-CZ" sz="2400" dirty="0"/>
          </a:p>
          <a:p>
            <a:r>
              <a:rPr lang="cs-CZ" sz="2400" dirty="0" err="1"/>
              <a:t>Programming</a:t>
            </a:r>
            <a:r>
              <a:rPr lang="cs-CZ" sz="2400" dirty="0"/>
              <a:t> as </a:t>
            </a:r>
            <a:r>
              <a:rPr lang="cs-CZ" sz="2400" dirty="0" err="1"/>
              <a:t>inquiry</a:t>
            </a:r>
            <a:r>
              <a:rPr lang="cs-CZ" sz="2400" dirty="0"/>
              <a:t> – analýza velkých souborů dat</a:t>
            </a:r>
          </a:p>
          <a:p>
            <a:endParaRPr lang="cs-CZ" sz="2400" dirty="0"/>
          </a:p>
          <a:p>
            <a:r>
              <a:rPr lang="cs-CZ" sz="2400" dirty="0"/>
              <a:t>explorativní programování jako spojení umělecké tvorby a  humanitního výzkumu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9917DB-2D41-4959-BF8A-224FD6EEA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775" y="1428750"/>
            <a:ext cx="3934225" cy="52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6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98889-59EA-4F6A-94CD-9EDF7FF8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Softwarová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8D07B-548B-4955-9605-D6A87447E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233" y="2012534"/>
            <a:ext cx="7251107" cy="3581400"/>
          </a:xfrm>
        </p:spPr>
        <p:txBody>
          <a:bodyPr/>
          <a:lstStyle/>
          <a:p>
            <a:r>
              <a:rPr lang="cs-CZ" sz="2400" dirty="0"/>
              <a:t>kniha </a:t>
            </a:r>
            <a:r>
              <a:rPr lang="cs-CZ" sz="2400" dirty="0" err="1"/>
              <a:t>The</a:t>
            </a:r>
            <a:r>
              <a:rPr lang="cs-CZ" sz="2400" dirty="0"/>
              <a:t> Software </a:t>
            </a:r>
            <a:r>
              <a:rPr lang="cs-CZ" sz="2400" dirty="0" err="1"/>
              <a:t>Arts</a:t>
            </a:r>
            <a:r>
              <a:rPr lang="cs-CZ" sz="2400" dirty="0"/>
              <a:t> – Warren </a:t>
            </a:r>
            <a:r>
              <a:rPr lang="cs-CZ" sz="2400" dirty="0" err="1"/>
              <a:t>Sack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kořeny softwaru leží mnohem hlouběji v historii než si myslíme</a:t>
            </a:r>
          </a:p>
          <a:p>
            <a:endParaRPr lang="cs-CZ" sz="2400" dirty="0"/>
          </a:p>
          <a:p>
            <a:r>
              <a:rPr lang="cs-CZ" sz="2400" dirty="0"/>
              <a:t>softwarová umění jsou výsledkem spojení svobodných umění a mechanických umění</a:t>
            </a:r>
          </a:p>
          <a:p>
            <a:endParaRPr lang="cs-CZ" sz="2400" dirty="0"/>
          </a:p>
          <a:p>
            <a:r>
              <a:rPr lang="cs-CZ" sz="2400" dirty="0"/>
              <a:t>programovací jazyky jsou plodem snahy popsat mechanická umění jazykem svobodných umění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13B1D8-353C-4FE3-BE94-2A482BEC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451" y="1880870"/>
            <a:ext cx="3339556" cy="429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0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98889-59EA-4F6A-94CD-9EDF7FF8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Softwarová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8D07B-548B-4955-9605-D6A87447E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/>
              <a:t>Tři odlišné historie komputace, počítače (trivium):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1.Počítač jako logika </a:t>
            </a:r>
          </a:p>
          <a:p>
            <a:pPr marL="0" indent="0">
              <a:buNone/>
            </a:pPr>
            <a:r>
              <a:rPr lang="cs-CZ" sz="2800" dirty="0"/>
              <a:t>2.Počítač jako rétorika </a:t>
            </a:r>
          </a:p>
          <a:p>
            <a:pPr marL="0" indent="0">
              <a:buNone/>
            </a:pPr>
            <a:r>
              <a:rPr lang="cs-CZ" sz="2800" dirty="0"/>
              <a:t>3.Počítač jako gramatika </a:t>
            </a:r>
          </a:p>
        </p:txBody>
      </p:sp>
    </p:spTree>
    <p:extLst>
      <p:ext uri="{BB962C8B-B14F-4D97-AF65-F5344CB8AC3E}">
        <p14:creationId xmlns:p14="http://schemas.microsoft.com/office/powerpoint/2010/main" val="2057077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Softwarové umění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48983"/>
          </a:xfrm>
        </p:spPr>
        <p:txBody>
          <a:bodyPr/>
          <a:lstStyle/>
          <a:p>
            <a:r>
              <a:rPr lang="cs-CZ" sz="2400" dirty="0"/>
              <a:t>Umělecký průzkum témat softwarových studií</a:t>
            </a:r>
          </a:p>
          <a:p>
            <a:r>
              <a:rPr lang="cs-CZ" sz="2400" dirty="0"/>
              <a:t>umělec nevyužívá nějaký program k tomu, aby vytvořil umělecké dílo, ale naprogramuje software, který je sám o sobě uměleckým dílem</a:t>
            </a:r>
          </a:p>
          <a:p>
            <a:r>
              <a:rPr lang="cs-CZ" sz="2400" dirty="0"/>
              <a:t>Průzkum uměleckých kvalit samotného kódu</a:t>
            </a:r>
          </a:p>
          <a:p>
            <a:r>
              <a:rPr lang="cs-CZ" sz="2400" dirty="0"/>
              <a:t>„Kód může být může být osobním deníkem, může být poetický, obskurní, ironický nebo rozvratný, nefunkční nebo neuskutečnitelný, může něco předstírat nebo se vydávat za něco jiného, mít svou rétoriku a styl, může vyjadřovat určitý postoj.“</a:t>
            </a:r>
          </a:p>
          <a:p>
            <a:pPr marL="0" indent="0">
              <a:buNone/>
            </a:pPr>
            <a:r>
              <a:rPr lang="cs-CZ" sz="2400" dirty="0"/>
              <a:t>      Florian </a:t>
            </a:r>
            <a:r>
              <a:rPr lang="cs-CZ" sz="2400" dirty="0" err="1"/>
              <a:t>Cramer</a:t>
            </a:r>
            <a:r>
              <a:rPr lang="cs-CZ" sz="2400" dirty="0"/>
              <a:t> a Ulrike Gabriel - Software Art (2001)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Florian </a:t>
            </a:r>
            <a:r>
              <a:rPr lang="cs-CZ" dirty="0" err="1"/>
              <a:t>Cramer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0E9C9-A155-4BE0-8BBF-3133C124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99" y="645431"/>
            <a:ext cx="9601200" cy="1485900"/>
          </a:xfrm>
        </p:spPr>
        <p:txBody>
          <a:bodyPr/>
          <a:lstStyle/>
          <a:p>
            <a:r>
              <a:rPr lang="cs-CZ" dirty="0"/>
              <a:t>Příklad kulturního překódování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42FFA1-BC75-4E81-8CB9-D7DD1960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99" y="1740850"/>
            <a:ext cx="9601200" cy="3581400"/>
          </a:xfrm>
        </p:spPr>
        <p:txBody>
          <a:bodyPr/>
          <a:lstStyle/>
          <a:p>
            <a:r>
              <a:rPr lang="cs-CZ" sz="2400" dirty="0"/>
              <a:t>Hra </a:t>
            </a:r>
            <a:r>
              <a:rPr lang="cs-CZ" sz="2400" dirty="0" err="1"/>
              <a:t>Space</a:t>
            </a:r>
            <a:r>
              <a:rPr lang="cs-CZ" sz="2400" dirty="0"/>
              <a:t> </a:t>
            </a:r>
            <a:r>
              <a:rPr lang="cs-CZ" sz="2400" dirty="0" err="1"/>
              <a:t>Invaders</a:t>
            </a:r>
            <a:endParaRPr lang="cs-CZ" sz="2400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D7F4E5-59C1-4126-B4BD-854251626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409" y="3358314"/>
            <a:ext cx="3660449" cy="34996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529077-E202-4D3B-A960-9D0C1DEC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5" y="2735073"/>
            <a:ext cx="3180522" cy="41346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F8DE34F-A67A-40B8-BB3D-D02906791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174" y="1615083"/>
            <a:ext cx="4094922" cy="14610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E8DAAE1-F254-4C51-8C87-0097199DF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090" y="3581070"/>
            <a:ext cx="4303656" cy="322774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FD42561-6D74-48DD-B81D-E1FABD596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959" y="301761"/>
            <a:ext cx="3785787" cy="30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06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8BF7C-72B2-42DC-8D86-80BD039D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Softwarové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6C4EFF-8E19-49AB-B60E-4E1F179A9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310" y="1766487"/>
            <a:ext cx="9601200" cy="3581400"/>
          </a:xfrm>
        </p:spPr>
        <p:txBody>
          <a:bodyPr/>
          <a:lstStyle/>
          <a:p>
            <a:r>
              <a:rPr lang="cs-CZ" sz="2400" b="1" dirty="0"/>
              <a:t>Parodický software</a:t>
            </a:r>
          </a:p>
          <a:p>
            <a:endParaRPr lang="cs-CZ" sz="2400" dirty="0"/>
          </a:p>
          <a:p>
            <a:r>
              <a:rPr lang="cs-CZ" sz="2400" dirty="0"/>
              <a:t>David </a:t>
            </a:r>
            <a:r>
              <a:rPr lang="cs-CZ" sz="2400" dirty="0" err="1"/>
              <a:t>Gauthier</a:t>
            </a:r>
            <a:r>
              <a:rPr lang="cs-CZ" sz="2400" dirty="0"/>
              <a:t>  - </a:t>
            </a:r>
            <a:r>
              <a:rPr lang="cs-CZ" sz="2400" dirty="0" err="1"/>
              <a:t>Loading</a:t>
            </a:r>
            <a:r>
              <a:rPr lang="cs-CZ" sz="2400" dirty="0"/>
              <a:t>... 800% </a:t>
            </a:r>
            <a:r>
              <a:rPr lang="cs-CZ" sz="2400" dirty="0" err="1"/>
              <a:t>Slower</a:t>
            </a:r>
            <a:r>
              <a:rPr lang="cs-CZ" sz="2400" dirty="0"/>
              <a:t> (2017)</a:t>
            </a:r>
            <a:endParaRPr lang="cs-CZ" sz="2400" b="1" dirty="0"/>
          </a:p>
          <a:p>
            <a:r>
              <a:rPr lang="cs-CZ" sz="2400" b="1" dirty="0"/>
              <a:t> </a:t>
            </a:r>
            <a:r>
              <a:rPr lang="cs-CZ" sz="2400" b="1" dirty="0">
                <a:hlinkClick r:id="rId2"/>
              </a:rPr>
              <a:t>https://gauthiier.info/loading-800p-slower/</a:t>
            </a:r>
            <a:endParaRPr lang="cs-CZ" sz="2400" b="1" dirty="0"/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791068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8E6C4-16F0-481F-B30E-BAA4B570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Softwarové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EFC8C9-2E18-4B85-A3DB-785542308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err="1"/>
              <a:t>Destrukce</a:t>
            </a:r>
            <a:r>
              <a:rPr lang="en-US" sz="2400" b="1" dirty="0"/>
              <a:t> a </a:t>
            </a:r>
            <a:r>
              <a:rPr lang="en-US" sz="2400" b="1" dirty="0" err="1"/>
              <a:t>demontáž</a:t>
            </a:r>
            <a:r>
              <a:rPr lang="en-US" sz="2400" b="1" dirty="0"/>
              <a:t> </a:t>
            </a:r>
            <a:r>
              <a:rPr lang="en-US" sz="2400" b="1" dirty="0" err="1"/>
              <a:t>softwaru</a:t>
            </a:r>
            <a:r>
              <a:rPr lang="en-US" sz="2400" b="1" dirty="0"/>
              <a:t>  </a:t>
            </a:r>
            <a:endParaRPr lang="cs-CZ" sz="2400" b="1" dirty="0"/>
          </a:p>
          <a:p>
            <a:endParaRPr lang="cs-CZ" sz="2400" dirty="0"/>
          </a:p>
          <a:p>
            <a:r>
              <a:rPr lang="en-US" sz="2400" dirty="0"/>
              <a:t>The Web Stalker (1997) </a:t>
            </a:r>
            <a:r>
              <a:rPr lang="cs-CZ" sz="2400" dirty="0"/>
              <a:t>– IOD</a:t>
            </a:r>
          </a:p>
          <a:p>
            <a:r>
              <a:rPr lang="cs-CZ" sz="2400" dirty="0">
                <a:hlinkClick r:id="rId2"/>
              </a:rPr>
              <a:t>https://sites.rhizome.org/anthology/webstalker.html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EB3EA3-137F-47F2-8221-040AF80DB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011" y="2422733"/>
            <a:ext cx="5514885" cy="413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3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3A5FA-D1B4-4F1B-B427-5A55BC37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Softwarové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7E510D-39F2-4B97-B365-639222359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Psychologický software </a:t>
            </a:r>
          </a:p>
          <a:p>
            <a:endParaRPr lang="cs-CZ" sz="2400" dirty="0"/>
          </a:p>
          <a:p>
            <a:r>
              <a:rPr lang="cs-CZ" sz="2400" dirty="0" err="1"/>
              <a:t>Scream</a:t>
            </a:r>
            <a:r>
              <a:rPr lang="cs-CZ" sz="2400" dirty="0"/>
              <a:t> (2005) - Amy Alexander</a:t>
            </a:r>
          </a:p>
          <a:p>
            <a:r>
              <a:rPr lang="cs-CZ" sz="2400" dirty="0">
                <a:hlinkClick r:id="rId2"/>
              </a:rPr>
              <a:t>https://amy-alexander.com/scream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B893BB-10ED-428F-B71D-6C249FEF5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483" y="2021840"/>
            <a:ext cx="4498377" cy="33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27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DDA80-F7BC-4E8F-B16E-D50AFE9C6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Softwarové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8A3D08-964B-4013-8AE8-BD02FFF8C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669" y="2303091"/>
            <a:ext cx="9601200" cy="3581400"/>
          </a:xfrm>
        </p:spPr>
        <p:txBody>
          <a:bodyPr/>
          <a:lstStyle/>
          <a:p>
            <a:r>
              <a:rPr lang="cs-CZ" sz="2400" dirty="0"/>
              <a:t>Zviditelňování práce kódu </a:t>
            </a:r>
          </a:p>
          <a:p>
            <a:endParaRPr lang="cs-CZ" sz="2400" dirty="0"/>
          </a:p>
          <a:p>
            <a:r>
              <a:rPr lang="cs-CZ" sz="2400" dirty="0" err="1"/>
              <a:t>Líbí-Ne-Líbí</a:t>
            </a:r>
            <a:r>
              <a:rPr lang="cs-CZ" sz="2400" dirty="0"/>
              <a:t> (2019) - Barbora Trnková a Tomáš Javůrek</a:t>
            </a:r>
          </a:p>
          <a:p>
            <a:r>
              <a:rPr lang="cs-CZ" sz="2400" dirty="0"/>
              <a:t> </a:t>
            </a:r>
            <a:r>
              <a:rPr lang="cs-CZ" sz="2400" dirty="0">
                <a:hlinkClick r:id="rId2"/>
              </a:rPr>
              <a:t>https://datatata.info/like-un-like/</a:t>
            </a:r>
            <a:endParaRPr lang="cs-CZ" sz="2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23BEF3-BCFA-41D1-B191-1EDF5C0D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906" y="685800"/>
            <a:ext cx="3407959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64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20560-13D5-4E54-9D85-1722AE9F1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Softwarové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5C8D95-95DE-44F8-B3FE-E0B7E40EC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739" y="2286000"/>
            <a:ext cx="11015465" cy="3581400"/>
          </a:xfrm>
        </p:spPr>
        <p:txBody>
          <a:bodyPr/>
          <a:lstStyle/>
          <a:p>
            <a:r>
              <a:rPr lang="cs-CZ" sz="2400" b="1" dirty="0"/>
              <a:t>Podivné a enigmatické programovací jazyky </a:t>
            </a:r>
          </a:p>
          <a:p>
            <a:endParaRPr lang="cs-CZ" dirty="0"/>
          </a:p>
          <a:p>
            <a:r>
              <a:rPr lang="cs-CZ" dirty="0"/>
              <a:t>programovací jazyk Piet (1990) - David Morgan-Mar</a:t>
            </a:r>
          </a:p>
          <a:p>
            <a:endParaRPr lang="cs-CZ" dirty="0"/>
          </a:p>
          <a:p>
            <a:r>
              <a:rPr lang="cs-CZ" dirty="0"/>
              <a:t>programovací jazyk </a:t>
            </a:r>
            <a:r>
              <a:rPr lang="cs-CZ" dirty="0" err="1"/>
              <a:t>Malbolge</a:t>
            </a:r>
            <a:r>
              <a:rPr lang="cs-CZ" dirty="0"/>
              <a:t> (1998) - Ben </a:t>
            </a:r>
            <a:r>
              <a:rPr lang="cs-CZ" dirty="0" err="1"/>
              <a:t>Olmstead</a:t>
            </a:r>
            <a:endParaRPr lang="cs-CZ" dirty="0"/>
          </a:p>
          <a:p>
            <a:r>
              <a:rPr lang="cs-CZ" dirty="0"/>
              <a:t>Program - Hello, </a:t>
            </a:r>
            <a:r>
              <a:rPr lang="cs-CZ" dirty="0" err="1"/>
              <a:t>World</a:t>
            </a:r>
            <a:r>
              <a:rPr lang="cs-CZ" dirty="0"/>
              <a:t>!</a:t>
            </a:r>
          </a:p>
          <a:p>
            <a:r>
              <a:rPr lang="cs-CZ" sz="1800" dirty="0"/>
              <a:t>(=&lt;`#9]~6ZY327Uv4-QsqpMn&amp;+</a:t>
            </a:r>
            <a:r>
              <a:rPr lang="cs-CZ" sz="1800" dirty="0" err="1"/>
              <a:t>Ij</a:t>
            </a:r>
            <a:r>
              <a:rPr lang="cs-CZ" sz="1800" dirty="0"/>
              <a:t>"'</a:t>
            </a:r>
            <a:r>
              <a:rPr lang="cs-CZ" sz="1800" dirty="0" err="1"/>
              <a:t>E%e</a:t>
            </a:r>
            <a:r>
              <a:rPr lang="cs-CZ" sz="1800" dirty="0"/>
              <a:t>{</a:t>
            </a:r>
            <a:r>
              <a:rPr lang="cs-CZ" sz="1800" dirty="0" err="1"/>
              <a:t>Ab~w</a:t>
            </a:r>
            <a:r>
              <a:rPr lang="cs-CZ" sz="1800" dirty="0"/>
              <a:t>=_:]Kw%o44Uqp0/Q?xNvL:`H%c#DD2^WV&gt;gY;dts76qKJImZkj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881A76-1772-493D-B09E-26E14A45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694" y="1881950"/>
            <a:ext cx="413344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4565C-22DD-4AC5-B0B5-39253B9C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6463"/>
            <a:ext cx="9601200" cy="1485900"/>
          </a:xfrm>
        </p:spPr>
        <p:txBody>
          <a:bodyPr/>
          <a:lstStyle/>
          <a:p>
            <a:r>
              <a:rPr lang="cs-CZ" dirty="0"/>
              <a:t>Softwarová studia – vznik disciplíny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23D755-F7F0-4300-BB24-EDD456DCE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110953"/>
            <a:ext cx="9601200" cy="5520583"/>
          </a:xfrm>
        </p:spPr>
        <p:txBody>
          <a:bodyPr>
            <a:normAutofit fontScale="62500" lnSpcReduction="20000"/>
          </a:bodyPr>
          <a:lstStyle/>
          <a:p>
            <a:r>
              <a:rPr lang="cs-CZ" sz="3200" dirty="0"/>
              <a:t>2001 - První zmínka o softwarových studiích v knize Jazyk nových médií (Lev </a:t>
            </a:r>
            <a:r>
              <a:rPr lang="cs-CZ" sz="3200" dirty="0" err="1"/>
              <a:t>Manovich</a:t>
            </a:r>
            <a:r>
              <a:rPr lang="cs-CZ" sz="3200" dirty="0"/>
              <a:t>)</a:t>
            </a:r>
          </a:p>
          <a:p>
            <a:endParaRPr lang="cs-CZ" sz="3200" dirty="0"/>
          </a:p>
          <a:p>
            <a:r>
              <a:rPr lang="cs-CZ" sz="3200" dirty="0"/>
              <a:t>2006 - Software </a:t>
            </a:r>
            <a:r>
              <a:rPr lang="cs-CZ" sz="3200" dirty="0" err="1"/>
              <a:t>studies</a:t>
            </a:r>
            <a:r>
              <a:rPr lang="cs-CZ" sz="3200" dirty="0"/>
              <a:t> Workshop (Matthew </a:t>
            </a:r>
            <a:r>
              <a:rPr lang="cs-CZ" sz="3200" dirty="0" err="1"/>
              <a:t>Fuller</a:t>
            </a:r>
            <a:r>
              <a:rPr lang="cs-CZ" sz="3200" dirty="0"/>
              <a:t>) </a:t>
            </a:r>
          </a:p>
          <a:p>
            <a:endParaRPr lang="cs-CZ" sz="3200" dirty="0"/>
          </a:p>
          <a:p>
            <a:r>
              <a:rPr lang="cs-CZ" sz="3200" dirty="0"/>
              <a:t>2008 – kniha </a:t>
            </a:r>
            <a:r>
              <a:rPr lang="cs-CZ" sz="3200" dirty="0" err="1"/>
              <a:t>Sotware</a:t>
            </a:r>
            <a:r>
              <a:rPr lang="cs-CZ" sz="3200" dirty="0"/>
              <a:t> </a:t>
            </a:r>
            <a:r>
              <a:rPr lang="cs-CZ" sz="3200" dirty="0" err="1"/>
              <a:t>Studies</a:t>
            </a:r>
            <a:r>
              <a:rPr lang="cs-CZ" sz="3200" dirty="0"/>
              <a:t>/ A Lexicon (editor Matthew </a:t>
            </a:r>
            <a:r>
              <a:rPr lang="cs-CZ" sz="3200" dirty="0" err="1"/>
              <a:t>Fuller</a:t>
            </a:r>
            <a:r>
              <a:rPr lang="cs-CZ" sz="3200" dirty="0"/>
              <a:t>)</a:t>
            </a:r>
          </a:p>
          <a:p>
            <a:endParaRPr lang="cs-CZ" sz="3200" dirty="0"/>
          </a:p>
          <a:p>
            <a:r>
              <a:rPr lang="cs-CZ" sz="3200" dirty="0"/>
              <a:t>2008 – Lev </a:t>
            </a:r>
            <a:r>
              <a:rPr lang="cs-CZ" sz="3200" dirty="0" err="1"/>
              <a:t>Manovich</a:t>
            </a:r>
            <a:r>
              <a:rPr lang="cs-CZ" sz="3200" dirty="0"/>
              <a:t> – první akademický studijní program – Iniciativa pro softwarová studia na </a:t>
            </a:r>
            <a:r>
              <a:rPr lang="cs-CZ" sz="3200" dirty="0" err="1"/>
              <a:t>Californské</a:t>
            </a:r>
            <a:r>
              <a:rPr lang="cs-CZ" sz="3200" dirty="0"/>
              <a:t> univerzitě v San Diegu</a:t>
            </a:r>
          </a:p>
          <a:p>
            <a:endParaRPr lang="cs-CZ" sz="3200" dirty="0"/>
          </a:p>
          <a:p>
            <a:r>
              <a:rPr lang="cs-CZ" sz="3200" dirty="0"/>
              <a:t>2008 – MIT </a:t>
            </a:r>
            <a:r>
              <a:rPr lang="cs-CZ" sz="3200" dirty="0" err="1"/>
              <a:t>Press</a:t>
            </a:r>
            <a:r>
              <a:rPr lang="cs-CZ" sz="3200" dirty="0"/>
              <a:t> – ediční řada Software </a:t>
            </a:r>
            <a:r>
              <a:rPr lang="cs-CZ" sz="3200" dirty="0" err="1"/>
              <a:t>Studies</a:t>
            </a:r>
            <a:endParaRPr lang="cs-CZ" sz="3200" dirty="0"/>
          </a:p>
          <a:p>
            <a:r>
              <a:rPr lang="cs-CZ" sz="3200" dirty="0">
                <a:hlinkClick r:id="rId2"/>
              </a:rPr>
              <a:t>https://mitpress.mit.edu/topics/digital-humanities-new-media/software-studies</a:t>
            </a:r>
            <a:endParaRPr lang="cs-CZ" sz="3200" dirty="0"/>
          </a:p>
          <a:p>
            <a:endParaRPr lang="cs-CZ" sz="3200" dirty="0"/>
          </a:p>
          <a:p>
            <a:r>
              <a:rPr lang="cs-CZ" sz="3200" dirty="0"/>
              <a:t>2011 – vznik nové publikační platformy, recenzovaný online časopis </a:t>
            </a:r>
            <a:r>
              <a:rPr lang="cs-CZ" sz="3200" dirty="0" err="1"/>
              <a:t>Computational</a:t>
            </a:r>
            <a:r>
              <a:rPr lang="cs-CZ" sz="3200" dirty="0"/>
              <a:t> </a:t>
            </a:r>
            <a:r>
              <a:rPr lang="cs-CZ" sz="3200" dirty="0" err="1"/>
              <a:t>Culture</a:t>
            </a:r>
            <a:r>
              <a:rPr lang="cs-CZ" sz="3200" dirty="0"/>
              <a:t> - </a:t>
            </a:r>
            <a:r>
              <a:rPr lang="cs-CZ" sz="3200" dirty="0">
                <a:hlinkClick r:id="rId3"/>
              </a:rPr>
              <a:t>http://computationalculture.net</a:t>
            </a:r>
            <a:endParaRPr lang="cs-CZ" sz="32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6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D33A0B-4C2A-483D-B7B7-41A735DC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příbuzné disciplíny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4FCB3-FE3C-4078-B0CC-C929D178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398" y="2285999"/>
            <a:ext cx="8387697" cy="415752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Kritická studia kódu (</a:t>
            </a:r>
            <a:r>
              <a:rPr lang="cs-CZ" sz="2400" dirty="0" err="1"/>
              <a:t>Critical</a:t>
            </a:r>
            <a:r>
              <a:rPr lang="cs-CZ" sz="2400" dirty="0"/>
              <a:t> </a:t>
            </a:r>
            <a:r>
              <a:rPr lang="cs-CZ" sz="2400" dirty="0" err="1"/>
              <a:t>Code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): interpretace kódu v kontextu kultury, praxe, ideologie nebo mocenských praktik</a:t>
            </a:r>
          </a:p>
          <a:p>
            <a:r>
              <a:rPr lang="cs-CZ" sz="2400" dirty="0"/>
              <a:t>Mark C. Marino, Nick </a:t>
            </a:r>
            <a:r>
              <a:rPr lang="cs-CZ" sz="2400" dirty="0" err="1"/>
              <a:t>Montfort</a:t>
            </a:r>
            <a:endParaRPr lang="cs-CZ" sz="2400" dirty="0"/>
          </a:p>
          <a:p>
            <a:r>
              <a:rPr lang="cs-CZ" sz="2400" dirty="0">
                <a:hlinkClick r:id="rId2"/>
              </a:rPr>
              <a:t>https://criticalcodestudies.com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Studia platforem (</a:t>
            </a:r>
            <a:r>
              <a:rPr lang="cs-CZ" sz="2400" dirty="0" err="1"/>
              <a:t>Platform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): analyzují vztahy mezi hardwarem a softwarem, průzkum architektury hardwaru</a:t>
            </a:r>
          </a:p>
          <a:p>
            <a:r>
              <a:rPr lang="cs-CZ" sz="2400" dirty="0"/>
              <a:t>Ian </a:t>
            </a:r>
            <a:r>
              <a:rPr lang="cs-CZ" sz="2400" dirty="0" err="1"/>
              <a:t>Bogost</a:t>
            </a:r>
            <a:r>
              <a:rPr lang="cs-CZ" sz="2400" dirty="0"/>
              <a:t>, Nick </a:t>
            </a:r>
            <a:r>
              <a:rPr lang="cs-CZ" sz="2400" dirty="0" err="1"/>
              <a:t>Montfort</a:t>
            </a:r>
            <a:endParaRPr lang="cs-CZ" sz="2400" dirty="0"/>
          </a:p>
          <a:p>
            <a:r>
              <a:rPr lang="cs-CZ" sz="2400" dirty="0">
                <a:hlinkClick r:id="rId3"/>
              </a:rPr>
              <a:t>https://mitpress.mit.edu/books/series/platform-studies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F80E11-FDCA-497A-A684-5DE18270C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332" y="3375587"/>
            <a:ext cx="2350047" cy="35213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9A25E3-924B-4E7B-AFDA-4ED8BDF04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332" y="76511"/>
            <a:ext cx="2501703" cy="317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11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359F4-3DEB-4645-8AEE-172008CF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komplexní analýzy digitálního artefaktu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464F1D-D17D-4578-A6ED-C73D961B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941" y="2362912"/>
            <a:ext cx="8071503" cy="3581400"/>
          </a:xfrm>
        </p:spPr>
        <p:txBody>
          <a:bodyPr/>
          <a:lstStyle/>
          <a:p>
            <a:r>
              <a:rPr lang="en-US" sz="2400" dirty="0"/>
              <a:t>Ian </a:t>
            </a:r>
            <a:r>
              <a:rPr lang="en-US" sz="2400" dirty="0" err="1"/>
              <a:t>Bogost</a:t>
            </a:r>
            <a:r>
              <a:rPr lang="cs-CZ" sz="2400" dirty="0"/>
              <a:t> - </a:t>
            </a:r>
            <a:r>
              <a:rPr lang="en-US" sz="2400" dirty="0"/>
              <a:t>Videogames are mess, 2009 </a:t>
            </a:r>
            <a:endParaRPr lang="cs-CZ" sz="2400" dirty="0"/>
          </a:p>
          <a:p>
            <a:r>
              <a:rPr lang="en-US" sz="2400" dirty="0">
                <a:hlinkClick r:id="rId2"/>
              </a:rPr>
              <a:t>http://www.bogost.com/writing/videogames_are_a_mess.shtml</a:t>
            </a:r>
            <a:endParaRPr lang="cs-CZ" sz="2400" dirty="0"/>
          </a:p>
          <a:p>
            <a:endParaRPr lang="en-US" sz="2400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86E248-A46E-421B-9A79-A884C609D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641" y="1828800"/>
            <a:ext cx="3833782" cy="472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8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B3A43-0CA0-4230-AA77-344B2764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395" y="566158"/>
            <a:ext cx="7874950" cy="1485900"/>
          </a:xfrm>
        </p:spPr>
        <p:txBody>
          <a:bodyPr/>
          <a:lstStyle/>
          <a:p>
            <a:r>
              <a:rPr lang="cs-CZ" dirty="0"/>
              <a:t>Metodologie softwarových studií: tři přístupy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9BA8B4-66A3-406E-B1A1-F53875791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391" y="1966912"/>
            <a:ext cx="7456205" cy="3581400"/>
          </a:xfrm>
        </p:spPr>
        <p:txBody>
          <a:bodyPr/>
          <a:lstStyle/>
          <a:p>
            <a:r>
              <a:rPr lang="cs-CZ" b="1" dirty="0"/>
              <a:t>1. Metoda komparace - Noah </a:t>
            </a:r>
            <a:r>
              <a:rPr lang="cs-CZ" b="1" dirty="0" err="1"/>
              <a:t>Wardrip</a:t>
            </a:r>
            <a:r>
              <a:rPr lang="cs-CZ" b="1" dirty="0"/>
              <a:t> </a:t>
            </a:r>
            <a:r>
              <a:rPr lang="cs-CZ" b="1" dirty="0" err="1"/>
              <a:t>Fruin</a:t>
            </a:r>
            <a:r>
              <a:rPr lang="cs-CZ" b="1" dirty="0"/>
              <a:t> </a:t>
            </a:r>
          </a:p>
          <a:p>
            <a:endParaRPr lang="cs-CZ" b="1" dirty="0"/>
          </a:p>
          <a:p>
            <a:r>
              <a:rPr lang="cs-CZ" sz="2400" dirty="0"/>
              <a:t>systematické srovnávání děl a idejí, které přibližně ve stejné době formulovali vědci a umělci</a:t>
            </a:r>
          </a:p>
          <a:p>
            <a:r>
              <a:rPr lang="cs-CZ" sz="2400" dirty="0"/>
              <a:t>příklad – srovnání povídky Zahrada, kde se cestičky rozvětvují (Jorge Luis </a:t>
            </a:r>
            <a:r>
              <a:rPr lang="cs-CZ" sz="2400" dirty="0" err="1"/>
              <a:t>Borges</a:t>
            </a:r>
            <a:r>
              <a:rPr lang="cs-CZ" sz="2400" dirty="0"/>
              <a:t>, 1941) a návrhu zařízení </a:t>
            </a:r>
            <a:r>
              <a:rPr lang="cs-CZ" sz="2400" dirty="0" err="1"/>
              <a:t>Memex</a:t>
            </a:r>
            <a:r>
              <a:rPr lang="cs-CZ" sz="2400" dirty="0"/>
              <a:t> (</a:t>
            </a:r>
            <a:r>
              <a:rPr lang="cs-CZ" sz="2400" dirty="0" err="1"/>
              <a:t>Vannevar</a:t>
            </a:r>
            <a:r>
              <a:rPr lang="cs-CZ" sz="2400" dirty="0"/>
              <a:t> Bush, 1945)</a:t>
            </a:r>
          </a:p>
          <a:p>
            <a:r>
              <a:rPr lang="cs-CZ" sz="2400" dirty="0"/>
              <a:t>v obou dílech byla formulována myšlenka hypertextu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C895782-2F17-4C00-81DA-BD4D6D56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345" y="985931"/>
            <a:ext cx="3080839" cy="31044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0B8CB5-97EC-4068-9538-8F3D037C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157" y="4181413"/>
            <a:ext cx="45529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1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32BB0D-75DE-47EF-AEC5-362A1F8E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67DDD9-CFB4-44FC-A8E3-E8F99E0A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003705"/>
          </a:xfrm>
        </p:spPr>
        <p:txBody>
          <a:bodyPr/>
          <a:lstStyle/>
          <a:p>
            <a:r>
              <a:rPr lang="cs-CZ" sz="2400" dirty="0"/>
              <a:t>2. Evropská větev softwarových studií - Matthew </a:t>
            </a:r>
            <a:r>
              <a:rPr lang="cs-CZ" sz="2400" dirty="0" err="1"/>
              <a:t>Fuller</a:t>
            </a:r>
            <a:r>
              <a:rPr lang="cs-CZ" sz="2400" dirty="0"/>
              <a:t> – </a:t>
            </a:r>
            <a:r>
              <a:rPr lang="cs-CZ" sz="2400" b="1" dirty="0"/>
              <a:t>kritický přístup k softwaru, interdisciplinární výzkum </a:t>
            </a:r>
          </a:p>
          <a:p>
            <a:r>
              <a:rPr lang="cs-CZ" sz="2400" dirty="0"/>
              <a:t>průzkum softwaru prostřednictvím prověřených metod tradičních humanitních disciplín (sociologie, kritická teorie, mediální studia, teorie vědy, teorie umění)</a:t>
            </a:r>
          </a:p>
          <a:p>
            <a:r>
              <a:rPr lang="cs-CZ" sz="2400" dirty="0"/>
              <a:t>odkrývání historického rozměru softwaru a jeho možných budoucností (spekulativní software – Matthew </a:t>
            </a:r>
            <a:r>
              <a:rPr lang="cs-CZ" sz="2400" dirty="0" err="1"/>
              <a:t>Fuller</a:t>
            </a:r>
            <a:r>
              <a:rPr lang="cs-CZ" sz="2400" dirty="0"/>
              <a:t>)</a:t>
            </a:r>
          </a:p>
          <a:p>
            <a:r>
              <a:rPr lang="cs-CZ" sz="2400" dirty="0"/>
              <a:t>koncept </a:t>
            </a:r>
            <a:r>
              <a:rPr lang="cs-CZ" sz="2400" dirty="0" err="1"/>
              <a:t>hackability</a:t>
            </a:r>
            <a:r>
              <a:rPr lang="cs-CZ" sz="2400" dirty="0"/>
              <a:t> (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Anne </a:t>
            </a:r>
            <a:r>
              <a:rPr lang="cs-CZ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Galloway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- otevřenost softwaru pro další rozvíjení, vylepšování či přizpůsobování potřebám uživatelů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207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6B74F-B11F-4FBF-893A-DD5B2A45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B98AA0-D106-4395-A819-ABA5D5AB9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71700"/>
            <a:ext cx="9601200" cy="3581400"/>
          </a:xfrm>
        </p:spPr>
        <p:txBody>
          <a:bodyPr>
            <a:noAutofit/>
          </a:bodyPr>
          <a:lstStyle/>
          <a:p>
            <a:r>
              <a:rPr lang="cs-CZ" sz="2400" dirty="0"/>
              <a:t>3. Americká větev softwarových studií – Lev </a:t>
            </a:r>
            <a:r>
              <a:rPr lang="cs-CZ" sz="2400" dirty="0" err="1"/>
              <a:t>Manovich</a:t>
            </a:r>
            <a:r>
              <a:rPr lang="cs-CZ" sz="2400" dirty="0"/>
              <a:t> – </a:t>
            </a:r>
            <a:r>
              <a:rPr lang="cs-CZ" sz="2400" b="1" dirty="0"/>
              <a:t>zaměření na vývoj nových a adekvátních nástrojů k výzkumu softwaru a digitální kultury</a:t>
            </a:r>
          </a:p>
          <a:p>
            <a:endParaRPr lang="cs-CZ" sz="2400" b="1" dirty="0"/>
          </a:p>
          <a:p>
            <a:r>
              <a:rPr lang="cs-CZ" sz="2400" dirty="0"/>
              <a:t>soustředění na zkoumání kulturního softwaru </a:t>
            </a:r>
          </a:p>
          <a:p>
            <a:endParaRPr lang="cs-CZ" sz="2400" b="1" dirty="0"/>
          </a:p>
          <a:p>
            <a:r>
              <a:rPr lang="cs-CZ" sz="2400" dirty="0"/>
              <a:t>Koncept hloubkové </a:t>
            </a:r>
            <a:r>
              <a:rPr lang="cs-CZ" sz="2400" dirty="0" err="1"/>
              <a:t>remixovatelnosti</a:t>
            </a:r>
            <a:r>
              <a:rPr lang="cs-CZ" sz="2400" dirty="0"/>
              <a:t> – směšování všech médií v rámci softwaru</a:t>
            </a:r>
          </a:p>
          <a:p>
            <a:endParaRPr lang="cs-CZ" sz="2400" dirty="0"/>
          </a:p>
          <a:p>
            <a:r>
              <a:rPr lang="cs-CZ" sz="2400" dirty="0"/>
              <a:t>Specifický směr výzkumu </a:t>
            </a:r>
            <a:r>
              <a:rPr lang="cs-CZ" sz="2400" dirty="0" err="1"/>
              <a:t>Kulturální</a:t>
            </a:r>
            <a:r>
              <a:rPr lang="cs-CZ" sz="2400" dirty="0"/>
              <a:t> analytika</a:t>
            </a:r>
          </a:p>
        </p:txBody>
      </p:sp>
    </p:spTree>
    <p:extLst>
      <p:ext uri="{BB962C8B-B14F-4D97-AF65-F5344CB8AC3E}">
        <p14:creationId xmlns:p14="http://schemas.microsoft.com/office/powerpoint/2010/main" val="3029962643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říznutí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325</TotalTime>
  <Words>1450</Words>
  <Application>Microsoft Office PowerPoint</Application>
  <PresentationFormat>Širokoúhlá obrazovka</PresentationFormat>
  <Paragraphs>185</Paragraphs>
  <Slides>34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Franklin Gothic Book</vt:lpstr>
      <vt:lpstr>Oříznutí</vt:lpstr>
      <vt:lpstr>Office Theme</vt:lpstr>
      <vt:lpstr>1_Oříznutí</vt:lpstr>
      <vt:lpstr>Softwarová studia</vt:lpstr>
      <vt:lpstr>Softwarová studia – vznik disciplíny</vt:lpstr>
      <vt:lpstr>Příklad kulturního překódování</vt:lpstr>
      <vt:lpstr>Softwarová studia – vznik disciplíny</vt:lpstr>
      <vt:lpstr>Další příbuzné disciplíny</vt:lpstr>
      <vt:lpstr>Návrh komplexní analýzy digitálního artefaktu</vt:lpstr>
      <vt:lpstr>Metodologie softwarových studií: tři přístupy</vt:lpstr>
      <vt:lpstr>Prezentace aplikace PowerPoint</vt:lpstr>
      <vt:lpstr>Prezentace aplikace PowerPoint</vt:lpstr>
      <vt:lpstr>Kulturální analytika</vt:lpstr>
      <vt:lpstr>Kulturní data </vt:lpstr>
      <vt:lpstr>Prezentace aplikace PowerPoint</vt:lpstr>
      <vt:lpstr>Příklad - analýza jednoho milionu stránek manga komiksů</vt:lpstr>
      <vt:lpstr>Prezentace aplikace PowerPoint</vt:lpstr>
      <vt:lpstr>Kritická analýza softwaru  It looks like you're writing a letter: Microsoft Word (2000) – Matthew Fuller </vt:lpstr>
      <vt:lpstr>Kritická analýza softwaru  It looks like you're writing a letter: Microsoft Word (2000) – Matthew Fuller </vt:lpstr>
      <vt:lpstr>Inside Photoshop – Lev Manovich (2011) </vt:lpstr>
      <vt:lpstr>Inside Photoshop – Lev Manovich </vt:lpstr>
      <vt:lpstr>Inside Photoshop – Lev Manovich  https://www.reddit.com/r/movies/comments/3zhakx/the_genesis_sequence_from_star_trek_ii_the_wrath/  https://www.historyofinformation.com/detail.php?id=3141       </vt:lpstr>
      <vt:lpstr>Aktuální témata softwarových studií Zlá média (Evil Media)</vt:lpstr>
      <vt:lpstr>Zlá média (Evil Media)</vt:lpstr>
      <vt:lpstr>Zlá média (Evil Media) Eristická dialektika </vt:lpstr>
      <vt:lpstr>Zlá média (Evil Media) Eristická dialektika </vt:lpstr>
      <vt:lpstr>Zlá média (Evil Media) Základní koncepty evil media studies</vt:lpstr>
      <vt:lpstr>Explorativní programování</vt:lpstr>
      <vt:lpstr>Explorativní programování</vt:lpstr>
      <vt:lpstr>Softwarová umění</vt:lpstr>
      <vt:lpstr>Softwarová umění</vt:lpstr>
      <vt:lpstr>Softwarové umění</vt:lpstr>
      <vt:lpstr>Softwarové umění</vt:lpstr>
      <vt:lpstr>Softwarové umění</vt:lpstr>
      <vt:lpstr>Softwarové umění</vt:lpstr>
      <vt:lpstr>Softwarové umění</vt:lpstr>
      <vt:lpstr>Softwarové umění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Softwarová studia</dc:title>
  <dc:creator>Adam Franc</dc:creator>
  <cp:lastModifiedBy>Adam Franc</cp:lastModifiedBy>
  <cp:revision>22</cp:revision>
  <dcterms:created xsi:type="dcterms:W3CDTF">2022-04-30T10:53:38Z</dcterms:created>
  <dcterms:modified xsi:type="dcterms:W3CDTF">2022-04-30T16:19:28Z</dcterms:modified>
</cp:coreProperties>
</file>