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4" r:id="rId22"/>
    <p:sldId id="289" r:id="rId23"/>
    <p:sldId id="285" r:id="rId24"/>
    <p:sldId id="286" r:id="rId25"/>
    <p:sldId id="287" r:id="rId26"/>
    <p:sldId id="278" r:id="rId27"/>
    <p:sldId id="279" r:id="rId28"/>
    <p:sldId id="280" r:id="rId29"/>
    <p:sldId id="281" r:id="rId30"/>
    <p:sldId id="282" r:id="rId31"/>
    <p:sldId id="290" r:id="rId32"/>
    <p:sldId id="291" r:id="rId33"/>
    <p:sldId id="292" r:id="rId34"/>
    <p:sldId id="293" r:id="rId35"/>
    <p:sldId id="294" r:id="rId36"/>
    <p:sldId id="295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6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05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53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78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3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50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40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38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03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88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DC14-68EF-4393-A64C-F1090345F19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02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2DC14-68EF-4393-A64C-F1090345F19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E809F-2CEC-4182-8D38-70A6D8CF2F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37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Memory-Selected-Works-Frances-Yates/dp/0415606055/ref=sr_1_1?s=books&amp;ie=UTF8&amp;qid=1323168733&amp;sr=1-1#reader_0415606055" TargetMode="External"/><Relationship Id="rId2" Type="http://schemas.openxmlformats.org/officeDocument/2006/relationships/hyperlink" Target="http://theatreofmemory.blogspot.com/2009/08/giulio-camillo-1480-154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books.google.com/books?id=Rs0m6NRwU8IC&amp;printsec=frontcover&amp;hl=cs&amp;source=gbs_ge_summary_r&amp;cad=0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4a9i58IdIY" TargetMode="External"/><Relationship Id="rId2" Type="http://schemas.openxmlformats.org/officeDocument/2006/relationships/hyperlink" Target="http://www.allmusic.com/album/john-buller-proena-the-theatre-of-memory-w1101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asulka.org/Videomasters/pages_stills/index_6.html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zkm.de/media/video/agnes-hegedues-memory-theater-vr-1997" TargetMode="External"/><Relationship Id="rId13" Type="http://schemas.openxmlformats.org/officeDocument/2006/relationships/hyperlink" Target="http://www.ljudmila.org/camillo/" TargetMode="External"/><Relationship Id="rId3" Type="http://schemas.openxmlformats.org/officeDocument/2006/relationships/hyperlink" Target="http://www.mit.edu/~bhdavis/Edgar.html" TargetMode="External"/><Relationship Id="rId7" Type="http://schemas.openxmlformats.org/officeDocument/2006/relationships/hyperlink" Target="http://on1.zkm.de/zkm/werke/MemoryTheaterVR" TargetMode="External"/><Relationship Id="rId12" Type="http://schemas.openxmlformats.org/officeDocument/2006/relationships/hyperlink" Target="https://www.embassyculturalhouse.ca/george-legrady.html" TargetMode="External"/><Relationship Id="rId2" Type="http://schemas.openxmlformats.org/officeDocument/2006/relationships/hyperlink" Target="http://www.worldmemorytheatre.org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imeo.com/1021130" TargetMode="External"/><Relationship Id="rId11" Type="http://schemas.openxmlformats.org/officeDocument/2006/relationships/hyperlink" Target="http://www.georgelegrady.com/" TargetMode="External"/><Relationship Id="rId5" Type="http://schemas.openxmlformats.org/officeDocument/2006/relationships/hyperlink" Target="http://vimeo.com/33134008" TargetMode="External"/><Relationship Id="rId10" Type="http://schemas.openxmlformats.org/officeDocument/2006/relationships/hyperlink" Target="http://www.bewitched.com/apartment.html" TargetMode="External"/><Relationship Id="rId4" Type="http://schemas.openxmlformats.org/officeDocument/2006/relationships/hyperlink" Target="http://www.robertedgar.com/" TargetMode="External"/><Relationship Id="rId9" Type="http://schemas.openxmlformats.org/officeDocument/2006/relationships/hyperlink" Target="https://vimeo.com/127419467" TargetMode="External"/><Relationship Id="rId14" Type="http://schemas.openxmlformats.org/officeDocument/2006/relationships/hyperlink" Target="http://www.maska.si/en/?redirect=15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greg.org/archive/2010/08/28/do_daniel_libeskinds_awesome_machines_mean_i_have_to_stop_hating_his_work.html" TargetMode="External"/><Relationship Id="rId2" Type="http://schemas.openxmlformats.org/officeDocument/2006/relationships/hyperlink" Target="http://www.interactivearchitecture.org/computing-an-identity-tetsuro-nagata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-ring.net/?page_id=550" TargetMode="External"/><Relationship Id="rId2" Type="http://schemas.openxmlformats.org/officeDocument/2006/relationships/hyperlink" Target="http://www.bo-ring.net/?page_id=18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u.com/film/abramovic_seven.html" TargetMode="External"/><Relationship Id="rId2" Type="http://schemas.openxmlformats.org/officeDocument/2006/relationships/hyperlink" Target="http://www.ffa.vutbr.cz/~qvklimovab/index.php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Arial Black" panose="020B0A04020102020204" pitchFamily="34" charset="0"/>
              </a:rPr>
              <a:t>New Media Art </a:t>
            </a:r>
            <a:r>
              <a:rPr lang="en-GB" sz="4800" b="1" dirty="0">
                <a:latin typeface="Arial Black" panose="020B0A04020102020204" pitchFamily="34" charset="0"/>
              </a:rPr>
              <a:t>Obsessions</a:t>
            </a:r>
            <a:r>
              <a:rPr lang="cs-CZ" sz="4800" b="1" dirty="0">
                <a:latin typeface="Arial Black" panose="020B0A04020102020204" pitchFamily="34" charset="0"/>
              </a:rPr>
              <a:t>_II</a:t>
            </a:r>
            <a:br>
              <a:rPr lang="cs-CZ" sz="4000" b="1" dirty="0">
                <a:latin typeface="Arial Black" panose="020B0A04020102020204" pitchFamily="34" charset="0"/>
              </a:rPr>
            </a:br>
            <a:endParaRPr lang="cs-CZ" sz="4000" b="1" dirty="0"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b="1" dirty="0"/>
              <a:t>PAMĚŤ </a:t>
            </a:r>
          </a:p>
          <a:p>
            <a:r>
              <a:rPr lang="cs-CZ" b="1" dirty="0"/>
              <a:t>ZÁJEM O PAMĚŤ JAKO REAKCE NA POSTMODERNÍ KRIZI VELKÝCH VYPRÁVĚNÍ</a:t>
            </a:r>
          </a:p>
        </p:txBody>
      </p:sp>
    </p:spTree>
    <p:extLst>
      <p:ext uri="{BB962C8B-B14F-4D97-AF65-F5344CB8AC3E}">
        <p14:creationId xmlns:p14="http://schemas.microsoft.com/office/powerpoint/2010/main" val="1381395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Maurice </a:t>
            </a:r>
            <a:r>
              <a:rPr lang="cs-CZ" sz="2400" b="1" dirty="0" err="1"/>
              <a:t>Halbwachs</a:t>
            </a:r>
            <a:r>
              <a:rPr lang="cs-CZ" sz="2400" b="1" dirty="0"/>
              <a:t> (1877-1945)</a:t>
            </a:r>
          </a:p>
          <a:p>
            <a:pPr marL="0" indent="0" algn="just">
              <a:buNone/>
            </a:pPr>
            <a:r>
              <a:rPr lang="cs-CZ" sz="2400" dirty="0"/>
              <a:t>Koncept </a:t>
            </a:r>
            <a:r>
              <a:rPr lang="cs-CZ" sz="2400" b="1" dirty="0"/>
              <a:t>kolektivní paměti </a:t>
            </a:r>
            <a:r>
              <a:rPr lang="cs-CZ" sz="2400" dirty="0"/>
              <a:t>vychází z toho, že se jedná prakticky o rekonstrukce minulosti sociálních skupin, tedy adaptaci pradávných faktů tak, aby odpovídala přesvědčením a duchovním potřebám přítomnosti a vyjadřovala skupinovou identitu. </a:t>
            </a:r>
          </a:p>
          <a:p>
            <a:pPr algn="just"/>
            <a:r>
              <a:rPr lang="cs-CZ" sz="2400" dirty="0"/>
              <a:t> budování paměti je součástí procesu socializace: paměť je formována symbolickými a verbálními konvencemi.</a:t>
            </a:r>
          </a:p>
          <a:p>
            <a:pPr algn="just"/>
            <a:r>
              <a:rPr lang="cs-CZ" sz="2400" dirty="0"/>
              <a:t>v paměti se udrží jen to, co má vztah k přítomnosti.</a:t>
            </a:r>
          </a:p>
          <a:p>
            <a:pPr algn="just"/>
            <a:r>
              <a:rPr lang="cs-CZ" sz="2400" dirty="0"/>
              <a:t>opakováním vzpomínek vzniká tradice, tj. „přetvoření vzpomínek ve zvyklost“.</a:t>
            </a:r>
          </a:p>
          <a:p>
            <a:pPr algn="just"/>
            <a:r>
              <a:rPr lang="cs-CZ" sz="2400" b="1" dirty="0"/>
              <a:t>Paměť jako „sociálně podmíněné vzpomínání, tvořivá konstruktivní a sociálně podmíněná aktivita.“ MH</a:t>
            </a:r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43378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Jan </a:t>
            </a:r>
            <a:r>
              <a:rPr lang="cs-CZ" sz="2400" b="1" dirty="0" err="1"/>
              <a:t>Assmann</a:t>
            </a:r>
            <a:r>
              <a:rPr lang="cs-CZ" sz="2400" dirty="0"/>
              <a:t>: dělí kolektivní paměť na </a:t>
            </a:r>
          </a:p>
          <a:p>
            <a:pPr algn="just">
              <a:buFontTx/>
              <a:buChar char="-"/>
            </a:pPr>
            <a:r>
              <a:rPr lang="cs-CZ" sz="2400" b="1" dirty="0"/>
              <a:t>Komunikativní paměť </a:t>
            </a:r>
            <a:r>
              <a:rPr lang="cs-CZ" sz="2400" dirty="0"/>
              <a:t>(tj. vlastní životní zkušenosti)</a:t>
            </a:r>
          </a:p>
          <a:p>
            <a:pPr algn="just">
              <a:buFontTx/>
              <a:buChar char="-"/>
            </a:pPr>
            <a:r>
              <a:rPr lang="cs-CZ" sz="2400" b="1" dirty="0"/>
              <a:t>Kulturní paměť</a:t>
            </a:r>
            <a:r>
              <a:rPr lang="cs-CZ" sz="2400" dirty="0"/>
              <a:t> (tj. zprostředkovanou p. – knihy, filmy, muzea)</a:t>
            </a:r>
          </a:p>
          <a:p>
            <a:pPr algn="just">
              <a:buFontTx/>
              <a:buChar char="-"/>
            </a:pPr>
            <a:r>
              <a:rPr lang="cs-CZ" sz="2400" dirty="0"/>
              <a:t>Ty tvoří orientační rámce pro konstituci </a:t>
            </a:r>
            <a:r>
              <a:rPr lang="cs-CZ" sz="2400" b="1" dirty="0"/>
              <a:t>individuální paměti</a:t>
            </a:r>
            <a:r>
              <a:rPr lang="cs-CZ" sz="2400" dirty="0"/>
              <a:t>.</a:t>
            </a:r>
          </a:p>
          <a:p>
            <a:pPr algn="just">
              <a:buFontTx/>
              <a:buChar char="-"/>
            </a:pPr>
            <a:endParaRPr lang="cs-CZ" sz="2400" dirty="0"/>
          </a:p>
          <a:p>
            <a:pPr algn="just">
              <a:buFontTx/>
              <a:buChar char="-"/>
            </a:pPr>
            <a:r>
              <a:rPr lang="cs-CZ" sz="2400" dirty="0"/>
              <a:t>Individuální vnímání dějin je tedy výsledkem vysoce komplexních komunikačních procesů (viz výše).</a:t>
            </a:r>
          </a:p>
        </p:txBody>
      </p:sp>
    </p:spTree>
    <p:extLst>
      <p:ext uri="{BB962C8B-B14F-4D97-AF65-F5344CB8AC3E}">
        <p14:creationId xmlns:p14="http://schemas.microsoft.com/office/powerpoint/2010/main" val="3225683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Kolektivní vs. historická paměť</a:t>
            </a:r>
          </a:p>
          <a:p>
            <a:pPr marL="0" indent="0" algn="just">
              <a:buNone/>
            </a:pPr>
            <a:endParaRPr lang="cs-CZ" sz="2400" b="1" dirty="0"/>
          </a:p>
          <a:p>
            <a:pPr marL="0" indent="0" algn="just">
              <a:buNone/>
            </a:pPr>
            <a:r>
              <a:rPr lang="cs-CZ" sz="2400" b="1" dirty="0"/>
              <a:t>Kolektivní paměť:</a:t>
            </a:r>
            <a:r>
              <a:rPr lang="cs-CZ" sz="2400" dirty="0"/>
              <a:t> zjednodušuje, reflektuje události z jedné perspektivy, vylučuje mnohoznačnost.</a:t>
            </a:r>
          </a:p>
          <a:p>
            <a:pPr marL="0" indent="0" algn="just">
              <a:buNone/>
            </a:pPr>
            <a:r>
              <a:rPr lang="cs-CZ" sz="2400" b="1" dirty="0"/>
              <a:t>Historická paměť:  </a:t>
            </a:r>
            <a:r>
              <a:rPr lang="cs-CZ" sz="2400" dirty="0"/>
              <a:t>uvědomuje si komplexnost a historický kontext jevů, je schopna odstupu a akceptuje mnohoznačnost.</a:t>
            </a:r>
          </a:p>
        </p:txBody>
      </p:sp>
    </p:spTree>
    <p:extLst>
      <p:ext uri="{BB962C8B-B14F-4D97-AF65-F5344CB8AC3E}">
        <p14:creationId xmlns:p14="http://schemas.microsoft.com/office/powerpoint/2010/main" val="1362216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 err="1"/>
              <a:t>Aleida</a:t>
            </a:r>
            <a:r>
              <a:rPr lang="cs-CZ" sz="2400" b="1" dirty="0"/>
              <a:t> </a:t>
            </a:r>
            <a:r>
              <a:rPr lang="cs-CZ" sz="2400" b="1" dirty="0" err="1"/>
              <a:t>Assmann</a:t>
            </a:r>
            <a:r>
              <a:rPr lang="cs-CZ" sz="2400" b="1" dirty="0"/>
              <a:t> požaduje zjemnění terminologie. Místo individuální vs. kolektivní paměť (M. </a:t>
            </a:r>
            <a:r>
              <a:rPr lang="cs-CZ" sz="2400" b="1" dirty="0" err="1"/>
              <a:t>Halbwachs</a:t>
            </a:r>
            <a:r>
              <a:rPr lang="cs-CZ" sz="2400" b="1" dirty="0"/>
              <a:t>) předkládá 4 formáty paměti:</a:t>
            </a:r>
          </a:p>
          <a:p>
            <a:pPr marL="0" indent="0" algn="just">
              <a:buNone/>
            </a:pPr>
            <a:r>
              <a:rPr lang="cs-CZ" sz="2400" dirty="0"/>
              <a:t> 1. Individuální paměť </a:t>
            </a:r>
          </a:p>
          <a:p>
            <a:pPr marL="0" indent="0" algn="just">
              <a:buNone/>
            </a:pPr>
            <a:r>
              <a:rPr lang="cs-CZ" sz="2400" dirty="0"/>
              <a:t>2. Společenská / sociální paměť</a:t>
            </a:r>
          </a:p>
          <a:p>
            <a:pPr marL="0" indent="0" algn="just">
              <a:buNone/>
            </a:pPr>
            <a:r>
              <a:rPr lang="cs-CZ" sz="2400" dirty="0"/>
              <a:t>3. Politická paměť </a:t>
            </a:r>
          </a:p>
          <a:p>
            <a:pPr marL="0" indent="0" algn="just">
              <a:buNone/>
            </a:pPr>
            <a:r>
              <a:rPr lang="cs-CZ" sz="2400" dirty="0"/>
              <a:t>4. Kulturní paměť</a:t>
            </a:r>
          </a:p>
        </p:txBody>
      </p:sp>
    </p:spTree>
    <p:extLst>
      <p:ext uri="{BB962C8B-B14F-4D97-AF65-F5344CB8AC3E}">
        <p14:creationId xmlns:p14="http://schemas.microsoft.com/office/powerpoint/2010/main" val="166046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pPr marL="0" indent="0">
              <a:buNone/>
            </a:pPr>
            <a:r>
              <a:rPr lang="cs-CZ" sz="2000" i="1" dirty="0">
                <a:solidFill>
                  <a:srgbClr val="FF0000"/>
                </a:solidFill>
              </a:rPr>
              <a:t>Vtělená paměť (1 + 2)</a:t>
            </a:r>
          </a:p>
          <a:p>
            <a:r>
              <a:rPr lang="cs-CZ" dirty="0"/>
              <a:t>1. Individuální</a:t>
            </a:r>
          </a:p>
          <a:p>
            <a:r>
              <a:rPr lang="cs-CZ" dirty="0"/>
              <a:t>2. Společenská/sociální paměť </a:t>
            </a:r>
            <a:r>
              <a:rPr lang="cs-CZ" sz="2000" i="1" dirty="0">
                <a:solidFill>
                  <a:srgbClr val="FF0000"/>
                </a:solidFill>
              </a:rPr>
              <a:t>– </a:t>
            </a:r>
            <a:r>
              <a:rPr lang="cs-CZ" sz="2000" i="1" dirty="0" err="1">
                <a:solidFill>
                  <a:srgbClr val="FF0000"/>
                </a:solidFill>
              </a:rPr>
              <a:t>intergenerační</a:t>
            </a:r>
            <a:r>
              <a:rPr lang="cs-CZ" sz="2000" i="1" dirty="0">
                <a:solidFill>
                  <a:srgbClr val="FF0000"/>
                </a:solidFill>
              </a:rPr>
              <a:t> (80 – 100 let)</a:t>
            </a:r>
          </a:p>
          <a:p>
            <a:pPr marL="0" indent="0">
              <a:buNone/>
            </a:pPr>
            <a:r>
              <a:rPr lang="cs-CZ" sz="2000" i="1" dirty="0">
                <a:solidFill>
                  <a:srgbClr val="FF0000"/>
                </a:solidFill>
              </a:rPr>
              <a:t>Zprostředkovaná paměť – 3 + 4 = </a:t>
            </a:r>
            <a:r>
              <a:rPr lang="cs-CZ" sz="2000" i="1" dirty="0" err="1">
                <a:solidFill>
                  <a:srgbClr val="FF0000"/>
                </a:solidFill>
              </a:rPr>
              <a:t>transgenerační</a:t>
            </a:r>
            <a:endParaRPr lang="cs-CZ" sz="2000" i="1" dirty="0">
              <a:solidFill>
                <a:srgbClr val="FF0000"/>
              </a:solidFill>
            </a:endParaRPr>
          </a:p>
          <a:p>
            <a:r>
              <a:rPr lang="cs-CZ" dirty="0"/>
              <a:t>3. Politická paměť</a:t>
            </a:r>
          </a:p>
          <a:p>
            <a:r>
              <a:rPr lang="cs-CZ" dirty="0"/>
              <a:t>4. Kulturní paměť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01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prstClr val="black"/>
                </a:solidFill>
              </a:rPr>
              <a:t>PAMĚŤ </a:t>
            </a:r>
            <a:br>
              <a:rPr lang="cs-CZ" sz="2400" b="1" dirty="0">
                <a:solidFill>
                  <a:prstClr val="black"/>
                </a:solidFill>
              </a:rPr>
            </a:br>
            <a:r>
              <a:rPr lang="cs-CZ" sz="2400" b="1" dirty="0">
                <a:solidFill>
                  <a:prstClr val="black"/>
                </a:solidFill>
              </a:rPr>
              <a:t>ZÁJEM O PAMĚŤ JAKO REAKCE NA POSTMODERNÍ KRIZI VELKÝCH VYPRÁVĚNÍ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1) </a:t>
            </a:r>
            <a:r>
              <a:rPr lang="cs-CZ" b="1" dirty="0"/>
              <a:t>Individuální paměť</a:t>
            </a:r>
          </a:p>
          <a:p>
            <a:r>
              <a:rPr lang="cs-CZ" dirty="0"/>
              <a:t>Procedurální</a:t>
            </a:r>
          </a:p>
          <a:p>
            <a:r>
              <a:rPr lang="cs-CZ" dirty="0"/>
              <a:t>Sémantická</a:t>
            </a:r>
          </a:p>
          <a:p>
            <a:r>
              <a:rPr lang="cs-CZ" dirty="0"/>
              <a:t>Epizodická (perspektivní a idiosynkratická, fragmentární, proměňující se v interakci s druhými, proměnlivá a nestálá)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7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PAMĚŤ Z HLEDISKA SPOLEČENSKÝCH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b="1" dirty="0"/>
              <a:t>Společenská/sociální paměť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37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PAMĚŤ Z HLEDISKA SPOLEČENSKÝCH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3) </a:t>
            </a:r>
            <a:r>
              <a:rPr lang="cs-CZ" b="1" dirty="0"/>
              <a:t>Politická paměť</a:t>
            </a:r>
          </a:p>
          <a:p>
            <a:r>
              <a:rPr lang="cs-CZ" dirty="0"/>
              <a:t>Uložená v externích médiích: knihovny, muzea, památníky, vzdělávací systémy, rituály oslav významných dnů a svátků….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93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PAMĚŤ Z HLEDISKA SPOLEČENSKÝCH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4) </a:t>
            </a:r>
            <a:r>
              <a:rPr lang="cs-CZ" b="1" dirty="0"/>
              <a:t>Kulturní paměť</a:t>
            </a:r>
          </a:p>
          <a:p>
            <a:r>
              <a:rPr lang="cs-CZ" dirty="0"/>
              <a:t>Zapamatováno / zapomenuto / něco mezi tím (tj. knihovny, muzea, archivy)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98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PAMĚŤ Z HLEDISKA SPOLEČENSKÝCH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pPr marL="0" indent="0" algn="ctr">
              <a:buNone/>
            </a:pPr>
            <a:r>
              <a:rPr lang="cs-CZ" b="1" dirty="0"/>
              <a:t>politická paměť vs. kulturní paměť</a:t>
            </a:r>
          </a:p>
          <a:p>
            <a:pPr marL="0" indent="0" algn="ctr">
              <a:buNone/>
            </a:pPr>
            <a:r>
              <a:rPr lang="cs-CZ" b="1" dirty="0"/>
              <a:t>homogenní / heterogenní</a:t>
            </a:r>
          </a:p>
          <a:p>
            <a:pPr marL="0" indent="0" algn="ctr">
              <a:buNone/>
            </a:pPr>
            <a:r>
              <a:rPr lang="cs-CZ" sz="2000" b="1" dirty="0"/>
              <a:t>mobilizující  masy / vztahující se k jedincům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8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Postmodernismus a krize velkých vyprávění</a:t>
            </a:r>
          </a:p>
          <a:p>
            <a:r>
              <a:rPr lang="cs-CZ" dirty="0"/>
              <a:t>Paměť (M. </a:t>
            </a:r>
            <a:r>
              <a:rPr lang="cs-CZ" dirty="0" err="1"/>
              <a:t>Halbwachs</a:t>
            </a:r>
            <a:r>
              <a:rPr lang="cs-CZ" dirty="0"/>
              <a:t>, A. </a:t>
            </a:r>
            <a:r>
              <a:rPr lang="cs-CZ" dirty="0" err="1"/>
              <a:t>Assmann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30500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PAMĚŤ Z HLEDISKA SPOLEČENSKÝCH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Aleida</a:t>
            </a:r>
            <a:r>
              <a:rPr lang="cs-CZ" dirty="0"/>
              <a:t> </a:t>
            </a:r>
            <a:r>
              <a:rPr lang="cs-CZ" dirty="0" err="1"/>
              <a:t>Assmann</a:t>
            </a:r>
            <a:endParaRPr lang="cs-CZ" dirty="0"/>
          </a:p>
          <a:p>
            <a:r>
              <a:rPr lang="cs-CZ" dirty="0"/>
              <a:t>Shrnutí: Není žádná „kolektivní paměť“. </a:t>
            </a:r>
          </a:p>
          <a:p>
            <a:r>
              <a:rPr lang="cs-CZ" dirty="0"/>
              <a:t>Paměť je vždy individuální (</a:t>
            </a:r>
            <a:r>
              <a:rPr lang="cs-CZ" i="1" dirty="0"/>
              <a:t>osobní, existenciální zkušenost</a:t>
            </a:r>
            <a:r>
              <a:rPr lang="cs-CZ" dirty="0"/>
              <a:t>)</a:t>
            </a:r>
          </a:p>
          <a:p>
            <a:r>
              <a:rPr lang="cs-CZ" dirty="0"/>
              <a:t>Kolektivní paměť není výsledek vzpomínání, ale procesu vyjednávání o významu (</a:t>
            </a:r>
            <a:r>
              <a:rPr lang="cs-CZ" i="1" dirty="0"/>
              <a:t>reprezentace paměti: obrazy, texty, symboly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/>
              <a:t>Kolektivní paměť – nahradit – plurálem identit a paměťových systémů v jedné osobě. </a:t>
            </a:r>
          </a:p>
        </p:txBody>
      </p:sp>
    </p:spTree>
    <p:extLst>
      <p:ext uri="{BB962C8B-B14F-4D97-AF65-F5344CB8AC3E}">
        <p14:creationId xmlns:p14="http://schemas.microsoft.com/office/powerpoint/2010/main" val="3757991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paměti</a:t>
            </a:r>
            <a:br>
              <a:rPr lang="cs-CZ" sz="2800" b="1" cap="all" dirty="0"/>
            </a:br>
            <a:r>
              <a:rPr lang="cs-CZ" sz="2800" cap="all" dirty="0"/>
              <a:t>Mnemotechnická tradice a divadlo paměti </a:t>
            </a:r>
            <a:br>
              <a:rPr lang="cs-CZ" i="1" dirty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Vilém </a:t>
            </a:r>
            <a:r>
              <a:rPr lang="cs-CZ" dirty="0" err="1"/>
              <a:t>Flusser</a:t>
            </a:r>
            <a:r>
              <a:rPr lang="cs-CZ" dirty="0"/>
              <a:t>: </a:t>
            </a:r>
            <a:r>
              <a:rPr lang="pl-PL" b="1" i="1" dirty="0"/>
              <a:t>On Memory (electronic or otherwise)</a:t>
            </a:r>
            <a:r>
              <a:rPr lang="pl-PL" dirty="0"/>
              <a:t>, 1990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Pamatovat si </a:t>
            </a:r>
            <a:r>
              <a:rPr lang="cs-CZ" dirty="0"/>
              <a:t>znamená </a:t>
            </a:r>
            <a:r>
              <a:rPr lang="cs-CZ" b="1" dirty="0"/>
              <a:t>vzdorovat obecným přírodním zákonům entropie</a:t>
            </a:r>
            <a:r>
              <a:rPr lang="cs-CZ" dirty="0"/>
              <a:t>, zániku a zapomnění </a:t>
            </a:r>
          </a:p>
          <a:p>
            <a:r>
              <a:rPr lang="cs-CZ" dirty="0"/>
              <a:t>Živé organismy vzdorují entropii a zapomnění ve dvojím smyslu</a:t>
            </a:r>
          </a:p>
          <a:p>
            <a:pPr marL="0" indent="0">
              <a:buNone/>
            </a:pPr>
            <a:r>
              <a:rPr lang="cs-CZ" dirty="0"/>
              <a:t>	1. paměť jako genetická informace</a:t>
            </a:r>
          </a:p>
          <a:p>
            <a:pPr marL="0" indent="0">
              <a:buNone/>
            </a:pPr>
            <a:r>
              <a:rPr lang="cs-CZ" dirty="0"/>
              <a:t>	2. paměť kulturní (shromažďování a archivace informací pro další generace)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Člověk jako historická bytost: definovaná genetickou a kulturní pamětí</a:t>
            </a:r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055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Média paměti</a:t>
            </a:r>
            <a:br>
              <a:rPr lang="cs-CZ" sz="2800" cap="all" dirty="0"/>
            </a:br>
            <a:r>
              <a:rPr lang="cs-CZ" sz="2800" cap="all" dirty="0"/>
              <a:t>Mnemotechnická tradice a divadlo paměti</a:t>
            </a:r>
            <a:br>
              <a:rPr lang="cs-CZ" i="1" dirty="0"/>
            </a:b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Vilém </a:t>
            </a:r>
            <a:r>
              <a:rPr lang="cs-CZ" dirty="0" err="1"/>
              <a:t>Flusser</a:t>
            </a:r>
            <a:r>
              <a:rPr lang="cs-CZ" dirty="0"/>
              <a:t>: </a:t>
            </a:r>
            <a:r>
              <a:rPr lang="pl-PL" b="1" i="1" dirty="0"/>
              <a:t>On Memory (electronic or otherwise)</a:t>
            </a:r>
            <a:r>
              <a:rPr lang="pl-PL" dirty="0"/>
              <a:t>, 1990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400" b="1" dirty="0"/>
              <a:t>Kulturní vs. genetická paměť </a:t>
            </a:r>
          </a:p>
          <a:p>
            <a:pPr lvl="2"/>
            <a:r>
              <a:rPr lang="cs-CZ" dirty="0"/>
              <a:t>Genetická paměť není spolehlivá: informace neuchovává, ale zpracovává („</a:t>
            </a:r>
            <a:r>
              <a:rPr lang="cs-CZ" dirty="0" err="1"/>
              <a:t>processes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“)</a:t>
            </a:r>
          </a:p>
          <a:p>
            <a:pPr lvl="2"/>
            <a:r>
              <a:rPr lang="cs-CZ" dirty="0"/>
              <a:t>Kulturní paměť je ještě méně spolehlivá (dokumenty byly zničeny, budovy zbourány…)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Proto lidé vynalézali </a:t>
            </a:r>
            <a:r>
              <a:rPr lang="cs-CZ" b="1" dirty="0"/>
              <a:t>opory paměti:</a:t>
            </a:r>
          </a:p>
          <a:p>
            <a:pPr marL="914400" lvl="2" indent="0">
              <a:buNone/>
            </a:pPr>
            <a:r>
              <a:rPr lang="cs-CZ" dirty="0"/>
              <a:t>	a) vzduch (orální přenos informací) </a:t>
            </a:r>
          </a:p>
          <a:p>
            <a:pPr marL="914400" lvl="2" indent="0">
              <a:buNone/>
            </a:pPr>
            <a:r>
              <a:rPr lang="cs-CZ" dirty="0"/>
              <a:t>	b) kámen, kosti … (záznam dovednosti, materiální kultura)</a:t>
            </a:r>
          </a:p>
          <a:p>
            <a:pPr marL="914400" lvl="2" indent="0">
              <a:buNone/>
            </a:pPr>
            <a:r>
              <a:rPr lang="cs-CZ" dirty="0"/>
              <a:t>	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c) tělesná gesta</a:t>
            </a:r>
          </a:p>
          <a:p>
            <a:pPr lvl="2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8303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Vilém</a:t>
            </a:r>
            <a:r>
              <a:rPr lang="en-US" sz="2400" dirty="0"/>
              <a:t> </a:t>
            </a:r>
            <a:r>
              <a:rPr lang="en-US" sz="2400" dirty="0" err="1"/>
              <a:t>Flusser</a:t>
            </a:r>
            <a:r>
              <a:rPr lang="en-US" sz="2400" dirty="0"/>
              <a:t>: On Memory (electronic or otherwise), 1990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000" b="1" dirty="0"/>
              <a:t>Od orální k literární paměti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Abeceda: </a:t>
            </a:r>
            <a:r>
              <a:rPr lang="cs-CZ" sz="2000" i="1" dirty="0"/>
              <a:t>„kód přepisující fonémy mluveného jazyka do vizuálních symbolů, 		které mohou být otištěny na pevné objekty.“ VF </a:t>
            </a:r>
            <a:r>
              <a:rPr lang="cs-CZ" sz="2000" b="1" dirty="0"/>
              <a:t>Spojení výhod orální a materiální kultury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Knihovna:</a:t>
            </a:r>
            <a:r>
              <a:rPr lang="cs-CZ" sz="2000" dirty="0"/>
              <a:t> symbol/nástroj kumulace informací (literární tradice – uvažování založené na idejích pokroku, lineární kauzality) </a:t>
            </a:r>
          </a:p>
          <a:p>
            <a:pPr marL="0" indent="0">
              <a:buNone/>
            </a:pPr>
            <a:r>
              <a:rPr lang="cs-CZ" sz="2000" dirty="0"/>
              <a:t>/vs. orální (mýtická) a hmotná (magická) kultura, které jí předcházely/</a:t>
            </a:r>
          </a:p>
          <a:p>
            <a:pPr marL="914400" lvl="2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57469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Vilém </a:t>
            </a:r>
            <a:r>
              <a:rPr lang="cs-CZ" sz="2400" dirty="0" err="1"/>
              <a:t>Flusser</a:t>
            </a:r>
            <a:r>
              <a:rPr lang="cs-CZ" sz="2400" dirty="0"/>
              <a:t>: On </a:t>
            </a:r>
            <a:r>
              <a:rPr lang="cs-CZ" sz="2400" dirty="0" err="1"/>
              <a:t>Memory</a:t>
            </a:r>
            <a:endParaRPr lang="cs-CZ" sz="2400" dirty="0"/>
          </a:p>
          <a:p>
            <a:endParaRPr lang="cs-CZ" sz="2400" i="1" dirty="0"/>
          </a:p>
          <a:p>
            <a:r>
              <a:rPr lang="cs-CZ" sz="2000" dirty="0"/>
              <a:t>Od orální k literární kultuře</a:t>
            </a:r>
          </a:p>
          <a:p>
            <a:pPr marL="914400" lvl="2" indent="0">
              <a:buNone/>
            </a:pPr>
            <a:r>
              <a:rPr lang="cs-CZ" b="1" dirty="0"/>
              <a:t>Platónská tradice </a:t>
            </a:r>
            <a:r>
              <a:rPr lang="cs-CZ" dirty="0"/>
              <a:t>(</a:t>
            </a:r>
            <a:r>
              <a:rPr lang="cs-CZ" dirty="0" err="1"/>
              <a:t>anamnézis</a:t>
            </a:r>
            <a:r>
              <a:rPr lang="cs-CZ" dirty="0"/>
              <a:t>, reminiscence)</a:t>
            </a:r>
          </a:p>
          <a:p>
            <a:pPr marL="914400" lvl="2" indent="0">
              <a:buNone/>
            </a:pPr>
            <a:r>
              <a:rPr lang="cs-CZ" b="1" dirty="0"/>
              <a:t>Talmudská tradice </a:t>
            </a:r>
            <a:r>
              <a:rPr lang="cs-CZ" dirty="0"/>
              <a:t>(knihovna jako jedince přesahující místo dialogu s druhými)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dirty="0"/>
              <a:t>Schopnost ukládat shromážděné informace zvěcňujeme (</a:t>
            </a:r>
            <a:r>
              <a:rPr lang="cs-CZ" dirty="0" err="1"/>
              <a:t>externalizujeme</a:t>
            </a:r>
            <a:r>
              <a:rPr lang="cs-CZ" dirty="0"/>
              <a:t>), viz výše.</a:t>
            </a:r>
          </a:p>
          <a:p>
            <a:pPr marL="914400" lvl="2" indent="0">
              <a:buNone/>
            </a:pPr>
            <a:r>
              <a:rPr lang="cs-CZ" dirty="0"/>
              <a:t>Proto </a:t>
            </a:r>
            <a:r>
              <a:rPr lang="cs-CZ" b="1" dirty="0"/>
              <a:t>se definujeme jako subjekty této trans-humánní paměti</a:t>
            </a:r>
            <a:r>
              <a:rPr lang="cs-CZ" dirty="0"/>
              <a:t>, a tedy jako subjekty objektivního světa. (VF)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b="1" dirty="0"/>
              <a:t>Elektronická média (jejich paměti) mohou proměnit naše myšlení. (VF)</a:t>
            </a:r>
          </a:p>
          <a:p>
            <a:pPr marL="914400" lvl="2" indent="0"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843582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cap="all" dirty="0"/>
              <a:t>Média paměti</a:t>
            </a:r>
            <a:br>
              <a:rPr lang="cs-CZ" sz="2400" cap="all" dirty="0"/>
            </a:br>
            <a:r>
              <a:rPr lang="cs-CZ" sz="2400" cap="all" dirty="0"/>
              <a:t>Mnemotechnická tradice a divadlo paměti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400" dirty="0"/>
              <a:t>Vilém </a:t>
            </a:r>
            <a:r>
              <a:rPr lang="cs-CZ" sz="2400" dirty="0" err="1"/>
              <a:t>Flusser</a:t>
            </a:r>
            <a:r>
              <a:rPr lang="cs-CZ" sz="2400" dirty="0"/>
              <a:t>: </a:t>
            </a:r>
            <a:r>
              <a:rPr lang="cs-CZ" sz="2400" i="1" dirty="0"/>
              <a:t>On </a:t>
            </a:r>
            <a:r>
              <a:rPr lang="cs-CZ" sz="2400" i="1" dirty="0" err="1"/>
              <a:t>Memory</a:t>
            </a:r>
            <a:endParaRPr lang="cs-CZ" sz="2400" i="1" dirty="0"/>
          </a:p>
          <a:p>
            <a:pPr marL="0" indent="0">
              <a:buNone/>
            </a:pPr>
            <a:endParaRPr lang="cs-CZ" sz="2400" i="1" dirty="0"/>
          </a:p>
          <a:p>
            <a:r>
              <a:rPr lang="cs-CZ" sz="2400" b="1" dirty="0"/>
              <a:t>Informace ve věku elektronické paměti</a:t>
            </a:r>
          </a:p>
          <a:p>
            <a:pPr marL="0" indent="0">
              <a:buNone/>
            </a:pPr>
            <a:r>
              <a:rPr lang="cs-CZ" sz="2400" dirty="0"/>
              <a:t>	Elektronické paměti jsou </a:t>
            </a:r>
            <a:r>
              <a:rPr lang="cs-CZ" sz="2400" b="1" dirty="0"/>
              <a:t>simulacemi</a:t>
            </a:r>
            <a:r>
              <a:rPr lang="cs-CZ" sz="2400" dirty="0"/>
              <a:t> </a:t>
            </a:r>
            <a:r>
              <a:rPr lang="cs-CZ" sz="2400" b="1" dirty="0"/>
              <a:t>funkcí lidské paměti </a:t>
            </a:r>
            <a:r>
              <a:rPr lang="cs-CZ" sz="2400" dirty="0"/>
              <a:t>v neživých objektech. VF</a:t>
            </a:r>
          </a:p>
          <a:p>
            <a:pPr marL="0" indent="0">
              <a:buNone/>
            </a:pPr>
            <a:r>
              <a:rPr lang="cs-CZ" sz="2400" i="1" dirty="0"/>
              <a:t>Simulace: tj.  nápodoba zdůrazňující několik aspektů originálu</a:t>
            </a:r>
          </a:p>
          <a:p>
            <a:pPr marL="0" indent="0">
              <a:buNone/>
            </a:pPr>
            <a:r>
              <a:rPr lang="cs-CZ" sz="2400" dirty="0"/>
              <a:t>	„Skutečnost, že elektronické paměti zdůrazňují některé naše paměťové funkce a tyto funkce fungují mnohem lépe, bude mít nepochybně mnohem větší vliv na budoucí civilizaci.“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Elektronická paměť: </a:t>
            </a:r>
          </a:p>
          <a:p>
            <a:pPr lvl="1"/>
            <a:r>
              <a:rPr lang="cs-CZ" dirty="0"/>
              <a:t>snadnější naplnění informacemi, jejich kopírování a šíření</a:t>
            </a:r>
          </a:p>
          <a:p>
            <a:pPr lvl="1"/>
            <a:r>
              <a:rPr lang="cs-CZ" dirty="0"/>
              <a:t>automatizace procesu „informování předmětů“ (vs. rozvoj kreativity)</a:t>
            </a:r>
          </a:p>
          <a:p>
            <a:pPr lvl="1"/>
            <a:r>
              <a:rPr lang="cs-CZ" dirty="0"/>
              <a:t>propojení e-pamětí s roboty (převod informací na gesta) (homo </a:t>
            </a:r>
            <a:r>
              <a:rPr lang="cs-CZ" dirty="0" err="1"/>
              <a:t>faber</a:t>
            </a:r>
            <a:r>
              <a:rPr lang="cs-CZ" dirty="0"/>
              <a:t> – homo </a:t>
            </a:r>
            <a:r>
              <a:rPr lang="cs-CZ" dirty="0" err="1"/>
              <a:t>ludens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zlepšení schopnosti zapomínat</a:t>
            </a:r>
          </a:p>
          <a:p>
            <a:pPr lvl="1"/>
            <a:r>
              <a:rPr lang="cs-CZ" b="1" dirty="0"/>
              <a:t>Zrušení představy „subjektu“ ve prospěch sítě inter-individuálních vztahů </a:t>
            </a:r>
            <a:r>
              <a:rPr lang="cs-CZ" dirty="0"/>
              <a:t>(viz analytická psychologie, ekologická studia, politologie)</a:t>
            </a:r>
          </a:p>
        </p:txBody>
      </p:sp>
    </p:spTree>
    <p:extLst>
      <p:ext uri="{BB962C8B-B14F-4D97-AF65-F5344CB8AC3E}">
        <p14:creationId xmlns:p14="http://schemas.microsoft.com/office/powerpoint/2010/main" val="1993537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err="1"/>
              <a:t>Giulio</a:t>
            </a:r>
            <a:r>
              <a:rPr lang="cs-CZ" altLang="cs-CZ" sz="2000" dirty="0"/>
              <a:t> Camillo (1480-1544) : </a:t>
            </a:r>
            <a:r>
              <a:rPr lang="cs-CZ" altLang="cs-CZ" sz="2000" b="1" i="1" dirty="0" err="1"/>
              <a:t>L´Idea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Theatro</a:t>
            </a:r>
            <a:r>
              <a:rPr lang="cs-CZ" altLang="cs-CZ" sz="2000" b="1" i="1" dirty="0"/>
              <a:t> </a:t>
            </a:r>
          </a:p>
          <a:p>
            <a:pPr eaLnBrk="1" hangingPunct="1"/>
            <a:r>
              <a:rPr lang="cs-CZ" altLang="cs-CZ" sz="1600" dirty="0">
                <a:hlinkClick r:id="rId2"/>
              </a:rPr>
              <a:t>http://theatreofmemory.blogspot.com/2009/08/giulio-camillo-1480-1544.html</a:t>
            </a:r>
            <a:endParaRPr lang="cs-CZ" altLang="cs-CZ" sz="1600" dirty="0"/>
          </a:p>
          <a:p>
            <a:pPr eaLnBrk="1" hangingPunct="1"/>
            <a:r>
              <a:rPr lang="cs-CZ" altLang="cs-CZ" sz="2000" dirty="0"/>
              <a:t>Frances A. </a:t>
            </a:r>
            <a:r>
              <a:rPr lang="cs-CZ" altLang="cs-CZ" sz="2000" dirty="0" err="1"/>
              <a:t>Yates</a:t>
            </a:r>
            <a:r>
              <a:rPr lang="cs-CZ" altLang="cs-CZ" sz="2000" dirty="0"/>
              <a:t> (1899-1981) : </a:t>
            </a:r>
            <a:r>
              <a:rPr lang="cs-CZ" altLang="cs-CZ" sz="2000" b="1" i="1" dirty="0" err="1"/>
              <a:t>The</a:t>
            </a:r>
            <a:r>
              <a:rPr lang="cs-CZ" altLang="cs-CZ" sz="2000" b="1" i="1" dirty="0"/>
              <a:t> Art </a:t>
            </a:r>
            <a:r>
              <a:rPr lang="cs-CZ" altLang="cs-CZ" sz="2000" b="1" i="1" dirty="0" err="1"/>
              <a:t>of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Memory</a:t>
            </a:r>
            <a:r>
              <a:rPr lang="cs-CZ" altLang="cs-CZ" sz="2000" b="1" i="1" dirty="0"/>
              <a:t>, 1966.</a:t>
            </a:r>
          </a:p>
          <a:p>
            <a:pPr eaLnBrk="1" hangingPunct="1"/>
            <a:r>
              <a:rPr lang="cs-CZ" altLang="cs-CZ" sz="1400" dirty="0"/>
              <a:t>Ukázka: </a:t>
            </a:r>
            <a:r>
              <a:rPr lang="cs-CZ" altLang="cs-CZ" sz="1400" dirty="0">
                <a:hlinkClick r:id="rId3"/>
              </a:rPr>
              <a:t>http://www.amazon.com/Memory-Selected-Works-Frances-Yates/dp/0415606055/ref=sr_1_1?s=books&amp;ie=UTF8&amp;qid=1323168733&amp;sr=1-1#reader_0415606055</a:t>
            </a:r>
            <a:endParaRPr lang="cs-CZ" altLang="cs-CZ" sz="1400" dirty="0"/>
          </a:p>
          <a:p>
            <a:pPr eaLnBrk="1" hangingPunct="1">
              <a:buFontTx/>
              <a:buNone/>
            </a:pPr>
            <a:endParaRPr lang="cs-CZ" altLang="cs-CZ" sz="1400" dirty="0"/>
          </a:p>
        </p:txBody>
      </p:sp>
      <p:pic>
        <p:nvPicPr>
          <p:cNvPr id="12292" name="Picture 5" descr="Přední strana obálky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429000"/>
            <a:ext cx="1625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Přední strana obálk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3276600"/>
            <a:ext cx="171926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413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Spisovatelé: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Ted </a:t>
            </a:r>
            <a:r>
              <a:rPr lang="cs-CZ" altLang="cs-CZ" sz="2000" dirty="0" err="1"/>
              <a:t>Hughes</a:t>
            </a:r>
            <a:r>
              <a:rPr lang="cs-CZ" altLang="cs-CZ" sz="2000" dirty="0"/>
              <a:t>: </a:t>
            </a:r>
            <a:r>
              <a:rPr lang="cs-CZ" altLang="cs-CZ" sz="2000" i="1" dirty="0"/>
              <a:t>Shakespeare and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Goddess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Complete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Being</a:t>
            </a:r>
            <a:r>
              <a:rPr lang="cs-CZ" altLang="cs-CZ" sz="2000" dirty="0"/>
              <a:t>. London :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 &amp; </a:t>
            </a:r>
            <a:r>
              <a:rPr lang="cs-CZ" altLang="cs-CZ" sz="2000" dirty="0" err="1"/>
              <a:t>Faber</a:t>
            </a:r>
            <a:r>
              <a:rPr lang="cs-CZ" altLang="cs-CZ" sz="2000" dirty="0"/>
              <a:t>, 1992. </a:t>
            </a:r>
          </a:p>
          <a:p>
            <a:pPr eaLnBrk="1" hangingPunct="1"/>
            <a:r>
              <a:rPr lang="cs-CZ" altLang="cs-CZ" sz="2000" dirty="0"/>
              <a:t>Charlota </a:t>
            </a:r>
            <a:r>
              <a:rPr lang="cs-CZ" altLang="cs-CZ" sz="2000" dirty="0" err="1"/>
              <a:t>Caufield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Book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Giulio</a:t>
            </a:r>
            <a:r>
              <a:rPr lang="cs-CZ" altLang="cs-CZ" sz="2000" i="1" dirty="0"/>
              <a:t> Camillo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InteliBooks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Publishers</a:t>
            </a:r>
            <a:r>
              <a:rPr lang="cs-CZ" altLang="cs-CZ" sz="2000" dirty="0"/>
              <a:t>, 2003.</a:t>
            </a:r>
          </a:p>
          <a:p>
            <a:pPr eaLnBrk="1" hangingPunct="1"/>
            <a:r>
              <a:rPr lang="cs-CZ" altLang="cs-CZ" sz="2000" b="1" dirty="0"/>
              <a:t>Výtvarní umělci:</a:t>
            </a:r>
            <a:r>
              <a:rPr lang="cs-CZ" altLang="cs-CZ" sz="2000" dirty="0"/>
              <a:t> </a:t>
            </a:r>
          </a:p>
          <a:p>
            <a:pPr eaLnBrk="1" hangingPunct="1"/>
            <a:r>
              <a:rPr lang="cs-CZ" altLang="cs-CZ" sz="2000" dirty="0"/>
              <a:t>Jean </a:t>
            </a:r>
            <a:r>
              <a:rPr lang="cs-CZ" altLang="cs-CZ" sz="2000" dirty="0" err="1"/>
              <a:t>Dubuffet: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De </a:t>
            </a:r>
            <a:r>
              <a:rPr lang="cs-CZ" altLang="cs-CZ" sz="2000" i="1" dirty="0" err="1"/>
              <a:t>Memoire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unlimited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edition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print</a:t>
            </a:r>
            <a:r>
              <a:rPr lang="cs-CZ" altLang="cs-CZ" sz="2000" dirty="0"/>
              <a:t>, 1977.</a:t>
            </a:r>
            <a:r>
              <a:rPr lang="cs-CZ" altLang="cs-CZ" dirty="0"/>
              <a:t> </a:t>
            </a:r>
          </a:p>
        </p:txBody>
      </p:sp>
      <p:pic>
        <p:nvPicPr>
          <p:cNvPr id="13316" name="il_fi" descr="dubuffet-jean-theatre-de-memoire-19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295776"/>
            <a:ext cx="31242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898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Skladatelé:</a:t>
            </a:r>
          </a:p>
          <a:p>
            <a:pPr eaLnBrk="1" hangingPunct="1"/>
            <a:r>
              <a:rPr lang="cs-CZ" altLang="cs-CZ" sz="2000" b="1" dirty="0"/>
              <a:t>John </a:t>
            </a:r>
            <a:r>
              <a:rPr lang="cs-CZ" altLang="cs-CZ" sz="2000" b="1" dirty="0" err="1"/>
              <a:t>Buller</a:t>
            </a:r>
            <a:r>
              <a:rPr lang="cs-CZ" altLang="cs-CZ" sz="2000" b="1" dirty="0"/>
              <a:t>: </a:t>
            </a:r>
            <a:r>
              <a:rPr lang="cs-CZ" altLang="cs-CZ" sz="2000" i="1" dirty="0" err="1"/>
              <a:t>Proenca</a:t>
            </a:r>
            <a:r>
              <a:rPr lang="cs-CZ" altLang="cs-CZ" sz="2000" i="1" dirty="0"/>
              <a:t>/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2003. </a:t>
            </a:r>
          </a:p>
          <a:p>
            <a:pPr eaLnBrk="1" hangingPunct="1"/>
            <a:r>
              <a:rPr lang="cs-CZ" altLang="cs-CZ" sz="1600" dirty="0"/>
              <a:t>Sarah </a:t>
            </a:r>
            <a:r>
              <a:rPr lang="cs-CZ" altLang="cs-CZ" sz="1600" dirty="0" err="1"/>
              <a:t>Walker</a:t>
            </a:r>
            <a:r>
              <a:rPr lang="cs-CZ" altLang="cs-CZ" sz="1600" dirty="0"/>
              <a:t>. BBC </a:t>
            </a:r>
            <a:r>
              <a:rPr lang="cs-CZ" altLang="cs-CZ" sz="1600" dirty="0" err="1"/>
              <a:t>Symphony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Orchestra</a:t>
            </a:r>
            <a:r>
              <a:rPr lang="cs-CZ" altLang="cs-CZ" sz="1600" dirty="0"/>
              <a:t>. </a:t>
            </a:r>
            <a:r>
              <a:rPr lang="cs-CZ" altLang="cs-CZ" sz="1600" dirty="0" err="1"/>
              <a:t>Cond</a:t>
            </a:r>
            <a:r>
              <a:rPr lang="cs-CZ" altLang="cs-CZ" sz="1600" dirty="0"/>
              <a:t>. Mark </a:t>
            </a:r>
            <a:r>
              <a:rPr lang="cs-CZ" altLang="cs-CZ" sz="1600" dirty="0" err="1"/>
              <a:t>Elder</a:t>
            </a:r>
            <a:r>
              <a:rPr lang="cs-CZ" altLang="cs-CZ" sz="1600" dirty="0"/>
              <a:t>. 2003. B00009W8NZ.</a:t>
            </a:r>
          </a:p>
          <a:p>
            <a:pPr eaLnBrk="1" hangingPunct="1"/>
            <a:r>
              <a:rPr lang="cs-CZ" altLang="cs-CZ" sz="1600" dirty="0"/>
              <a:t>Odkaz: </a:t>
            </a:r>
            <a:r>
              <a:rPr lang="cs-CZ" altLang="cs-CZ" sz="1600" dirty="0">
                <a:hlinkClick r:id="rId2"/>
              </a:rPr>
              <a:t>http://www.allmusic.com/album/john-buller-proena-the-theatre-of-memory-w110184</a:t>
            </a:r>
            <a:endParaRPr lang="cs-CZ" altLang="cs-CZ" sz="1600" dirty="0"/>
          </a:p>
          <a:p>
            <a:pPr eaLnBrk="1" hangingPunct="1"/>
            <a:endParaRPr lang="cs-CZ" altLang="cs-CZ" sz="1600" b="1" dirty="0"/>
          </a:p>
          <a:p>
            <a:pPr eaLnBrk="1" hangingPunct="1"/>
            <a:r>
              <a:rPr lang="cs-CZ" altLang="cs-CZ" sz="2000" b="1" dirty="0"/>
              <a:t>Video art:</a:t>
            </a:r>
          </a:p>
          <a:p>
            <a:pPr eaLnBrk="1" hangingPunct="1"/>
            <a:r>
              <a:rPr lang="cs-CZ" altLang="cs-CZ" sz="2000" b="1" dirty="0"/>
              <a:t>Bill Viola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Theatre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,</a:t>
            </a:r>
            <a:r>
              <a:rPr lang="cs-CZ" altLang="cs-CZ" sz="2000" dirty="0"/>
              <a:t> 1985.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3"/>
              </a:rPr>
              <a:t>http://www.youtube.com/watch?v=b4a9i58IdIY</a:t>
            </a:r>
            <a:endParaRPr lang="cs-CZ" altLang="cs-CZ" sz="1800" dirty="0"/>
          </a:p>
          <a:p>
            <a:pPr eaLnBrk="1" hangingPunct="1"/>
            <a:r>
              <a:rPr lang="cs-CZ" altLang="cs-CZ" sz="2000" b="1" dirty="0" err="1"/>
              <a:t>Woody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Vasulka</a:t>
            </a:r>
            <a:r>
              <a:rPr lang="cs-CZ" altLang="cs-CZ" sz="2000" b="1" dirty="0"/>
              <a:t>:</a:t>
            </a:r>
            <a:r>
              <a:rPr lang="cs-CZ" altLang="cs-CZ" sz="2000" dirty="0"/>
              <a:t>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1987. </a:t>
            </a:r>
          </a:p>
          <a:p>
            <a:pPr eaLnBrk="1" hangingPunct="1"/>
            <a:r>
              <a:rPr lang="cs-CZ" altLang="cs-CZ" sz="1800" dirty="0"/>
              <a:t>Odkaz: </a:t>
            </a:r>
            <a:r>
              <a:rPr lang="cs-CZ" altLang="cs-CZ" sz="1800" dirty="0">
                <a:hlinkClick r:id="rId4"/>
              </a:rPr>
              <a:t>http://www.vasulka.org/Videomasters/pages_stills/index_6.html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cs-CZ" alt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33798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World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dirty="0"/>
              <a:t>, Oslava kulturní diversity: </a:t>
            </a:r>
            <a:r>
              <a:rPr lang="cs-CZ" altLang="cs-CZ" sz="1600" dirty="0">
                <a:hlinkClick r:id="rId2"/>
              </a:rPr>
              <a:t>http://www.worldmemorytheatre.org/index.htm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Robert Edgar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01</a:t>
            </a:r>
            <a:r>
              <a:rPr lang="cs-CZ" altLang="cs-CZ" sz="1600" dirty="0"/>
              <a:t> a další. </a:t>
            </a:r>
            <a:r>
              <a:rPr lang="cs-CZ" altLang="cs-CZ" sz="1600" dirty="0" err="1"/>
              <a:t>The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Computer</a:t>
            </a:r>
            <a:r>
              <a:rPr lang="cs-CZ" altLang="cs-CZ" sz="1600" dirty="0"/>
              <a:t> as a </a:t>
            </a:r>
            <a:r>
              <a:rPr lang="cs-CZ" altLang="cs-CZ" sz="1600" dirty="0" err="1"/>
              <a:t>Memory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Theatre</a:t>
            </a:r>
            <a:r>
              <a:rPr lang="cs-CZ" altLang="cs-CZ" sz="1600" dirty="0"/>
              <a:t>:  </a:t>
            </a:r>
            <a:r>
              <a:rPr lang="cs-CZ" altLang="cs-CZ" sz="1600" dirty="0">
                <a:hlinkClick r:id="rId3"/>
              </a:rPr>
              <a:t>http://www.mit.edu/~bhdavis/Edgar.html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Odkaz1:</a:t>
            </a:r>
            <a:r>
              <a:rPr lang="cs-CZ" altLang="cs-CZ" sz="1600" dirty="0">
                <a:hlinkClick r:id="rId4"/>
              </a:rPr>
              <a:t>http://www.robertedgar.com/</a:t>
            </a:r>
            <a:endParaRPr lang="cs-CZ" altLang="cs-CZ" sz="16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One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5"/>
              </a:rPr>
              <a:t>http://vimeo.com/33134008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dirty="0"/>
              <a:t>R. Edgar: </a:t>
            </a:r>
            <a:r>
              <a:rPr lang="cs-CZ" altLang="cs-CZ" sz="1400" dirty="0" err="1"/>
              <a:t>Memory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Theatre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Two</a:t>
            </a:r>
            <a:r>
              <a:rPr lang="cs-CZ" altLang="cs-CZ" sz="1400" dirty="0"/>
              <a:t>: </a:t>
            </a:r>
            <a:r>
              <a:rPr lang="cs-CZ" altLang="cs-CZ" sz="1400" dirty="0">
                <a:hlinkClick r:id="rId6"/>
              </a:rPr>
              <a:t>http://vimeo.com/1021130</a:t>
            </a:r>
            <a:endParaRPr lang="cs-CZ" altLang="cs-CZ" sz="14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err="1"/>
              <a:t>Agnes</a:t>
            </a:r>
            <a:r>
              <a:rPr lang="cs-CZ" altLang="cs-CZ" sz="1600" b="1" dirty="0"/>
              <a:t> </a:t>
            </a:r>
            <a:r>
              <a:rPr lang="cs-CZ" altLang="cs-CZ" sz="1600" b="1" dirty="0" err="1"/>
              <a:t>Hegedüs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Memory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Theatre</a:t>
            </a:r>
            <a:r>
              <a:rPr lang="cs-CZ" altLang="cs-CZ" sz="1600" i="1" dirty="0"/>
              <a:t> VR</a:t>
            </a:r>
            <a:r>
              <a:rPr lang="cs-CZ" altLang="cs-CZ" sz="1600" dirty="0"/>
              <a:t> (1997): ZKM Karlsruhe: Odkaz1: </a:t>
            </a:r>
            <a:r>
              <a:rPr lang="cs-CZ" altLang="cs-CZ" sz="1600" dirty="0">
                <a:hlinkClick r:id="rId7"/>
              </a:rPr>
              <a:t>http://on1.zkm.de/zkm/werke/MemoryTheaterVR</a:t>
            </a:r>
            <a:endParaRPr lang="cs-CZ" altLang="cs-CZ" sz="1600" dirty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/>
              <a:t>Video: </a:t>
            </a:r>
            <a:r>
              <a:rPr lang="cs-CZ" altLang="cs-CZ" sz="1600" dirty="0">
                <a:hlinkClick r:id="rId8"/>
              </a:rPr>
              <a:t>http://zkm.de/media/video/agnes-hegedues-memory-theater-vr-1997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Martin </a:t>
            </a:r>
            <a:r>
              <a:rPr lang="cs-CZ" altLang="cs-CZ" sz="1600" b="1" dirty="0" err="1"/>
              <a:t>Wattenberg</a:t>
            </a:r>
            <a:r>
              <a:rPr lang="cs-CZ" altLang="cs-CZ" sz="1600" b="1" dirty="0"/>
              <a:t> – Marek </a:t>
            </a:r>
            <a:r>
              <a:rPr lang="cs-CZ" altLang="cs-CZ" sz="1600" b="1" dirty="0" err="1"/>
              <a:t>Walczak</a:t>
            </a:r>
            <a:r>
              <a:rPr lang="cs-CZ" altLang="cs-CZ" sz="1600" dirty="0"/>
              <a:t>: </a:t>
            </a:r>
            <a:r>
              <a:rPr lang="cs-CZ" altLang="cs-CZ" sz="1600" i="1" dirty="0"/>
              <a:t>Apartment </a:t>
            </a:r>
            <a:r>
              <a:rPr lang="cs-CZ" altLang="cs-CZ" sz="1600" dirty="0"/>
              <a:t>(2001) net art: </a:t>
            </a:r>
            <a:r>
              <a:rPr lang="cs-CZ" altLang="cs-CZ" sz="1600" dirty="0">
                <a:hlinkClick r:id="rId9"/>
              </a:rPr>
              <a:t>https://vimeo.com/127419467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0"/>
              </a:rPr>
              <a:t>http://www.bewitched.com/apartment.html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dirty="0"/>
              <a:t>: </a:t>
            </a:r>
            <a:r>
              <a:rPr lang="cs-CZ" altLang="cs-CZ" sz="1600" i="1" dirty="0" err="1"/>
              <a:t>An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Anecdoted</a:t>
            </a:r>
            <a:r>
              <a:rPr lang="cs-CZ" altLang="cs-CZ" sz="1600" i="1" dirty="0"/>
              <a:t> Archive </a:t>
            </a:r>
            <a:r>
              <a:rPr lang="cs-CZ" altLang="cs-CZ" sz="1600" i="1" dirty="0" err="1"/>
              <a:t>from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the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Cold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War</a:t>
            </a:r>
            <a:r>
              <a:rPr lang="cs-CZ" altLang="cs-CZ" sz="1600" dirty="0"/>
              <a:t> (1994).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1"/>
              </a:rPr>
              <a:t>http://www.georgelegrady.com/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/>
              <a:t>George </a:t>
            </a:r>
            <a:r>
              <a:rPr lang="cs-CZ" altLang="cs-CZ" sz="1600" b="1" dirty="0" err="1"/>
              <a:t>Legrady</a:t>
            </a:r>
            <a:r>
              <a:rPr lang="cs-CZ" altLang="cs-CZ" sz="1600" b="1" dirty="0"/>
              <a:t>:</a:t>
            </a:r>
            <a:r>
              <a:rPr lang="cs-CZ" altLang="cs-CZ" sz="1600" dirty="0"/>
              <a:t>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dirty="0"/>
              <a:t> (2001) a </a:t>
            </a:r>
            <a:r>
              <a:rPr lang="cs-CZ" altLang="cs-CZ" sz="1600" i="1" dirty="0" err="1"/>
              <a:t>Pockets</a:t>
            </a:r>
            <a:r>
              <a:rPr lang="cs-CZ" altLang="cs-CZ" sz="1600" i="1" dirty="0"/>
              <a:t> Full </a:t>
            </a:r>
            <a:r>
              <a:rPr lang="cs-CZ" altLang="cs-CZ" sz="1600" i="1" dirty="0" err="1"/>
              <a:t>of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Memories</a:t>
            </a:r>
            <a:r>
              <a:rPr lang="cs-CZ" altLang="cs-CZ" sz="1600" i="1" dirty="0"/>
              <a:t> II </a:t>
            </a:r>
            <a:r>
              <a:rPr lang="cs-CZ" altLang="cs-CZ" sz="1600" dirty="0"/>
              <a:t>(2003 – 2006). </a:t>
            </a:r>
            <a:r>
              <a:rPr lang="cs-CZ" altLang="cs-CZ" sz="1600" dirty="0">
                <a:hlinkClick r:id="rId12"/>
              </a:rPr>
              <a:t>https://www.embassyculturalhouse.ca/george-legrady.html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1"/>
              </a:rPr>
              <a:t>http://www.georgelegrady.com/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b="1" dirty="0"/>
              <a:t>Emil </a:t>
            </a:r>
            <a:r>
              <a:rPr lang="cs-CZ" altLang="cs-CZ" sz="1600" b="1" dirty="0" err="1"/>
              <a:t>Hrvatin</a:t>
            </a:r>
            <a:r>
              <a:rPr lang="cs-CZ" altLang="cs-CZ" sz="1600" dirty="0"/>
              <a:t>: </a:t>
            </a:r>
            <a:r>
              <a:rPr lang="cs-CZ" altLang="cs-CZ" sz="1600" i="1" dirty="0"/>
              <a:t>Drive in Camillo</a:t>
            </a:r>
            <a:r>
              <a:rPr lang="cs-CZ" altLang="cs-CZ" sz="1600" dirty="0"/>
              <a:t> (2000) </a:t>
            </a:r>
            <a:r>
              <a:rPr lang="cs-CZ" altLang="cs-CZ" sz="1600" dirty="0">
                <a:hlinkClick r:id="rId13"/>
              </a:rPr>
              <a:t>http://www.ljudmila.org/camillo/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Odkaz: </a:t>
            </a:r>
            <a:r>
              <a:rPr lang="cs-CZ" altLang="cs-CZ" sz="1600" dirty="0">
                <a:hlinkClick r:id="rId14"/>
              </a:rPr>
              <a:t>http://www.maska.si/en/?redirect=152</a:t>
            </a: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404893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Postmodernismus</a:t>
            </a:r>
          </a:p>
          <a:p>
            <a:pPr lvl="1"/>
            <a:r>
              <a:rPr lang="cs-CZ" b="1" dirty="0"/>
              <a:t>Definice: </a:t>
            </a:r>
            <a:r>
              <a:rPr lang="cs-CZ" dirty="0"/>
              <a:t>Postmodernismus - výraz označující kulturní logiku pozdního kapitalismu, která se zformovala po 2. světové válce. Frederick </a:t>
            </a:r>
            <a:r>
              <a:rPr lang="cs-CZ" dirty="0" err="1"/>
              <a:t>Jameson</a:t>
            </a:r>
            <a:r>
              <a:rPr lang="cs-CZ" dirty="0"/>
              <a:t>, </a:t>
            </a:r>
            <a:r>
              <a:rPr lang="cs-CZ" i="1" dirty="0" err="1"/>
              <a:t>Postmodernism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,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Cultural</a:t>
            </a:r>
            <a:r>
              <a:rPr lang="cs-CZ" i="1" dirty="0"/>
              <a:t> </a:t>
            </a:r>
            <a:r>
              <a:rPr lang="cs-CZ" i="1" dirty="0" err="1"/>
              <a:t>Logic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Late </a:t>
            </a:r>
            <a:r>
              <a:rPr lang="cs-CZ" i="1" dirty="0" err="1"/>
              <a:t>Capitalism</a:t>
            </a:r>
            <a:r>
              <a:rPr lang="cs-CZ" dirty="0"/>
              <a:t>, 1984. </a:t>
            </a:r>
          </a:p>
          <a:p>
            <a:pPr lvl="1"/>
            <a:r>
              <a:rPr lang="cs-CZ" b="1" dirty="0"/>
              <a:t>Kulturní logika postmodernismu: ´</a:t>
            </a:r>
            <a:r>
              <a:rPr lang="cs-CZ" dirty="0" err="1"/>
              <a:t>surface</a:t>
            </a:r>
            <a:r>
              <a:rPr lang="cs-CZ" dirty="0"/>
              <a:t> play´ (hra referencí mezi povrchy obrazů)</a:t>
            </a:r>
          </a:p>
          <a:p>
            <a:pPr lvl="1"/>
            <a:r>
              <a:rPr lang="cs-CZ" b="1" dirty="0"/>
              <a:t>Postmodernismus chápe jako důsledek ekonomických a politických podmínek</a:t>
            </a:r>
            <a:r>
              <a:rPr lang="cs-CZ" dirty="0"/>
              <a:t>: globalizace, zhroucení tradičního státu, rozšíření ICT, vznik nových forem výroby. </a:t>
            </a:r>
          </a:p>
        </p:txBody>
      </p:sp>
    </p:spTree>
    <p:extLst>
      <p:ext uri="{BB962C8B-B14F-4D97-AF65-F5344CB8AC3E}">
        <p14:creationId xmlns:p14="http://schemas.microsoft.com/office/powerpoint/2010/main" val="9138271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cap="all" dirty="0"/>
              <a:t>Média paměti</a:t>
            </a:r>
            <a:br>
              <a:rPr lang="cs-CZ" sz="2400" cap="all" dirty="0"/>
            </a:br>
            <a:r>
              <a:rPr lang="cs-CZ" sz="2400" b="1" cap="all" dirty="0"/>
              <a:t>Mnemotechnická tradice a divadlo paměti</a:t>
            </a:r>
            <a:endParaRPr lang="cs-CZ" altLang="cs-CZ" sz="2400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 err="1"/>
              <a:t>Tetsuro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Nagata</a:t>
            </a:r>
            <a:r>
              <a:rPr lang="cs-CZ" altLang="cs-CZ" sz="2000" dirty="0"/>
              <a:t>: </a:t>
            </a:r>
            <a:r>
              <a:rPr lang="cs-CZ" altLang="cs-CZ" sz="2000" i="1" dirty="0"/>
              <a:t>Art </a:t>
            </a:r>
            <a:r>
              <a:rPr lang="cs-CZ" altLang="cs-CZ" sz="2000" i="1" dirty="0" err="1"/>
              <a:t>of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dirty="0"/>
              <a:t>, 2009.</a:t>
            </a:r>
          </a:p>
          <a:p>
            <a:pPr eaLnBrk="1" hangingPunct="1"/>
            <a:r>
              <a:rPr lang="cs-CZ" altLang="cs-CZ" sz="2000" dirty="0"/>
              <a:t>Odkaz: </a:t>
            </a:r>
            <a:r>
              <a:rPr lang="cs-CZ" altLang="cs-CZ" sz="2000" dirty="0">
                <a:hlinkClick r:id="rId2"/>
              </a:rPr>
              <a:t>http://www.interactivearchitecture.org/computing-an-identity-tetsuro-nagata.html</a:t>
            </a:r>
            <a:endParaRPr lang="cs-CZ" altLang="cs-CZ" sz="2000" dirty="0"/>
          </a:p>
          <a:p>
            <a:pPr eaLnBrk="1" hangingPunct="1"/>
            <a:r>
              <a:rPr lang="cs-CZ" altLang="cs-CZ" sz="2000" b="1" dirty="0"/>
              <a:t>Daniel </a:t>
            </a:r>
            <a:r>
              <a:rPr lang="cs-CZ" altLang="cs-CZ" sz="2000" b="1" dirty="0" err="1"/>
              <a:t>Libeskind</a:t>
            </a:r>
            <a:r>
              <a:rPr lang="cs-CZ" altLang="cs-CZ" sz="2000" dirty="0"/>
              <a:t>: </a:t>
            </a:r>
            <a:r>
              <a:rPr lang="cs-CZ" altLang="cs-CZ" sz="2000" i="1" dirty="0" err="1"/>
              <a:t>The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Memory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Machine</a:t>
            </a:r>
            <a:endParaRPr lang="cs-CZ" altLang="cs-CZ" sz="2000" i="1" dirty="0"/>
          </a:p>
          <a:p>
            <a:pPr eaLnBrk="1" hangingPunct="1"/>
            <a:r>
              <a:rPr lang="cs-CZ" altLang="cs-CZ" sz="1800" dirty="0"/>
              <a:t>Odkaz:</a:t>
            </a:r>
            <a:r>
              <a:rPr lang="cs-CZ" altLang="cs-CZ" sz="1800" i="1" dirty="0"/>
              <a:t> </a:t>
            </a:r>
            <a:r>
              <a:rPr lang="cs-CZ" altLang="cs-CZ" sz="1800" i="1" dirty="0">
                <a:hlinkClick r:id="rId3"/>
              </a:rPr>
              <a:t>h</a:t>
            </a:r>
            <a:r>
              <a:rPr lang="cs-CZ" altLang="cs-CZ" sz="1800" dirty="0">
                <a:hlinkClick r:id="rId3"/>
              </a:rPr>
              <a:t>ttp://greg.org/archive/2010/08/28/do_daniel_libeskinds_awesome_machines_mean_i_have_to_stop_hating_his_work.html</a:t>
            </a: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600" dirty="0"/>
              <a:t>Články věnované poetice a politice paměti /obsahují odkazy na další díla/:</a:t>
            </a:r>
            <a:endParaRPr lang="cs-CZ" altLang="cs-CZ" sz="1600" dirty="0">
              <a:hlinkClick r:id="" action="ppaction://noaction"/>
            </a:endParaRPr>
          </a:p>
          <a:p>
            <a:pPr eaLnBrk="1" hangingPunct="1"/>
            <a:r>
              <a:rPr lang="cs-CZ" altLang="cs-CZ" sz="1600" dirty="0">
                <a:hlinkClick r:id="" action="ppaction://noaction"/>
              </a:rPr>
              <a:t>http://politicsofmemory.blogspot.com/2010_10_01_archive.html</a:t>
            </a:r>
            <a:endParaRPr lang="cs-CZ" altLang="cs-CZ" sz="1600" dirty="0"/>
          </a:p>
          <a:p>
            <a:pPr eaLnBrk="1" hangingPunct="1"/>
            <a:endParaRPr lang="cs-CZ" altLang="cs-CZ" sz="1600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75482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 dirty="0" err="1"/>
              <a:t>Foucault</a:t>
            </a:r>
            <a:r>
              <a:rPr lang="cs-CZ" dirty="0"/>
              <a:t>. </a:t>
            </a:r>
            <a:r>
              <a:rPr lang="cs-CZ" i="1" dirty="0"/>
              <a:t>Archeologie vědění </a:t>
            </a:r>
            <a:r>
              <a:rPr lang="cs-CZ" dirty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Epistémé (myšlenkové nevědomí doby, paradigma)</a:t>
            </a:r>
          </a:p>
          <a:p>
            <a:r>
              <a:rPr lang="cs-CZ" sz="2400" dirty="0"/>
              <a:t>Diskurs (jako soubor různých výpovědí)</a:t>
            </a:r>
          </a:p>
          <a:p>
            <a:r>
              <a:rPr lang="cs-CZ" sz="2400" dirty="0"/>
              <a:t>Nediskursivní praxe</a:t>
            </a:r>
          </a:p>
          <a:p>
            <a:r>
              <a:rPr lang="cs-CZ" sz="2400" b="1" dirty="0"/>
              <a:t>Zproblematizování dokumentu</a:t>
            </a:r>
          </a:p>
          <a:p>
            <a:r>
              <a:rPr lang="cs-CZ" sz="2400" dirty="0"/>
              <a:t>Globální historie (kauzalita, analogie atd.) vs. všeobecná historie (rozdělení, hranice, porušení rovnováhy, posuny…)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55119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 dirty="0" err="1"/>
              <a:t>Foucault</a:t>
            </a:r>
            <a:r>
              <a:rPr lang="cs-CZ" dirty="0"/>
              <a:t>. </a:t>
            </a:r>
            <a:r>
              <a:rPr lang="cs-CZ" i="1" dirty="0"/>
              <a:t>Archeologie vědění </a:t>
            </a:r>
            <a:r>
              <a:rPr lang="cs-CZ" dirty="0"/>
              <a:t>(1966) / formulace metodologie ´nové historie´)</a:t>
            </a:r>
          </a:p>
          <a:p>
            <a:pPr marL="0" indent="0">
              <a:buNone/>
            </a:pPr>
            <a:r>
              <a:rPr lang="cs-CZ" sz="2000" dirty="0"/>
              <a:t>(klíčové pojmy: diskurs, výpověď)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Výpověď vs. věty a tvrzení</a:t>
            </a:r>
          </a:p>
          <a:p>
            <a:pPr marL="0" indent="0">
              <a:buNone/>
            </a:pPr>
            <a:r>
              <a:rPr lang="cs-CZ" sz="2400" i="1" dirty="0"/>
              <a:t>„Dlouhou dubu jsem chodil brzy spát…“</a:t>
            </a:r>
          </a:p>
          <a:p>
            <a:pPr marL="0" indent="0">
              <a:buNone/>
            </a:pPr>
            <a:endParaRPr lang="cs-CZ" sz="2400" i="1" dirty="0"/>
          </a:p>
          <a:p>
            <a:r>
              <a:rPr lang="cs-CZ" sz="2400" b="1" dirty="0"/>
              <a:t>Od archeologie vědění ke genealogii</a:t>
            </a:r>
          </a:p>
        </p:txBody>
      </p:sp>
    </p:spTree>
    <p:extLst>
      <p:ext uri="{BB962C8B-B14F-4D97-AF65-F5344CB8AC3E}">
        <p14:creationId xmlns:p14="http://schemas.microsoft.com/office/powerpoint/2010/main" val="1581565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b="1" dirty="0"/>
              <a:t>Archeologie médií </a:t>
            </a:r>
            <a:r>
              <a:rPr lang="cs-CZ" dirty="0"/>
              <a:t>(</a:t>
            </a:r>
            <a:r>
              <a:rPr lang="cs-CZ" dirty="0" err="1"/>
              <a:t>Erkki</a:t>
            </a:r>
            <a:r>
              <a:rPr lang="cs-CZ" dirty="0"/>
              <a:t> </a:t>
            </a:r>
            <a:r>
              <a:rPr lang="cs-CZ" dirty="0" err="1"/>
              <a:t>Huhtamo</a:t>
            </a:r>
            <a:r>
              <a:rPr lang="cs-CZ" dirty="0"/>
              <a:t> a další)</a:t>
            </a:r>
          </a:p>
          <a:p>
            <a:pPr marL="0" indent="0">
              <a:buNone/>
            </a:pPr>
            <a:r>
              <a:rPr lang="cs-CZ" sz="2400" dirty="0"/>
              <a:t>(klíčové pojmy: </a:t>
            </a:r>
            <a:r>
              <a:rPr lang="cs-CZ" sz="2400" dirty="0" err="1"/>
              <a:t>topoi</a:t>
            </a:r>
            <a:r>
              <a:rPr lang="cs-CZ" sz="2400" dirty="0"/>
              <a:t>/</a:t>
            </a:r>
            <a:r>
              <a:rPr lang="cs-CZ" sz="2400" dirty="0" err="1"/>
              <a:t>topos</a:t>
            </a:r>
            <a:r>
              <a:rPr lang="cs-CZ" sz="2400" dirty="0"/>
              <a:t>, médium jako diskursivní objekt)</a:t>
            </a:r>
          </a:p>
          <a:p>
            <a:r>
              <a:rPr lang="cs-CZ" i="1" dirty="0"/>
              <a:t>„Archeologie nespočívá v pátrání po objevech; a zůstává netečná k onomu momentu (dojemnému, to přiznávám), kdy se někdo poprvé přesvědčil o nějaké pravdě; nesnaží se o navrácení světla těchto slavnostních úsvitů. Nikoli však proto, aby se zabývala průměrnými fenomény mínění a šedí toho, co mohl v nějaké době kdokoli na světě opakovat. Zkoumá texty […významných vědců…] nikoli proto, aby sestavila seznam svatých zakladatelů; ukazuje pravidelnost diskursivní praxe.“ </a:t>
            </a:r>
            <a:r>
              <a:rPr lang="cs-CZ" dirty="0"/>
              <a:t>(M. </a:t>
            </a:r>
            <a:r>
              <a:rPr lang="cs-CZ" dirty="0" err="1"/>
              <a:t>Foucault</a:t>
            </a:r>
            <a:r>
              <a:rPr lang="cs-CZ" dirty="0"/>
              <a:t>, AV, s. 218-219)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6379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/>
              <a:t>Reenactments</a:t>
            </a:r>
            <a:endParaRPr lang="cs-CZ" dirty="0"/>
          </a:p>
          <a:p>
            <a:pPr marL="0" indent="0">
              <a:buNone/>
            </a:pPr>
            <a:r>
              <a:rPr lang="cs-CZ" sz="2400" dirty="0"/>
              <a:t>(klíčový termín: performance jako médium)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Bo</a:t>
            </a:r>
            <a:r>
              <a:rPr lang="cs-CZ" sz="2400" dirty="0"/>
              <a:t>-ring: </a:t>
            </a:r>
            <a:r>
              <a:rPr lang="cs-CZ" sz="2400" dirty="0" err="1"/>
              <a:t>Performing</a:t>
            </a:r>
            <a:r>
              <a:rPr lang="cs-CZ" sz="2400" dirty="0"/>
              <a:t> </a:t>
            </a:r>
            <a:r>
              <a:rPr lang="cs-CZ" sz="2400" dirty="0" err="1"/>
              <a:t>memory</a:t>
            </a:r>
            <a:r>
              <a:rPr lang="cs-CZ" sz="2400" dirty="0"/>
              <a:t> (2008-2011)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http://www.bo-ring.net/?page_id=18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37 </a:t>
            </a:r>
            <a:r>
              <a:rPr lang="cs-CZ" sz="2400" dirty="0" err="1"/>
              <a:t>years</a:t>
            </a:r>
            <a:r>
              <a:rPr lang="cs-CZ" sz="2400" dirty="0"/>
              <a:t> </a:t>
            </a:r>
            <a:r>
              <a:rPr lang="cs-CZ" sz="2400" dirty="0" err="1"/>
              <a:t>too</a:t>
            </a:r>
            <a:r>
              <a:rPr lang="cs-CZ" sz="2400" dirty="0"/>
              <a:t> </a:t>
            </a:r>
            <a:r>
              <a:rPr lang="cs-CZ" sz="2400" dirty="0" err="1"/>
              <a:t>late</a:t>
            </a:r>
            <a:endParaRPr lang="cs-CZ" sz="2400" dirty="0"/>
          </a:p>
          <a:p>
            <a:pPr marL="0" indent="0">
              <a:buNone/>
            </a:pPr>
            <a:r>
              <a:rPr lang="cs-CZ" sz="2400" u="sng" dirty="0">
                <a:hlinkClick r:id="rId3"/>
              </a:rPr>
              <a:t>http://www.bo-ring.net/?page_id=550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35910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r>
              <a:rPr lang="cs-CZ" dirty="0" err="1"/>
              <a:t>Reenactments</a:t>
            </a:r>
            <a:endParaRPr lang="cs-CZ" dirty="0"/>
          </a:p>
          <a:p>
            <a:pPr marL="0" indent="0">
              <a:buNone/>
            </a:pPr>
            <a:r>
              <a:rPr lang="cs-CZ" sz="2400" dirty="0"/>
              <a:t>(klíčový termín: performance jako médium)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Barbora Klímová: </a:t>
            </a:r>
            <a:r>
              <a:rPr lang="cs-CZ" sz="2400" dirty="0" err="1"/>
              <a:t>Replaced</a:t>
            </a:r>
            <a:r>
              <a:rPr lang="cs-CZ" sz="2400" dirty="0"/>
              <a:t>, 2006</a:t>
            </a:r>
          </a:p>
          <a:p>
            <a:pPr marL="0" indent="0">
              <a:buNone/>
            </a:pPr>
            <a:r>
              <a:rPr lang="cs-CZ" sz="2400" u="sng" dirty="0">
                <a:hlinkClick r:id="rId2"/>
              </a:rPr>
              <a:t>http://www.ffa.vutbr.cz/~qvklimovab/index.php</a:t>
            </a:r>
            <a:endParaRPr lang="cs-CZ" sz="2400" u="sng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Marina </a:t>
            </a:r>
            <a:r>
              <a:rPr lang="cs-CZ" sz="2400" dirty="0" err="1"/>
              <a:t>Abramovic</a:t>
            </a:r>
            <a:r>
              <a:rPr lang="cs-CZ" sz="2400" dirty="0"/>
              <a:t>. </a:t>
            </a:r>
            <a:r>
              <a:rPr lang="cs-CZ" sz="2400" dirty="0" err="1"/>
              <a:t>Seven</a:t>
            </a:r>
            <a:r>
              <a:rPr lang="cs-CZ" sz="2400" dirty="0"/>
              <a:t> </a:t>
            </a:r>
            <a:r>
              <a:rPr lang="cs-CZ" sz="2400" dirty="0" err="1"/>
              <a:t>Easy</a:t>
            </a:r>
            <a:r>
              <a:rPr lang="cs-CZ" sz="2400" dirty="0"/>
              <a:t> </a:t>
            </a:r>
            <a:r>
              <a:rPr lang="cs-CZ" sz="2400" dirty="0" err="1"/>
              <a:t>Pieces</a:t>
            </a:r>
            <a:r>
              <a:rPr lang="cs-CZ" sz="2400" dirty="0"/>
              <a:t>, 2005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http://www.ubu.com/film/abramovic_seven.html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02277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</a:t>
            </a:r>
            <a:r>
              <a:rPr lang="cs-CZ" sz="4000" b="1" dirty="0" err="1"/>
              <a:t>historie_krize</a:t>
            </a:r>
            <a:r>
              <a:rPr lang="cs-CZ" sz="4000" b="1" dirty="0"/>
              <a:t> </a:t>
            </a:r>
            <a:r>
              <a:rPr lang="cs-CZ" sz="4000" b="1" dirty="0" err="1"/>
              <a:t>dokumentu_reenactment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58" y="18946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/>
              <a:t>Performativita</a:t>
            </a:r>
            <a:r>
              <a:rPr lang="cs-CZ" sz="2400" dirty="0"/>
              <a:t> performance</a:t>
            </a:r>
          </a:p>
          <a:p>
            <a:pPr marL="0" indent="0">
              <a:buNone/>
            </a:pPr>
            <a:r>
              <a:rPr lang="cs-CZ" sz="2400" dirty="0"/>
              <a:t>(J. L. Austin: </a:t>
            </a:r>
            <a:r>
              <a:rPr lang="cs-CZ" sz="2400" dirty="0" err="1"/>
              <a:t>How</a:t>
            </a:r>
            <a:r>
              <a:rPr lang="cs-CZ" sz="2400" dirty="0"/>
              <a:t> to do </a:t>
            </a:r>
            <a:r>
              <a:rPr lang="cs-CZ" sz="2400" dirty="0" err="1"/>
              <a:t>things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words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Peter </a:t>
            </a:r>
            <a:r>
              <a:rPr lang="cs-CZ" sz="2400" dirty="0" err="1"/>
              <a:t>Weibel</a:t>
            </a:r>
            <a:r>
              <a:rPr lang="cs-CZ" sz="2400" dirty="0"/>
              <a:t>: </a:t>
            </a:r>
            <a:r>
              <a:rPr lang="cs-CZ" sz="2400" dirty="0" err="1"/>
              <a:t>Reenactments</a:t>
            </a:r>
            <a:r>
              <a:rPr lang="cs-CZ" sz="2400" dirty="0"/>
              <a:t> a reference místo reprezentace v současném mediálním umění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Hall</a:t>
            </a:r>
            <a:r>
              <a:rPr lang="cs-CZ" sz="2400" dirty="0"/>
              <a:t> </a:t>
            </a:r>
            <a:r>
              <a:rPr lang="cs-CZ" sz="2400" dirty="0" err="1"/>
              <a:t>Foster</a:t>
            </a:r>
            <a:r>
              <a:rPr lang="cs-CZ" sz="2400" dirty="0"/>
              <a:t>: </a:t>
            </a:r>
            <a:r>
              <a:rPr lang="cs-CZ" sz="2400" dirty="0" err="1"/>
              <a:t>Reenactments</a:t>
            </a:r>
            <a:r>
              <a:rPr lang="cs-CZ" sz="2400" dirty="0"/>
              <a:t> a teorie „odložené akce“ (estetika traumatu vs. estetika šoku)</a:t>
            </a:r>
          </a:p>
        </p:txBody>
      </p:sp>
    </p:spTree>
    <p:extLst>
      <p:ext uri="{BB962C8B-B14F-4D97-AF65-F5344CB8AC3E}">
        <p14:creationId xmlns:p14="http://schemas.microsoft.com/office/powerpoint/2010/main" val="35628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Postmodernismus vs. modernismus</a:t>
            </a:r>
          </a:p>
          <a:p>
            <a:pPr lvl="1"/>
            <a:r>
              <a:rPr lang="cs-CZ" dirty="0"/>
              <a:t>Moderní myšlení: pozitivní a budující. Pravda je ahistorická, všeobecně platná kategorie.</a:t>
            </a:r>
          </a:p>
          <a:p>
            <a:pPr lvl="1"/>
            <a:r>
              <a:rPr lang="cs-CZ" dirty="0"/>
              <a:t>Postmoderní myšlení: skeptické. Pravdu považuje za historicky a kulturně podmíněnou kategorii.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Modernismus: </a:t>
            </a:r>
            <a:r>
              <a:rPr lang="cs-CZ" dirty="0" err="1"/>
              <a:t>metavyprávění</a:t>
            </a:r>
            <a:r>
              <a:rPr lang="cs-CZ" dirty="0"/>
              <a:t> (náboženství, věda, marxismus, psychoanalýza, osvícenské mýty pokroku).</a:t>
            </a:r>
          </a:p>
          <a:p>
            <a:pPr lvl="1"/>
            <a:r>
              <a:rPr lang="cs-CZ" dirty="0"/>
              <a:t>Postmodernismus: zpochybňuje </a:t>
            </a:r>
            <a:r>
              <a:rPr lang="cs-CZ" dirty="0" err="1"/>
              <a:t>metavyprávění</a:t>
            </a:r>
            <a:r>
              <a:rPr lang="cs-CZ" dirty="0"/>
              <a:t> a univerzální pravdy, návody, poznání.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5369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Postmodernismus 2x</a:t>
            </a:r>
          </a:p>
          <a:p>
            <a:pPr lvl="1"/>
            <a:r>
              <a:rPr lang="cs-CZ" b="1" dirty="0"/>
              <a:t>Populární p.</a:t>
            </a:r>
          </a:p>
          <a:p>
            <a:pPr marL="457200" lvl="1" indent="0">
              <a:buNone/>
            </a:pPr>
            <a:r>
              <a:rPr lang="cs-CZ" dirty="0"/>
              <a:t>Charakterizován jako </a:t>
            </a:r>
            <a:r>
              <a:rPr lang="cs-CZ" b="1" dirty="0"/>
              <a:t>pastiš</a:t>
            </a:r>
            <a:r>
              <a:rPr lang="cs-CZ" dirty="0"/>
              <a:t> (z </a:t>
            </a:r>
            <a:r>
              <a:rPr lang="cs-CZ" dirty="0" err="1"/>
              <a:t>ital</a:t>
            </a:r>
            <a:r>
              <a:rPr lang="cs-CZ" dirty="0"/>
              <a:t>. pasticcio): tj. spojení různých prvků (asambláž, koláž, montáž, remix, samplování, riffy) – tzn. eklektický, heterogenní, brakový p.</a:t>
            </a:r>
          </a:p>
          <a:p>
            <a:pPr lvl="1"/>
            <a:r>
              <a:rPr lang="cs-CZ" b="1" dirty="0"/>
              <a:t>Kritický p.</a:t>
            </a:r>
          </a:p>
          <a:p>
            <a:pPr marL="457200" lvl="1" indent="0">
              <a:buNone/>
            </a:pPr>
            <a:r>
              <a:rPr lang="cs-CZ" dirty="0"/>
              <a:t>Zpochybnění modernistického projektu emancipace lidstva, zpochybnění všech velkých vyprávění. Pozornost se obrací k individuálním příběhům – k literární a umělecké tvorbě, jako výrazu pro nejosobnější zkušenost jedince. 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32026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Zájem o minulost/paměť</a:t>
            </a:r>
          </a:p>
          <a:p>
            <a:pPr marL="0" indent="0" algn="just">
              <a:buNone/>
            </a:pPr>
            <a:r>
              <a:rPr lang="cs-CZ" sz="2400" dirty="0"/>
              <a:t>*80., </a:t>
            </a:r>
            <a:r>
              <a:rPr lang="cs-CZ" sz="2400" b="1" dirty="0"/>
              <a:t>90. léta 20. stol. </a:t>
            </a:r>
          </a:p>
          <a:p>
            <a:pPr marL="0" indent="0" algn="just">
              <a:buNone/>
            </a:pPr>
            <a:r>
              <a:rPr lang="cs-CZ" sz="2400" dirty="0"/>
              <a:t>- Paměť je transdisciplinární výzkumný problém, zahrnuje neurologii, lékařství, psychologii, stejně jako literární vědu, kulturní studia a politologii. </a:t>
            </a:r>
          </a:p>
          <a:p>
            <a:pPr marL="0" indent="0" algn="just">
              <a:buNone/>
            </a:pPr>
            <a:r>
              <a:rPr lang="cs-CZ" sz="2400" dirty="0"/>
              <a:t>- Zájem o minulost a paměť má různé podoby: Je důsledkem krize velkých vyprávění (viz </a:t>
            </a:r>
            <a:r>
              <a:rPr lang="cs-CZ" sz="2400" dirty="0" err="1"/>
              <a:t>Lyotard</a:t>
            </a:r>
            <a:r>
              <a:rPr lang="cs-CZ" sz="2400" dirty="0"/>
              <a:t> a postmoderna) a mezi jeho projevy řadíme i retro-nostalgii v hudbě, módě a estetice. </a:t>
            </a:r>
          </a:p>
          <a:p>
            <a:pPr marL="0" indent="0" algn="just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27987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4 důvody zájmu o paměť (A. </a:t>
            </a:r>
            <a:r>
              <a:rPr lang="cs-CZ" sz="2400" b="1" dirty="0" err="1"/>
              <a:t>Assmann</a:t>
            </a:r>
            <a:r>
              <a:rPr lang="cs-CZ" sz="2400" b="1" dirty="0"/>
              <a:t>)</a:t>
            </a:r>
          </a:p>
          <a:p>
            <a:pPr marL="0" indent="0" algn="just">
              <a:buNone/>
            </a:pPr>
            <a:r>
              <a:rPr lang="cs-CZ" sz="2400" b="1" dirty="0"/>
              <a:t>1.) konec velkých vyprávění</a:t>
            </a:r>
          </a:p>
          <a:p>
            <a:pPr marL="0" indent="0" algn="just">
              <a:buNone/>
            </a:pPr>
            <a:r>
              <a:rPr lang="cs-CZ" sz="2400" b="1" dirty="0"/>
              <a:t>2.) </a:t>
            </a:r>
            <a:r>
              <a:rPr lang="cs-CZ" sz="2400" b="1" dirty="0" err="1"/>
              <a:t>postkoloniální</a:t>
            </a:r>
            <a:r>
              <a:rPr lang="cs-CZ" sz="2400" b="1" dirty="0"/>
              <a:t> situace</a:t>
            </a:r>
          </a:p>
          <a:p>
            <a:pPr marL="0" indent="0" algn="just">
              <a:buNone/>
            </a:pPr>
            <a:r>
              <a:rPr lang="cs-CZ" sz="2400" b="1" dirty="0"/>
              <a:t>3.) posttraumatická situace po Holocaustu a odchod generace svědků těchto traumat</a:t>
            </a:r>
          </a:p>
          <a:p>
            <a:pPr marL="0" indent="0" algn="just">
              <a:buNone/>
            </a:pPr>
            <a:r>
              <a:rPr lang="cs-CZ" sz="2400" b="1" dirty="0"/>
              <a:t>4.) digitální revoluce v ICT a změna statusu informace</a:t>
            </a:r>
          </a:p>
          <a:p>
            <a:pPr marL="0" indent="0" algn="just">
              <a:buNone/>
            </a:pPr>
            <a:r>
              <a:rPr lang="cs-CZ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71162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2 teze o paměti (A. </a:t>
            </a:r>
            <a:r>
              <a:rPr lang="cs-CZ" sz="2400" b="1" dirty="0" err="1"/>
              <a:t>Assmann</a:t>
            </a:r>
            <a:r>
              <a:rPr lang="cs-CZ" sz="2400" b="1" dirty="0"/>
              <a:t>)</a:t>
            </a:r>
          </a:p>
          <a:p>
            <a:pPr algn="just"/>
            <a:r>
              <a:rPr lang="cs-CZ" sz="2400" dirty="0"/>
              <a:t>A) individuální a kolektivní paměť se vzájemně ovlivňují</a:t>
            </a:r>
          </a:p>
          <a:p>
            <a:pPr algn="just"/>
            <a:r>
              <a:rPr lang="cs-CZ" sz="2400" dirty="0"/>
              <a:t>B) kolektivní paměť (M. </a:t>
            </a:r>
            <a:r>
              <a:rPr lang="cs-CZ" sz="2400" dirty="0" err="1"/>
              <a:t>Halbwachs</a:t>
            </a:r>
            <a:r>
              <a:rPr lang="cs-CZ" sz="2400" dirty="0"/>
              <a:t>, 1925) je příliš vágní pojem a je třeba jej revidovat</a:t>
            </a:r>
          </a:p>
          <a:p>
            <a:pPr marL="0" indent="0" algn="just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315068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PAMĚŤ </a:t>
            </a:r>
            <a:br>
              <a:rPr lang="cs-CZ" sz="2400" b="1" dirty="0"/>
            </a:br>
            <a:r>
              <a:rPr lang="cs-CZ" sz="2400" b="1" dirty="0"/>
              <a:t>ZÁJEM O PAMĚŤ JAKO REAKCE NA POSTMODERNÍ KRIZI VELKÝCH VYPRÁVĚNÍ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Paměť </a:t>
            </a:r>
          </a:p>
          <a:p>
            <a:pPr marL="0" indent="0" algn="ctr">
              <a:buNone/>
            </a:pPr>
            <a:r>
              <a:rPr lang="cs-CZ" b="1" dirty="0"/>
              <a:t>Individuální a kolektivní	</a:t>
            </a:r>
          </a:p>
          <a:p>
            <a:pPr marL="0" indent="0" algn="just">
              <a:buNone/>
            </a:pPr>
            <a:r>
              <a:rPr lang="cs-CZ" sz="2400" b="1" dirty="0"/>
              <a:t>Maurice </a:t>
            </a:r>
            <a:r>
              <a:rPr lang="cs-CZ" sz="2400" b="1" dirty="0" err="1"/>
              <a:t>Halbwachs</a:t>
            </a:r>
            <a:r>
              <a:rPr lang="cs-CZ" sz="2400" b="1" dirty="0"/>
              <a:t> (1877-1945)</a:t>
            </a:r>
          </a:p>
          <a:p>
            <a:pPr marL="0" indent="0" algn="just">
              <a:buNone/>
            </a:pPr>
            <a:r>
              <a:rPr lang="cs-CZ" sz="2400" dirty="0"/>
              <a:t>Sociolog paměti. </a:t>
            </a:r>
          </a:p>
          <a:p>
            <a:pPr marL="0" indent="0" algn="just">
              <a:buNone/>
            </a:pPr>
            <a:r>
              <a:rPr lang="cs-CZ" sz="2400" dirty="0"/>
              <a:t>Autor konceptu KOLEKTIVNÍ PAMĚŤ (20. až 40. léta 20. stol.)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err="1"/>
              <a:t>Halbwachs</a:t>
            </a:r>
            <a:r>
              <a:rPr lang="cs-CZ" sz="2400" dirty="0"/>
              <a:t> a Bergson: paměť jako obrazy nepřítomných věcí</a:t>
            </a:r>
          </a:p>
          <a:p>
            <a:pPr marL="0" indent="0" algn="just">
              <a:buNone/>
            </a:pPr>
            <a:r>
              <a:rPr lang="cs-CZ" sz="2400" b="1" dirty="0" err="1"/>
              <a:t>Halbwachs</a:t>
            </a:r>
            <a:r>
              <a:rPr lang="cs-CZ" sz="2400" b="1" dirty="0"/>
              <a:t> vs. C. G. Jung: </a:t>
            </a:r>
            <a:r>
              <a:rPr lang="cs-CZ" sz="2400" dirty="0"/>
              <a:t>kolektivní paměť vs. kolektivní nevědomí (sociologická vs. fylogenetická definice paměti), tj. </a:t>
            </a:r>
            <a:r>
              <a:rPr lang="cs-CZ" sz="2400" b="1" dirty="0"/>
              <a:t>kolektivní paměť jako produkt kulturní dědičnosti (socializace jedince) vs. kolektivní paměť jako výraz biologické dědičnosti</a:t>
            </a:r>
            <a:r>
              <a:rPr lang="cs-CZ" sz="2400" dirty="0"/>
              <a:t>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18173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2649</Words>
  <Application>Microsoft Office PowerPoint</Application>
  <PresentationFormat>Širokoúhlá obrazovka</PresentationFormat>
  <Paragraphs>275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Arial Black</vt:lpstr>
      <vt:lpstr>Calibri</vt:lpstr>
      <vt:lpstr>Calibri Light</vt:lpstr>
      <vt:lpstr>Motiv Office</vt:lpstr>
      <vt:lpstr>New Media Art Obsessions_II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 </vt:lpstr>
      <vt:lpstr>PAMĚŤ  ZÁJEM O PAMĚŤ JAKO REAKCE NA POSTMODERNÍ KRIZI VELKÝCH VYPRÁVĚNÍ</vt:lpstr>
      <vt:lpstr>PAMĚŤ  ZÁJEM O PAMĚŤ JAKO REAKCE NA POSTMODERNÍ KRIZI VELKÝCH VYPRÁVĚNÍ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Média paměti Mnemotechnická tradice a divadlo paměti  </vt:lpstr>
      <vt:lpstr>Média paměti Mnemotechnická tradice a divadlo paměti 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Média paměti Mnemotechnická tradice a divadlo paměti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  <vt:lpstr>Nová historie_krize dokumentu_reenactment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 interpretace novomediálního díla II</dc:title>
  <dc:creator>Horakova</dc:creator>
  <cp:lastModifiedBy>Jana Horáková</cp:lastModifiedBy>
  <cp:revision>54</cp:revision>
  <dcterms:created xsi:type="dcterms:W3CDTF">2015-02-24T16:16:11Z</dcterms:created>
  <dcterms:modified xsi:type="dcterms:W3CDTF">2021-04-14T21:14:17Z</dcterms:modified>
</cp:coreProperties>
</file>