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7" r:id="rId2"/>
    <p:sldId id="334" r:id="rId3"/>
    <p:sldId id="341" r:id="rId4"/>
    <p:sldId id="347" r:id="rId5"/>
    <p:sldId id="342" r:id="rId6"/>
    <p:sldId id="360" r:id="rId7"/>
    <p:sldId id="358" r:id="rId8"/>
    <p:sldId id="359" r:id="rId9"/>
    <p:sldId id="371" r:id="rId10"/>
    <p:sldId id="361" r:id="rId11"/>
    <p:sldId id="372" r:id="rId12"/>
    <p:sldId id="374" r:id="rId13"/>
    <p:sldId id="375" r:id="rId14"/>
    <p:sldId id="376" r:id="rId15"/>
    <p:sldId id="377" r:id="rId16"/>
    <p:sldId id="378" r:id="rId17"/>
    <p:sldId id="373" r:id="rId18"/>
    <p:sldId id="363" r:id="rId19"/>
    <p:sldId id="364" r:id="rId20"/>
    <p:sldId id="365" r:id="rId21"/>
    <p:sldId id="366" r:id="rId22"/>
    <p:sldId id="265" r:id="rId23"/>
    <p:sldId id="351" r:id="rId24"/>
    <p:sldId id="276" r:id="rId25"/>
    <p:sldId id="379" r:id="rId26"/>
    <p:sldId id="297" r:id="rId27"/>
    <p:sldId id="380" r:id="rId28"/>
    <p:sldId id="367" r:id="rId29"/>
    <p:sldId id="368" r:id="rId30"/>
    <p:sldId id="369" r:id="rId31"/>
    <p:sldId id="370" r:id="rId32"/>
    <p:sldId id="321" r:id="rId33"/>
    <p:sldId id="354" r:id="rId34"/>
    <p:sldId id="381" r:id="rId35"/>
    <p:sldId id="382" r:id="rId36"/>
    <p:sldId id="384" r:id="rId37"/>
    <p:sldId id="383" r:id="rId38"/>
    <p:sldId id="385" r:id="rId39"/>
    <p:sldId id="387" r:id="rId40"/>
    <p:sldId id="386" r:id="rId41"/>
    <p:sldId id="389" r:id="rId42"/>
    <p:sldId id="266" r:id="rId43"/>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FEC"/>
    <a:srgbClr val="E2F0D9"/>
    <a:srgbClr val="B7275A"/>
    <a:srgbClr val="6954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82997" autoAdjust="0"/>
  </p:normalViewPr>
  <p:slideViewPr>
    <p:cSldViewPr snapToGrid="0">
      <p:cViewPr varScale="1">
        <p:scale>
          <a:sx n="71" d="100"/>
          <a:sy n="71" d="100"/>
        </p:scale>
        <p:origin x="1128" y="53"/>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5AB4B-C8AB-433C-97BD-9C277349AD6A}" type="datetimeFigureOut">
              <a:rPr lang="ko-KR" altLang="en-US" smtClean="0"/>
              <a:t>2022-04-12</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FB2D72-70D0-44AE-BA70-7B8148555BA2}" type="slidenum">
              <a:rPr lang="ko-KR" altLang="en-US" smtClean="0"/>
              <a:t>‹#›</a:t>
            </a:fld>
            <a:endParaRPr lang="ko-KR" altLang="en-US"/>
          </a:p>
        </p:txBody>
      </p:sp>
    </p:spTree>
    <p:extLst>
      <p:ext uri="{BB962C8B-B14F-4D97-AF65-F5344CB8AC3E}">
        <p14:creationId xmlns:p14="http://schemas.microsoft.com/office/powerpoint/2010/main" val="2467900661"/>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Hello welcome to todays Korean class. And we will begin.</a:t>
            </a:r>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1</a:t>
            </a:fld>
            <a:endParaRPr lang="ko-KR" altLang="en-US"/>
          </a:p>
        </p:txBody>
      </p:sp>
    </p:spTree>
    <p:extLst>
      <p:ext uri="{BB962C8B-B14F-4D97-AF65-F5344CB8AC3E}">
        <p14:creationId xmlns:p14="http://schemas.microsoft.com/office/powerpoint/2010/main" val="4051598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첫</a:t>
            </a:r>
            <a:r>
              <a:rPr lang="en-US" altLang="ko-KR" dirty="0"/>
              <a:t> </a:t>
            </a:r>
            <a:r>
              <a:rPr lang="ko-KR" altLang="en-US" dirty="0"/>
              <a:t>줄 읽고</a:t>
            </a:r>
            <a:r>
              <a:rPr lang="en-US" altLang="ko-KR" dirty="0"/>
              <a:t>, so by the past </a:t>
            </a:r>
            <a:r>
              <a:rPr lang="en-US" altLang="ko-KR" dirty="0" err="1"/>
              <a:t>tence</a:t>
            </a:r>
            <a:r>
              <a:rPr lang="en-US" altLang="ko-KR" dirty="0"/>
              <a:t> we check if it has happened in the past. And on that past tense we could say that what happened in the past has been completely finished by the double past tense marker </a:t>
            </a:r>
          </a:p>
          <a:p>
            <a:endParaRPr lang="en-US" altLang="ko-KR" dirty="0"/>
          </a:p>
          <a:p>
            <a:r>
              <a:rPr lang="en-US" altLang="ko-KR" dirty="0"/>
              <a:t>And the way we can ~~~ </a:t>
            </a:r>
            <a:r>
              <a:rPr lang="ko-KR" altLang="en-US" dirty="0"/>
              <a:t>아래</a:t>
            </a:r>
            <a:r>
              <a:rPr lang="en-US" altLang="ko-KR" dirty="0"/>
              <a:t> </a:t>
            </a:r>
            <a:r>
              <a:rPr lang="ko-KR" altLang="en-US" dirty="0"/>
              <a:t>읽기</a:t>
            </a:r>
            <a:r>
              <a:rPr lang="en-US" altLang="ko-KR" dirty="0"/>
              <a:t>. </a:t>
            </a:r>
            <a:r>
              <a:rPr lang="ko-KR" altLang="en-US" dirty="0" err="1"/>
              <a:t>았었까지</a:t>
            </a:r>
            <a:r>
              <a:rPr lang="en-US" altLang="ko-KR" dirty="0"/>
              <a:t>.</a:t>
            </a:r>
          </a:p>
          <a:p>
            <a:r>
              <a:rPr lang="en-US" altLang="ko-KR" dirty="0"/>
              <a:t> so</a:t>
            </a:r>
            <a:r>
              <a:rPr lang="ko-KR" altLang="en-US" dirty="0"/>
              <a:t> </a:t>
            </a:r>
            <a:r>
              <a:rPr lang="en-US" altLang="ko-KR" dirty="0"/>
              <a:t>it would turn out as </a:t>
            </a:r>
            <a:r>
              <a:rPr lang="ko-KR" altLang="en-US" dirty="0" err="1"/>
              <a:t>았었</a:t>
            </a:r>
            <a:r>
              <a:rPr lang="en-US" altLang="ko-KR" dirty="0"/>
              <a:t>, </a:t>
            </a:r>
            <a:r>
              <a:rPr lang="ko-KR" altLang="en-US" dirty="0" err="1"/>
              <a:t>었었</a:t>
            </a:r>
            <a:r>
              <a:rPr lang="ko-KR" altLang="en-US" dirty="0"/>
              <a:t> </a:t>
            </a:r>
            <a:r>
              <a:rPr lang="en-US" altLang="ko-KR" dirty="0"/>
              <a:t>in the sentence which is only one word different of their form</a:t>
            </a:r>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10</a:t>
            </a:fld>
            <a:endParaRPr lang="ko-KR" altLang="en-US"/>
          </a:p>
        </p:txBody>
      </p:sp>
    </p:spTree>
    <p:extLst>
      <p:ext uri="{BB962C8B-B14F-4D97-AF65-F5344CB8AC3E}">
        <p14:creationId xmlns:p14="http://schemas.microsoft.com/office/powerpoint/2010/main" val="4135121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altLang="ko-KR" dirty="0"/>
              <a:t>This is the list which shows</a:t>
            </a:r>
            <a:r>
              <a:rPr lang="en-US" altLang="ko-KR" sz="1800" b="0" i="0" u="none" strike="noStrike" baseline="0" dirty="0">
                <a:solidFill>
                  <a:srgbClr val="000000"/>
                </a:solidFill>
              </a:rPr>
              <a:t> how the marker is placed. So firstly, if we look at the Korean word that means go, it is pronounced as </a:t>
            </a:r>
            <a:r>
              <a:rPr lang="ko-KR" altLang="en-US" sz="1800" b="0" i="0" u="none" strike="noStrike" baseline="0" dirty="0">
                <a:solidFill>
                  <a:srgbClr val="000000"/>
                </a:solidFill>
              </a:rPr>
              <a:t>가자</a:t>
            </a:r>
            <a:r>
              <a:rPr lang="en-US" altLang="ko-KR" sz="1800" b="0" i="0" u="none" strike="noStrike" baseline="0" dirty="0">
                <a:solidFill>
                  <a:srgbClr val="000000"/>
                </a:solidFill>
              </a:rPr>
              <a:t>. And to make it into a past tense we can put </a:t>
            </a:r>
            <a:r>
              <a:rPr lang="ko-KR" altLang="en-US" sz="1800" b="0" i="0" u="none" strike="noStrike" baseline="0" dirty="0" err="1">
                <a:solidFill>
                  <a:srgbClr val="000000"/>
                </a:solidFill>
              </a:rPr>
              <a:t>었</a:t>
            </a:r>
            <a:r>
              <a:rPr lang="ko-KR" altLang="en-US" sz="1800" b="0" i="0" u="none" strike="noStrike" baseline="0" dirty="0">
                <a:solidFill>
                  <a:srgbClr val="000000"/>
                </a:solidFill>
              </a:rPr>
              <a:t> </a:t>
            </a:r>
            <a:r>
              <a:rPr lang="en-US" altLang="ko-KR" sz="1800" b="0" i="0" u="none" strike="noStrike" baseline="0" dirty="0">
                <a:solidFill>
                  <a:srgbClr val="000000"/>
                </a:solidFill>
              </a:rPr>
              <a:t>or </a:t>
            </a:r>
            <a:r>
              <a:rPr lang="ko-KR" altLang="en-US" sz="1800" b="0" i="0" u="none" strike="noStrike" baseline="0" dirty="0" err="1">
                <a:solidFill>
                  <a:srgbClr val="000000"/>
                </a:solidFill>
              </a:rPr>
              <a:t>았</a:t>
            </a:r>
            <a:r>
              <a:rPr lang="ko-KR" altLang="en-US" sz="1800" b="0" i="0" u="none" strike="noStrike" baseline="0" dirty="0">
                <a:solidFill>
                  <a:srgbClr val="000000"/>
                </a:solidFill>
              </a:rPr>
              <a:t> </a:t>
            </a:r>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11</a:t>
            </a:fld>
            <a:endParaRPr lang="ko-KR" altLang="en-US"/>
          </a:p>
        </p:txBody>
      </p:sp>
    </p:spTree>
    <p:extLst>
      <p:ext uri="{BB962C8B-B14F-4D97-AF65-F5344CB8AC3E}">
        <p14:creationId xmlns:p14="http://schemas.microsoft.com/office/powerpoint/2010/main" val="2611040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altLang="ko-KR" dirty="0"/>
              <a:t>This is the list which shows</a:t>
            </a:r>
            <a:r>
              <a:rPr lang="en-US" altLang="ko-KR" sz="1800" b="0" i="0" u="none" strike="noStrike" baseline="0" dirty="0">
                <a:solidFill>
                  <a:srgbClr val="000000"/>
                </a:solidFill>
              </a:rPr>
              <a:t> how the marker is placed. So firstly, if we look at the Korean word that means go, it is pronounced as </a:t>
            </a:r>
            <a:r>
              <a:rPr lang="ko-KR" altLang="en-US" sz="1800" b="0" i="0" u="none" strike="noStrike" baseline="0" dirty="0">
                <a:solidFill>
                  <a:srgbClr val="000000"/>
                </a:solidFill>
              </a:rPr>
              <a:t>가자</a:t>
            </a:r>
            <a:r>
              <a:rPr lang="en-US" altLang="ko-KR" sz="1800" b="0" i="0" u="none" strike="noStrike" baseline="0" dirty="0">
                <a:solidFill>
                  <a:srgbClr val="000000"/>
                </a:solidFill>
              </a:rPr>
              <a:t>. And to make it into a past tense we can put </a:t>
            </a:r>
            <a:r>
              <a:rPr lang="ko-KR" altLang="en-US" sz="1800" b="0" i="0" u="none" strike="noStrike" baseline="0" dirty="0" err="1">
                <a:solidFill>
                  <a:srgbClr val="000000"/>
                </a:solidFill>
              </a:rPr>
              <a:t>었</a:t>
            </a:r>
            <a:r>
              <a:rPr lang="ko-KR" altLang="en-US" sz="1800" b="0" i="0" u="none" strike="noStrike" baseline="0" dirty="0">
                <a:solidFill>
                  <a:srgbClr val="000000"/>
                </a:solidFill>
              </a:rPr>
              <a:t> </a:t>
            </a:r>
            <a:r>
              <a:rPr lang="en-US" altLang="ko-KR" sz="1800" b="0" i="0" u="none" strike="noStrike" baseline="0" dirty="0">
                <a:solidFill>
                  <a:srgbClr val="000000"/>
                </a:solidFill>
              </a:rPr>
              <a:t>or </a:t>
            </a:r>
            <a:r>
              <a:rPr lang="ko-KR" altLang="en-US" sz="1800" b="0" i="0" u="none" strike="noStrike" baseline="0" dirty="0" err="1">
                <a:solidFill>
                  <a:srgbClr val="000000"/>
                </a:solidFill>
              </a:rPr>
              <a:t>았</a:t>
            </a:r>
            <a:r>
              <a:rPr lang="ko-KR" altLang="en-US" sz="1800" b="0" i="0" u="none" strike="noStrike" baseline="0" dirty="0">
                <a:solidFill>
                  <a:srgbClr val="000000"/>
                </a:solidFill>
              </a:rPr>
              <a:t> </a:t>
            </a:r>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12</a:t>
            </a:fld>
            <a:endParaRPr lang="ko-KR" altLang="en-US"/>
          </a:p>
        </p:txBody>
      </p:sp>
    </p:spTree>
    <p:extLst>
      <p:ext uri="{BB962C8B-B14F-4D97-AF65-F5344CB8AC3E}">
        <p14:creationId xmlns:p14="http://schemas.microsoft.com/office/powerpoint/2010/main" val="668444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altLang="ko-KR" dirty="0"/>
              <a:t>This is the list which shows</a:t>
            </a:r>
            <a:r>
              <a:rPr lang="en-US" altLang="ko-KR" sz="1800" b="0" i="0" u="none" strike="noStrike" baseline="0" dirty="0">
                <a:solidFill>
                  <a:srgbClr val="000000"/>
                </a:solidFill>
              </a:rPr>
              <a:t> how the marker is placed. So firstly, if we look at the Korean word that means go, it is pronounced as </a:t>
            </a:r>
            <a:r>
              <a:rPr lang="ko-KR" altLang="en-US" sz="1800" b="0" i="0" u="none" strike="noStrike" baseline="0" dirty="0">
                <a:solidFill>
                  <a:srgbClr val="000000"/>
                </a:solidFill>
              </a:rPr>
              <a:t>가자</a:t>
            </a:r>
            <a:r>
              <a:rPr lang="en-US" altLang="ko-KR" sz="1800" b="0" i="0" u="none" strike="noStrike" baseline="0" dirty="0">
                <a:solidFill>
                  <a:srgbClr val="000000"/>
                </a:solidFill>
              </a:rPr>
              <a:t>. And to make it into a past tense we can put </a:t>
            </a:r>
            <a:r>
              <a:rPr lang="ko-KR" altLang="en-US" sz="1800" b="0" i="0" u="none" strike="noStrike" baseline="0" dirty="0" err="1">
                <a:solidFill>
                  <a:srgbClr val="000000"/>
                </a:solidFill>
              </a:rPr>
              <a:t>었</a:t>
            </a:r>
            <a:r>
              <a:rPr lang="ko-KR" altLang="en-US" sz="1800" b="0" i="0" u="none" strike="noStrike" baseline="0" dirty="0">
                <a:solidFill>
                  <a:srgbClr val="000000"/>
                </a:solidFill>
              </a:rPr>
              <a:t> </a:t>
            </a:r>
            <a:r>
              <a:rPr lang="en-US" altLang="ko-KR" sz="1800" b="0" i="0" u="none" strike="noStrike" baseline="0" dirty="0">
                <a:solidFill>
                  <a:srgbClr val="000000"/>
                </a:solidFill>
              </a:rPr>
              <a:t>or </a:t>
            </a:r>
            <a:r>
              <a:rPr lang="ko-KR" altLang="en-US" sz="1800" b="0" i="0" u="none" strike="noStrike" baseline="0" dirty="0" err="1">
                <a:solidFill>
                  <a:srgbClr val="000000"/>
                </a:solidFill>
              </a:rPr>
              <a:t>았</a:t>
            </a:r>
            <a:r>
              <a:rPr lang="ko-KR" altLang="en-US" sz="1800" b="0" i="0" u="none" strike="noStrike" baseline="0" dirty="0">
                <a:solidFill>
                  <a:srgbClr val="000000"/>
                </a:solidFill>
              </a:rPr>
              <a:t> </a:t>
            </a:r>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13</a:t>
            </a:fld>
            <a:endParaRPr lang="ko-KR" altLang="en-US"/>
          </a:p>
        </p:txBody>
      </p:sp>
    </p:spTree>
    <p:extLst>
      <p:ext uri="{BB962C8B-B14F-4D97-AF65-F5344CB8AC3E}">
        <p14:creationId xmlns:p14="http://schemas.microsoft.com/office/powerpoint/2010/main" val="1775112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altLang="ko-KR" dirty="0"/>
              <a:t>This is the list which shows</a:t>
            </a:r>
            <a:r>
              <a:rPr lang="en-US" altLang="ko-KR" sz="1800" b="0" i="0" u="none" strike="noStrike" baseline="0" dirty="0">
                <a:solidFill>
                  <a:srgbClr val="000000"/>
                </a:solidFill>
              </a:rPr>
              <a:t> how the marker is placed. So firstly, if we look at the Korean word that means go, it is pronounced as </a:t>
            </a:r>
            <a:r>
              <a:rPr lang="ko-KR" altLang="en-US" sz="1800" b="0" i="0" u="none" strike="noStrike" baseline="0" dirty="0">
                <a:solidFill>
                  <a:srgbClr val="000000"/>
                </a:solidFill>
              </a:rPr>
              <a:t>가자</a:t>
            </a:r>
            <a:r>
              <a:rPr lang="en-US" altLang="ko-KR" sz="1800" b="0" i="0" u="none" strike="noStrike" baseline="0" dirty="0">
                <a:solidFill>
                  <a:srgbClr val="000000"/>
                </a:solidFill>
              </a:rPr>
              <a:t>. And to make it into a past tense we can put </a:t>
            </a:r>
            <a:r>
              <a:rPr lang="ko-KR" altLang="en-US" sz="1800" b="0" i="0" u="none" strike="noStrike" baseline="0" dirty="0" err="1">
                <a:solidFill>
                  <a:srgbClr val="000000"/>
                </a:solidFill>
              </a:rPr>
              <a:t>었</a:t>
            </a:r>
            <a:r>
              <a:rPr lang="ko-KR" altLang="en-US" sz="1800" b="0" i="0" u="none" strike="noStrike" baseline="0" dirty="0">
                <a:solidFill>
                  <a:srgbClr val="000000"/>
                </a:solidFill>
              </a:rPr>
              <a:t> </a:t>
            </a:r>
            <a:r>
              <a:rPr lang="en-US" altLang="ko-KR" sz="1800" b="0" i="0" u="none" strike="noStrike" baseline="0" dirty="0">
                <a:solidFill>
                  <a:srgbClr val="000000"/>
                </a:solidFill>
              </a:rPr>
              <a:t>or </a:t>
            </a:r>
            <a:r>
              <a:rPr lang="ko-KR" altLang="en-US" sz="1800" b="0" i="0" u="none" strike="noStrike" baseline="0" dirty="0" err="1">
                <a:solidFill>
                  <a:srgbClr val="000000"/>
                </a:solidFill>
              </a:rPr>
              <a:t>았</a:t>
            </a:r>
            <a:r>
              <a:rPr lang="ko-KR" altLang="en-US" sz="1800" b="0" i="0" u="none" strike="noStrike" baseline="0" dirty="0">
                <a:solidFill>
                  <a:srgbClr val="000000"/>
                </a:solidFill>
              </a:rPr>
              <a:t> </a:t>
            </a:r>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14</a:t>
            </a:fld>
            <a:endParaRPr lang="ko-KR" altLang="en-US"/>
          </a:p>
        </p:txBody>
      </p:sp>
    </p:spTree>
    <p:extLst>
      <p:ext uri="{BB962C8B-B14F-4D97-AF65-F5344CB8AC3E}">
        <p14:creationId xmlns:p14="http://schemas.microsoft.com/office/powerpoint/2010/main" val="3286673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altLang="ko-KR" dirty="0"/>
              <a:t>This is the list which shows</a:t>
            </a:r>
            <a:r>
              <a:rPr lang="en-US" altLang="ko-KR" sz="1800" b="0" i="0" u="none" strike="noStrike" baseline="0" dirty="0">
                <a:solidFill>
                  <a:srgbClr val="000000"/>
                </a:solidFill>
              </a:rPr>
              <a:t> how the marker is placed. So firstly, if we look at the Korean word that means go, it is pronounced as </a:t>
            </a:r>
            <a:r>
              <a:rPr lang="ko-KR" altLang="en-US" sz="1800" b="0" i="0" u="none" strike="noStrike" baseline="0" dirty="0">
                <a:solidFill>
                  <a:srgbClr val="000000"/>
                </a:solidFill>
              </a:rPr>
              <a:t>가자</a:t>
            </a:r>
            <a:r>
              <a:rPr lang="en-US" altLang="ko-KR" sz="1800" b="0" i="0" u="none" strike="noStrike" baseline="0" dirty="0">
                <a:solidFill>
                  <a:srgbClr val="000000"/>
                </a:solidFill>
              </a:rPr>
              <a:t>. And to make it into a past tense we can put </a:t>
            </a:r>
            <a:r>
              <a:rPr lang="ko-KR" altLang="en-US" sz="1800" b="0" i="0" u="none" strike="noStrike" baseline="0" dirty="0" err="1">
                <a:solidFill>
                  <a:srgbClr val="000000"/>
                </a:solidFill>
              </a:rPr>
              <a:t>었</a:t>
            </a:r>
            <a:r>
              <a:rPr lang="ko-KR" altLang="en-US" sz="1800" b="0" i="0" u="none" strike="noStrike" baseline="0" dirty="0">
                <a:solidFill>
                  <a:srgbClr val="000000"/>
                </a:solidFill>
              </a:rPr>
              <a:t> </a:t>
            </a:r>
            <a:r>
              <a:rPr lang="en-US" altLang="ko-KR" sz="1800" b="0" i="0" u="none" strike="noStrike" baseline="0" dirty="0">
                <a:solidFill>
                  <a:srgbClr val="000000"/>
                </a:solidFill>
              </a:rPr>
              <a:t>or </a:t>
            </a:r>
            <a:r>
              <a:rPr lang="ko-KR" altLang="en-US" sz="1800" b="0" i="0" u="none" strike="noStrike" baseline="0" dirty="0" err="1">
                <a:solidFill>
                  <a:srgbClr val="000000"/>
                </a:solidFill>
              </a:rPr>
              <a:t>았</a:t>
            </a:r>
            <a:r>
              <a:rPr lang="ko-KR" altLang="en-US" sz="1800" b="0" i="0" u="none" strike="noStrike" baseline="0" dirty="0">
                <a:solidFill>
                  <a:srgbClr val="000000"/>
                </a:solidFill>
              </a:rPr>
              <a:t> </a:t>
            </a:r>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15</a:t>
            </a:fld>
            <a:endParaRPr lang="ko-KR" altLang="en-US"/>
          </a:p>
        </p:txBody>
      </p:sp>
    </p:spTree>
    <p:extLst>
      <p:ext uri="{BB962C8B-B14F-4D97-AF65-F5344CB8AC3E}">
        <p14:creationId xmlns:p14="http://schemas.microsoft.com/office/powerpoint/2010/main" val="202231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altLang="ko-KR" dirty="0"/>
              <a:t>This is the list which shows</a:t>
            </a:r>
            <a:r>
              <a:rPr lang="en-US" altLang="ko-KR" sz="1800" b="0" i="0" u="none" strike="noStrike" baseline="0" dirty="0">
                <a:solidFill>
                  <a:srgbClr val="000000"/>
                </a:solidFill>
              </a:rPr>
              <a:t> how the marker is placed. So firstly, if we look at the Korean word that means go, it is pronounced as </a:t>
            </a:r>
            <a:r>
              <a:rPr lang="ko-KR" altLang="en-US" sz="1800" b="0" i="0" u="none" strike="noStrike" baseline="0" dirty="0">
                <a:solidFill>
                  <a:srgbClr val="000000"/>
                </a:solidFill>
              </a:rPr>
              <a:t>가자</a:t>
            </a:r>
            <a:r>
              <a:rPr lang="en-US" altLang="ko-KR" sz="1800" b="0" i="0" u="none" strike="noStrike" baseline="0" dirty="0">
                <a:solidFill>
                  <a:srgbClr val="000000"/>
                </a:solidFill>
              </a:rPr>
              <a:t>. And to make it into a past tense we can put </a:t>
            </a:r>
            <a:r>
              <a:rPr lang="ko-KR" altLang="en-US" sz="1800" b="0" i="0" u="none" strike="noStrike" baseline="0" dirty="0" err="1">
                <a:solidFill>
                  <a:srgbClr val="000000"/>
                </a:solidFill>
              </a:rPr>
              <a:t>었</a:t>
            </a:r>
            <a:r>
              <a:rPr lang="ko-KR" altLang="en-US" sz="1800" b="0" i="0" u="none" strike="noStrike" baseline="0" dirty="0">
                <a:solidFill>
                  <a:srgbClr val="000000"/>
                </a:solidFill>
              </a:rPr>
              <a:t> </a:t>
            </a:r>
            <a:r>
              <a:rPr lang="en-US" altLang="ko-KR" sz="1800" b="0" i="0" u="none" strike="noStrike" baseline="0" dirty="0">
                <a:solidFill>
                  <a:srgbClr val="000000"/>
                </a:solidFill>
              </a:rPr>
              <a:t>or </a:t>
            </a:r>
            <a:r>
              <a:rPr lang="ko-KR" altLang="en-US" sz="1800" b="0" i="0" u="none" strike="noStrike" baseline="0" dirty="0" err="1">
                <a:solidFill>
                  <a:srgbClr val="000000"/>
                </a:solidFill>
              </a:rPr>
              <a:t>았</a:t>
            </a:r>
            <a:r>
              <a:rPr lang="ko-KR" altLang="en-US" sz="1800" b="0" i="0" u="none" strike="noStrike" baseline="0" dirty="0">
                <a:solidFill>
                  <a:srgbClr val="000000"/>
                </a:solidFill>
              </a:rPr>
              <a:t> </a:t>
            </a:r>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16</a:t>
            </a:fld>
            <a:endParaRPr lang="ko-KR" altLang="en-US"/>
          </a:p>
        </p:txBody>
      </p:sp>
    </p:spTree>
    <p:extLst>
      <p:ext uri="{BB962C8B-B14F-4D97-AF65-F5344CB8AC3E}">
        <p14:creationId xmlns:p14="http://schemas.microsoft.com/office/powerpoint/2010/main" val="1958758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altLang="ko-KR" dirty="0"/>
              <a:t>This is the list which shows</a:t>
            </a:r>
            <a:r>
              <a:rPr lang="en-US" altLang="ko-KR" sz="1800" b="0" i="0" u="none" strike="noStrike" baseline="0" dirty="0">
                <a:solidFill>
                  <a:srgbClr val="000000"/>
                </a:solidFill>
              </a:rPr>
              <a:t> how the marker is placed. So firstly, if we look at the Korean word that means go, it is pronounced as </a:t>
            </a:r>
            <a:r>
              <a:rPr lang="ko-KR" altLang="en-US" sz="1800" b="0" i="0" u="none" strike="noStrike" baseline="0" dirty="0">
                <a:solidFill>
                  <a:srgbClr val="000000"/>
                </a:solidFill>
              </a:rPr>
              <a:t>가자</a:t>
            </a:r>
            <a:r>
              <a:rPr lang="en-US" altLang="ko-KR" sz="1800" b="0" i="0" u="none" strike="noStrike" baseline="0" dirty="0">
                <a:solidFill>
                  <a:srgbClr val="000000"/>
                </a:solidFill>
              </a:rPr>
              <a:t>. And to make it into a past tense we can put </a:t>
            </a:r>
            <a:r>
              <a:rPr lang="ko-KR" altLang="en-US" sz="1800" b="0" i="0" u="none" strike="noStrike" baseline="0" dirty="0" err="1">
                <a:solidFill>
                  <a:srgbClr val="000000"/>
                </a:solidFill>
              </a:rPr>
              <a:t>었</a:t>
            </a:r>
            <a:r>
              <a:rPr lang="ko-KR" altLang="en-US" sz="1800" b="0" i="0" u="none" strike="noStrike" baseline="0" dirty="0">
                <a:solidFill>
                  <a:srgbClr val="000000"/>
                </a:solidFill>
              </a:rPr>
              <a:t> </a:t>
            </a:r>
            <a:r>
              <a:rPr lang="en-US" altLang="ko-KR" sz="1800" b="0" i="0" u="none" strike="noStrike" baseline="0" dirty="0">
                <a:solidFill>
                  <a:srgbClr val="000000"/>
                </a:solidFill>
              </a:rPr>
              <a:t>or </a:t>
            </a:r>
            <a:r>
              <a:rPr lang="ko-KR" altLang="en-US" sz="1800" b="0" i="0" u="none" strike="noStrike" baseline="0" dirty="0" err="1">
                <a:solidFill>
                  <a:srgbClr val="000000"/>
                </a:solidFill>
              </a:rPr>
              <a:t>았</a:t>
            </a:r>
            <a:r>
              <a:rPr lang="ko-KR" altLang="en-US" sz="1800" b="0" i="0" u="none" strike="noStrike" baseline="0" dirty="0">
                <a:solidFill>
                  <a:srgbClr val="000000"/>
                </a:solidFill>
              </a:rPr>
              <a:t> </a:t>
            </a:r>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17</a:t>
            </a:fld>
            <a:endParaRPr lang="ko-KR" altLang="en-US"/>
          </a:p>
        </p:txBody>
      </p:sp>
    </p:spTree>
    <p:extLst>
      <p:ext uri="{BB962C8B-B14F-4D97-AF65-F5344CB8AC3E}">
        <p14:creationId xmlns:p14="http://schemas.microsoft.com/office/powerpoint/2010/main" val="1401338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좁았다는 </a:t>
            </a:r>
            <a:r>
              <a:rPr lang="en-US" altLang="ko-KR" dirty="0"/>
              <a:t>just explaining if the road was narrow or not. </a:t>
            </a:r>
            <a:r>
              <a:rPr lang="ko-KR" altLang="en-US" dirty="0" err="1"/>
              <a:t>좁았었어요는</a:t>
            </a:r>
            <a:r>
              <a:rPr lang="en-US" altLang="ko-KR" dirty="0"/>
              <a:t> </a:t>
            </a:r>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18</a:t>
            </a:fld>
            <a:endParaRPr lang="ko-KR" altLang="en-US"/>
          </a:p>
        </p:txBody>
      </p:sp>
    </p:spTree>
    <p:extLst>
      <p:ext uri="{BB962C8B-B14F-4D97-AF65-F5344CB8AC3E}">
        <p14:creationId xmlns:p14="http://schemas.microsoft.com/office/powerpoint/2010/main" val="782844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19</a:t>
            </a:fld>
            <a:endParaRPr lang="ko-KR" altLang="en-US"/>
          </a:p>
        </p:txBody>
      </p:sp>
    </p:spTree>
    <p:extLst>
      <p:ext uri="{BB962C8B-B14F-4D97-AF65-F5344CB8AC3E}">
        <p14:creationId xmlns:p14="http://schemas.microsoft.com/office/powerpoint/2010/main" val="1791161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Today we will be learning about the sentence final endings, the subtle difference of the past tense marker and move on to the double </a:t>
            </a:r>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2</a:t>
            </a:fld>
            <a:endParaRPr lang="ko-KR" altLang="en-US"/>
          </a:p>
        </p:txBody>
      </p:sp>
    </p:spTree>
    <p:extLst>
      <p:ext uri="{BB962C8B-B14F-4D97-AF65-F5344CB8AC3E}">
        <p14:creationId xmlns:p14="http://schemas.microsoft.com/office/powerpoint/2010/main" val="2629764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baseline="0" dirty="0">
                <a:solidFill>
                  <a:srgbClr val="000000"/>
                </a:solidFill>
                <a:latin typeface="Arial" panose="020B0604020202020204" pitchFamily="34" charset="0"/>
              </a:rPr>
              <a:t>The double past tense marker </a:t>
            </a:r>
            <a:r>
              <a:rPr lang="ko-KR" altLang="en-US" sz="1200" b="0" i="0" u="none" strike="noStrike" baseline="0" dirty="0" err="1">
                <a:solidFill>
                  <a:srgbClr val="000000"/>
                </a:solidFill>
                <a:latin typeface="맑은 고딕" panose="020B0503020000020004" pitchFamily="50" charset="-127"/>
                <a:ea typeface="맑은 고딕" panose="020B0503020000020004" pitchFamily="50" charset="-127"/>
              </a:rPr>
              <a:t>았</a:t>
            </a:r>
            <a:r>
              <a:rPr lang="en-US" altLang="ko-KR" sz="1200" b="0" i="0" u="none" strike="noStrike" baseline="0" dirty="0">
                <a:solidFill>
                  <a:srgbClr val="000000"/>
                </a:solidFill>
                <a:latin typeface="Arial" panose="020B0604020202020204" pitchFamily="34" charset="0"/>
                <a:ea typeface="맑은 고딕" panose="020B0503020000020004" pitchFamily="50" charset="-127"/>
              </a:rPr>
              <a:t>/</a:t>
            </a:r>
            <a:r>
              <a:rPr lang="ko-KR" altLang="en-US" sz="1200" b="0" i="0" u="none" strike="noStrike" baseline="0" dirty="0" err="1">
                <a:solidFill>
                  <a:srgbClr val="000000"/>
                </a:solidFill>
                <a:latin typeface="맑은 고딕" panose="020B0503020000020004" pitchFamily="50" charset="-127"/>
                <a:ea typeface="맑은 고딕" panose="020B0503020000020004" pitchFamily="50" charset="-127"/>
              </a:rPr>
              <a:t>었</a:t>
            </a:r>
            <a:r>
              <a:rPr lang="ko-KR" altLang="en-US" sz="1200" b="0" i="0" u="none" strike="noStrike" baseline="0" dirty="0">
                <a:solidFill>
                  <a:srgbClr val="000000"/>
                </a:solidFill>
                <a:latin typeface="맑은 고딕" panose="020B0503020000020004" pitchFamily="50" charset="-127"/>
                <a:ea typeface="맑은 고딕" panose="020B0503020000020004" pitchFamily="50" charset="-127"/>
              </a:rPr>
              <a:t> </a:t>
            </a:r>
            <a:r>
              <a:rPr lang="en-US" altLang="ko-KR" sz="1200" b="0" i="0" u="none" strike="noStrike" baseline="0" dirty="0">
                <a:solidFill>
                  <a:srgbClr val="000000"/>
                </a:solidFill>
                <a:latin typeface="Arial" panose="020B0604020202020204" pitchFamily="34" charset="0"/>
                <a:ea typeface="맑은 고딕" panose="020B0503020000020004" pitchFamily="50" charset="-127"/>
              </a:rPr>
              <a:t>[at/</a:t>
            </a:r>
            <a:r>
              <a:rPr lang="en-US" altLang="ko-KR" sz="1200" b="0" i="0" u="none" strike="noStrike" baseline="0" dirty="0" err="1">
                <a:solidFill>
                  <a:srgbClr val="000000"/>
                </a:solidFill>
                <a:latin typeface="Arial" panose="020B0604020202020204" pitchFamily="34" charset="0"/>
                <a:ea typeface="맑은 고딕" panose="020B0503020000020004" pitchFamily="50" charset="-127"/>
              </a:rPr>
              <a:t>eot</a:t>
            </a:r>
            <a:r>
              <a:rPr lang="en-US" altLang="ko-KR" sz="1200" b="0" i="0" u="none" strike="noStrike" baseline="0" dirty="0">
                <a:solidFill>
                  <a:srgbClr val="000000"/>
                </a:solidFill>
                <a:latin typeface="Arial" panose="020B0604020202020204" pitchFamily="34" charset="0"/>
                <a:ea typeface="맑은 고딕" panose="020B0503020000020004" pitchFamily="50" charset="-127"/>
              </a:rPr>
              <a:t>] makes the past action or situation more remote than the regular past tense marker </a:t>
            </a:r>
            <a:r>
              <a:rPr lang="ko-KR" altLang="en-US" sz="1200" b="0" i="0" u="none" strike="noStrike" baseline="0" dirty="0" err="1">
                <a:solidFill>
                  <a:srgbClr val="000000"/>
                </a:solidFill>
                <a:latin typeface="맑은 고딕" panose="020B0503020000020004" pitchFamily="50" charset="-127"/>
                <a:ea typeface="맑은 고딕" panose="020B0503020000020004" pitchFamily="50" charset="-127"/>
              </a:rPr>
              <a:t>았</a:t>
            </a:r>
            <a:r>
              <a:rPr lang="en-US" altLang="ko-KR" sz="1200" b="0" i="0" u="none" strike="noStrike" baseline="0" dirty="0">
                <a:solidFill>
                  <a:srgbClr val="000000"/>
                </a:solidFill>
                <a:latin typeface="Arial" panose="020B0604020202020204" pitchFamily="34" charset="0"/>
                <a:ea typeface="맑은 고딕" panose="020B0503020000020004" pitchFamily="50" charset="-127"/>
              </a:rPr>
              <a:t>/</a:t>
            </a:r>
            <a:r>
              <a:rPr lang="ko-KR" altLang="en-US" sz="1200" b="0" i="0" u="none" strike="noStrike" baseline="0" dirty="0" err="1">
                <a:solidFill>
                  <a:srgbClr val="000000"/>
                </a:solidFill>
                <a:latin typeface="맑은 고딕" panose="020B0503020000020004" pitchFamily="50" charset="-127"/>
                <a:ea typeface="맑은 고딕" panose="020B0503020000020004" pitchFamily="50" charset="-127"/>
              </a:rPr>
              <a:t>었</a:t>
            </a:r>
            <a:r>
              <a:rPr lang="ko-KR" altLang="en-US" sz="1200" b="0" i="0" u="none" strike="noStrike" baseline="0" dirty="0">
                <a:solidFill>
                  <a:srgbClr val="000000"/>
                </a:solidFill>
                <a:latin typeface="맑은 고딕" panose="020B0503020000020004" pitchFamily="50" charset="-127"/>
                <a:ea typeface="맑은 고딕" panose="020B0503020000020004" pitchFamily="50" charset="-127"/>
              </a:rPr>
              <a:t> </a:t>
            </a:r>
            <a:r>
              <a:rPr lang="en-US" altLang="ko-KR" sz="1200" b="0" i="0" u="none" strike="noStrike" baseline="0" dirty="0">
                <a:solidFill>
                  <a:srgbClr val="000000"/>
                </a:solidFill>
                <a:latin typeface="Arial" panose="020B0604020202020204" pitchFamily="34" charset="0"/>
                <a:ea typeface="맑은 고딕" panose="020B0503020000020004" pitchFamily="50" charset="-127"/>
              </a:rPr>
              <a:t>[at/</a:t>
            </a:r>
            <a:r>
              <a:rPr lang="en-US" altLang="ko-KR" sz="1200" b="0" i="0" u="none" strike="noStrike" baseline="0" dirty="0" err="1">
                <a:solidFill>
                  <a:srgbClr val="000000"/>
                </a:solidFill>
                <a:latin typeface="Arial" panose="020B0604020202020204" pitchFamily="34" charset="0"/>
                <a:ea typeface="맑은 고딕" panose="020B0503020000020004" pitchFamily="50" charset="-127"/>
              </a:rPr>
              <a:t>eot</a:t>
            </a:r>
            <a:r>
              <a:rPr lang="en-US" altLang="ko-KR" sz="1200" b="0" i="0" u="none" strike="noStrike" baseline="0" dirty="0">
                <a:solidFill>
                  <a:srgbClr val="000000"/>
                </a:solidFill>
                <a:latin typeface="Arial" panose="020B0604020202020204" pitchFamily="34" charset="0"/>
                <a:ea typeface="맑은 고딕" panose="020B0503020000020004" pitchFamily="50" charset="-127"/>
              </a:rPr>
              <a:t>] does</a:t>
            </a:r>
          </a:p>
          <a:p>
            <a:endParaRPr lang="en-US" altLang="ko-KR" sz="1200" b="0" i="0" u="none" strike="noStrike" baseline="0" dirty="0">
              <a:solidFill>
                <a:srgbClr val="000000"/>
              </a:solidFill>
              <a:latin typeface="Arial" panose="020B0604020202020204" pitchFamily="34" charset="0"/>
              <a:ea typeface="맑은 고딕" panose="020B0503020000020004" pitchFamily="50" charset="-127"/>
            </a:endParaRPr>
          </a:p>
          <a:p>
            <a:r>
              <a:rPr lang="en-US" altLang="ko-KR" sz="1800" b="0" i="0" u="none" strike="noStrike" baseline="0" dirty="0">
                <a:solidFill>
                  <a:srgbClr val="000000"/>
                </a:solidFill>
                <a:latin typeface="Arial" panose="020B0604020202020204" pitchFamily="34" charset="0"/>
              </a:rPr>
              <a:t>The double past tense marker </a:t>
            </a:r>
            <a:r>
              <a:rPr lang="ko-KR" altLang="en-US" sz="1800" b="0" i="0" u="none" strike="noStrike" baseline="0" dirty="0" err="1">
                <a:solidFill>
                  <a:srgbClr val="000000"/>
                </a:solidFill>
                <a:latin typeface="맑은 고딕" panose="020B0503020000020004" pitchFamily="50" charset="-127"/>
                <a:ea typeface="맑은 고딕" panose="020B0503020000020004" pitchFamily="50" charset="-127"/>
              </a:rPr>
              <a:t>았</a:t>
            </a:r>
            <a:r>
              <a:rPr lang="en-US" altLang="ko-KR" sz="1800" b="0" i="0" u="none" strike="noStrike" baseline="0" dirty="0">
                <a:solidFill>
                  <a:srgbClr val="000000"/>
                </a:solidFill>
                <a:latin typeface="Arial" panose="020B0604020202020204" pitchFamily="34" charset="0"/>
                <a:ea typeface="맑은 고딕" panose="020B0503020000020004" pitchFamily="50" charset="-127"/>
              </a:rPr>
              <a:t>/</a:t>
            </a:r>
            <a:r>
              <a:rPr lang="ko-KR" altLang="en-US" sz="1800" b="0" i="0" u="none" strike="noStrike" baseline="0" dirty="0" err="1">
                <a:solidFill>
                  <a:srgbClr val="000000"/>
                </a:solidFill>
                <a:latin typeface="맑은 고딕" panose="020B0503020000020004" pitchFamily="50" charset="-127"/>
                <a:ea typeface="맑은 고딕" panose="020B0503020000020004" pitchFamily="50" charset="-127"/>
              </a:rPr>
              <a:t>었</a:t>
            </a:r>
            <a:r>
              <a:rPr lang="ko-KR" altLang="en-US" sz="1800" b="0" i="0" u="none" strike="noStrike" baseline="0" dirty="0">
                <a:solidFill>
                  <a:srgbClr val="000000"/>
                </a:solidFill>
                <a:latin typeface="맑은 고딕" panose="020B0503020000020004" pitchFamily="50" charset="-127"/>
                <a:ea typeface="맑은 고딕" panose="020B0503020000020004" pitchFamily="50" charset="-127"/>
              </a:rPr>
              <a:t> </a:t>
            </a:r>
            <a:r>
              <a:rPr lang="en-US" altLang="ko-KR" sz="1800" b="0" i="0" u="none" strike="noStrike" baseline="0" dirty="0">
                <a:solidFill>
                  <a:srgbClr val="000000"/>
                </a:solidFill>
                <a:latin typeface="Arial" panose="020B0604020202020204" pitchFamily="34" charset="0"/>
                <a:ea typeface="맑은 고딕" panose="020B0503020000020004" pitchFamily="50" charset="-127"/>
              </a:rPr>
              <a:t>[at/</a:t>
            </a:r>
            <a:r>
              <a:rPr lang="en-US" altLang="ko-KR" sz="1800" b="0" i="0" u="none" strike="noStrike" baseline="0" dirty="0" err="1">
                <a:solidFill>
                  <a:srgbClr val="000000"/>
                </a:solidFill>
                <a:latin typeface="Arial" panose="020B0604020202020204" pitchFamily="34" charset="0"/>
                <a:ea typeface="맑은 고딕" panose="020B0503020000020004" pitchFamily="50" charset="-127"/>
              </a:rPr>
              <a:t>eot</a:t>
            </a:r>
            <a:r>
              <a:rPr lang="en-US" altLang="ko-KR" sz="1800" b="0" i="0" u="none" strike="noStrike" baseline="0" dirty="0">
                <a:solidFill>
                  <a:srgbClr val="000000"/>
                </a:solidFill>
                <a:latin typeface="Arial" panose="020B0604020202020204" pitchFamily="34" charset="0"/>
                <a:ea typeface="맑은 고딕" panose="020B0503020000020004" pitchFamily="50" charset="-127"/>
              </a:rPr>
              <a:t>] makes the past action or situation more remote than the regular past tense marker </a:t>
            </a:r>
            <a:r>
              <a:rPr lang="ko-KR" altLang="en-US" sz="1800" b="0" i="0" u="none" strike="noStrike" baseline="0" dirty="0" err="1">
                <a:solidFill>
                  <a:srgbClr val="000000"/>
                </a:solidFill>
                <a:latin typeface="맑은 고딕" panose="020B0503020000020004" pitchFamily="50" charset="-127"/>
                <a:ea typeface="맑은 고딕" panose="020B0503020000020004" pitchFamily="50" charset="-127"/>
              </a:rPr>
              <a:t>았</a:t>
            </a:r>
            <a:r>
              <a:rPr lang="en-US" altLang="ko-KR" sz="1800" b="0" i="0" u="none" strike="noStrike" baseline="0" dirty="0">
                <a:solidFill>
                  <a:srgbClr val="000000"/>
                </a:solidFill>
                <a:latin typeface="Arial" panose="020B0604020202020204" pitchFamily="34" charset="0"/>
                <a:ea typeface="맑은 고딕" panose="020B0503020000020004" pitchFamily="50" charset="-127"/>
              </a:rPr>
              <a:t>/</a:t>
            </a:r>
            <a:r>
              <a:rPr lang="ko-KR" altLang="en-US" sz="1800" b="0" i="0" u="none" strike="noStrike" baseline="0" dirty="0" err="1">
                <a:solidFill>
                  <a:srgbClr val="000000"/>
                </a:solidFill>
                <a:latin typeface="맑은 고딕" panose="020B0503020000020004" pitchFamily="50" charset="-127"/>
                <a:ea typeface="맑은 고딕" panose="020B0503020000020004" pitchFamily="50" charset="-127"/>
              </a:rPr>
              <a:t>었</a:t>
            </a:r>
            <a:r>
              <a:rPr lang="ko-KR" altLang="en-US" sz="1800" b="0" i="0" u="none" strike="noStrike" baseline="0" dirty="0">
                <a:solidFill>
                  <a:srgbClr val="000000"/>
                </a:solidFill>
                <a:latin typeface="맑은 고딕" panose="020B0503020000020004" pitchFamily="50" charset="-127"/>
                <a:ea typeface="맑은 고딕" panose="020B0503020000020004" pitchFamily="50" charset="-127"/>
              </a:rPr>
              <a:t> </a:t>
            </a:r>
            <a:r>
              <a:rPr lang="en-US" altLang="ko-KR" sz="1800" b="0" i="0" u="none" strike="noStrike" baseline="0" dirty="0">
                <a:solidFill>
                  <a:srgbClr val="000000"/>
                </a:solidFill>
                <a:latin typeface="Arial" panose="020B0604020202020204" pitchFamily="34" charset="0"/>
                <a:ea typeface="맑은 고딕" panose="020B0503020000020004" pitchFamily="50" charset="-127"/>
              </a:rPr>
              <a:t>[at/</a:t>
            </a:r>
            <a:r>
              <a:rPr lang="en-US" altLang="ko-KR" sz="1800" b="0" i="0" u="none" strike="noStrike" baseline="0" dirty="0" err="1">
                <a:solidFill>
                  <a:srgbClr val="000000"/>
                </a:solidFill>
                <a:latin typeface="Arial" panose="020B0604020202020204" pitchFamily="34" charset="0"/>
                <a:ea typeface="맑은 고딕" panose="020B0503020000020004" pitchFamily="50" charset="-127"/>
              </a:rPr>
              <a:t>eot</a:t>
            </a:r>
            <a:r>
              <a:rPr lang="en-US" altLang="ko-KR" sz="1800" b="0" i="0" u="none" strike="noStrike" baseline="0" dirty="0">
                <a:solidFill>
                  <a:srgbClr val="000000"/>
                </a:solidFill>
                <a:latin typeface="Arial" panose="020B0604020202020204" pitchFamily="34" charset="0"/>
                <a:ea typeface="맑은 고딕" panose="020B0503020000020004" pitchFamily="50" charset="-127"/>
              </a:rPr>
              <a:t>] does. The double past tense marker indicates that the past event is no longer relevant to the present activity or situation. In addition, it indicates that the past action or situation is totally complete. For instance, consider the following sentence. </a:t>
            </a:r>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20</a:t>
            </a:fld>
            <a:endParaRPr lang="ko-KR" altLang="en-US"/>
          </a:p>
        </p:txBody>
      </p:sp>
    </p:spTree>
    <p:extLst>
      <p:ext uri="{BB962C8B-B14F-4D97-AF65-F5344CB8AC3E}">
        <p14:creationId xmlns:p14="http://schemas.microsoft.com/office/powerpoint/2010/main" val="1232621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21</a:t>
            </a:fld>
            <a:endParaRPr lang="ko-KR" altLang="en-US"/>
          </a:p>
        </p:txBody>
      </p:sp>
    </p:spTree>
    <p:extLst>
      <p:ext uri="{BB962C8B-B14F-4D97-AF65-F5344CB8AC3E}">
        <p14:creationId xmlns:p14="http://schemas.microsoft.com/office/powerpoint/2010/main" val="147193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우리 레벨 업 됐지</a:t>
            </a:r>
            <a:r>
              <a:rPr lang="en-US" altLang="ko-KR" dirty="0"/>
              <a:t>? </a:t>
            </a:r>
            <a:r>
              <a:rPr lang="ko-KR" altLang="en-US" dirty="0"/>
              <a:t>하고 </a:t>
            </a:r>
            <a:endParaRPr lang="en-US" altLang="ko-KR" dirty="0"/>
          </a:p>
          <a:p>
            <a:pPr>
              <a:lnSpc>
                <a:spcPct val="250000"/>
              </a:lnSpc>
            </a:pPr>
            <a:endParaRPr lang="en-US" altLang="ko-KR" sz="1200" i="0" u="none" strike="noStrike" baseline="0" dirty="0">
              <a:solidFill>
                <a:srgbClr val="000000"/>
              </a:solidFill>
              <a:latin typeface="Arial" panose="020B0604020202020204" pitchFamily="34" charset="0"/>
              <a:ea typeface="맑은 고딕" panose="020B0503020000020004" pitchFamily="50" charset="-127"/>
            </a:endParaRPr>
          </a:p>
          <a:p>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22</a:t>
            </a:fld>
            <a:endParaRPr lang="ko-KR" altLang="en-US"/>
          </a:p>
        </p:txBody>
      </p:sp>
    </p:spTree>
    <p:extLst>
      <p:ext uri="{BB962C8B-B14F-4D97-AF65-F5344CB8AC3E}">
        <p14:creationId xmlns:p14="http://schemas.microsoft.com/office/powerpoint/2010/main" val="3295781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23</a:t>
            </a:fld>
            <a:endParaRPr lang="ko-KR" altLang="en-US"/>
          </a:p>
        </p:txBody>
      </p:sp>
    </p:spTree>
    <p:extLst>
      <p:ext uri="{BB962C8B-B14F-4D97-AF65-F5344CB8AC3E}">
        <p14:creationId xmlns:p14="http://schemas.microsoft.com/office/powerpoint/2010/main" val="87846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altLang="ko-KR" sz="1800" b="0" i="0" u="none" strike="noStrike" baseline="0" dirty="0">
                <a:solidFill>
                  <a:srgbClr val="000000"/>
                </a:solidFill>
                <a:latin typeface="Arial" panose="020B0604020202020204" pitchFamily="34" charset="0"/>
              </a:rPr>
              <a:t>(</a:t>
            </a:r>
            <a:r>
              <a:rPr lang="ko-KR" altLang="en-US" sz="1800" b="0" i="0" u="none" strike="noStrike" baseline="0" dirty="0">
                <a:solidFill>
                  <a:srgbClr val="000000"/>
                </a:solidFill>
                <a:latin typeface="Arial" panose="020B0604020202020204" pitchFamily="34" charset="0"/>
              </a:rPr>
              <a:t>여기까지 약 </a:t>
            </a:r>
            <a:r>
              <a:rPr lang="en-US" altLang="ko-KR" sz="1800" b="0" i="0" u="none" strike="noStrike" baseline="0" dirty="0">
                <a:solidFill>
                  <a:srgbClr val="000000"/>
                </a:solidFill>
                <a:latin typeface="Arial" panose="020B0604020202020204" pitchFamily="34" charset="0"/>
              </a:rPr>
              <a:t>6</a:t>
            </a:r>
            <a:r>
              <a:rPr lang="ko-KR" altLang="en-US" sz="1800" b="0" i="0" u="none" strike="noStrike" baseline="0" dirty="0">
                <a:solidFill>
                  <a:srgbClr val="000000"/>
                </a:solidFill>
                <a:latin typeface="Arial" panose="020B0604020202020204" pitchFamily="34" charset="0"/>
              </a:rPr>
              <a:t>분</a:t>
            </a:r>
            <a:r>
              <a:rPr lang="en-US" altLang="ko-KR" sz="1800" b="0" i="0" u="none" strike="noStrike" baseline="0" dirty="0">
                <a:solidFill>
                  <a:srgbClr val="000000"/>
                </a:solidFill>
                <a:latin typeface="Arial" panose="020B0604020202020204" pitchFamily="34" charset="0"/>
              </a:rPr>
              <a:t>)</a:t>
            </a:r>
          </a:p>
          <a:p>
            <a:pPr algn="l"/>
            <a:r>
              <a:rPr lang="en-US" altLang="ko-KR" sz="1800" b="0" i="0" u="none" strike="noStrike" baseline="0" dirty="0">
                <a:solidFill>
                  <a:srgbClr val="000000"/>
                </a:solidFill>
                <a:latin typeface="Arial" panose="020B0604020202020204" pitchFamily="34" charset="0"/>
              </a:rPr>
              <a:t>So starting with the sentence final ending, we will be learning 4 types of Korean speech levels.  </a:t>
            </a:r>
          </a:p>
          <a:p>
            <a:r>
              <a:rPr lang="en-US" altLang="ko-KR" sz="1800" b="0" i="0" u="none" strike="noStrike" baseline="0" dirty="0">
                <a:solidFill>
                  <a:srgbClr val="000000"/>
                </a:solidFill>
                <a:latin typeface="Arial" panose="020B0604020202020204" pitchFamily="34" charset="0"/>
              </a:rPr>
              <a:t>The deferential speech level is the highest among the four, followed by the polite speech level and </a:t>
            </a:r>
            <a:r>
              <a:rPr lang="en-US" altLang="ko-KR" sz="1800" b="0" i="0" u="none" strike="noStrike" baseline="0" dirty="0" err="1">
                <a:solidFill>
                  <a:srgbClr val="000000"/>
                </a:solidFill>
                <a:latin typeface="Arial" panose="020B0604020202020204" pitchFamily="34" charset="0"/>
              </a:rPr>
              <a:t>Inrimate</a:t>
            </a:r>
            <a:r>
              <a:rPr lang="en-US" altLang="ko-KR" sz="1800" b="0" i="0" u="none" strike="noStrike" baseline="0" dirty="0">
                <a:solidFill>
                  <a:srgbClr val="000000"/>
                </a:solidFill>
                <a:latin typeface="Arial" panose="020B0604020202020204" pitchFamily="34" charset="0"/>
              </a:rPr>
              <a:t> and plain.</a:t>
            </a:r>
          </a:p>
          <a:p>
            <a:r>
              <a:rPr lang="en-US" altLang="ko-KR" sz="1800" b="0" i="0" u="none" strike="noStrike" baseline="0" dirty="0">
                <a:solidFill>
                  <a:srgbClr val="000000"/>
                </a:solidFill>
                <a:latin typeface="Arial" panose="020B0604020202020204" pitchFamily="34" charset="0"/>
              </a:rPr>
              <a:t>Starting from intimate, which are intimate and plain, there are no honorific meanings within those two. </a:t>
            </a:r>
          </a:p>
          <a:p>
            <a:endParaRPr lang="en-US" altLang="ko-KR" sz="1800" b="0" i="0" u="none" strike="noStrike" baseline="0" dirty="0">
              <a:solidFill>
                <a:srgbClr val="000000"/>
              </a:solidFill>
              <a:latin typeface="Arial" panose="020B0604020202020204" pitchFamily="34" charset="0"/>
            </a:endParaRPr>
          </a:p>
          <a:p>
            <a:r>
              <a:rPr lang="en-US" altLang="ko-KR" sz="1800" b="1" i="0" u="none" strike="noStrike" baseline="0" dirty="0">
                <a:solidFill>
                  <a:srgbClr val="000000"/>
                </a:solidFill>
                <a:latin typeface="Arial" panose="020B0604020202020204" pitchFamily="34" charset="0"/>
              </a:rPr>
              <a:t>Each speech level has four endings that shows the type of the sentence </a:t>
            </a:r>
            <a:r>
              <a:rPr lang="en-US" altLang="ko-KR" sz="1800" b="0" i="0" u="none" strike="noStrike" baseline="0" dirty="0">
                <a:solidFill>
                  <a:srgbClr val="000000"/>
                </a:solidFill>
                <a:latin typeface="Arial" panose="020B0604020202020204" pitchFamily="34" charset="0"/>
              </a:rPr>
              <a:t>which is the declarative which shows the statement, ~~~.</a:t>
            </a:r>
          </a:p>
          <a:p>
            <a:r>
              <a:rPr lang="en-US" altLang="ko-KR" sz="1800" b="0" i="0" u="none" strike="noStrike" baseline="0" dirty="0">
                <a:solidFill>
                  <a:srgbClr val="000000"/>
                </a:solidFill>
                <a:latin typeface="Arial" panose="020B0604020202020204" pitchFamily="34" charset="0"/>
              </a:rPr>
              <a:t>We are going to use the stem word for the Korean word ‘eat’ which is </a:t>
            </a:r>
            <a:r>
              <a:rPr lang="ko-KR" altLang="en-US" sz="1800" b="0" i="0" u="none" strike="noStrike" baseline="0" dirty="0">
                <a:solidFill>
                  <a:srgbClr val="000000"/>
                </a:solidFill>
                <a:latin typeface="Arial" panose="020B0604020202020204" pitchFamily="34" charset="0"/>
              </a:rPr>
              <a:t>먹다</a:t>
            </a:r>
            <a:r>
              <a:rPr lang="en-US" altLang="ko-KR" sz="1800" b="0" i="0" u="none" strike="noStrike" baseline="0" dirty="0">
                <a:solidFill>
                  <a:srgbClr val="000000"/>
                </a:solidFill>
                <a:latin typeface="Arial" panose="020B0604020202020204" pitchFamily="34" charset="0"/>
              </a:rPr>
              <a:t>. So if you want to use the word </a:t>
            </a:r>
            <a:r>
              <a:rPr lang="ko-KR" altLang="en-US" sz="1800" b="0" i="0" u="none" strike="noStrike" baseline="0" dirty="0">
                <a:solidFill>
                  <a:srgbClr val="000000"/>
                </a:solidFill>
                <a:latin typeface="Arial" panose="020B0604020202020204" pitchFamily="34" charset="0"/>
              </a:rPr>
              <a:t>먹다 </a:t>
            </a:r>
            <a:r>
              <a:rPr lang="en-US" altLang="ko-KR" sz="1800" b="0" i="0" u="none" strike="noStrike" baseline="0" dirty="0">
                <a:solidFill>
                  <a:srgbClr val="000000"/>
                </a:solidFill>
                <a:latin typeface="Arial" panose="020B0604020202020204" pitchFamily="34" charset="0"/>
              </a:rPr>
              <a:t>in a sentence we could use it by applying one of the above. The first one is deferential, this is used when you want to say it in the most honorific way,,</a:t>
            </a:r>
          </a:p>
          <a:p>
            <a:endParaRPr lang="en-US" altLang="ko-KR" sz="1800" b="0" i="0" u="none" strike="noStrike" baseline="0" dirty="0">
              <a:solidFill>
                <a:srgbClr val="000000"/>
              </a:solidFill>
              <a:latin typeface="Arial" panose="020B0604020202020204" pitchFamily="34" charset="0"/>
            </a:endParaRPr>
          </a:p>
          <a:p>
            <a:r>
              <a:rPr lang="en-US" altLang="ko-KR" sz="1800" b="0" i="0" u="none" strike="noStrike" baseline="0" dirty="0">
                <a:solidFill>
                  <a:srgbClr val="000000"/>
                </a:solidFill>
                <a:latin typeface="Arial" panose="020B0604020202020204" pitchFamily="34" charset="0"/>
              </a:rPr>
              <a:t>When the word ends with the consonant you put it with </a:t>
            </a:r>
            <a:r>
              <a:rPr lang="ko-KR" altLang="en-US" sz="1800" b="0" i="0" u="none" strike="noStrike" baseline="0" dirty="0" err="1">
                <a:solidFill>
                  <a:srgbClr val="000000"/>
                </a:solidFill>
                <a:latin typeface="Arial" panose="020B0604020202020204" pitchFamily="34" charset="0"/>
              </a:rPr>
              <a:t>으십시오</a:t>
            </a:r>
            <a:r>
              <a:rPr lang="ko-KR" altLang="en-US" sz="1800" b="0" i="0" u="none" strike="noStrike" baseline="0" dirty="0">
                <a:solidFill>
                  <a:srgbClr val="000000"/>
                </a:solidFill>
                <a:latin typeface="Arial" panose="020B0604020202020204" pitchFamily="34" charset="0"/>
              </a:rPr>
              <a:t> </a:t>
            </a:r>
            <a:r>
              <a:rPr lang="en-US" altLang="ko-KR" sz="1800" b="0" i="0" u="none" strike="noStrike" baseline="0" dirty="0">
                <a:solidFill>
                  <a:srgbClr val="000000"/>
                </a:solidFill>
                <a:latin typeface="Arial" panose="020B0604020202020204" pitchFamily="34" charset="0"/>
              </a:rPr>
              <a:t>but when it ends with a vowel you use </a:t>
            </a:r>
            <a:r>
              <a:rPr lang="ko-KR" altLang="en-US" sz="1800" b="0" i="0" u="none" strike="noStrike" baseline="0" dirty="0" err="1">
                <a:solidFill>
                  <a:srgbClr val="000000"/>
                </a:solidFill>
                <a:latin typeface="Arial" panose="020B0604020202020204" pitchFamily="34" charset="0"/>
              </a:rPr>
              <a:t>십시오</a:t>
            </a:r>
            <a:r>
              <a:rPr lang="en-US" altLang="ko-KR" sz="1800" b="0" i="0" u="none" strike="noStrike" baseline="0" dirty="0">
                <a:solidFill>
                  <a:srgbClr val="000000"/>
                </a:solidFill>
                <a:latin typeface="Arial" panose="020B0604020202020204" pitchFamily="34" charset="0"/>
              </a:rPr>
              <a:t>. And</a:t>
            </a:r>
            <a:r>
              <a:rPr lang="ko-KR" altLang="en-US" sz="1800" b="0" i="0" u="none" strike="noStrike" baseline="0" dirty="0">
                <a:solidFill>
                  <a:srgbClr val="000000"/>
                </a:solidFill>
                <a:latin typeface="Arial" panose="020B0604020202020204" pitchFamily="34" charset="0"/>
              </a:rPr>
              <a:t> </a:t>
            </a:r>
            <a:r>
              <a:rPr lang="en-US" altLang="ko-KR" sz="1800" b="0" i="0" u="none" strike="noStrike" baseline="0" dirty="0">
                <a:solidFill>
                  <a:srgbClr val="000000"/>
                </a:solidFill>
                <a:latin typeface="Arial" panose="020B0604020202020204" pitchFamily="34" charset="0"/>
              </a:rPr>
              <a:t>it</a:t>
            </a:r>
            <a:r>
              <a:rPr lang="ko-KR" altLang="en-US" sz="1800" b="0" i="0" u="none" strike="noStrike" baseline="0" dirty="0">
                <a:solidFill>
                  <a:srgbClr val="000000"/>
                </a:solidFill>
                <a:latin typeface="Arial" panose="020B0604020202020204" pitchFamily="34" charset="0"/>
              </a:rPr>
              <a:t> </a:t>
            </a:r>
            <a:r>
              <a:rPr lang="en-US" altLang="ko-KR" sz="1800" b="0" i="0" u="none" strike="noStrike" baseline="0" dirty="0">
                <a:solidFill>
                  <a:srgbClr val="000000"/>
                </a:solidFill>
                <a:latin typeface="Arial" panose="020B0604020202020204" pitchFamily="34" charset="0"/>
              </a:rPr>
              <a:t>is the same in every speech level.</a:t>
            </a:r>
          </a:p>
          <a:p>
            <a:endParaRPr lang="en-US" altLang="ko-KR" sz="1800" b="0" i="0" u="none" strike="noStrike" baseline="0" dirty="0">
              <a:solidFill>
                <a:srgbClr val="000000"/>
              </a:solidFill>
              <a:latin typeface="Arial" panose="020B0604020202020204" pitchFamily="34" charset="0"/>
            </a:endParaRPr>
          </a:p>
          <a:p>
            <a:r>
              <a:rPr lang="en-US" altLang="ko-KR" sz="1800" b="0" i="0" u="none" strike="noStrike" baseline="0" dirty="0">
                <a:solidFill>
                  <a:srgbClr val="000000"/>
                </a:solidFill>
                <a:latin typeface="Arial" panose="020B0604020202020204" pitchFamily="34" charset="0"/>
              </a:rPr>
              <a:t>Let us apply four of the endings above to the verb stem </a:t>
            </a:r>
            <a:r>
              <a:rPr lang="ko-KR" altLang="en-US" sz="1800" b="0" i="0" u="none" strike="noStrike" baseline="0" dirty="0">
                <a:solidFill>
                  <a:srgbClr val="000000"/>
                </a:solidFill>
                <a:latin typeface="맑은 고딕" panose="020B0503020000020004" pitchFamily="50" charset="-127"/>
                <a:ea typeface="맑은 고딕" panose="020B0503020000020004" pitchFamily="50" charset="-127"/>
              </a:rPr>
              <a:t>먹</a:t>
            </a:r>
            <a:r>
              <a:rPr lang="en-US" altLang="ko-KR" sz="1800" b="0" i="0" u="none" strike="noStrike" baseline="0" dirty="0">
                <a:solidFill>
                  <a:srgbClr val="000000"/>
                </a:solidFill>
                <a:latin typeface="Arial" panose="020B0604020202020204" pitchFamily="34" charset="0"/>
                <a:ea typeface="맑은 고딕" panose="020B0503020000020004" pitchFamily="50" charset="-127"/>
              </a:rPr>
              <a:t>[</a:t>
            </a:r>
            <a:r>
              <a:rPr lang="en-US" altLang="ko-KR" sz="1800" b="0" i="0" u="none" strike="noStrike" baseline="0" dirty="0" err="1">
                <a:solidFill>
                  <a:srgbClr val="000000"/>
                </a:solidFill>
                <a:latin typeface="Arial" panose="020B0604020202020204" pitchFamily="34" charset="0"/>
                <a:ea typeface="맑은 고딕" panose="020B0503020000020004" pitchFamily="50" charset="-127"/>
              </a:rPr>
              <a:t>muk</a:t>
            </a:r>
            <a:r>
              <a:rPr lang="en-US" altLang="ko-KR" sz="1800" b="0" i="0" u="none" strike="noStrike" baseline="0" dirty="0">
                <a:solidFill>
                  <a:srgbClr val="000000"/>
                </a:solidFill>
                <a:latin typeface="Arial" panose="020B0604020202020204" pitchFamily="34" charset="0"/>
                <a:ea typeface="맑은 고딕" panose="020B0503020000020004" pitchFamily="50" charset="-127"/>
              </a:rPr>
              <a:t>] “eat.” When saying “(someone) eats,” one needs to use one of the four interrogative endings </a:t>
            </a:r>
            <a:r>
              <a:rPr lang="en-US" altLang="ko-KR" sz="1800" b="0" i="0" u="none" strike="noStrike" baseline="0" dirty="0">
                <a:solidFill>
                  <a:srgbClr val="000000"/>
                </a:solidFill>
                <a:latin typeface="Yoon YGO 530_TT"/>
                <a:ea typeface="맑은 고딕" panose="020B0503020000020004" pitchFamily="50" charset="-127"/>
              </a:rPr>
              <a:t>(-</a:t>
            </a:r>
            <a:r>
              <a:rPr lang="ko-KR" altLang="en-US" sz="1800" b="0" i="0" u="none" strike="noStrike" baseline="0" dirty="0">
                <a:solidFill>
                  <a:srgbClr val="000000"/>
                </a:solidFill>
                <a:latin typeface="Yoon YGO 530_TT"/>
                <a:ea typeface="맑은 고딕" panose="020B0503020000020004" pitchFamily="50" charset="-127"/>
              </a:rPr>
              <a:t>습니까</a:t>
            </a:r>
            <a:r>
              <a:rPr lang="en-US" altLang="ko-KR" sz="1800" b="0" i="0" u="none" strike="noStrike" baseline="0" dirty="0">
                <a:solidFill>
                  <a:srgbClr val="000000"/>
                </a:solidFill>
                <a:latin typeface="Yoon YGO 530_TT"/>
                <a:ea typeface="맑은 고딕" panose="020B0503020000020004" pitchFamily="50" charset="-127"/>
              </a:rPr>
              <a:t>, -</a:t>
            </a:r>
            <a:r>
              <a:rPr lang="ko-KR" altLang="en-US" sz="1800" b="0" i="0" u="none" strike="noStrike" baseline="0" dirty="0">
                <a:solidFill>
                  <a:srgbClr val="000000"/>
                </a:solidFill>
                <a:latin typeface="Yoon YGO 530_TT"/>
                <a:ea typeface="맑은 고딕" panose="020B0503020000020004" pitchFamily="50" charset="-127"/>
              </a:rPr>
              <a:t>어요</a:t>
            </a:r>
            <a:r>
              <a:rPr lang="en-US" altLang="ko-KR" sz="1800" b="0" i="0" u="none" strike="noStrike" baseline="0" dirty="0">
                <a:solidFill>
                  <a:srgbClr val="000000"/>
                </a:solidFill>
                <a:latin typeface="Yoon YGO 530_TT"/>
                <a:ea typeface="맑은 고딕" panose="020B0503020000020004" pitchFamily="50" charset="-127"/>
              </a:rPr>
              <a:t>, -</a:t>
            </a:r>
            <a:r>
              <a:rPr lang="ko-KR" altLang="en-US" sz="1800" b="0" i="0" u="none" strike="noStrike" baseline="0" dirty="0">
                <a:solidFill>
                  <a:srgbClr val="000000"/>
                </a:solidFill>
                <a:latin typeface="Yoon YGO 530_TT"/>
                <a:ea typeface="맑은 고딕" panose="020B0503020000020004" pitchFamily="50" charset="-127"/>
              </a:rPr>
              <a:t>어</a:t>
            </a:r>
            <a:r>
              <a:rPr lang="en-US" altLang="ko-KR" sz="1800" b="0" i="0" u="none" strike="noStrike" baseline="0" dirty="0">
                <a:solidFill>
                  <a:srgbClr val="000000"/>
                </a:solidFill>
                <a:latin typeface="Yoon YGO 530_TT"/>
                <a:ea typeface="맑은 고딕" panose="020B0503020000020004" pitchFamily="50" charset="-127"/>
              </a:rPr>
              <a:t>, and -</a:t>
            </a:r>
            <a:r>
              <a:rPr lang="ko-KR" altLang="en-US" sz="1800" b="0" i="0" u="none" strike="noStrike" baseline="0" dirty="0">
                <a:solidFill>
                  <a:srgbClr val="000000"/>
                </a:solidFill>
                <a:latin typeface="Yoon YGO 530_TT"/>
                <a:ea typeface="맑은 고딕" panose="020B0503020000020004" pitchFamily="50" charset="-127"/>
              </a:rPr>
              <a:t>냐</a:t>
            </a:r>
            <a:r>
              <a:rPr lang="en-US" altLang="ko-KR" sz="1800" b="0" i="0" u="none" strike="noStrike" baseline="0" dirty="0">
                <a:solidFill>
                  <a:srgbClr val="000000"/>
                </a:solidFill>
                <a:latin typeface="Yoon YGO 530_TT"/>
                <a:ea typeface="맑은 고딕" panose="020B0503020000020004" pitchFamily="50" charset="-127"/>
              </a:rPr>
              <a:t>).</a:t>
            </a:r>
          </a:p>
          <a:p>
            <a:endParaRPr lang="en-US" altLang="ko-KR" sz="1800" b="0" i="0" u="none" strike="noStrike" baseline="0" dirty="0">
              <a:solidFill>
                <a:srgbClr val="000000"/>
              </a:solidFill>
              <a:latin typeface="Yoon YGO 530_TT"/>
              <a:ea typeface="맑은 고딕" panose="020B0503020000020004" pitchFamily="50" charset="-127"/>
            </a:endParaRPr>
          </a:p>
          <a:p>
            <a:r>
              <a:rPr lang="en-US" altLang="ko-KR" sz="1800" b="0" i="0" u="none" strike="noStrike" baseline="0" dirty="0">
                <a:solidFill>
                  <a:srgbClr val="000000"/>
                </a:solidFill>
                <a:latin typeface="Yoon YGO 530_TT"/>
                <a:ea typeface="맑은 고딕" panose="020B0503020000020004" pitchFamily="50" charset="-127"/>
              </a:rPr>
              <a:t>Exercise </a:t>
            </a:r>
          </a:p>
          <a:p>
            <a:endParaRPr lang="en-US" altLang="ko-KR" sz="1800" b="0" i="0" u="none" strike="noStrike" baseline="0" dirty="0">
              <a:solidFill>
                <a:srgbClr val="000000"/>
              </a:solidFill>
              <a:latin typeface="Yoon YGO 530_TT"/>
              <a:ea typeface="맑은 고딕" panose="020B0503020000020004" pitchFamily="50" charset="-127"/>
            </a:endParaRPr>
          </a:p>
          <a:p>
            <a:r>
              <a:rPr lang="en-US" altLang="ko-KR" sz="1800" b="0" i="0" u="none" strike="noStrike" baseline="0" dirty="0" err="1">
                <a:solidFill>
                  <a:srgbClr val="000000"/>
                </a:solidFill>
                <a:latin typeface="Yoon YGO 530_TT"/>
                <a:ea typeface="맑은 고딕" panose="020B0503020000020004" pitchFamily="50" charset="-127"/>
              </a:rPr>
              <a:t>Intermideate</a:t>
            </a:r>
            <a:r>
              <a:rPr lang="en-US" altLang="ko-KR" sz="1800" b="0" i="0" u="none" strike="noStrike" baseline="0" dirty="0">
                <a:solidFill>
                  <a:srgbClr val="000000"/>
                </a:solidFill>
                <a:latin typeface="Yoon YGO 530_TT"/>
                <a:ea typeface="맑은 고딕" panose="020B0503020000020004" pitchFamily="50" charset="-127"/>
              </a:rPr>
              <a:t> </a:t>
            </a:r>
            <a:r>
              <a:rPr lang="ko-KR" altLang="en-US" sz="1800" b="0" i="0" u="none" strike="noStrike" baseline="0" dirty="0">
                <a:solidFill>
                  <a:srgbClr val="000000"/>
                </a:solidFill>
                <a:latin typeface="Yoon YGO 530_TT"/>
                <a:ea typeface="맑은 고딕" panose="020B0503020000020004" pitchFamily="50" charset="-127"/>
              </a:rPr>
              <a:t>부터 </a:t>
            </a:r>
            <a:r>
              <a:rPr lang="en-US" altLang="ko-KR" sz="1800" b="0" i="0" u="none" strike="noStrike" baseline="0" dirty="0" err="1">
                <a:solidFill>
                  <a:srgbClr val="000000"/>
                </a:solidFill>
                <a:latin typeface="Yoon YGO 530_TT"/>
                <a:ea typeface="맑은 고딕" panose="020B0503020000020004" pitchFamily="50" charset="-127"/>
              </a:rPr>
              <a:t>honnorific</a:t>
            </a:r>
            <a:r>
              <a:rPr lang="ko-KR" altLang="en-US" sz="1800" b="0" i="0" u="none" strike="noStrike" baseline="0" dirty="0">
                <a:solidFill>
                  <a:srgbClr val="000000"/>
                </a:solidFill>
                <a:latin typeface="Yoon YGO 530_TT"/>
                <a:ea typeface="맑은 고딕" panose="020B0503020000020004" pitchFamily="50" charset="-127"/>
              </a:rPr>
              <a:t> 전혀 </a:t>
            </a:r>
            <a:r>
              <a:rPr lang="ko-KR" altLang="en-US" sz="1800" b="0" i="0" u="none" strike="noStrike" baseline="0" dirty="0" err="1">
                <a:solidFill>
                  <a:srgbClr val="000000"/>
                </a:solidFill>
                <a:latin typeface="Yoon YGO 530_TT"/>
                <a:ea typeface="맑은 고딕" panose="020B0503020000020004" pitchFamily="50" charset="-127"/>
              </a:rPr>
              <a:t>없</a:t>
            </a:r>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3</a:t>
            </a:fld>
            <a:endParaRPr lang="ko-KR" altLang="en-US"/>
          </a:p>
        </p:txBody>
      </p:sp>
    </p:spTree>
    <p:extLst>
      <p:ext uri="{BB962C8B-B14F-4D97-AF65-F5344CB8AC3E}">
        <p14:creationId xmlns:p14="http://schemas.microsoft.com/office/powerpoint/2010/main" val="4121339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altLang="ko-KR" sz="1800" b="0" i="0" u="none" strike="noStrike" baseline="0" dirty="0">
                <a:solidFill>
                  <a:srgbClr val="000000"/>
                </a:solidFill>
                <a:latin typeface="Arial" panose="020B0604020202020204" pitchFamily="34" charset="0"/>
              </a:rPr>
              <a:t>2</a:t>
            </a:r>
            <a:r>
              <a:rPr lang="ko-KR" altLang="en-US" sz="1800" b="0" i="0" u="none" strike="noStrike" baseline="0" dirty="0">
                <a:solidFill>
                  <a:srgbClr val="000000"/>
                </a:solidFill>
                <a:latin typeface="Arial" panose="020B0604020202020204" pitchFamily="34" charset="0"/>
              </a:rPr>
              <a:t>분 </a:t>
            </a:r>
            <a:r>
              <a:rPr lang="en-US" altLang="ko-KR" sz="1800" b="0" i="0" u="none" strike="noStrike" baseline="0" dirty="0">
                <a:solidFill>
                  <a:srgbClr val="000000"/>
                </a:solidFill>
                <a:latin typeface="Arial" panose="020B0604020202020204" pitchFamily="34" charset="0"/>
              </a:rPr>
              <a:t>30</a:t>
            </a:r>
            <a:r>
              <a:rPr lang="ko-KR" altLang="en-US" sz="1800" b="0" i="0" u="none" strike="noStrike" baseline="0" dirty="0">
                <a:solidFill>
                  <a:srgbClr val="000000"/>
                </a:solidFill>
                <a:latin typeface="Arial" panose="020B0604020202020204" pitchFamily="34" charset="0"/>
              </a:rPr>
              <a:t>초 가량 소요</a:t>
            </a:r>
            <a:r>
              <a:rPr lang="en-US" altLang="ko-KR" sz="1800" b="0" i="0" u="none" strike="noStrike" baseline="0" dirty="0">
                <a:solidFill>
                  <a:srgbClr val="000000"/>
                </a:solidFill>
                <a:latin typeface="Arial" panose="020B0604020202020204" pitchFamily="34" charset="0"/>
              </a:rPr>
              <a:t>. </a:t>
            </a:r>
            <a:r>
              <a:rPr lang="ko-KR" altLang="en-US" sz="1800" b="0" i="0" u="none" strike="noStrike" baseline="0" dirty="0">
                <a:solidFill>
                  <a:srgbClr val="000000"/>
                </a:solidFill>
                <a:latin typeface="Arial" panose="020B0604020202020204" pitchFamily="34" charset="0"/>
              </a:rPr>
              <a:t>하지만 가장 안중요한 부분임</a:t>
            </a:r>
            <a:r>
              <a:rPr lang="en-US" altLang="ko-KR" sz="1800" b="0" i="0" u="none" strike="noStrike" baseline="0" dirty="0">
                <a:solidFill>
                  <a:srgbClr val="000000"/>
                </a:solidFill>
                <a:latin typeface="Arial" panose="020B0604020202020204" pitchFamily="34" charset="0"/>
              </a:rPr>
              <a:t>. </a:t>
            </a:r>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4</a:t>
            </a:fld>
            <a:endParaRPr lang="ko-KR" altLang="en-US"/>
          </a:p>
        </p:txBody>
      </p:sp>
    </p:spTree>
    <p:extLst>
      <p:ext uri="{BB962C8B-B14F-4D97-AF65-F5344CB8AC3E}">
        <p14:creationId xmlns:p14="http://schemas.microsoft.com/office/powerpoint/2010/main" val="1117673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800" b="0" i="0" u="none" strike="noStrike" baseline="0" dirty="0" err="1">
                <a:solidFill>
                  <a:srgbClr val="000000"/>
                </a:solidFill>
                <a:latin typeface="Arial" panose="020B0604020202020204" pitchFamily="34" charset="0"/>
              </a:rPr>
              <a:t>Propositive</a:t>
            </a:r>
            <a:r>
              <a:rPr lang="en-US" altLang="ko-KR" sz="1800" b="0" i="0" u="none" strike="noStrike" baseline="0" dirty="0">
                <a:solidFill>
                  <a:srgbClr val="000000"/>
                </a:solidFill>
                <a:latin typeface="Arial" panose="020B0604020202020204" pitchFamily="34" charset="0"/>
              </a:rPr>
              <a:t> is the suggestion.</a:t>
            </a:r>
          </a:p>
          <a:p>
            <a:endParaRPr lang="en-US" altLang="ko-KR" sz="1800" b="0" i="0" u="none" strike="noStrike" baseline="0" dirty="0">
              <a:solidFill>
                <a:srgbClr val="000000"/>
              </a:solidFill>
              <a:latin typeface="Arial" panose="020B0604020202020204" pitchFamily="34" charset="0"/>
            </a:endParaRPr>
          </a:p>
          <a:p>
            <a:endParaRPr lang="en-US" altLang="ko-KR" sz="1800" b="0" i="0" u="none" strike="noStrike" baseline="0" dirty="0">
              <a:solidFill>
                <a:srgbClr val="000000"/>
              </a:solidFill>
              <a:latin typeface="Arial" panose="020B0604020202020204" pitchFamily="34" charset="0"/>
            </a:endParaRPr>
          </a:p>
          <a:p>
            <a:r>
              <a:rPr lang="en-US" altLang="ko-KR" sz="1800" b="0" i="0" u="none" strike="noStrike" baseline="0" dirty="0">
                <a:solidFill>
                  <a:srgbClr val="000000"/>
                </a:solidFill>
                <a:latin typeface="Arial" panose="020B0604020202020204" pitchFamily="34" charset="0"/>
              </a:rPr>
              <a:t>8</a:t>
            </a:r>
            <a:r>
              <a:rPr lang="ko-KR" altLang="en-US" sz="1800" b="0" i="0" u="none" strike="noStrike" baseline="0" dirty="0">
                <a:solidFill>
                  <a:srgbClr val="000000"/>
                </a:solidFill>
                <a:latin typeface="Arial" panose="020B0604020202020204" pitchFamily="34" charset="0"/>
              </a:rPr>
              <a:t>분 </a:t>
            </a:r>
            <a:r>
              <a:rPr lang="en-US" altLang="ko-KR" sz="1800" b="0" i="0" u="none" strike="noStrike" baseline="0" dirty="0">
                <a:solidFill>
                  <a:srgbClr val="000000"/>
                </a:solidFill>
                <a:latin typeface="Arial" panose="020B0604020202020204" pitchFamily="34" charset="0"/>
              </a:rPr>
              <a:t>50</a:t>
            </a:r>
            <a:r>
              <a:rPr lang="ko-KR" altLang="en-US" sz="1800" b="0" i="0" u="none" strike="noStrike" baseline="0" dirty="0">
                <a:solidFill>
                  <a:srgbClr val="000000"/>
                </a:solidFill>
                <a:latin typeface="Arial" panose="020B0604020202020204" pitchFamily="34" charset="0"/>
              </a:rPr>
              <a:t>초</a:t>
            </a:r>
            <a:r>
              <a:rPr lang="en-US" altLang="ko-KR" sz="1800" b="0" i="0" u="none" strike="noStrike" baseline="0" dirty="0">
                <a:solidFill>
                  <a:srgbClr val="000000"/>
                </a:solidFill>
                <a:latin typeface="Arial" panose="020B0604020202020204" pitchFamily="34" charset="0"/>
              </a:rPr>
              <a:t>. 9</a:t>
            </a:r>
            <a:r>
              <a:rPr lang="ko-KR" altLang="en-US" sz="1800" b="0" i="0" u="none" strike="noStrike" baseline="0" dirty="0">
                <a:solidFill>
                  <a:srgbClr val="000000"/>
                </a:solidFill>
                <a:latin typeface="Arial" panose="020B0604020202020204" pitchFamily="34" charset="0"/>
              </a:rPr>
              <a:t>분 가량 소요</a:t>
            </a:r>
            <a:r>
              <a:rPr lang="en-US" altLang="ko-KR" sz="1800" b="0" i="0" u="none" strike="noStrike" baseline="0" dirty="0">
                <a:solidFill>
                  <a:srgbClr val="000000"/>
                </a:solidFill>
                <a:latin typeface="Arial" panose="020B0604020202020204" pitchFamily="34" charset="0"/>
              </a:rPr>
              <a:t>.</a:t>
            </a:r>
          </a:p>
          <a:p>
            <a:endParaRPr lang="en-US" altLang="ko-KR" sz="1800" b="0" i="0" u="none" strike="noStrike" baseline="0" dirty="0">
              <a:solidFill>
                <a:srgbClr val="000000"/>
              </a:solidFill>
              <a:latin typeface="Arial" panose="020B0604020202020204" pitchFamily="34" charset="0"/>
            </a:endParaRPr>
          </a:p>
          <a:p>
            <a:r>
              <a:rPr lang="en-US" altLang="ko-KR" sz="1800" b="0" i="0" u="none" strike="noStrike" baseline="0" dirty="0">
                <a:solidFill>
                  <a:srgbClr val="000000"/>
                </a:solidFill>
                <a:latin typeface="Arial" panose="020B0604020202020204" pitchFamily="34" charset="0"/>
              </a:rPr>
              <a:t>Deferential: </a:t>
            </a:r>
            <a:r>
              <a:rPr lang="ko-KR" altLang="en-US" sz="1800" b="0" i="0" u="none" strike="noStrike" baseline="0" dirty="0">
                <a:solidFill>
                  <a:srgbClr val="000000"/>
                </a:solidFill>
                <a:latin typeface="맑은 고딕" panose="020B0503020000020004" pitchFamily="50" charset="-127"/>
                <a:ea typeface="맑은 고딕" panose="020B0503020000020004" pitchFamily="50" charset="-127"/>
              </a:rPr>
              <a:t>앉읍시다</a:t>
            </a:r>
            <a:r>
              <a:rPr lang="en-US" altLang="ko-KR" sz="1800" b="0" i="0" u="none" strike="noStrike" baseline="0" dirty="0">
                <a:solidFill>
                  <a:srgbClr val="000000"/>
                </a:solidFill>
                <a:latin typeface="Arial" panose="020B0604020202020204" pitchFamily="34" charset="0"/>
                <a:ea typeface="맑은 고딕" panose="020B0503020000020004" pitchFamily="50" charset="-127"/>
              </a:rPr>
              <a:t>[</a:t>
            </a:r>
            <a:r>
              <a:rPr lang="en-US" altLang="ko-KR" sz="1800" b="0" i="0" u="none" strike="noStrike" baseline="0" dirty="0" err="1">
                <a:solidFill>
                  <a:srgbClr val="000000"/>
                </a:solidFill>
                <a:latin typeface="Arial" panose="020B0604020202020204" pitchFamily="34" charset="0"/>
                <a:ea typeface="맑은 고딕" panose="020B0503020000020004" pitchFamily="50" charset="-127"/>
              </a:rPr>
              <a:t>an</a:t>
            </a:r>
            <a:r>
              <a:rPr lang="en-US" altLang="ko-KR" sz="1800" b="0" i="0" u="none" strike="noStrike" baseline="0" dirty="0" err="1">
                <a:solidFill>
                  <a:srgbClr val="000000"/>
                </a:solidFill>
                <a:latin typeface="맑은 고딕" panose="020B0503020000020004" pitchFamily="50" charset="-127"/>
                <a:ea typeface="맑은 고딕" panose="020B0503020000020004" pitchFamily="50" charset="-127"/>
              </a:rPr>
              <a:t>·</a:t>
            </a:r>
            <a:r>
              <a:rPr lang="en-US" altLang="ko-KR" sz="1800" b="0" i="0" u="none" strike="noStrike" baseline="0" dirty="0" err="1">
                <a:solidFill>
                  <a:srgbClr val="000000"/>
                </a:solidFill>
                <a:latin typeface="Arial" panose="020B0604020202020204" pitchFamily="34" charset="0"/>
                <a:ea typeface="맑은 고딕" panose="020B0503020000020004" pitchFamily="50" charset="-127"/>
              </a:rPr>
              <a:t>jeup</a:t>
            </a:r>
            <a:r>
              <a:rPr lang="en-US" altLang="ko-KR" sz="1800" b="0" i="0" u="none" strike="noStrike" baseline="0" dirty="0" err="1">
                <a:solidFill>
                  <a:srgbClr val="000000"/>
                </a:solidFill>
                <a:latin typeface="맑은 고딕" panose="020B0503020000020004" pitchFamily="50" charset="-127"/>
                <a:ea typeface="맑은 고딕" panose="020B0503020000020004" pitchFamily="50" charset="-127"/>
              </a:rPr>
              <a:t>·</a:t>
            </a:r>
            <a:r>
              <a:rPr lang="en-US" altLang="ko-KR" sz="1800" b="0" i="0" u="none" strike="noStrike" baseline="0" dirty="0" err="1">
                <a:solidFill>
                  <a:srgbClr val="000000"/>
                </a:solidFill>
                <a:latin typeface="Arial" panose="020B0604020202020204" pitchFamily="34" charset="0"/>
                <a:ea typeface="맑은 고딕" panose="020B0503020000020004" pitchFamily="50" charset="-127"/>
              </a:rPr>
              <a:t>ssi</a:t>
            </a:r>
            <a:r>
              <a:rPr lang="en-US" altLang="ko-KR" sz="1800" b="0" i="0" u="none" strike="noStrike" baseline="0" dirty="0" err="1">
                <a:solidFill>
                  <a:srgbClr val="000000"/>
                </a:solidFill>
                <a:latin typeface="맑은 고딕" panose="020B0503020000020004" pitchFamily="50" charset="-127"/>
                <a:ea typeface="맑은 고딕" panose="020B0503020000020004" pitchFamily="50" charset="-127"/>
              </a:rPr>
              <a:t>·</a:t>
            </a:r>
            <a:r>
              <a:rPr lang="en-US" altLang="ko-KR" sz="1800" b="0" i="0" u="none" strike="noStrike" baseline="0" dirty="0" err="1">
                <a:solidFill>
                  <a:srgbClr val="000000"/>
                </a:solidFill>
                <a:latin typeface="Arial" panose="020B0604020202020204" pitchFamily="34" charset="0"/>
                <a:ea typeface="맑은 고딕" panose="020B0503020000020004" pitchFamily="50" charset="-127"/>
              </a:rPr>
              <a:t>da</a:t>
            </a:r>
            <a:r>
              <a:rPr lang="en-US" altLang="ko-KR" sz="1800" b="0" i="0" u="none" strike="noStrike" baseline="0" dirty="0">
                <a:solidFill>
                  <a:srgbClr val="000000"/>
                </a:solidFill>
                <a:latin typeface="Arial" panose="020B0604020202020204" pitchFamily="34" charset="0"/>
                <a:ea typeface="맑은 고딕" panose="020B0503020000020004" pitchFamily="50" charset="-127"/>
              </a:rPr>
              <a:t>] </a:t>
            </a:r>
          </a:p>
          <a:p>
            <a:r>
              <a:rPr lang="en-US" altLang="ko-KR" sz="1800" b="0" i="0" u="none" strike="noStrike" baseline="0" dirty="0">
                <a:solidFill>
                  <a:srgbClr val="000000"/>
                </a:solidFill>
                <a:latin typeface="Arial" panose="020B0604020202020204" pitchFamily="34" charset="0"/>
                <a:ea typeface="맑은 고딕" panose="020B0503020000020004" pitchFamily="50" charset="-127"/>
              </a:rPr>
              <a:t>Polite: </a:t>
            </a:r>
            <a:r>
              <a:rPr lang="ko-KR" altLang="en-US" sz="1800" b="0" i="0" u="none" strike="noStrike" baseline="0" dirty="0">
                <a:solidFill>
                  <a:srgbClr val="000000"/>
                </a:solidFill>
                <a:latin typeface="맑은 고딕" panose="020B0503020000020004" pitchFamily="50" charset="-127"/>
                <a:ea typeface="맑은 고딕" panose="020B0503020000020004" pitchFamily="50" charset="-127"/>
              </a:rPr>
              <a:t>앉아요</a:t>
            </a:r>
            <a:r>
              <a:rPr lang="en-US" altLang="ko-KR" sz="1800" b="0" i="0" u="none" strike="noStrike" baseline="0" dirty="0">
                <a:solidFill>
                  <a:srgbClr val="000000"/>
                </a:solidFill>
                <a:latin typeface="Arial" panose="020B0604020202020204" pitchFamily="34" charset="0"/>
                <a:ea typeface="맑은 고딕" panose="020B0503020000020004" pitchFamily="50" charset="-127"/>
              </a:rPr>
              <a:t>[</a:t>
            </a:r>
            <a:r>
              <a:rPr lang="en-US" altLang="ko-KR" sz="1800" b="0" i="0" u="none" strike="noStrike" baseline="0" dirty="0" err="1">
                <a:solidFill>
                  <a:srgbClr val="000000"/>
                </a:solidFill>
                <a:latin typeface="Arial" panose="020B0604020202020204" pitchFamily="34" charset="0"/>
                <a:ea typeface="맑은 고딕" panose="020B0503020000020004" pitchFamily="50" charset="-127"/>
              </a:rPr>
              <a:t>an</a:t>
            </a:r>
            <a:r>
              <a:rPr lang="en-US" altLang="ko-KR" sz="1800" b="0" i="0" u="none" strike="noStrike" baseline="0" dirty="0" err="1">
                <a:solidFill>
                  <a:srgbClr val="000000"/>
                </a:solidFill>
                <a:latin typeface="맑은 고딕" panose="020B0503020000020004" pitchFamily="50" charset="-127"/>
                <a:ea typeface="맑은 고딕" panose="020B0503020000020004" pitchFamily="50" charset="-127"/>
              </a:rPr>
              <a:t>·</a:t>
            </a:r>
            <a:r>
              <a:rPr lang="en-US" altLang="ko-KR" sz="1800" b="0" i="0" u="none" strike="noStrike" baseline="0" dirty="0" err="1">
                <a:solidFill>
                  <a:srgbClr val="000000"/>
                </a:solidFill>
                <a:latin typeface="Arial" panose="020B0604020202020204" pitchFamily="34" charset="0"/>
                <a:ea typeface="맑은 고딕" panose="020B0503020000020004" pitchFamily="50" charset="-127"/>
              </a:rPr>
              <a:t>ja</a:t>
            </a:r>
            <a:r>
              <a:rPr lang="en-US" altLang="ko-KR" sz="1800" b="0" i="0" u="none" strike="noStrike" baseline="0" dirty="0" err="1">
                <a:solidFill>
                  <a:srgbClr val="000000"/>
                </a:solidFill>
                <a:latin typeface="맑은 고딕" panose="020B0503020000020004" pitchFamily="50" charset="-127"/>
                <a:ea typeface="맑은 고딕" panose="020B0503020000020004" pitchFamily="50" charset="-127"/>
              </a:rPr>
              <a:t>·</a:t>
            </a:r>
            <a:r>
              <a:rPr lang="en-US" altLang="ko-KR" sz="1800" b="0" i="0" u="none" strike="noStrike" baseline="0" dirty="0" err="1">
                <a:solidFill>
                  <a:srgbClr val="000000"/>
                </a:solidFill>
                <a:latin typeface="Arial" panose="020B0604020202020204" pitchFamily="34" charset="0"/>
                <a:ea typeface="맑은 고딕" panose="020B0503020000020004" pitchFamily="50" charset="-127"/>
              </a:rPr>
              <a:t>yo</a:t>
            </a:r>
            <a:r>
              <a:rPr lang="en-US" altLang="ko-KR" sz="1800" b="0" i="0" u="none" strike="noStrike" baseline="0" dirty="0">
                <a:solidFill>
                  <a:srgbClr val="000000"/>
                </a:solidFill>
                <a:latin typeface="Arial" panose="020B0604020202020204" pitchFamily="34" charset="0"/>
                <a:ea typeface="맑은 고딕" panose="020B0503020000020004" pitchFamily="50" charset="-127"/>
              </a:rPr>
              <a:t>] </a:t>
            </a:r>
          </a:p>
          <a:p>
            <a:r>
              <a:rPr lang="en-US" altLang="ko-KR" sz="1800" b="0" i="0" u="none" strike="noStrike" baseline="0" dirty="0">
                <a:solidFill>
                  <a:srgbClr val="000000"/>
                </a:solidFill>
                <a:latin typeface="Arial" panose="020B0604020202020204" pitchFamily="34" charset="0"/>
                <a:ea typeface="맑은 고딕" panose="020B0503020000020004" pitchFamily="50" charset="-127"/>
              </a:rPr>
              <a:t>Intimate: </a:t>
            </a:r>
            <a:r>
              <a:rPr lang="ko-KR" altLang="en-US" sz="1800" b="0" i="0" u="none" strike="noStrike" baseline="0" dirty="0">
                <a:solidFill>
                  <a:srgbClr val="000000"/>
                </a:solidFill>
                <a:latin typeface="맑은 고딕" panose="020B0503020000020004" pitchFamily="50" charset="-127"/>
                <a:ea typeface="맑은 고딕" panose="020B0503020000020004" pitchFamily="50" charset="-127"/>
              </a:rPr>
              <a:t>앉아</a:t>
            </a:r>
            <a:r>
              <a:rPr lang="en-US" altLang="ko-KR" sz="1800" b="0" i="0" u="none" strike="noStrike" baseline="0" dirty="0">
                <a:solidFill>
                  <a:srgbClr val="000000"/>
                </a:solidFill>
                <a:latin typeface="Arial" panose="020B0604020202020204" pitchFamily="34" charset="0"/>
                <a:ea typeface="맑은 고딕" panose="020B0503020000020004" pitchFamily="50" charset="-127"/>
              </a:rPr>
              <a:t>[</a:t>
            </a:r>
            <a:r>
              <a:rPr lang="en-US" altLang="ko-KR" sz="1800" b="0" i="0" u="none" strike="noStrike" baseline="0" dirty="0" err="1">
                <a:solidFill>
                  <a:srgbClr val="000000"/>
                </a:solidFill>
                <a:latin typeface="Arial" panose="020B0604020202020204" pitchFamily="34" charset="0"/>
                <a:ea typeface="맑은 고딕" panose="020B0503020000020004" pitchFamily="50" charset="-127"/>
              </a:rPr>
              <a:t>an</a:t>
            </a:r>
            <a:r>
              <a:rPr lang="en-US" altLang="ko-KR" sz="1800" b="0" i="0" u="none" strike="noStrike" baseline="0" dirty="0" err="1">
                <a:solidFill>
                  <a:srgbClr val="000000"/>
                </a:solidFill>
                <a:latin typeface="맑은 고딕" panose="020B0503020000020004" pitchFamily="50" charset="-127"/>
                <a:ea typeface="맑은 고딕" panose="020B0503020000020004" pitchFamily="50" charset="-127"/>
              </a:rPr>
              <a:t>·</a:t>
            </a:r>
            <a:r>
              <a:rPr lang="en-US" altLang="ko-KR" sz="1800" b="0" i="0" u="none" strike="noStrike" baseline="0" dirty="0" err="1">
                <a:solidFill>
                  <a:srgbClr val="000000"/>
                </a:solidFill>
                <a:latin typeface="Arial" panose="020B0604020202020204" pitchFamily="34" charset="0"/>
                <a:ea typeface="맑은 고딕" panose="020B0503020000020004" pitchFamily="50" charset="-127"/>
              </a:rPr>
              <a:t>ja</a:t>
            </a:r>
            <a:r>
              <a:rPr lang="en-US" altLang="ko-KR" sz="1800" b="0" i="0" u="none" strike="noStrike" baseline="0" dirty="0">
                <a:solidFill>
                  <a:srgbClr val="000000"/>
                </a:solidFill>
                <a:latin typeface="Arial" panose="020B0604020202020204" pitchFamily="34" charset="0"/>
                <a:ea typeface="맑은 고딕" panose="020B0503020000020004" pitchFamily="50" charset="-127"/>
              </a:rPr>
              <a:t>] </a:t>
            </a:r>
          </a:p>
          <a:p>
            <a:r>
              <a:rPr lang="en-US" altLang="ko-KR" sz="1800" b="0" i="0" u="none" strike="noStrike" baseline="0" dirty="0">
                <a:solidFill>
                  <a:srgbClr val="000000"/>
                </a:solidFill>
                <a:latin typeface="Arial" panose="020B0604020202020204" pitchFamily="34" charset="0"/>
                <a:ea typeface="맑은 고딕" panose="020B0503020000020004" pitchFamily="50" charset="-127"/>
              </a:rPr>
              <a:t>Plain: </a:t>
            </a:r>
            <a:r>
              <a:rPr lang="ko-KR" altLang="en-US" sz="1800" b="0" i="0" u="none" strike="noStrike" baseline="0" dirty="0">
                <a:solidFill>
                  <a:srgbClr val="000000"/>
                </a:solidFill>
                <a:latin typeface="맑은 고딕" panose="020B0503020000020004" pitchFamily="50" charset="-127"/>
                <a:ea typeface="맑은 고딕" panose="020B0503020000020004" pitchFamily="50" charset="-127"/>
              </a:rPr>
              <a:t>앉자</a:t>
            </a:r>
            <a:r>
              <a:rPr lang="en-US" altLang="ko-KR" sz="1800" b="0" i="0" u="none" strike="noStrike" baseline="0" dirty="0">
                <a:solidFill>
                  <a:srgbClr val="000000"/>
                </a:solidFill>
                <a:latin typeface="Arial" panose="020B0604020202020204" pitchFamily="34" charset="0"/>
                <a:ea typeface="맑은 고딕" panose="020B0503020000020004" pitchFamily="50" charset="-127"/>
              </a:rPr>
              <a:t>[</a:t>
            </a:r>
            <a:r>
              <a:rPr lang="en-US" altLang="ko-KR" sz="1800" b="0" i="0" u="none" strike="noStrike" baseline="0" dirty="0" err="1">
                <a:solidFill>
                  <a:srgbClr val="000000"/>
                </a:solidFill>
                <a:latin typeface="Arial" panose="020B0604020202020204" pitchFamily="34" charset="0"/>
                <a:ea typeface="맑은 고딕" panose="020B0503020000020004" pitchFamily="50" charset="-127"/>
              </a:rPr>
              <a:t>an</a:t>
            </a:r>
            <a:r>
              <a:rPr lang="en-US" altLang="ko-KR" sz="1800" b="0" i="0" u="none" strike="noStrike" baseline="0" dirty="0" err="1">
                <a:solidFill>
                  <a:srgbClr val="000000"/>
                </a:solidFill>
                <a:latin typeface="맑은 고딕" panose="020B0503020000020004" pitchFamily="50" charset="-127"/>
                <a:ea typeface="맑은 고딕" panose="020B0503020000020004" pitchFamily="50" charset="-127"/>
              </a:rPr>
              <a:t>·</a:t>
            </a:r>
            <a:r>
              <a:rPr lang="en-US" altLang="ko-KR" sz="1800" b="0" i="0" u="none" strike="noStrike" baseline="0" dirty="0" err="1">
                <a:solidFill>
                  <a:srgbClr val="000000"/>
                </a:solidFill>
                <a:latin typeface="Arial" panose="020B0604020202020204" pitchFamily="34" charset="0"/>
                <a:ea typeface="맑은 고딕" panose="020B0503020000020004" pitchFamily="50" charset="-127"/>
              </a:rPr>
              <a:t>jja</a:t>
            </a:r>
            <a:r>
              <a:rPr lang="en-US" altLang="ko-KR" sz="1800" b="0" i="0" u="none" strike="noStrike" baseline="0" dirty="0">
                <a:solidFill>
                  <a:srgbClr val="000000"/>
                </a:solidFill>
                <a:latin typeface="Arial" panose="020B0604020202020204" pitchFamily="34" charset="0"/>
                <a:ea typeface="맑은 고딕" panose="020B0503020000020004" pitchFamily="50" charset="-127"/>
              </a:rPr>
              <a:t>] </a:t>
            </a:r>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5</a:t>
            </a:fld>
            <a:endParaRPr lang="ko-KR" altLang="en-US"/>
          </a:p>
        </p:txBody>
      </p:sp>
    </p:spTree>
    <p:extLst>
      <p:ext uri="{BB962C8B-B14F-4D97-AF65-F5344CB8AC3E}">
        <p14:creationId xmlns:p14="http://schemas.microsoft.com/office/powerpoint/2010/main" val="3919102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6</a:t>
            </a:fld>
            <a:endParaRPr lang="ko-KR" altLang="en-US"/>
          </a:p>
        </p:txBody>
      </p:sp>
    </p:spTree>
    <p:extLst>
      <p:ext uri="{BB962C8B-B14F-4D97-AF65-F5344CB8AC3E}">
        <p14:creationId xmlns:p14="http://schemas.microsoft.com/office/powerpoint/2010/main" val="3478566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7</a:t>
            </a:fld>
            <a:endParaRPr lang="ko-KR" altLang="en-US"/>
          </a:p>
        </p:txBody>
      </p:sp>
    </p:spTree>
    <p:extLst>
      <p:ext uri="{BB962C8B-B14F-4D97-AF65-F5344CB8AC3E}">
        <p14:creationId xmlns:p14="http://schemas.microsoft.com/office/powerpoint/2010/main" val="889938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8</a:t>
            </a:fld>
            <a:endParaRPr lang="ko-KR" altLang="en-US"/>
          </a:p>
        </p:txBody>
      </p:sp>
    </p:spTree>
    <p:extLst>
      <p:ext uri="{BB962C8B-B14F-4D97-AF65-F5344CB8AC3E}">
        <p14:creationId xmlns:p14="http://schemas.microsoft.com/office/powerpoint/2010/main" val="666657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So</a:t>
            </a:r>
            <a:r>
              <a:rPr lang="ko-KR" altLang="en-US" dirty="0"/>
              <a:t> </a:t>
            </a:r>
            <a:r>
              <a:rPr lang="en-US" altLang="ko-KR" dirty="0"/>
              <a:t>as</a:t>
            </a:r>
            <a:r>
              <a:rPr lang="ko-KR" altLang="en-US" dirty="0"/>
              <a:t> </a:t>
            </a:r>
            <a:r>
              <a:rPr lang="en-US" altLang="ko-KR" dirty="0"/>
              <a:t>we</a:t>
            </a:r>
            <a:r>
              <a:rPr lang="ko-KR" altLang="en-US" dirty="0"/>
              <a:t> </a:t>
            </a:r>
            <a:r>
              <a:rPr lang="en-US" altLang="ko-KR" dirty="0"/>
              <a:t>just</a:t>
            </a:r>
            <a:r>
              <a:rPr lang="ko-KR" altLang="en-US" dirty="0"/>
              <a:t> </a:t>
            </a:r>
            <a:r>
              <a:rPr lang="en-US" altLang="ko-KR" dirty="0"/>
              <a:t>learned, to use the markers we have to put it in the order of the verb stem</a:t>
            </a:r>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9</a:t>
            </a:fld>
            <a:endParaRPr lang="ko-KR" altLang="en-US"/>
          </a:p>
        </p:txBody>
      </p:sp>
    </p:spTree>
    <p:extLst>
      <p:ext uri="{BB962C8B-B14F-4D97-AF65-F5344CB8AC3E}">
        <p14:creationId xmlns:p14="http://schemas.microsoft.com/office/powerpoint/2010/main" val="807290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마스터 부제목 스타일 편집</a:t>
            </a:r>
          </a:p>
        </p:txBody>
      </p:sp>
      <p:sp>
        <p:nvSpPr>
          <p:cNvPr id="4" name="날짜 개체 틀 3"/>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2022-04-12</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839842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2022-04-12</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552396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2022-04-12</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213060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2022-04-12</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796860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2022-04-12</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99229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838200" y="1825625"/>
            <a:ext cx="5181600" cy="435133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72200" y="1825625"/>
            <a:ext cx="5181600" cy="435133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2022-04-12</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370203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839788" y="2505075"/>
            <a:ext cx="5157787" cy="368458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2022-04-12</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756073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2022-04-12</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836948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2022-04-12</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838535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2022-04-12</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832191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2022-04-12</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417288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351A05-FE79-4763-A84F-D4FE701A9E82}" type="datetimeFigureOut">
              <a:rPr lang="ko-KR" altLang="en-US" smtClean="0">
                <a:solidFill>
                  <a:prstClr val="black">
                    <a:tint val="75000"/>
                  </a:prstClr>
                </a:solidFill>
              </a:rPr>
              <a:pPr/>
              <a:t>2022-04-12</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298116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https://www.youtube.com/watch?v=Ne4bfEb20lU"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youtube.com/watch?v=MB_GN9N8mg4"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https://www.youtube.com/watch?v=jm73iQudwzY"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XA2YEHn-A8Q" TargetMode="External"/><Relationship Id="rId2" Type="http://schemas.openxmlformats.org/officeDocument/2006/relationships/hyperlink" Target="https://www.youtube.com/watch?v=nF1zZIETE5k" TargetMode="Externa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3439479" y="2203098"/>
            <a:ext cx="5596230" cy="1985611"/>
          </a:xfrm>
          <a:prstGeom prst="roundRect">
            <a:avLst>
              <a:gd name="adj" fmla="val 3562"/>
            </a:avLst>
          </a:prstGeom>
          <a:solidFill>
            <a:schemeClr val="bg1"/>
          </a:solidFill>
          <a:ln w="1270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lnSpc>
                <a:spcPct val="150000"/>
              </a:lnSpc>
              <a:defRPr/>
            </a:pPr>
            <a:r>
              <a:rPr lang="en-US" altLang="ko-KR" sz="4000" b="1" i="1" kern="0" dirty="0">
                <a:solidFill>
                  <a:srgbClr val="87726A"/>
                </a:solidFill>
              </a:rPr>
              <a:t>Korean class week 6</a:t>
            </a:r>
          </a:p>
        </p:txBody>
      </p:sp>
      <p:grpSp>
        <p:nvGrpSpPr>
          <p:cNvPr id="18" name="그룹 17"/>
          <p:cNvGrpSpPr/>
          <p:nvPr/>
        </p:nvGrpSpPr>
        <p:grpSpPr>
          <a:xfrm>
            <a:off x="8227212" y="1097808"/>
            <a:ext cx="3821352" cy="1864659"/>
            <a:chOff x="8157882" y="1172805"/>
            <a:chExt cx="3821352" cy="1563663"/>
          </a:xfrm>
        </p:grpSpPr>
        <p:sp>
          <p:nvSpPr>
            <p:cNvPr id="13" name="자유형 12"/>
            <p:cNvSpPr/>
            <p:nvPr/>
          </p:nvSpPr>
          <p:spPr>
            <a:xfrm>
              <a:off x="8157882" y="1172805"/>
              <a:ext cx="3659988" cy="1563663"/>
            </a:xfrm>
            <a:custGeom>
              <a:avLst/>
              <a:gdLst>
                <a:gd name="connsiteX0" fmla="*/ 286 w 1625951"/>
                <a:gd name="connsiteY0" fmla="*/ 696653 h 903076"/>
                <a:gd name="connsiteX1" fmla="*/ 609886 w 1625951"/>
                <a:gd name="connsiteY1" fmla="*/ 125153 h 903076"/>
                <a:gd name="connsiteX2" fmla="*/ 1257586 w 1625951"/>
                <a:gd name="connsiteY2" fmla="*/ 23553 h 903076"/>
                <a:gd name="connsiteX3" fmla="*/ 1625886 w 1625951"/>
                <a:gd name="connsiteY3" fmla="*/ 455353 h 903076"/>
                <a:gd name="connsiteX4" fmla="*/ 1232186 w 1625951"/>
                <a:gd name="connsiteY4" fmla="*/ 899853 h 903076"/>
                <a:gd name="connsiteX5" fmla="*/ 686086 w 1625951"/>
                <a:gd name="connsiteY5" fmla="*/ 658553 h 903076"/>
                <a:gd name="connsiteX6" fmla="*/ 286 w 1625951"/>
                <a:gd name="connsiteY6" fmla="*/ 696653 h 903076"/>
                <a:gd name="connsiteX0" fmla="*/ 5838 w 1631503"/>
                <a:gd name="connsiteY0" fmla="*/ 696653 h 903076"/>
                <a:gd name="connsiteX1" fmla="*/ 615438 w 1631503"/>
                <a:gd name="connsiteY1" fmla="*/ 125153 h 903076"/>
                <a:gd name="connsiteX2" fmla="*/ 1263138 w 1631503"/>
                <a:gd name="connsiteY2" fmla="*/ 23553 h 903076"/>
                <a:gd name="connsiteX3" fmla="*/ 1631438 w 1631503"/>
                <a:gd name="connsiteY3" fmla="*/ 455353 h 903076"/>
                <a:gd name="connsiteX4" fmla="*/ 1237738 w 1631503"/>
                <a:gd name="connsiteY4" fmla="*/ 899853 h 903076"/>
                <a:gd name="connsiteX5" fmla="*/ 691638 w 1631503"/>
                <a:gd name="connsiteY5" fmla="*/ 658553 h 903076"/>
                <a:gd name="connsiteX6" fmla="*/ 5838 w 1631503"/>
                <a:gd name="connsiteY6" fmla="*/ 696653 h 903076"/>
                <a:gd name="connsiteX0" fmla="*/ 13271 w 1638936"/>
                <a:gd name="connsiteY0" fmla="*/ 696653 h 903076"/>
                <a:gd name="connsiteX1" fmla="*/ 622871 w 1638936"/>
                <a:gd name="connsiteY1" fmla="*/ 125153 h 903076"/>
                <a:gd name="connsiteX2" fmla="*/ 1270571 w 1638936"/>
                <a:gd name="connsiteY2" fmla="*/ 23553 h 903076"/>
                <a:gd name="connsiteX3" fmla="*/ 1638871 w 1638936"/>
                <a:gd name="connsiteY3" fmla="*/ 455353 h 903076"/>
                <a:gd name="connsiteX4" fmla="*/ 1245171 w 1638936"/>
                <a:gd name="connsiteY4" fmla="*/ 899853 h 903076"/>
                <a:gd name="connsiteX5" fmla="*/ 699071 w 1638936"/>
                <a:gd name="connsiteY5" fmla="*/ 658553 h 903076"/>
                <a:gd name="connsiteX6" fmla="*/ 13271 w 1638936"/>
                <a:gd name="connsiteY6" fmla="*/ 696653 h 903076"/>
                <a:gd name="connsiteX0" fmla="*/ 13331 w 1638935"/>
                <a:gd name="connsiteY0" fmla="*/ 696653 h 905458"/>
                <a:gd name="connsiteX1" fmla="*/ 622931 w 1638935"/>
                <a:gd name="connsiteY1" fmla="*/ 125153 h 905458"/>
                <a:gd name="connsiteX2" fmla="*/ 1270631 w 1638935"/>
                <a:gd name="connsiteY2" fmla="*/ 23553 h 905458"/>
                <a:gd name="connsiteX3" fmla="*/ 1638931 w 1638935"/>
                <a:gd name="connsiteY3" fmla="*/ 455353 h 905458"/>
                <a:gd name="connsiteX4" fmla="*/ 1264281 w 1638935"/>
                <a:gd name="connsiteY4" fmla="*/ 902234 h 905458"/>
                <a:gd name="connsiteX5" fmla="*/ 699131 w 1638935"/>
                <a:gd name="connsiteY5" fmla="*/ 658553 h 905458"/>
                <a:gd name="connsiteX6" fmla="*/ 13331 w 1638935"/>
                <a:gd name="connsiteY6" fmla="*/ 696653 h 905458"/>
                <a:gd name="connsiteX0" fmla="*/ 13331 w 1638935"/>
                <a:gd name="connsiteY0" fmla="*/ 696653 h 905458"/>
                <a:gd name="connsiteX1" fmla="*/ 622931 w 1638935"/>
                <a:gd name="connsiteY1" fmla="*/ 125153 h 905458"/>
                <a:gd name="connsiteX2" fmla="*/ 1270631 w 1638935"/>
                <a:gd name="connsiteY2" fmla="*/ 23553 h 905458"/>
                <a:gd name="connsiteX3" fmla="*/ 1638931 w 1638935"/>
                <a:gd name="connsiteY3" fmla="*/ 455353 h 905458"/>
                <a:gd name="connsiteX4" fmla="*/ 1264281 w 1638935"/>
                <a:gd name="connsiteY4" fmla="*/ 902234 h 905458"/>
                <a:gd name="connsiteX5" fmla="*/ 699131 w 1638935"/>
                <a:gd name="connsiteY5" fmla="*/ 658553 h 905458"/>
                <a:gd name="connsiteX6" fmla="*/ 13331 w 1638935"/>
                <a:gd name="connsiteY6" fmla="*/ 696653 h 905458"/>
                <a:gd name="connsiteX0" fmla="*/ 13331 w 1638935"/>
                <a:gd name="connsiteY0" fmla="*/ 696653 h 904337"/>
                <a:gd name="connsiteX1" fmla="*/ 622931 w 1638935"/>
                <a:gd name="connsiteY1" fmla="*/ 125153 h 904337"/>
                <a:gd name="connsiteX2" fmla="*/ 1270631 w 1638935"/>
                <a:gd name="connsiteY2" fmla="*/ 23553 h 904337"/>
                <a:gd name="connsiteX3" fmla="*/ 1638931 w 1638935"/>
                <a:gd name="connsiteY3" fmla="*/ 455353 h 904337"/>
                <a:gd name="connsiteX4" fmla="*/ 1264281 w 1638935"/>
                <a:gd name="connsiteY4" fmla="*/ 902234 h 904337"/>
                <a:gd name="connsiteX5" fmla="*/ 699131 w 1638935"/>
                <a:gd name="connsiteY5" fmla="*/ 658553 h 904337"/>
                <a:gd name="connsiteX6" fmla="*/ 13331 w 1638935"/>
                <a:gd name="connsiteY6" fmla="*/ 696653 h 904337"/>
                <a:gd name="connsiteX0" fmla="*/ 13331 w 1639166"/>
                <a:gd name="connsiteY0" fmla="*/ 696653 h 904337"/>
                <a:gd name="connsiteX1" fmla="*/ 622931 w 1639166"/>
                <a:gd name="connsiteY1" fmla="*/ 125153 h 904337"/>
                <a:gd name="connsiteX2" fmla="*/ 1270631 w 1639166"/>
                <a:gd name="connsiteY2" fmla="*/ 23553 h 904337"/>
                <a:gd name="connsiteX3" fmla="*/ 1638931 w 1639166"/>
                <a:gd name="connsiteY3" fmla="*/ 455353 h 904337"/>
                <a:gd name="connsiteX4" fmla="*/ 1264281 w 1639166"/>
                <a:gd name="connsiteY4" fmla="*/ 902234 h 904337"/>
                <a:gd name="connsiteX5" fmla="*/ 699131 w 1639166"/>
                <a:gd name="connsiteY5" fmla="*/ 658553 h 904337"/>
                <a:gd name="connsiteX6" fmla="*/ 13331 w 1639166"/>
                <a:gd name="connsiteY6" fmla="*/ 696653 h 904337"/>
                <a:gd name="connsiteX0" fmla="*/ 13331 w 1640516"/>
                <a:gd name="connsiteY0" fmla="*/ 696653 h 904337"/>
                <a:gd name="connsiteX1" fmla="*/ 622931 w 1640516"/>
                <a:gd name="connsiteY1" fmla="*/ 125153 h 904337"/>
                <a:gd name="connsiteX2" fmla="*/ 1270631 w 1640516"/>
                <a:gd name="connsiteY2" fmla="*/ 23553 h 904337"/>
                <a:gd name="connsiteX3" fmla="*/ 1638931 w 1640516"/>
                <a:gd name="connsiteY3" fmla="*/ 455353 h 904337"/>
                <a:gd name="connsiteX4" fmla="*/ 1264281 w 1640516"/>
                <a:gd name="connsiteY4" fmla="*/ 902234 h 904337"/>
                <a:gd name="connsiteX5" fmla="*/ 699131 w 1640516"/>
                <a:gd name="connsiteY5" fmla="*/ 658553 h 904337"/>
                <a:gd name="connsiteX6" fmla="*/ 13331 w 1640516"/>
                <a:gd name="connsiteY6" fmla="*/ 696653 h 904337"/>
                <a:gd name="connsiteX0" fmla="*/ 13331 w 1671320"/>
                <a:gd name="connsiteY0" fmla="*/ 697001 h 904685"/>
                <a:gd name="connsiteX1" fmla="*/ 622931 w 1671320"/>
                <a:gd name="connsiteY1" fmla="*/ 125501 h 904685"/>
                <a:gd name="connsiteX2" fmla="*/ 1270631 w 1671320"/>
                <a:gd name="connsiteY2" fmla="*/ 23901 h 904685"/>
                <a:gd name="connsiteX3" fmla="*/ 1669888 w 1671320"/>
                <a:gd name="connsiteY3" fmla="*/ 460463 h 904685"/>
                <a:gd name="connsiteX4" fmla="*/ 1264281 w 1671320"/>
                <a:gd name="connsiteY4" fmla="*/ 902582 h 904685"/>
                <a:gd name="connsiteX5" fmla="*/ 699131 w 1671320"/>
                <a:gd name="connsiteY5" fmla="*/ 658901 h 904685"/>
                <a:gd name="connsiteX6" fmla="*/ 13331 w 1671320"/>
                <a:gd name="connsiteY6" fmla="*/ 697001 h 904685"/>
                <a:gd name="connsiteX0" fmla="*/ 13331 w 1671320"/>
                <a:gd name="connsiteY0" fmla="*/ 697001 h 904685"/>
                <a:gd name="connsiteX1" fmla="*/ 622931 w 1671320"/>
                <a:gd name="connsiteY1" fmla="*/ 125501 h 904685"/>
                <a:gd name="connsiteX2" fmla="*/ 1270631 w 1671320"/>
                <a:gd name="connsiteY2" fmla="*/ 23901 h 904685"/>
                <a:gd name="connsiteX3" fmla="*/ 1669888 w 1671320"/>
                <a:gd name="connsiteY3" fmla="*/ 460463 h 904685"/>
                <a:gd name="connsiteX4" fmla="*/ 1264281 w 1671320"/>
                <a:gd name="connsiteY4" fmla="*/ 902582 h 904685"/>
                <a:gd name="connsiteX5" fmla="*/ 699131 w 1671320"/>
                <a:gd name="connsiteY5" fmla="*/ 658901 h 904685"/>
                <a:gd name="connsiteX6" fmla="*/ 13331 w 1671320"/>
                <a:gd name="connsiteY6" fmla="*/ 697001 h 904685"/>
                <a:gd name="connsiteX0" fmla="*/ 13331 w 1669888"/>
                <a:gd name="connsiteY0" fmla="*/ 721355 h 929039"/>
                <a:gd name="connsiteX1" fmla="*/ 622931 w 1669888"/>
                <a:gd name="connsiteY1" fmla="*/ 149855 h 929039"/>
                <a:gd name="connsiteX2" fmla="*/ 1263488 w 1669888"/>
                <a:gd name="connsiteY2" fmla="*/ 19680 h 929039"/>
                <a:gd name="connsiteX3" fmla="*/ 1669888 w 1669888"/>
                <a:gd name="connsiteY3" fmla="*/ 484817 h 929039"/>
                <a:gd name="connsiteX4" fmla="*/ 1264281 w 1669888"/>
                <a:gd name="connsiteY4" fmla="*/ 926936 h 929039"/>
                <a:gd name="connsiteX5" fmla="*/ 699131 w 1669888"/>
                <a:gd name="connsiteY5" fmla="*/ 683255 h 929039"/>
                <a:gd name="connsiteX6" fmla="*/ 13331 w 1669888"/>
                <a:gd name="connsiteY6" fmla="*/ 721355 h 929039"/>
                <a:gd name="connsiteX0" fmla="*/ 13331 w 1669888"/>
                <a:gd name="connsiteY0" fmla="*/ 724347 h 932031"/>
                <a:gd name="connsiteX1" fmla="*/ 622931 w 1669888"/>
                <a:gd name="connsiteY1" fmla="*/ 152847 h 932031"/>
                <a:gd name="connsiteX2" fmla="*/ 1263488 w 1669888"/>
                <a:gd name="connsiteY2" fmla="*/ 22672 h 932031"/>
                <a:gd name="connsiteX3" fmla="*/ 1669888 w 1669888"/>
                <a:gd name="connsiteY3" fmla="*/ 487809 h 932031"/>
                <a:gd name="connsiteX4" fmla="*/ 1264281 w 1669888"/>
                <a:gd name="connsiteY4" fmla="*/ 929928 h 932031"/>
                <a:gd name="connsiteX5" fmla="*/ 699131 w 1669888"/>
                <a:gd name="connsiteY5" fmla="*/ 686247 h 932031"/>
                <a:gd name="connsiteX6" fmla="*/ 13331 w 1669888"/>
                <a:gd name="connsiteY6" fmla="*/ 724347 h 932031"/>
                <a:gd name="connsiteX0" fmla="*/ 16217 w 1529899"/>
                <a:gd name="connsiteY0" fmla="*/ 826855 h 934400"/>
                <a:gd name="connsiteX1" fmla="*/ 482942 w 1529899"/>
                <a:gd name="connsiteY1" fmla="*/ 155343 h 934400"/>
                <a:gd name="connsiteX2" fmla="*/ 1123499 w 1529899"/>
                <a:gd name="connsiteY2" fmla="*/ 25168 h 934400"/>
                <a:gd name="connsiteX3" fmla="*/ 1529899 w 1529899"/>
                <a:gd name="connsiteY3" fmla="*/ 490305 h 934400"/>
                <a:gd name="connsiteX4" fmla="*/ 1124292 w 1529899"/>
                <a:gd name="connsiteY4" fmla="*/ 932424 h 934400"/>
                <a:gd name="connsiteX5" fmla="*/ 559142 w 1529899"/>
                <a:gd name="connsiteY5" fmla="*/ 688743 h 934400"/>
                <a:gd name="connsiteX6" fmla="*/ 16217 w 1529899"/>
                <a:gd name="connsiteY6" fmla="*/ 826855 h 934400"/>
                <a:gd name="connsiteX0" fmla="*/ 246 w 1513928"/>
                <a:gd name="connsiteY0" fmla="*/ 826855 h 934400"/>
                <a:gd name="connsiteX1" fmla="*/ 466971 w 1513928"/>
                <a:gd name="connsiteY1" fmla="*/ 155343 h 934400"/>
                <a:gd name="connsiteX2" fmla="*/ 1107528 w 1513928"/>
                <a:gd name="connsiteY2" fmla="*/ 25168 h 934400"/>
                <a:gd name="connsiteX3" fmla="*/ 1513928 w 1513928"/>
                <a:gd name="connsiteY3" fmla="*/ 490305 h 934400"/>
                <a:gd name="connsiteX4" fmla="*/ 1108321 w 1513928"/>
                <a:gd name="connsiteY4" fmla="*/ 932424 h 934400"/>
                <a:gd name="connsiteX5" fmla="*/ 543171 w 1513928"/>
                <a:gd name="connsiteY5" fmla="*/ 688743 h 934400"/>
                <a:gd name="connsiteX6" fmla="*/ 246 w 1513928"/>
                <a:gd name="connsiteY6" fmla="*/ 826855 h 934400"/>
                <a:gd name="connsiteX0" fmla="*/ 274 w 1466331"/>
                <a:gd name="connsiteY0" fmla="*/ 897863 h 937885"/>
                <a:gd name="connsiteX1" fmla="*/ 419374 w 1466331"/>
                <a:gd name="connsiteY1" fmla="*/ 157294 h 937885"/>
                <a:gd name="connsiteX2" fmla="*/ 1059931 w 1466331"/>
                <a:gd name="connsiteY2" fmla="*/ 27119 h 937885"/>
                <a:gd name="connsiteX3" fmla="*/ 1466331 w 1466331"/>
                <a:gd name="connsiteY3" fmla="*/ 492256 h 937885"/>
                <a:gd name="connsiteX4" fmla="*/ 1060724 w 1466331"/>
                <a:gd name="connsiteY4" fmla="*/ 934375 h 937885"/>
                <a:gd name="connsiteX5" fmla="*/ 495574 w 1466331"/>
                <a:gd name="connsiteY5" fmla="*/ 690694 h 937885"/>
                <a:gd name="connsiteX6" fmla="*/ 274 w 1466331"/>
                <a:gd name="connsiteY6" fmla="*/ 897863 h 937885"/>
                <a:gd name="connsiteX0" fmla="*/ 7509 w 1473566"/>
                <a:gd name="connsiteY0" fmla="*/ 897863 h 936272"/>
                <a:gd name="connsiteX1" fmla="*/ 426609 w 1473566"/>
                <a:gd name="connsiteY1" fmla="*/ 157294 h 936272"/>
                <a:gd name="connsiteX2" fmla="*/ 1067166 w 1473566"/>
                <a:gd name="connsiteY2" fmla="*/ 27119 h 936272"/>
                <a:gd name="connsiteX3" fmla="*/ 1473566 w 1473566"/>
                <a:gd name="connsiteY3" fmla="*/ 492256 h 936272"/>
                <a:gd name="connsiteX4" fmla="*/ 1067959 w 1473566"/>
                <a:gd name="connsiteY4" fmla="*/ 934375 h 936272"/>
                <a:gd name="connsiteX5" fmla="*/ 502809 w 1473566"/>
                <a:gd name="connsiteY5" fmla="*/ 690694 h 936272"/>
                <a:gd name="connsiteX6" fmla="*/ 7509 w 1473566"/>
                <a:gd name="connsiteY6" fmla="*/ 897863 h 93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566" h="936272">
                  <a:moveTo>
                    <a:pt x="7509" y="897863"/>
                  </a:moveTo>
                  <a:cubicBezTo>
                    <a:pt x="73391" y="773244"/>
                    <a:pt x="250000" y="302418"/>
                    <a:pt x="426609" y="157294"/>
                  </a:cubicBezTo>
                  <a:cubicBezTo>
                    <a:pt x="603218" y="12170"/>
                    <a:pt x="775991" y="-35851"/>
                    <a:pt x="1067166" y="27119"/>
                  </a:cubicBezTo>
                  <a:cubicBezTo>
                    <a:pt x="1358341" y="90089"/>
                    <a:pt x="1473434" y="341047"/>
                    <a:pt x="1473566" y="492256"/>
                  </a:cubicBezTo>
                  <a:cubicBezTo>
                    <a:pt x="1473698" y="643465"/>
                    <a:pt x="1424617" y="836215"/>
                    <a:pt x="1067959" y="934375"/>
                  </a:cubicBezTo>
                  <a:cubicBezTo>
                    <a:pt x="749401" y="961098"/>
                    <a:pt x="679551" y="696779"/>
                    <a:pt x="502809" y="690694"/>
                  </a:cubicBezTo>
                  <a:cubicBezTo>
                    <a:pt x="326067" y="684609"/>
                    <a:pt x="-58373" y="1022482"/>
                    <a:pt x="7509" y="897863"/>
                  </a:cubicBezTo>
                  <a:close/>
                </a:path>
              </a:pathLst>
            </a:custGeom>
            <a:solidFill>
              <a:srgbClr val="877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prstClr val="white"/>
                </a:solidFill>
              </a:endParaRPr>
            </a:p>
          </p:txBody>
        </p:sp>
        <p:sp>
          <p:nvSpPr>
            <p:cNvPr id="14" name="직사각형 13"/>
            <p:cNvSpPr/>
            <p:nvPr/>
          </p:nvSpPr>
          <p:spPr>
            <a:xfrm>
              <a:off x="9308072" y="1469485"/>
              <a:ext cx="2671162" cy="800094"/>
            </a:xfrm>
            <a:prstGeom prst="rect">
              <a:avLst/>
            </a:prstGeom>
          </p:spPr>
          <p:txBody>
            <a:bodyPr wrap="square">
              <a:spAutoFit/>
            </a:bodyPr>
            <a:lstStyle/>
            <a:p>
              <a:r>
                <a:rPr lang="en-US" altLang="ko-KR" sz="3200" kern="0" dirty="0" err="1">
                  <a:solidFill>
                    <a:prstClr val="white"/>
                  </a:solidFill>
                  <a:latin typeface="야놀자 야체 B" panose="02020603020101020101" pitchFamily="18" charset="-127"/>
                  <a:ea typeface="야놀자 야체 B" panose="02020603020101020101" pitchFamily="18" charset="-127"/>
                </a:rPr>
                <a:t>Yery</a:t>
              </a:r>
              <a:r>
                <a:rPr lang="en-US" altLang="ko-KR" sz="3200" kern="0" dirty="0">
                  <a:solidFill>
                    <a:prstClr val="white"/>
                  </a:solidFill>
                  <a:latin typeface="야놀자 야체 B" panose="02020603020101020101" pitchFamily="18" charset="-127"/>
                  <a:ea typeface="야놀자 야체 B" panose="02020603020101020101" pitchFamily="18" charset="-127"/>
                </a:rPr>
                <a:t> Kim</a:t>
              </a:r>
            </a:p>
            <a:p>
              <a:r>
                <a:rPr lang="en-US" altLang="ko-KR" sz="2400" kern="0" dirty="0" err="1">
                  <a:solidFill>
                    <a:prstClr val="white"/>
                  </a:solidFill>
                  <a:latin typeface="야놀자 야체 B" panose="02020603020101020101" pitchFamily="18" charset="-127"/>
                  <a:ea typeface="야놀자 야체 B" panose="02020603020101020101" pitchFamily="18" charset="-127"/>
                </a:rPr>
                <a:t>Myeng</a:t>
              </a:r>
              <a:r>
                <a:rPr lang="ko-KR" altLang="en-US" sz="2400" kern="0" dirty="0">
                  <a:solidFill>
                    <a:prstClr val="white"/>
                  </a:solidFill>
                  <a:latin typeface="야놀자 야체 B" panose="02020603020101020101" pitchFamily="18" charset="-127"/>
                  <a:ea typeface="야놀자 야체 B" panose="02020603020101020101" pitchFamily="18" charset="-127"/>
                </a:rPr>
                <a:t> </a:t>
              </a:r>
              <a:r>
                <a:rPr lang="en-US" altLang="ko-KR" sz="2400" kern="0" dirty="0" err="1">
                  <a:solidFill>
                    <a:prstClr val="white"/>
                  </a:solidFill>
                  <a:latin typeface="야놀자 야체 B" panose="02020603020101020101" pitchFamily="18" charset="-127"/>
                  <a:ea typeface="야놀자 야체 B" panose="02020603020101020101" pitchFamily="18" charset="-127"/>
                </a:rPr>
                <a:t>wha</a:t>
              </a:r>
              <a:r>
                <a:rPr lang="en-US" altLang="ko-KR" sz="2400" kern="0" dirty="0">
                  <a:solidFill>
                    <a:prstClr val="white"/>
                  </a:solidFill>
                  <a:latin typeface="야놀자 야체 B" panose="02020603020101020101" pitchFamily="18" charset="-127"/>
                  <a:ea typeface="야놀자 야체 B" panose="02020603020101020101" pitchFamily="18" charset="-127"/>
                </a:rPr>
                <a:t> Kim</a:t>
              </a:r>
              <a:endParaRPr lang="ko-KR" altLang="en-US" sz="2400" dirty="0">
                <a:solidFill>
                  <a:prstClr val="white"/>
                </a:solidFill>
                <a:latin typeface="야놀자 야체 B" panose="02020603020101020101" pitchFamily="18" charset="-127"/>
                <a:ea typeface="야놀자 야체 B" panose="02020603020101020101" pitchFamily="18" charset="-127"/>
              </a:endParaRPr>
            </a:p>
          </p:txBody>
        </p:sp>
        <p:sp>
          <p:nvSpPr>
            <p:cNvPr id="15" name="자유형 14"/>
            <p:cNvSpPr/>
            <p:nvPr/>
          </p:nvSpPr>
          <p:spPr>
            <a:xfrm>
              <a:off x="8319246" y="1225430"/>
              <a:ext cx="3433309" cy="1435863"/>
            </a:xfrm>
            <a:custGeom>
              <a:avLst/>
              <a:gdLst>
                <a:gd name="connsiteX0" fmla="*/ 286 w 1625951"/>
                <a:gd name="connsiteY0" fmla="*/ 696653 h 903076"/>
                <a:gd name="connsiteX1" fmla="*/ 609886 w 1625951"/>
                <a:gd name="connsiteY1" fmla="*/ 125153 h 903076"/>
                <a:gd name="connsiteX2" fmla="*/ 1257586 w 1625951"/>
                <a:gd name="connsiteY2" fmla="*/ 23553 h 903076"/>
                <a:gd name="connsiteX3" fmla="*/ 1625886 w 1625951"/>
                <a:gd name="connsiteY3" fmla="*/ 455353 h 903076"/>
                <a:gd name="connsiteX4" fmla="*/ 1232186 w 1625951"/>
                <a:gd name="connsiteY4" fmla="*/ 899853 h 903076"/>
                <a:gd name="connsiteX5" fmla="*/ 686086 w 1625951"/>
                <a:gd name="connsiteY5" fmla="*/ 658553 h 903076"/>
                <a:gd name="connsiteX6" fmla="*/ 286 w 1625951"/>
                <a:gd name="connsiteY6" fmla="*/ 696653 h 903076"/>
                <a:gd name="connsiteX0" fmla="*/ 5838 w 1631503"/>
                <a:gd name="connsiteY0" fmla="*/ 696653 h 903076"/>
                <a:gd name="connsiteX1" fmla="*/ 615438 w 1631503"/>
                <a:gd name="connsiteY1" fmla="*/ 125153 h 903076"/>
                <a:gd name="connsiteX2" fmla="*/ 1263138 w 1631503"/>
                <a:gd name="connsiteY2" fmla="*/ 23553 h 903076"/>
                <a:gd name="connsiteX3" fmla="*/ 1631438 w 1631503"/>
                <a:gd name="connsiteY3" fmla="*/ 455353 h 903076"/>
                <a:gd name="connsiteX4" fmla="*/ 1237738 w 1631503"/>
                <a:gd name="connsiteY4" fmla="*/ 899853 h 903076"/>
                <a:gd name="connsiteX5" fmla="*/ 691638 w 1631503"/>
                <a:gd name="connsiteY5" fmla="*/ 658553 h 903076"/>
                <a:gd name="connsiteX6" fmla="*/ 5838 w 1631503"/>
                <a:gd name="connsiteY6" fmla="*/ 696653 h 903076"/>
                <a:gd name="connsiteX0" fmla="*/ 13271 w 1638936"/>
                <a:gd name="connsiteY0" fmla="*/ 696653 h 903076"/>
                <a:gd name="connsiteX1" fmla="*/ 622871 w 1638936"/>
                <a:gd name="connsiteY1" fmla="*/ 125153 h 903076"/>
                <a:gd name="connsiteX2" fmla="*/ 1270571 w 1638936"/>
                <a:gd name="connsiteY2" fmla="*/ 23553 h 903076"/>
                <a:gd name="connsiteX3" fmla="*/ 1638871 w 1638936"/>
                <a:gd name="connsiteY3" fmla="*/ 455353 h 903076"/>
                <a:gd name="connsiteX4" fmla="*/ 1245171 w 1638936"/>
                <a:gd name="connsiteY4" fmla="*/ 899853 h 903076"/>
                <a:gd name="connsiteX5" fmla="*/ 699071 w 1638936"/>
                <a:gd name="connsiteY5" fmla="*/ 658553 h 903076"/>
                <a:gd name="connsiteX6" fmla="*/ 13271 w 1638936"/>
                <a:gd name="connsiteY6" fmla="*/ 696653 h 903076"/>
                <a:gd name="connsiteX0" fmla="*/ 13331 w 1638935"/>
                <a:gd name="connsiteY0" fmla="*/ 696653 h 905458"/>
                <a:gd name="connsiteX1" fmla="*/ 622931 w 1638935"/>
                <a:gd name="connsiteY1" fmla="*/ 125153 h 905458"/>
                <a:gd name="connsiteX2" fmla="*/ 1270631 w 1638935"/>
                <a:gd name="connsiteY2" fmla="*/ 23553 h 905458"/>
                <a:gd name="connsiteX3" fmla="*/ 1638931 w 1638935"/>
                <a:gd name="connsiteY3" fmla="*/ 455353 h 905458"/>
                <a:gd name="connsiteX4" fmla="*/ 1264281 w 1638935"/>
                <a:gd name="connsiteY4" fmla="*/ 902234 h 905458"/>
                <a:gd name="connsiteX5" fmla="*/ 699131 w 1638935"/>
                <a:gd name="connsiteY5" fmla="*/ 658553 h 905458"/>
                <a:gd name="connsiteX6" fmla="*/ 13331 w 1638935"/>
                <a:gd name="connsiteY6" fmla="*/ 696653 h 905458"/>
                <a:gd name="connsiteX0" fmla="*/ 13331 w 1638935"/>
                <a:gd name="connsiteY0" fmla="*/ 696653 h 905458"/>
                <a:gd name="connsiteX1" fmla="*/ 622931 w 1638935"/>
                <a:gd name="connsiteY1" fmla="*/ 125153 h 905458"/>
                <a:gd name="connsiteX2" fmla="*/ 1270631 w 1638935"/>
                <a:gd name="connsiteY2" fmla="*/ 23553 h 905458"/>
                <a:gd name="connsiteX3" fmla="*/ 1638931 w 1638935"/>
                <a:gd name="connsiteY3" fmla="*/ 455353 h 905458"/>
                <a:gd name="connsiteX4" fmla="*/ 1264281 w 1638935"/>
                <a:gd name="connsiteY4" fmla="*/ 902234 h 905458"/>
                <a:gd name="connsiteX5" fmla="*/ 699131 w 1638935"/>
                <a:gd name="connsiteY5" fmla="*/ 658553 h 905458"/>
                <a:gd name="connsiteX6" fmla="*/ 13331 w 1638935"/>
                <a:gd name="connsiteY6" fmla="*/ 696653 h 905458"/>
                <a:gd name="connsiteX0" fmla="*/ 13331 w 1638935"/>
                <a:gd name="connsiteY0" fmla="*/ 696653 h 904337"/>
                <a:gd name="connsiteX1" fmla="*/ 622931 w 1638935"/>
                <a:gd name="connsiteY1" fmla="*/ 125153 h 904337"/>
                <a:gd name="connsiteX2" fmla="*/ 1270631 w 1638935"/>
                <a:gd name="connsiteY2" fmla="*/ 23553 h 904337"/>
                <a:gd name="connsiteX3" fmla="*/ 1638931 w 1638935"/>
                <a:gd name="connsiteY3" fmla="*/ 455353 h 904337"/>
                <a:gd name="connsiteX4" fmla="*/ 1264281 w 1638935"/>
                <a:gd name="connsiteY4" fmla="*/ 902234 h 904337"/>
                <a:gd name="connsiteX5" fmla="*/ 699131 w 1638935"/>
                <a:gd name="connsiteY5" fmla="*/ 658553 h 904337"/>
                <a:gd name="connsiteX6" fmla="*/ 13331 w 1638935"/>
                <a:gd name="connsiteY6" fmla="*/ 696653 h 904337"/>
                <a:gd name="connsiteX0" fmla="*/ 13331 w 1639166"/>
                <a:gd name="connsiteY0" fmla="*/ 696653 h 904337"/>
                <a:gd name="connsiteX1" fmla="*/ 622931 w 1639166"/>
                <a:gd name="connsiteY1" fmla="*/ 125153 h 904337"/>
                <a:gd name="connsiteX2" fmla="*/ 1270631 w 1639166"/>
                <a:gd name="connsiteY2" fmla="*/ 23553 h 904337"/>
                <a:gd name="connsiteX3" fmla="*/ 1638931 w 1639166"/>
                <a:gd name="connsiteY3" fmla="*/ 455353 h 904337"/>
                <a:gd name="connsiteX4" fmla="*/ 1264281 w 1639166"/>
                <a:gd name="connsiteY4" fmla="*/ 902234 h 904337"/>
                <a:gd name="connsiteX5" fmla="*/ 699131 w 1639166"/>
                <a:gd name="connsiteY5" fmla="*/ 658553 h 904337"/>
                <a:gd name="connsiteX6" fmla="*/ 13331 w 1639166"/>
                <a:gd name="connsiteY6" fmla="*/ 696653 h 904337"/>
                <a:gd name="connsiteX0" fmla="*/ 13331 w 1640516"/>
                <a:gd name="connsiteY0" fmla="*/ 696653 h 904337"/>
                <a:gd name="connsiteX1" fmla="*/ 622931 w 1640516"/>
                <a:gd name="connsiteY1" fmla="*/ 125153 h 904337"/>
                <a:gd name="connsiteX2" fmla="*/ 1270631 w 1640516"/>
                <a:gd name="connsiteY2" fmla="*/ 23553 h 904337"/>
                <a:gd name="connsiteX3" fmla="*/ 1638931 w 1640516"/>
                <a:gd name="connsiteY3" fmla="*/ 455353 h 904337"/>
                <a:gd name="connsiteX4" fmla="*/ 1264281 w 1640516"/>
                <a:gd name="connsiteY4" fmla="*/ 902234 h 904337"/>
                <a:gd name="connsiteX5" fmla="*/ 699131 w 1640516"/>
                <a:gd name="connsiteY5" fmla="*/ 658553 h 904337"/>
                <a:gd name="connsiteX6" fmla="*/ 13331 w 1640516"/>
                <a:gd name="connsiteY6" fmla="*/ 696653 h 904337"/>
                <a:gd name="connsiteX0" fmla="*/ 13331 w 1671320"/>
                <a:gd name="connsiteY0" fmla="*/ 697001 h 904685"/>
                <a:gd name="connsiteX1" fmla="*/ 622931 w 1671320"/>
                <a:gd name="connsiteY1" fmla="*/ 125501 h 904685"/>
                <a:gd name="connsiteX2" fmla="*/ 1270631 w 1671320"/>
                <a:gd name="connsiteY2" fmla="*/ 23901 h 904685"/>
                <a:gd name="connsiteX3" fmla="*/ 1669888 w 1671320"/>
                <a:gd name="connsiteY3" fmla="*/ 460463 h 904685"/>
                <a:gd name="connsiteX4" fmla="*/ 1264281 w 1671320"/>
                <a:gd name="connsiteY4" fmla="*/ 902582 h 904685"/>
                <a:gd name="connsiteX5" fmla="*/ 699131 w 1671320"/>
                <a:gd name="connsiteY5" fmla="*/ 658901 h 904685"/>
                <a:gd name="connsiteX6" fmla="*/ 13331 w 1671320"/>
                <a:gd name="connsiteY6" fmla="*/ 697001 h 904685"/>
                <a:gd name="connsiteX0" fmla="*/ 13331 w 1671320"/>
                <a:gd name="connsiteY0" fmla="*/ 697001 h 904685"/>
                <a:gd name="connsiteX1" fmla="*/ 622931 w 1671320"/>
                <a:gd name="connsiteY1" fmla="*/ 125501 h 904685"/>
                <a:gd name="connsiteX2" fmla="*/ 1270631 w 1671320"/>
                <a:gd name="connsiteY2" fmla="*/ 23901 h 904685"/>
                <a:gd name="connsiteX3" fmla="*/ 1669888 w 1671320"/>
                <a:gd name="connsiteY3" fmla="*/ 460463 h 904685"/>
                <a:gd name="connsiteX4" fmla="*/ 1264281 w 1671320"/>
                <a:gd name="connsiteY4" fmla="*/ 902582 h 904685"/>
                <a:gd name="connsiteX5" fmla="*/ 699131 w 1671320"/>
                <a:gd name="connsiteY5" fmla="*/ 658901 h 904685"/>
                <a:gd name="connsiteX6" fmla="*/ 13331 w 1671320"/>
                <a:gd name="connsiteY6" fmla="*/ 697001 h 904685"/>
                <a:gd name="connsiteX0" fmla="*/ 13331 w 1669888"/>
                <a:gd name="connsiteY0" fmla="*/ 721355 h 929039"/>
                <a:gd name="connsiteX1" fmla="*/ 622931 w 1669888"/>
                <a:gd name="connsiteY1" fmla="*/ 149855 h 929039"/>
                <a:gd name="connsiteX2" fmla="*/ 1263488 w 1669888"/>
                <a:gd name="connsiteY2" fmla="*/ 19680 h 929039"/>
                <a:gd name="connsiteX3" fmla="*/ 1669888 w 1669888"/>
                <a:gd name="connsiteY3" fmla="*/ 484817 h 929039"/>
                <a:gd name="connsiteX4" fmla="*/ 1264281 w 1669888"/>
                <a:gd name="connsiteY4" fmla="*/ 926936 h 929039"/>
                <a:gd name="connsiteX5" fmla="*/ 699131 w 1669888"/>
                <a:gd name="connsiteY5" fmla="*/ 683255 h 929039"/>
                <a:gd name="connsiteX6" fmla="*/ 13331 w 1669888"/>
                <a:gd name="connsiteY6" fmla="*/ 721355 h 929039"/>
                <a:gd name="connsiteX0" fmla="*/ 13331 w 1669888"/>
                <a:gd name="connsiteY0" fmla="*/ 724347 h 932031"/>
                <a:gd name="connsiteX1" fmla="*/ 622931 w 1669888"/>
                <a:gd name="connsiteY1" fmla="*/ 152847 h 932031"/>
                <a:gd name="connsiteX2" fmla="*/ 1263488 w 1669888"/>
                <a:gd name="connsiteY2" fmla="*/ 22672 h 932031"/>
                <a:gd name="connsiteX3" fmla="*/ 1669888 w 1669888"/>
                <a:gd name="connsiteY3" fmla="*/ 487809 h 932031"/>
                <a:gd name="connsiteX4" fmla="*/ 1264281 w 1669888"/>
                <a:gd name="connsiteY4" fmla="*/ 929928 h 932031"/>
                <a:gd name="connsiteX5" fmla="*/ 699131 w 1669888"/>
                <a:gd name="connsiteY5" fmla="*/ 686247 h 932031"/>
                <a:gd name="connsiteX6" fmla="*/ 13331 w 1669888"/>
                <a:gd name="connsiteY6" fmla="*/ 724347 h 932031"/>
                <a:gd name="connsiteX0" fmla="*/ 16217 w 1529899"/>
                <a:gd name="connsiteY0" fmla="*/ 826855 h 934400"/>
                <a:gd name="connsiteX1" fmla="*/ 482942 w 1529899"/>
                <a:gd name="connsiteY1" fmla="*/ 155343 h 934400"/>
                <a:gd name="connsiteX2" fmla="*/ 1123499 w 1529899"/>
                <a:gd name="connsiteY2" fmla="*/ 25168 h 934400"/>
                <a:gd name="connsiteX3" fmla="*/ 1529899 w 1529899"/>
                <a:gd name="connsiteY3" fmla="*/ 490305 h 934400"/>
                <a:gd name="connsiteX4" fmla="*/ 1124292 w 1529899"/>
                <a:gd name="connsiteY4" fmla="*/ 932424 h 934400"/>
                <a:gd name="connsiteX5" fmla="*/ 559142 w 1529899"/>
                <a:gd name="connsiteY5" fmla="*/ 688743 h 934400"/>
                <a:gd name="connsiteX6" fmla="*/ 16217 w 1529899"/>
                <a:gd name="connsiteY6" fmla="*/ 826855 h 934400"/>
                <a:gd name="connsiteX0" fmla="*/ 246 w 1513928"/>
                <a:gd name="connsiteY0" fmla="*/ 826855 h 934400"/>
                <a:gd name="connsiteX1" fmla="*/ 466971 w 1513928"/>
                <a:gd name="connsiteY1" fmla="*/ 155343 h 934400"/>
                <a:gd name="connsiteX2" fmla="*/ 1107528 w 1513928"/>
                <a:gd name="connsiteY2" fmla="*/ 25168 h 934400"/>
                <a:gd name="connsiteX3" fmla="*/ 1513928 w 1513928"/>
                <a:gd name="connsiteY3" fmla="*/ 490305 h 934400"/>
                <a:gd name="connsiteX4" fmla="*/ 1108321 w 1513928"/>
                <a:gd name="connsiteY4" fmla="*/ 932424 h 934400"/>
                <a:gd name="connsiteX5" fmla="*/ 543171 w 1513928"/>
                <a:gd name="connsiteY5" fmla="*/ 688743 h 934400"/>
                <a:gd name="connsiteX6" fmla="*/ 246 w 1513928"/>
                <a:gd name="connsiteY6" fmla="*/ 826855 h 934400"/>
                <a:gd name="connsiteX0" fmla="*/ 274 w 1466331"/>
                <a:gd name="connsiteY0" fmla="*/ 897863 h 937885"/>
                <a:gd name="connsiteX1" fmla="*/ 419374 w 1466331"/>
                <a:gd name="connsiteY1" fmla="*/ 157294 h 937885"/>
                <a:gd name="connsiteX2" fmla="*/ 1059931 w 1466331"/>
                <a:gd name="connsiteY2" fmla="*/ 27119 h 937885"/>
                <a:gd name="connsiteX3" fmla="*/ 1466331 w 1466331"/>
                <a:gd name="connsiteY3" fmla="*/ 492256 h 937885"/>
                <a:gd name="connsiteX4" fmla="*/ 1060724 w 1466331"/>
                <a:gd name="connsiteY4" fmla="*/ 934375 h 937885"/>
                <a:gd name="connsiteX5" fmla="*/ 495574 w 1466331"/>
                <a:gd name="connsiteY5" fmla="*/ 690694 h 937885"/>
                <a:gd name="connsiteX6" fmla="*/ 274 w 1466331"/>
                <a:gd name="connsiteY6" fmla="*/ 897863 h 937885"/>
                <a:gd name="connsiteX0" fmla="*/ 7509 w 1473566"/>
                <a:gd name="connsiteY0" fmla="*/ 897863 h 936272"/>
                <a:gd name="connsiteX1" fmla="*/ 426609 w 1473566"/>
                <a:gd name="connsiteY1" fmla="*/ 157294 h 936272"/>
                <a:gd name="connsiteX2" fmla="*/ 1067166 w 1473566"/>
                <a:gd name="connsiteY2" fmla="*/ 27119 h 936272"/>
                <a:gd name="connsiteX3" fmla="*/ 1473566 w 1473566"/>
                <a:gd name="connsiteY3" fmla="*/ 492256 h 936272"/>
                <a:gd name="connsiteX4" fmla="*/ 1067959 w 1473566"/>
                <a:gd name="connsiteY4" fmla="*/ 934375 h 936272"/>
                <a:gd name="connsiteX5" fmla="*/ 502809 w 1473566"/>
                <a:gd name="connsiteY5" fmla="*/ 690694 h 936272"/>
                <a:gd name="connsiteX6" fmla="*/ 7509 w 1473566"/>
                <a:gd name="connsiteY6" fmla="*/ 897863 h 936272"/>
                <a:gd name="connsiteX0" fmla="*/ 7292 w 1488850"/>
                <a:gd name="connsiteY0" fmla="*/ 810229 h 933990"/>
                <a:gd name="connsiteX1" fmla="*/ 441893 w 1488850"/>
                <a:gd name="connsiteY1" fmla="*/ 154915 h 933990"/>
                <a:gd name="connsiteX2" fmla="*/ 1082450 w 1488850"/>
                <a:gd name="connsiteY2" fmla="*/ 24740 h 933990"/>
                <a:gd name="connsiteX3" fmla="*/ 1488850 w 1488850"/>
                <a:gd name="connsiteY3" fmla="*/ 489877 h 933990"/>
                <a:gd name="connsiteX4" fmla="*/ 1083243 w 1488850"/>
                <a:gd name="connsiteY4" fmla="*/ 931996 h 933990"/>
                <a:gd name="connsiteX5" fmla="*/ 518093 w 1488850"/>
                <a:gd name="connsiteY5" fmla="*/ 688315 h 933990"/>
                <a:gd name="connsiteX6" fmla="*/ 7292 w 1488850"/>
                <a:gd name="connsiteY6" fmla="*/ 810229 h 933990"/>
                <a:gd name="connsiteX0" fmla="*/ 39 w 1481597"/>
                <a:gd name="connsiteY0" fmla="*/ 810227 h 933634"/>
                <a:gd name="connsiteX1" fmla="*/ 434640 w 1481597"/>
                <a:gd name="connsiteY1" fmla="*/ 154913 h 933634"/>
                <a:gd name="connsiteX2" fmla="*/ 1075197 w 1481597"/>
                <a:gd name="connsiteY2" fmla="*/ 24738 h 933634"/>
                <a:gd name="connsiteX3" fmla="*/ 1481597 w 1481597"/>
                <a:gd name="connsiteY3" fmla="*/ 489875 h 933634"/>
                <a:gd name="connsiteX4" fmla="*/ 1075990 w 1481597"/>
                <a:gd name="connsiteY4" fmla="*/ 931994 h 933634"/>
                <a:gd name="connsiteX5" fmla="*/ 456587 w 1481597"/>
                <a:gd name="connsiteY5" fmla="*/ 630184 h 933634"/>
                <a:gd name="connsiteX6" fmla="*/ 39 w 1481597"/>
                <a:gd name="connsiteY6" fmla="*/ 810227 h 933634"/>
                <a:gd name="connsiteX0" fmla="*/ 394 w 1481952"/>
                <a:gd name="connsiteY0" fmla="*/ 810227 h 933579"/>
                <a:gd name="connsiteX1" fmla="*/ 434995 w 1481952"/>
                <a:gd name="connsiteY1" fmla="*/ 154913 h 933579"/>
                <a:gd name="connsiteX2" fmla="*/ 1075552 w 1481952"/>
                <a:gd name="connsiteY2" fmla="*/ 24738 h 933579"/>
                <a:gd name="connsiteX3" fmla="*/ 1481952 w 1481952"/>
                <a:gd name="connsiteY3" fmla="*/ 489875 h 933579"/>
                <a:gd name="connsiteX4" fmla="*/ 1076345 w 1481952"/>
                <a:gd name="connsiteY4" fmla="*/ 931994 h 933579"/>
                <a:gd name="connsiteX5" fmla="*/ 507320 w 1481952"/>
                <a:gd name="connsiteY5" fmla="*/ 618559 h 933579"/>
                <a:gd name="connsiteX6" fmla="*/ 394 w 1481952"/>
                <a:gd name="connsiteY6" fmla="*/ 810227 h 933579"/>
                <a:gd name="connsiteX0" fmla="*/ 394 w 1482284"/>
                <a:gd name="connsiteY0" fmla="*/ 810227 h 887281"/>
                <a:gd name="connsiteX1" fmla="*/ 434995 w 1482284"/>
                <a:gd name="connsiteY1" fmla="*/ 154913 h 887281"/>
                <a:gd name="connsiteX2" fmla="*/ 1075552 w 1482284"/>
                <a:gd name="connsiteY2" fmla="*/ 24738 h 887281"/>
                <a:gd name="connsiteX3" fmla="*/ 1481952 w 1482284"/>
                <a:gd name="connsiteY3" fmla="*/ 489875 h 887281"/>
                <a:gd name="connsiteX4" fmla="*/ 1029842 w 1482284"/>
                <a:gd name="connsiteY4" fmla="*/ 885491 h 887281"/>
                <a:gd name="connsiteX5" fmla="*/ 507320 w 1482284"/>
                <a:gd name="connsiteY5" fmla="*/ 618559 h 887281"/>
                <a:gd name="connsiteX6" fmla="*/ 394 w 1482284"/>
                <a:gd name="connsiteY6" fmla="*/ 810227 h 887281"/>
                <a:gd name="connsiteX0" fmla="*/ 394 w 1482284"/>
                <a:gd name="connsiteY0" fmla="*/ 810227 h 885491"/>
                <a:gd name="connsiteX1" fmla="*/ 434995 w 1482284"/>
                <a:gd name="connsiteY1" fmla="*/ 154913 h 885491"/>
                <a:gd name="connsiteX2" fmla="*/ 1075552 w 1482284"/>
                <a:gd name="connsiteY2" fmla="*/ 24738 h 885491"/>
                <a:gd name="connsiteX3" fmla="*/ 1481952 w 1482284"/>
                <a:gd name="connsiteY3" fmla="*/ 489875 h 885491"/>
                <a:gd name="connsiteX4" fmla="*/ 1029842 w 1482284"/>
                <a:gd name="connsiteY4" fmla="*/ 885491 h 885491"/>
                <a:gd name="connsiteX5" fmla="*/ 507320 w 1482284"/>
                <a:gd name="connsiteY5" fmla="*/ 618559 h 885491"/>
                <a:gd name="connsiteX6" fmla="*/ 394 w 1482284"/>
                <a:gd name="connsiteY6" fmla="*/ 810227 h 885491"/>
                <a:gd name="connsiteX0" fmla="*/ 3829 w 1485719"/>
                <a:gd name="connsiteY0" fmla="*/ 810227 h 885491"/>
                <a:gd name="connsiteX1" fmla="*/ 438430 w 1485719"/>
                <a:gd name="connsiteY1" fmla="*/ 154913 h 885491"/>
                <a:gd name="connsiteX2" fmla="*/ 1078987 w 1485719"/>
                <a:gd name="connsiteY2" fmla="*/ 24738 h 885491"/>
                <a:gd name="connsiteX3" fmla="*/ 1485387 w 1485719"/>
                <a:gd name="connsiteY3" fmla="*/ 489875 h 885491"/>
                <a:gd name="connsiteX4" fmla="*/ 1033277 w 1485719"/>
                <a:gd name="connsiteY4" fmla="*/ 885491 h 885491"/>
                <a:gd name="connsiteX5" fmla="*/ 510755 w 1485719"/>
                <a:gd name="connsiteY5" fmla="*/ 618559 h 885491"/>
                <a:gd name="connsiteX6" fmla="*/ 3829 w 1485719"/>
                <a:gd name="connsiteY6" fmla="*/ 810227 h 88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719" h="885491">
                  <a:moveTo>
                    <a:pt x="3829" y="810227"/>
                  </a:moveTo>
                  <a:cubicBezTo>
                    <a:pt x="49902" y="736828"/>
                    <a:pt x="259237" y="285828"/>
                    <a:pt x="438430" y="154913"/>
                  </a:cubicBezTo>
                  <a:cubicBezTo>
                    <a:pt x="617623" y="23998"/>
                    <a:pt x="787812" y="-38232"/>
                    <a:pt x="1078987" y="24738"/>
                  </a:cubicBezTo>
                  <a:cubicBezTo>
                    <a:pt x="1370162" y="87708"/>
                    <a:pt x="1493005" y="346416"/>
                    <a:pt x="1485387" y="489875"/>
                  </a:cubicBezTo>
                  <a:cubicBezTo>
                    <a:pt x="1477769" y="633334"/>
                    <a:pt x="1389935" y="787331"/>
                    <a:pt x="1033277" y="885491"/>
                  </a:cubicBezTo>
                  <a:cubicBezTo>
                    <a:pt x="726345" y="854085"/>
                    <a:pt x="682330" y="631103"/>
                    <a:pt x="510755" y="618559"/>
                  </a:cubicBezTo>
                  <a:cubicBezTo>
                    <a:pt x="339180" y="606015"/>
                    <a:pt x="-42244" y="883626"/>
                    <a:pt x="3829" y="810227"/>
                  </a:cubicBez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prstClr val="white"/>
                </a:solidFill>
              </a:endParaRPr>
            </a:p>
          </p:txBody>
        </p:sp>
      </p:grpSp>
      <p:sp>
        <p:nvSpPr>
          <p:cNvPr id="16" name="모서리가 둥근 직사각형 15"/>
          <p:cNvSpPr/>
          <p:nvPr/>
        </p:nvSpPr>
        <p:spPr>
          <a:xfrm>
            <a:off x="3585361" y="2345852"/>
            <a:ext cx="5353355" cy="1700105"/>
          </a:xfrm>
          <a:prstGeom prst="roundRect">
            <a:avLst>
              <a:gd name="adj" fmla="val 1198"/>
            </a:avLst>
          </a:prstGeom>
          <a:noFill/>
          <a:ln w="12700">
            <a:solidFill>
              <a:srgbClr val="8772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lnSpc>
                <a:spcPct val="150000"/>
              </a:lnSpc>
              <a:defRPr/>
            </a:pPr>
            <a:endParaRPr lang="ko-KR" altLang="en-US" sz="6600" kern="0" dirty="0">
              <a:solidFill>
                <a:srgbClr val="87726A"/>
              </a:solidFill>
            </a:endParaRPr>
          </a:p>
        </p:txBody>
      </p:sp>
    </p:spTree>
    <p:extLst>
      <p:ext uri="{BB962C8B-B14F-4D97-AF65-F5344CB8AC3E}">
        <p14:creationId xmlns:p14="http://schemas.microsoft.com/office/powerpoint/2010/main" val="1182930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83778" y="965998"/>
            <a:ext cx="11592911"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2" name="직사각형 11">
            <a:extLst>
              <a:ext uri="{FF2B5EF4-FFF2-40B4-BE49-F238E27FC236}">
                <a16:creationId xmlns:a16="http://schemas.microsoft.com/office/drawing/2014/main" id="{DC7126C3-4D2D-4616-85F1-FBC253817E4B}"/>
              </a:ext>
            </a:extLst>
          </p:cNvPr>
          <p:cNvSpPr/>
          <p:nvPr/>
        </p:nvSpPr>
        <p:spPr>
          <a:xfrm>
            <a:off x="157839" y="170257"/>
            <a:ext cx="11357571"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3. Double past tense marker </a:t>
            </a:r>
            <a:r>
              <a:rPr lang="en-US" altLang="ko-KR" sz="2400" b="1" i="1" kern="0" dirty="0">
                <a:solidFill>
                  <a:srgbClr val="87726A"/>
                </a:solidFill>
              </a:rPr>
              <a:t>-</a:t>
            </a:r>
            <a:r>
              <a:rPr lang="ko-KR" altLang="en-US" sz="2400" b="1" i="1" kern="0" dirty="0">
                <a:solidFill>
                  <a:srgbClr val="87726A"/>
                </a:solidFill>
              </a:rPr>
              <a:t>‘</a:t>
            </a:r>
            <a:r>
              <a:rPr lang="en-US" altLang="ko-KR" sz="2400" b="1" i="1" kern="0" dirty="0">
                <a:solidFill>
                  <a:srgbClr val="87726A"/>
                </a:solidFill>
              </a:rPr>
              <a:t> </a:t>
            </a:r>
            <a:r>
              <a:rPr lang="ko-KR" altLang="en-US" sz="2400" b="1" i="1" kern="0" dirty="0" err="1">
                <a:solidFill>
                  <a:srgbClr val="87726A"/>
                </a:solidFill>
              </a:rPr>
              <a:t>었</a:t>
            </a:r>
            <a:r>
              <a:rPr lang="en-US" altLang="ko-KR" sz="2400" b="1" i="1" kern="0" dirty="0">
                <a:solidFill>
                  <a:srgbClr val="87726A"/>
                </a:solidFill>
              </a:rPr>
              <a:t>/</a:t>
            </a:r>
            <a:r>
              <a:rPr lang="ko-KR" altLang="en-US" sz="2400" b="1" i="1" kern="0" dirty="0" err="1">
                <a:solidFill>
                  <a:srgbClr val="87726A"/>
                </a:solidFill>
              </a:rPr>
              <a:t>았었</a:t>
            </a:r>
            <a:r>
              <a:rPr lang="ko-KR" altLang="en-US" sz="2400" b="1" i="1" kern="0" dirty="0">
                <a:solidFill>
                  <a:srgbClr val="87726A"/>
                </a:solidFill>
              </a:rPr>
              <a:t> </a:t>
            </a:r>
            <a:r>
              <a:rPr lang="en-US" altLang="ko-KR" sz="2400" b="1" i="1" kern="0" dirty="0">
                <a:solidFill>
                  <a:srgbClr val="87726A"/>
                </a:solidFill>
              </a:rPr>
              <a:t>[-</a:t>
            </a:r>
            <a:r>
              <a:rPr lang="en-US" altLang="ko-KR" sz="2400" b="1" i="1" kern="0" dirty="0" err="1">
                <a:solidFill>
                  <a:srgbClr val="87726A"/>
                </a:solidFill>
              </a:rPr>
              <a:t>eot</a:t>
            </a:r>
            <a:r>
              <a:rPr lang="en-US" altLang="ko-KR" sz="2400" b="1" i="1" kern="0" dirty="0">
                <a:solidFill>
                  <a:srgbClr val="87726A"/>
                </a:solidFill>
              </a:rPr>
              <a:t> / at </a:t>
            </a:r>
            <a:r>
              <a:rPr lang="en-US" altLang="ko-KR" sz="2400" b="1" i="1" kern="0" dirty="0" err="1">
                <a:solidFill>
                  <a:srgbClr val="87726A"/>
                </a:solidFill>
              </a:rPr>
              <a:t>eot</a:t>
            </a:r>
            <a:r>
              <a:rPr lang="en-US" altLang="ko-KR" sz="2400" b="1" i="1" kern="0" dirty="0">
                <a:solidFill>
                  <a:srgbClr val="87726A"/>
                </a:solidFill>
              </a:rPr>
              <a:t>]’   </a:t>
            </a:r>
            <a:endParaRPr lang="ko-KR" altLang="en-US" sz="2400" kern="0" dirty="0">
              <a:solidFill>
                <a:srgbClr val="87726A"/>
              </a:solidFill>
            </a:endParaRPr>
          </a:p>
        </p:txBody>
      </p:sp>
      <p:sp>
        <p:nvSpPr>
          <p:cNvPr id="6" name="TextBox 5">
            <a:extLst>
              <a:ext uri="{FF2B5EF4-FFF2-40B4-BE49-F238E27FC236}">
                <a16:creationId xmlns:a16="http://schemas.microsoft.com/office/drawing/2014/main" id="{ACAD6128-B133-44B3-8DF2-2AC26FA6461A}"/>
              </a:ext>
            </a:extLst>
          </p:cNvPr>
          <p:cNvSpPr txBox="1"/>
          <p:nvPr/>
        </p:nvSpPr>
        <p:spPr>
          <a:xfrm>
            <a:off x="683288" y="1471658"/>
            <a:ext cx="11592911" cy="830997"/>
          </a:xfrm>
          <a:prstGeom prst="rect">
            <a:avLst/>
          </a:prstGeom>
          <a:noFill/>
        </p:spPr>
        <p:txBody>
          <a:bodyPr wrap="square">
            <a:spAutoFit/>
          </a:bodyPr>
          <a:lstStyle/>
          <a:p>
            <a:pPr marL="457200" indent="-457200">
              <a:buFont typeface="Arial" panose="020B0604020202020204" pitchFamily="34" charset="0"/>
              <a:buChar char="•"/>
            </a:pPr>
            <a:r>
              <a:rPr lang="en-US" altLang="ko-KR" sz="2400" dirty="0">
                <a:solidFill>
                  <a:srgbClr val="000000"/>
                </a:solidFill>
                <a:latin typeface="Arial" panose="020B0604020202020204" pitchFamily="34" charset="0"/>
              </a:rPr>
              <a:t>I</a:t>
            </a:r>
            <a:r>
              <a:rPr lang="en-US" altLang="ko-KR" sz="2400" b="0" i="0" u="none" strike="noStrike" baseline="0" dirty="0">
                <a:solidFill>
                  <a:srgbClr val="000000"/>
                </a:solidFill>
                <a:latin typeface="Arial" panose="020B0604020202020204" pitchFamily="34" charset="0"/>
              </a:rPr>
              <a:t>n Korean they not only present what it happened in the past, also consider whether an action or event is completed. </a:t>
            </a:r>
            <a:endParaRPr lang="ko-KR" altLang="en-US" sz="2400" dirty="0"/>
          </a:p>
        </p:txBody>
      </p:sp>
      <p:sp>
        <p:nvSpPr>
          <p:cNvPr id="9" name="TextBox 8">
            <a:extLst>
              <a:ext uri="{FF2B5EF4-FFF2-40B4-BE49-F238E27FC236}">
                <a16:creationId xmlns:a16="http://schemas.microsoft.com/office/drawing/2014/main" id="{3B228DCE-B335-4CB3-B552-23FEF77A76E4}"/>
              </a:ext>
            </a:extLst>
          </p:cNvPr>
          <p:cNvSpPr txBox="1"/>
          <p:nvPr/>
        </p:nvSpPr>
        <p:spPr>
          <a:xfrm>
            <a:off x="963805" y="4868832"/>
            <a:ext cx="10410929" cy="1015663"/>
          </a:xfrm>
          <a:prstGeom prst="rect">
            <a:avLst/>
          </a:prstGeom>
          <a:noFill/>
        </p:spPr>
        <p:txBody>
          <a:bodyPr wrap="square">
            <a:spAutoFit/>
          </a:bodyPr>
          <a:lstStyle/>
          <a:p>
            <a:pPr algn="l"/>
            <a:endParaRPr lang="ko-KR" altLang="en-US" sz="2000" b="0" i="0" u="none" strike="noStrike" baseline="0" dirty="0">
              <a:solidFill>
                <a:srgbClr val="000000"/>
              </a:solidFill>
              <a:latin typeface="Arial" panose="020B0604020202020204" pitchFamily="34" charset="0"/>
            </a:endParaRPr>
          </a:p>
          <a:p>
            <a:r>
              <a:rPr lang="en-US" altLang="ko-KR" sz="2000" b="0" i="0" u="none" strike="noStrike" baseline="0" dirty="0">
                <a:solidFill>
                  <a:srgbClr val="000000"/>
                </a:solidFill>
                <a:latin typeface="Arial" panose="020B0604020202020204" pitchFamily="34" charset="0"/>
              </a:rPr>
              <a:t> We can change a past sentence into a double past sentence by adding -</a:t>
            </a:r>
            <a:r>
              <a:rPr lang="ko-KR" altLang="en-US" sz="2000" b="0" i="0" u="none" strike="noStrike" baseline="0" dirty="0" err="1">
                <a:solidFill>
                  <a:srgbClr val="000000"/>
                </a:solidFill>
                <a:latin typeface="맑은 고딕" panose="020B0503020000020004" pitchFamily="50" charset="-127"/>
                <a:ea typeface="맑은 고딕" panose="020B0503020000020004" pitchFamily="50" charset="-127"/>
              </a:rPr>
              <a:t>었</a:t>
            </a:r>
            <a:r>
              <a:rPr lang="ko-KR" altLang="en-US" sz="2000" b="0" i="0" u="none" strike="noStrike" baseline="0" dirty="0">
                <a:solidFill>
                  <a:srgbClr val="000000"/>
                </a:solidFill>
                <a:latin typeface="맑은 고딕" panose="020B0503020000020004" pitchFamily="50" charset="-127"/>
                <a:ea typeface="맑은 고딕" panose="020B0503020000020004" pitchFamily="50" charset="-127"/>
              </a:rPr>
              <a:t> </a:t>
            </a:r>
            <a:r>
              <a:rPr lang="en-US" altLang="ko-KR" sz="2000" b="0" i="0" u="none" strike="noStrike" baseline="0" dirty="0">
                <a:solidFill>
                  <a:srgbClr val="000000"/>
                </a:solidFill>
                <a:latin typeface="Arial" panose="020B0604020202020204" pitchFamily="34" charset="0"/>
                <a:ea typeface="맑은 고딕" panose="020B0503020000020004" pitchFamily="50" charset="-127"/>
              </a:rPr>
              <a:t>[</a:t>
            </a:r>
            <a:r>
              <a:rPr lang="en-US" altLang="ko-KR" sz="2000" b="0" i="0" u="none" strike="noStrike" baseline="0" dirty="0" err="1">
                <a:solidFill>
                  <a:srgbClr val="000000"/>
                </a:solidFill>
                <a:latin typeface="Arial" panose="020B0604020202020204" pitchFamily="34" charset="0"/>
                <a:ea typeface="맑은 고딕" panose="020B0503020000020004" pitchFamily="50" charset="-127"/>
              </a:rPr>
              <a:t>eot</a:t>
            </a:r>
            <a:r>
              <a:rPr lang="en-US" altLang="ko-KR" sz="2000" b="0" i="0" u="none" strike="noStrike" baseline="0" dirty="0">
                <a:solidFill>
                  <a:srgbClr val="000000"/>
                </a:solidFill>
                <a:latin typeface="Arial" panose="020B0604020202020204" pitchFamily="34" charset="0"/>
                <a:ea typeface="맑은 고딕" panose="020B0503020000020004" pitchFamily="50" charset="-127"/>
              </a:rPr>
              <a:t>] to the existing past tense marker -</a:t>
            </a:r>
            <a:r>
              <a:rPr lang="ko-KR" altLang="en-US" sz="2000" b="0" i="0" u="none" strike="noStrike" baseline="0" dirty="0" err="1">
                <a:solidFill>
                  <a:srgbClr val="000000"/>
                </a:solidFill>
                <a:latin typeface="맑은 고딕" panose="020B0503020000020004" pitchFamily="50" charset="-127"/>
                <a:ea typeface="맑은 고딕" panose="020B0503020000020004" pitchFamily="50" charset="-127"/>
              </a:rPr>
              <a:t>았</a:t>
            </a:r>
            <a:r>
              <a:rPr lang="ko-KR" altLang="en-US" sz="2000" b="0" i="0" u="none" strike="noStrike" baseline="0" dirty="0">
                <a:solidFill>
                  <a:srgbClr val="000000"/>
                </a:solidFill>
                <a:latin typeface="맑은 고딕" panose="020B0503020000020004" pitchFamily="50" charset="-127"/>
                <a:ea typeface="맑은 고딕" panose="020B0503020000020004" pitchFamily="50" charset="-127"/>
              </a:rPr>
              <a:t> </a:t>
            </a:r>
            <a:r>
              <a:rPr lang="en-US" altLang="ko-KR" sz="2000" b="0" i="0" u="none" strike="noStrike" baseline="0" dirty="0">
                <a:solidFill>
                  <a:srgbClr val="000000"/>
                </a:solidFill>
                <a:latin typeface="Arial" panose="020B0604020202020204" pitchFamily="34" charset="0"/>
                <a:ea typeface="맑은 고딕" panose="020B0503020000020004" pitchFamily="50" charset="-127"/>
              </a:rPr>
              <a:t>[at] / </a:t>
            </a:r>
            <a:r>
              <a:rPr lang="ko-KR" altLang="en-US" sz="2000" b="0" i="0" u="none" strike="noStrike" baseline="0" dirty="0" err="1">
                <a:solidFill>
                  <a:srgbClr val="000000"/>
                </a:solidFill>
                <a:latin typeface="맑은 고딕" panose="020B0503020000020004" pitchFamily="50" charset="-127"/>
                <a:ea typeface="맑은 고딕" panose="020B0503020000020004" pitchFamily="50" charset="-127"/>
              </a:rPr>
              <a:t>었</a:t>
            </a:r>
            <a:r>
              <a:rPr lang="ko-KR" altLang="en-US" sz="2000" b="0" i="0" u="none" strike="noStrike" baseline="0" dirty="0">
                <a:solidFill>
                  <a:srgbClr val="000000"/>
                </a:solidFill>
                <a:latin typeface="맑은 고딕" panose="020B0503020000020004" pitchFamily="50" charset="-127"/>
                <a:ea typeface="맑은 고딕" panose="020B0503020000020004" pitchFamily="50" charset="-127"/>
              </a:rPr>
              <a:t> </a:t>
            </a:r>
            <a:r>
              <a:rPr lang="en-US" altLang="ko-KR" sz="2000" b="0" i="0" u="none" strike="noStrike" baseline="0" dirty="0">
                <a:solidFill>
                  <a:srgbClr val="000000"/>
                </a:solidFill>
                <a:latin typeface="Arial" panose="020B0604020202020204" pitchFamily="34" charset="0"/>
                <a:ea typeface="맑은 고딕" panose="020B0503020000020004" pitchFamily="50" charset="-127"/>
              </a:rPr>
              <a:t>[</a:t>
            </a:r>
            <a:r>
              <a:rPr lang="en-US" altLang="ko-KR" sz="2000" b="0" i="0" u="none" strike="noStrike" baseline="0" dirty="0" err="1">
                <a:solidFill>
                  <a:srgbClr val="000000"/>
                </a:solidFill>
                <a:latin typeface="Arial" panose="020B0604020202020204" pitchFamily="34" charset="0"/>
                <a:ea typeface="맑은 고딕" panose="020B0503020000020004" pitchFamily="50" charset="-127"/>
              </a:rPr>
              <a:t>eot</a:t>
            </a:r>
            <a:r>
              <a:rPr lang="en-US" altLang="ko-KR" sz="2000" b="0" i="0" u="none" strike="noStrike" baseline="0" dirty="0">
                <a:solidFill>
                  <a:srgbClr val="000000"/>
                </a:solidFill>
                <a:latin typeface="Arial" panose="020B0604020202020204" pitchFamily="34" charset="0"/>
                <a:ea typeface="맑은 고딕" panose="020B0503020000020004" pitchFamily="50" charset="-127"/>
              </a:rPr>
              <a:t>], there is only one word different of their form </a:t>
            </a:r>
            <a:endParaRPr lang="ko-KR" altLang="en-US" sz="2000" dirty="0"/>
          </a:p>
        </p:txBody>
      </p:sp>
      <p:sp>
        <p:nvSpPr>
          <p:cNvPr id="10" name="직사각형 9">
            <a:extLst>
              <a:ext uri="{FF2B5EF4-FFF2-40B4-BE49-F238E27FC236}">
                <a16:creationId xmlns:a16="http://schemas.microsoft.com/office/drawing/2014/main" id="{CCCBF502-D488-441F-9704-CD5F4E438232}"/>
              </a:ext>
            </a:extLst>
          </p:cNvPr>
          <p:cNvSpPr/>
          <p:nvPr/>
        </p:nvSpPr>
        <p:spPr>
          <a:xfrm>
            <a:off x="2562330" y="3163712"/>
            <a:ext cx="3466679" cy="936012"/>
          </a:xfrm>
          <a:prstGeom prst="rect">
            <a:avLst/>
          </a:prstGeom>
          <a:solidFill>
            <a:schemeClr val="accent2">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p>
        </p:txBody>
      </p:sp>
      <p:sp>
        <p:nvSpPr>
          <p:cNvPr id="13" name="직사각형 12">
            <a:extLst>
              <a:ext uri="{FF2B5EF4-FFF2-40B4-BE49-F238E27FC236}">
                <a16:creationId xmlns:a16="http://schemas.microsoft.com/office/drawing/2014/main" id="{6DF0BB31-9797-432B-8AB6-3A6632C0F1C5}"/>
              </a:ext>
            </a:extLst>
          </p:cNvPr>
          <p:cNvSpPr/>
          <p:nvPr/>
        </p:nvSpPr>
        <p:spPr>
          <a:xfrm>
            <a:off x="6722344" y="3151666"/>
            <a:ext cx="2029767" cy="936012"/>
          </a:xfrm>
          <a:prstGeom prst="rect">
            <a:avLst/>
          </a:prstGeom>
          <a:solidFill>
            <a:schemeClr val="accent2">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p>
        </p:txBody>
      </p:sp>
      <p:sp>
        <p:nvSpPr>
          <p:cNvPr id="8" name="TextBox 7">
            <a:extLst>
              <a:ext uri="{FF2B5EF4-FFF2-40B4-BE49-F238E27FC236}">
                <a16:creationId xmlns:a16="http://schemas.microsoft.com/office/drawing/2014/main" id="{0C9439A1-0D40-43C6-860A-D2EA5090E52F}"/>
              </a:ext>
            </a:extLst>
          </p:cNvPr>
          <p:cNvSpPr txBox="1"/>
          <p:nvPr/>
        </p:nvSpPr>
        <p:spPr>
          <a:xfrm>
            <a:off x="2662813" y="3304384"/>
            <a:ext cx="7355394" cy="615553"/>
          </a:xfrm>
          <a:prstGeom prst="rect">
            <a:avLst/>
          </a:prstGeom>
          <a:noFill/>
        </p:spPr>
        <p:txBody>
          <a:bodyPr wrap="square" rtlCol="0">
            <a:spAutoFit/>
          </a:bodyPr>
          <a:lstStyle/>
          <a:p>
            <a:r>
              <a:rPr lang="en-US" altLang="ko-KR" sz="3400" dirty="0"/>
              <a:t>-</a:t>
            </a:r>
            <a:r>
              <a:rPr lang="ko-KR" altLang="en-US" sz="3400" dirty="0" err="1"/>
              <a:t>았</a:t>
            </a:r>
            <a:r>
              <a:rPr lang="en-US" altLang="ko-KR" sz="3400" dirty="0"/>
              <a:t>[at] / </a:t>
            </a:r>
            <a:r>
              <a:rPr lang="ko-KR" altLang="en-US" sz="3400" dirty="0" err="1"/>
              <a:t>었</a:t>
            </a:r>
            <a:r>
              <a:rPr lang="en-US" altLang="ko-KR" sz="3400" dirty="0"/>
              <a:t>[</a:t>
            </a:r>
            <a:r>
              <a:rPr lang="en-US" altLang="ko-KR" sz="3400" dirty="0" err="1"/>
              <a:t>eot</a:t>
            </a:r>
            <a:r>
              <a:rPr lang="en-US" altLang="ko-KR" sz="3400" dirty="0"/>
              <a:t>]   +   -</a:t>
            </a:r>
            <a:r>
              <a:rPr lang="ko-KR" altLang="en-US" sz="3400" dirty="0" err="1"/>
              <a:t>었</a:t>
            </a:r>
            <a:r>
              <a:rPr lang="en-US" altLang="ko-KR" sz="3400" dirty="0"/>
              <a:t>[</a:t>
            </a:r>
            <a:r>
              <a:rPr lang="en-US" altLang="ko-KR" sz="3400" dirty="0" err="1"/>
              <a:t>eot</a:t>
            </a:r>
            <a:r>
              <a:rPr lang="en-US" altLang="ko-KR" sz="3400" dirty="0"/>
              <a:t>]</a:t>
            </a:r>
            <a:endParaRPr lang="ko-KR" altLang="en-US" sz="3400" dirty="0"/>
          </a:p>
        </p:txBody>
      </p:sp>
    </p:spTree>
    <p:extLst>
      <p:ext uri="{BB962C8B-B14F-4D97-AF65-F5344CB8AC3E}">
        <p14:creationId xmlns:p14="http://schemas.microsoft.com/office/powerpoint/2010/main" val="193099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83778" y="965998"/>
            <a:ext cx="11592911"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2" name="직사각형 11">
            <a:extLst>
              <a:ext uri="{FF2B5EF4-FFF2-40B4-BE49-F238E27FC236}">
                <a16:creationId xmlns:a16="http://schemas.microsoft.com/office/drawing/2014/main" id="{DC7126C3-4D2D-4616-85F1-FBC253817E4B}"/>
              </a:ext>
            </a:extLst>
          </p:cNvPr>
          <p:cNvSpPr/>
          <p:nvPr/>
        </p:nvSpPr>
        <p:spPr>
          <a:xfrm>
            <a:off x="157839" y="170257"/>
            <a:ext cx="11357571"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3. Double past tense marker </a:t>
            </a:r>
            <a:r>
              <a:rPr lang="en-US" altLang="ko-KR" sz="2400" b="1" i="1" kern="0" dirty="0">
                <a:solidFill>
                  <a:srgbClr val="87726A"/>
                </a:solidFill>
              </a:rPr>
              <a:t>-</a:t>
            </a:r>
            <a:r>
              <a:rPr lang="ko-KR" altLang="en-US" sz="2400" b="1" i="1" kern="0" dirty="0">
                <a:solidFill>
                  <a:srgbClr val="87726A"/>
                </a:solidFill>
              </a:rPr>
              <a:t>‘</a:t>
            </a:r>
            <a:r>
              <a:rPr lang="en-US" altLang="ko-KR" sz="2400" b="1" i="1" kern="0" dirty="0">
                <a:solidFill>
                  <a:srgbClr val="87726A"/>
                </a:solidFill>
              </a:rPr>
              <a:t> </a:t>
            </a:r>
            <a:r>
              <a:rPr lang="ko-KR" altLang="en-US" sz="2400" b="1" i="1" kern="0" dirty="0" err="1">
                <a:solidFill>
                  <a:srgbClr val="87726A"/>
                </a:solidFill>
              </a:rPr>
              <a:t>었</a:t>
            </a:r>
            <a:r>
              <a:rPr lang="en-US" altLang="ko-KR" sz="2400" b="1" i="1" kern="0" dirty="0">
                <a:solidFill>
                  <a:srgbClr val="87726A"/>
                </a:solidFill>
              </a:rPr>
              <a:t>/</a:t>
            </a:r>
            <a:r>
              <a:rPr lang="ko-KR" altLang="en-US" sz="2400" b="1" i="1" kern="0" dirty="0" err="1">
                <a:solidFill>
                  <a:srgbClr val="87726A"/>
                </a:solidFill>
              </a:rPr>
              <a:t>았었</a:t>
            </a:r>
            <a:r>
              <a:rPr lang="ko-KR" altLang="en-US" sz="2400" b="1" i="1" kern="0" dirty="0">
                <a:solidFill>
                  <a:srgbClr val="87726A"/>
                </a:solidFill>
              </a:rPr>
              <a:t> </a:t>
            </a:r>
            <a:r>
              <a:rPr lang="en-US" altLang="ko-KR" sz="2400" b="1" i="1" kern="0" dirty="0">
                <a:solidFill>
                  <a:srgbClr val="87726A"/>
                </a:solidFill>
              </a:rPr>
              <a:t>[-</a:t>
            </a:r>
            <a:r>
              <a:rPr lang="en-US" altLang="ko-KR" sz="2400" b="1" i="1" kern="0" dirty="0" err="1">
                <a:solidFill>
                  <a:srgbClr val="87726A"/>
                </a:solidFill>
              </a:rPr>
              <a:t>eot</a:t>
            </a:r>
            <a:r>
              <a:rPr lang="en-US" altLang="ko-KR" sz="2400" b="1" i="1" kern="0" dirty="0">
                <a:solidFill>
                  <a:srgbClr val="87726A"/>
                </a:solidFill>
              </a:rPr>
              <a:t> / at </a:t>
            </a:r>
            <a:r>
              <a:rPr lang="en-US" altLang="ko-KR" sz="2400" b="1" i="1" kern="0" dirty="0" err="1">
                <a:solidFill>
                  <a:srgbClr val="87726A"/>
                </a:solidFill>
              </a:rPr>
              <a:t>eot</a:t>
            </a:r>
            <a:r>
              <a:rPr lang="en-US" altLang="ko-KR" sz="2400" b="1" i="1" kern="0" dirty="0">
                <a:solidFill>
                  <a:srgbClr val="87726A"/>
                </a:solidFill>
              </a:rPr>
              <a:t>]’   </a:t>
            </a:r>
            <a:endParaRPr lang="ko-KR" altLang="en-US" sz="2400" kern="0" dirty="0">
              <a:solidFill>
                <a:srgbClr val="87726A"/>
              </a:solidFill>
            </a:endParaRPr>
          </a:p>
        </p:txBody>
      </p:sp>
      <p:pic>
        <p:nvPicPr>
          <p:cNvPr id="3" name="그림 2">
            <a:extLst>
              <a:ext uri="{FF2B5EF4-FFF2-40B4-BE49-F238E27FC236}">
                <a16:creationId xmlns:a16="http://schemas.microsoft.com/office/drawing/2014/main" id="{47880105-2383-4A8B-88ED-45474410B7CB}"/>
              </a:ext>
            </a:extLst>
          </p:cNvPr>
          <p:cNvPicPr>
            <a:picLocks noChangeAspect="1"/>
          </p:cNvPicPr>
          <p:nvPr/>
        </p:nvPicPr>
        <p:blipFill rotWithShape="1">
          <a:blip r:embed="rId3"/>
          <a:srcRect l="2703" r="2860"/>
          <a:stretch/>
        </p:blipFill>
        <p:spPr>
          <a:xfrm>
            <a:off x="375599" y="1998384"/>
            <a:ext cx="11365449" cy="3646924"/>
          </a:xfrm>
          <a:prstGeom prst="rect">
            <a:avLst/>
          </a:prstGeom>
        </p:spPr>
      </p:pic>
      <p:sp>
        <p:nvSpPr>
          <p:cNvPr id="7" name="직사각형 6">
            <a:extLst>
              <a:ext uri="{FF2B5EF4-FFF2-40B4-BE49-F238E27FC236}">
                <a16:creationId xmlns:a16="http://schemas.microsoft.com/office/drawing/2014/main" id="{29B4DEDF-96A9-4708-BCB3-0CDFD0ABBA3A}"/>
              </a:ext>
            </a:extLst>
          </p:cNvPr>
          <p:cNvSpPr/>
          <p:nvPr/>
        </p:nvSpPr>
        <p:spPr>
          <a:xfrm>
            <a:off x="435185" y="3047528"/>
            <a:ext cx="11290096" cy="3031958"/>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a:extLst>
              <a:ext uri="{FF2B5EF4-FFF2-40B4-BE49-F238E27FC236}">
                <a16:creationId xmlns:a16="http://schemas.microsoft.com/office/drawing/2014/main" id="{ABA08EFA-A249-4C3F-855F-099ABB89D929}"/>
              </a:ext>
            </a:extLst>
          </p:cNvPr>
          <p:cNvSpPr txBox="1"/>
          <p:nvPr/>
        </p:nvSpPr>
        <p:spPr>
          <a:xfrm>
            <a:off x="1757919" y="5139346"/>
            <a:ext cx="4078705" cy="400110"/>
          </a:xfrm>
          <a:prstGeom prst="rect">
            <a:avLst/>
          </a:prstGeom>
          <a:noFill/>
        </p:spPr>
        <p:txBody>
          <a:bodyPr wrap="square" rtlCol="0">
            <a:spAutoFit/>
          </a:bodyPr>
          <a:lstStyle/>
          <a:p>
            <a:r>
              <a:rPr lang="en-US" altLang="ko-KR" sz="2000" b="1" dirty="0"/>
              <a:t>=&gt; Bright vowel  </a:t>
            </a:r>
            <a:endParaRPr lang="ko-KR" altLang="en-US" sz="2000" b="1" dirty="0"/>
          </a:p>
        </p:txBody>
      </p:sp>
      <p:sp>
        <p:nvSpPr>
          <p:cNvPr id="6" name="TextBox 5">
            <a:extLst>
              <a:ext uri="{FF2B5EF4-FFF2-40B4-BE49-F238E27FC236}">
                <a16:creationId xmlns:a16="http://schemas.microsoft.com/office/drawing/2014/main" id="{63B93DDA-16E0-4EC0-A01C-DC9081DF8559}"/>
              </a:ext>
            </a:extLst>
          </p:cNvPr>
          <p:cNvSpPr txBox="1"/>
          <p:nvPr/>
        </p:nvSpPr>
        <p:spPr>
          <a:xfrm>
            <a:off x="2514601" y="3701530"/>
            <a:ext cx="1010653" cy="1169551"/>
          </a:xfrm>
          <a:prstGeom prst="rect">
            <a:avLst/>
          </a:prstGeom>
          <a:solidFill>
            <a:schemeClr val="accent2">
              <a:lumMod val="20000"/>
              <a:lumOff val="80000"/>
            </a:schemeClr>
          </a:solidFill>
        </p:spPr>
        <p:txBody>
          <a:bodyPr wrap="square" rtlCol="0">
            <a:spAutoFit/>
          </a:bodyPr>
          <a:lstStyle/>
          <a:p>
            <a:r>
              <a:rPr lang="ko-KR" altLang="en-US" sz="7000" b="1" dirty="0"/>
              <a:t>가</a:t>
            </a:r>
          </a:p>
        </p:txBody>
      </p:sp>
      <p:sp>
        <p:nvSpPr>
          <p:cNvPr id="8" name="TextBox 7">
            <a:extLst>
              <a:ext uri="{FF2B5EF4-FFF2-40B4-BE49-F238E27FC236}">
                <a16:creationId xmlns:a16="http://schemas.microsoft.com/office/drawing/2014/main" id="{9DCC2934-6ACC-4CEB-AB40-A65DE6DF4CA0}"/>
              </a:ext>
            </a:extLst>
          </p:cNvPr>
          <p:cNvSpPr txBox="1"/>
          <p:nvPr/>
        </p:nvSpPr>
        <p:spPr>
          <a:xfrm>
            <a:off x="5426242" y="3563603"/>
            <a:ext cx="5727031" cy="187948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ko-KR" sz="2000" b="1" dirty="0"/>
              <a:t>Past</a:t>
            </a:r>
            <a:r>
              <a:rPr lang="ko-KR" altLang="en-US" sz="2000" b="1" dirty="0"/>
              <a:t> </a:t>
            </a:r>
            <a:r>
              <a:rPr lang="en-US" altLang="ko-KR" sz="2000" b="1" dirty="0"/>
              <a:t>tense:</a:t>
            </a:r>
            <a:r>
              <a:rPr lang="ko-KR" altLang="en-US" sz="2000" b="1" dirty="0"/>
              <a:t> 가</a:t>
            </a:r>
            <a:r>
              <a:rPr lang="en-US" altLang="ko-KR" sz="2000" b="1" dirty="0"/>
              <a:t>-</a:t>
            </a:r>
            <a:r>
              <a:rPr lang="ko-KR" altLang="en-US" sz="2000" b="1" dirty="0"/>
              <a:t> </a:t>
            </a:r>
            <a:r>
              <a:rPr lang="en-US" altLang="ko-KR" sz="2000" b="1" dirty="0"/>
              <a:t>+ </a:t>
            </a:r>
            <a:r>
              <a:rPr lang="ko-KR" altLang="en-US" sz="2000" b="1" dirty="0" err="1"/>
              <a:t>았</a:t>
            </a:r>
            <a:r>
              <a:rPr lang="ko-KR" altLang="en-US" sz="2000" b="1" dirty="0"/>
              <a:t> </a:t>
            </a:r>
            <a:r>
              <a:rPr lang="en-US" altLang="ko-KR" sz="2000" b="1" dirty="0"/>
              <a:t>+ -</a:t>
            </a:r>
            <a:r>
              <a:rPr lang="ko-KR" altLang="en-US" sz="2000" b="1" dirty="0"/>
              <a:t>다 </a:t>
            </a:r>
            <a:r>
              <a:rPr lang="en-US" altLang="ko-KR" sz="2000" b="1" dirty="0"/>
              <a:t>=&gt; </a:t>
            </a:r>
            <a:r>
              <a:rPr lang="ko-KR" altLang="en-US" sz="2000" b="1" dirty="0"/>
              <a:t>갔다</a:t>
            </a:r>
            <a:endParaRPr lang="en-US" altLang="ko-KR" sz="2000" b="1" dirty="0"/>
          </a:p>
          <a:p>
            <a:pPr marL="285750" indent="-285750">
              <a:lnSpc>
                <a:spcPct val="150000"/>
              </a:lnSpc>
              <a:buFont typeface="Arial" panose="020B0604020202020204" pitchFamily="34" charset="0"/>
              <a:buChar char="•"/>
            </a:pPr>
            <a:r>
              <a:rPr lang="en-US" altLang="ko-KR" sz="2000" b="1" dirty="0"/>
              <a:t>Double</a:t>
            </a:r>
            <a:r>
              <a:rPr lang="ko-KR" altLang="en-US" sz="2000" b="1" dirty="0"/>
              <a:t> </a:t>
            </a:r>
            <a:r>
              <a:rPr lang="en-US" altLang="ko-KR" sz="2000" b="1" dirty="0"/>
              <a:t>past tense: </a:t>
            </a:r>
            <a:r>
              <a:rPr lang="ko-KR" altLang="en-US" sz="2000" b="1" dirty="0"/>
              <a:t>갔</a:t>
            </a:r>
            <a:r>
              <a:rPr lang="en-US" altLang="ko-KR" sz="2000" b="1" dirty="0"/>
              <a:t>- + </a:t>
            </a:r>
            <a:r>
              <a:rPr lang="ko-KR" altLang="en-US" sz="2000" b="1" dirty="0" err="1"/>
              <a:t>었</a:t>
            </a:r>
            <a:r>
              <a:rPr lang="ko-KR" altLang="en-US" sz="2000" b="1" dirty="0"/>
              <a:t> </a:t>
            </a:r>
            <a:r>
              <a:rPr lang="en-US" altLang="ko-KR" sz="2000" b="1" dirty="0"/>
              <a:t>+ </a:t>
            </a:r>
            <a:r>
              <a:rPr lang="ko-KR" altLang="en-US" sz="2000" b="1" dirty="0"/>
              <a:t>다 </a:t>
            </a:r>
            <a:r>
              <a:rPr lang="en-US" altLang="ko-KR" sz="2000" b="1" dirty="0"/>
              <a:t>=&gt; </a:t>
            </a:r>
            <a:r>
              <a:rPr lang="ko-KR" altLang="en-US" sz="2000" b="1" dirty="0"/>
              <a:t>갔었다</a:t>
            </a:r>
            <a:endParaRPr lang="en-US" altLang="ko-KR" sz="2000" b="1" dirty="0"/>
          </a:p>
          <a:p>
            <a:pPr marL="285750" indent="-285750">
              <a:lnSpc>
                <a:spcPct val="150000"/>
              </a:lnSpc>
              <a:buFont typeface="Arial" panose="020B0604020202020204" pitchFamily="34" charset="0"/>
              <a:buChar char="•"/>
            </a:pPr>
            <a:endParaRPr lang="en-US" altLang="ko-KR" sz="2000" b="1" dirty="0"/>
          </a:p>
          <a:p>
            <a:pPr marL="285750" indent="-285750">
              <a:lnSpc>
                <a:spcPct val="150000"/>
              </a:lnSpc>
              <a:buFont typeface="Arial" panose="020B0604020202020204" pitchFamily="34" charset="0"/>
              <a:buChar char="•"/>
            </a:pPr>
            <a:r>
              <a:rPr lang="en-US" altLang="ko-KR" sz="2000" b="1" dirty="0"/>
              <a:t>Polite</a:t>
            </a:r>
            <a:r>
              <a:rPr lang="ko-KR" altLang="en-US" sz="2000" b="1" dirty="0"/>
              <a:t> </a:t>
            </a:r>
            <a:r>
              <a:rPr lang="en-US" altLang="ko-KR" sz="2000" b="1" dirty="0"/>
              <a:t>speech level: </a:t>
            </a:r>
            <a:r>
              <a:rPr lang="ko-KR" altLang="en-US" sz="2000" b="1" dirty="0" err="1"/>
              <a:t>갔었어요</a:t>
            </a:r>
            <a:endParaRPr lang="ko-KR" altLang="en-US" sz="2000" b="1" dirty="0"/>
          </a:p>
        </p:txBody>
      </p:sp>
    </p:spTree>
    <p:extLst>
      <p:ext uri="{BB962C8B-B14F-4D97-AF65-F5344CB8AC3E}">
        <p14:creationId xmlns:p14="http://schemas.microsoft.com/office/powerpoint/2010/main" val="523295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83778" y="965998"/>
            <a:ext cx="11592911"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2" name="직사각형 11">
            <a:extLst>
              <a:ext uri="{FF2B5EF4-FFF2-40B4-BE49-F238E27FC236}">
                <a16:creationId xmlns:a16="http://schemas.microsoft.com/office/drawing/2014/main" id="{DC7126C3-4D2D-4616-85F1-FBC253817E4B}"/>
              </a:ext>
            </a:extLst>
          </p:cNvPr>
          <p:cNvSpPr/>
          <p:nvPr/>
        </p:nvSpPr>
        <p:spPr>
          <a:xfrm>
            <a:off x="157839" y="170257"/>
            <a:ext cx="11357571"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3. Double past tense marker </a:t>
            </a:r>
            <a:r>
              <a:rPr lang="en-US" altLang="ko-KR" sz="2400" b="1" i="1" kern="0" dirty="0">
                <a:solidFill>
                  <a:srgbClr val="87726A"/>
                </a:solidFill>
              </a:rPr>
              <a:t>-</a:t>
            </a:r>
            <a:r>
              <a:rPr lang="ko-KR" altLang="en-US" sz="2400" b="1" i="1" kern="0" dirty="0">
                <a:solidFill>
                  <a:srgbClr val="87726A"/>
                </a:solidFill>
              </a:rPr>
              <a:t>‘</a:t>
            </a:r>
            <a:r>
              <a:rPr lang="en-US" altLang="ko-KR" sz="2400" b="1" i="1" kern="0" dirty="0">
                <a:solidFill>
                  <a:srgbClr val="87726A"/>
                </a:solidFill>
              </a:rPr>
              <a:t> </a:t>
            </a:r>
            <a:r>
              <a:rPr lang="ko-KR" altLang="en-US" sz="2400" b="1" i="1" kern="0" dirty="0" err="1">
                <a:solidFill>
                  <a:srgbClr val="87726A"/>
                </a:solidFill>
              </a:rPr>
              <a:t>었</a:t>
            </a:r>
            <a:r>
              <a:rPr lang="en-US" altLang="ko-KR" sz="2400" b="1" i="1" kern="0" dirty="0">
                <a:solidFill>
                  <a:srgbClr val="87726A"/>
                </a:solidFill>
              </a:rPr>
              <a:t>/</a:t>
            </a:r>
            <a:r>
              <a:rPr lang="ko-KR" altLang="en-US" sz="2400" b="1" i="1" kern="0" dirty="0" err="1">
                <a:solidFill>
                  <a:srgbClr val="87726A"/>
                </a:solidFill>
              </a:rPr>
              <a:t>았었</a:t>
            </a:r>
            <a:r>
              <a:rPr lang="ko-KR" altLang="en-US" sz="2400" b="1" i="1" kern="0" dirty="0">
                <a:solidFill>
                  <a:srgbClr val="87726A"/>
                </a:solidFill>
              </a:rPr>
              <a:t> </a:t>
            </a:r>
            <a:r>
              <a:rPr lang="en-US" altLang="ko-KR" sz="2400" b="1" i="1" kern="0" dirty="0">
                <a:solidFill>
                  <a:srgbClr val="87726A"/>
                </a:solidFill>
              </a:rPr>
              <a:t>[-</a:t>
            </a:r>
            <a:r>
              <a:rPr lang="en-US" altLang="ko-KR" sz="2400" b="1" i="1" kern="0" dirty="0" err="1">
                <a:solidFill>
                  <a:srgbClr val="87726A"/>
                </a:solidFill>
              </a:rPr>
              <a:t>eot</a:t>
            </a:r>
            <a:r>
              <a:rPr lang="en-US" altLang="ko-KR" sz="2400" b="1" i="1" kern="0" dirty="0">
                <a:solidFill>
                  <a:srgbClr val="87726A"/>
                </a:solidFill>
              </a:rPr>
              <a:t> / at </a:t>
            </a:r>
            <a:r>
              <a:rPr lang="en-US" altLang="ko-KR" sz="2400" b="1" i="1" kern="0" dirty="0" err="1">
                <a:solidFill>
                  <a:srgbClr val="87726A"/>
                </a:solidFill>
              </a:rPr>
              <a:t>eot</a:t>
            </a:r>
            <a:r>
              <a:rPr lang="en-US" altLang="ko-KR" sz="2400" b="1" i="1" kern="0" dirty="0">
                <a:solidFill>
                  <a:srgbClr val="87726A"/>
                </a:solidFill>
              </a:rPr>
              <a:t>]’   </a:t>
            </a:r>
            <a:endParaRPr lang="ko-KR" altLang="en-US" sz="2400" kern="0" dirty="0">
              <a:solidFill>
                <a:srgbClr val="87726A"/>
              </a:solidFill>
            </a:endParaRPr>
          </a:p>
        </p:txBody>
      </p:sp>
      <p:pic>
        <p:nvPicPr>
          <p:cNvPr id="3" name="그림 2">
            <a:extLst>
              <a:ext uri="{FF2B5EF4-FFF2-40B4-BE49-F238E27FC236}">
                <a16:creationId xmlns:a16="http://schemas.microsoft.com/office/drawing/2014/main" id="{47880105-2383-4A8B-88ED-45474410B7CB}"/>
              </a:ext>
            </a:extLst>
          </p:cNvPr>
          <p:cNvPicPr>
            <a:picLocks noChangeAspect="1"/>
          </p:cNvPicPr>
          <p:nvPr/>
        </p:nvPicPr>
        <p:blipFill rotWithShape="1">
          <a:blip r:embed="rId3"/>
          <a:srcRect l="2703" r="2860"/>
          <a:stretch/>
        </p:blipFill>
        <p:spPr>
          <a:xfrm>
            <a:off x="375599" y="1998384"/>
            <a:ext cx="11365449" cy="3646924"/>
          </a:xfrm>
          <a:prstGeom prst="rect">
            <a:avLst/>
          </a:prstGeom>
        </p:spPr>
      </p:pic>
      <p:sp>
        <p:nvSpPr>
          <p:cNvPr id="7" name="직사각형 6">
            <a:extLst>
              <a:ext uri="{FF2B5EF4-FFF2-40B4-BE49-F238E27FC236}">
                <a16:creationId xmlns:a16="http://schemas.microsoft.com/office/drawing/2014/main" id="{29B4DEDF-96A9-4708-BCB3-0CDFD0ABBA3A}"/>
              </a:ext>
            </a:extLst>
          </p:cNvPr>
          <p:cNvSpPr/>
          <p:nvPr/>
        </p:nvSpPr>
        <p:spPr>
          <a:xfrm>
            <a:off x="435185" y="3035497"/>
            <a:ext cx="11290096" cy="3329208"/>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a:extLst>
              <a:ext uri="{FF2B5EF4-FFF2-40B4-BE49-F238E27FC236}">
                <a16:creationId xmlns:a16="http://schemas.microsoft.com/office/drawing/2014/main" id="{9DCC2934-6ACC-4CEB-AB40-A65DE6DF4CA0}"/>
              </a:ext>
            </a:extLst>
          </p:cNvPr>
          <p:cNvSpPr txBox="1"/>
          <p:nvPr/>
        </p:nvSpPr>
        <p:spPr>
          <a:xfrm>
            <a:off x="654930" y="3324125"/>
            <a:ext cx="11161822" cy="27909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ko-KR" sz="2400" b="1" dirty="0"/>
              <a:t>Past</a:t>
            </a:r>
            <a:r>
              <a:rPr lang="ko-KR" altLang="en-US" sz="2400" b="1" dirty="0"/>
              <a:t> </a:t>
            </a:r>
            <a:r>
              <a:rPr lang="en-US" altLang="ko-KR" sz="2400" b="1" dirty="0"/>
              <a:t>tense:</a:t>
            </a:r>
            <a:r>
              <a:rPr lang="ko-KR" altLang="en-US" sz="2400" b="1" dirty="0"/>
              <a:t> </a:t>
            </a:r>
            <a:endParaRPr lang="en-US" altLang="ko-KR" sz="2400" b="1" dirty="0"/>
          </a:p>
          <a:p>
            <a:pPr marL="342900" indent="-342900">
              <a:lnSpc>
                <a:spcPct val="150000"/>
              </a:lnSpc>
              <a:buFont typeface="Wingdings" panose="05000000000000000000" pitchFamily="2" charset="2"/>
              <a:buChar char="Ø"/>
            </a:pPr>
            <a:r>
              <a:rPr lang="ko-KR" altLang="en-US" sz="2400" b="1" dirty="0"/>
              <a:t>어제 학교에 갔어요</a:t>
            </a:r>
            <a:r>
              <a:rPr lang="en-US" altLang="ko-KR" sz="2400" b="1" dirty="0"/>
              <a:t>. [</a:t>
            </a:r>
            <a:r>
              <a:rPr lang="en-US" altLang="ko-KR" sz="2400" b="0" i="0" dirty="0" err="1">
                <a:solidFill>
                  <a:srgbClr val="5F6368"/>
                </a:solidFill>
                <a:effectLst/>
                <a:latin typeface="Roboto" panose="02000000000000000000" pitchFamily="2" charset="0"/>
              </a:rPr>
              <a:t>eoje</a:t>
            </a:r>
            <a:r>
              <a:rPr lang="en-US" altLang="ko-KR" sz="2400" b="0" i="0" dirty="0">
                <a:solidFill>
                  <a:srgbClr val="5F6368"/>
                </a:solidFill>
                <a:effectLst/>
                <a:latin typeface="Roboto" panose="02000000000000000000" pitchFamily="2" charset="0"/>
              </a:rPr>
              <a:t> </a:t>
            </a:r>
            <a:r>
              <a:rPr lang="en-US" altLang="ko-KR" sz="2400" b="0" i="0" dirty="0" err="1">
                <a:solidFill>
                  <a:srgbClr val="5F6368"/>
                </a:solidFill>
                <a:effectLst/>
                <a:latin typeface="Roboto" panose="02000000000000000000" pitchFamily="2" charset="0"/>
              </a:rPr>
              <a:t>haggyo</a:t>
            </a:r>
            <a:r>
              <a:rPr lang="en-US" altLang="ko-KR" sz="2400" b="0" i="0" dirty="0">
                <a:solidFill>
                  <a:srgbClr val="5F6368"/>
                </a:solidFill>
                <a:effectLst/>
                <a:latin typeface="Roboto" panose="02000000000000000000" pitchFamily="2" charset="0"/>
              </a:rPr>
              <a:t> </a:t>
            </a:r>
            <a:r>
              <a:rPr lang="en-US" altLang="ko-KR" sz="2400" b="0" i="0" dirty="0" err="1">
                <a:solidFill>
                  <a:srgbClr val="5F6368"/>
                </a:solidFill>
                <a:effectLst/>
                <a:latin typeface="Roboto" panose="02000000000000000000" pitchFamily="2" charset="0"/>
              </a:rPr>
              <a:t>gass-eoyo</a:t>
            </a:r>
            <a:r>
              <a:rPr lang="en-US" altLang="ko-KR" sz="2400" b="1" dirty="0"/>
              <a:t>] “I</a:t>
            </a:r>
            <a:r>
              <a:rPr lang="ko-KR" altLang="en-US" sz="2400" b="1" dirty="0"/>
              <a:t> </a:t>
            </a:r>
            <a:r>
              <a:rPr lang="en-US" altLang="ko-KR" sz="2400" b="1" dirty="0"/>
              <a:t>went</a:t>
            </a:r>
            <a:r>
              <a:rPr lang="ko-KR" altLang="en-US" sz="2400" b="1" dirty="0"/>
              <a:t> </a:t>
            </a:r>
            <a:r>
              <a:rPr lang="en-US" altLang="ko-KR" sz="2400" b="1" dirty="0"/>
              <a:t>to</a:t>
            </a:r>
            <a:r>
              <a:rPr lang="ko-KR" altLang="en-US" sz="2400" b="1" dirty="0"/>
              <a:t> </a:t>
            </a:r>
            <a:r>
              <a:rPr lang="en-US" altLang="ko-KR" sz="2400" b="1" dirty="0"/>
              <a:t>school</a:t>
            </a:r>
            <a:r>
              <a:rPr lang="ko-KR" altLang="en-US" sz="2400" b="1" dirty="0"/>
              <a:t> </a:t>
            </a:r>
            <a:r>
              <a:rPr lang="en-US" altLang="ko-KR" sz="2400" b="1" dirty="0"/>
              <a:t>yesterday”</a:t>
            </a:r>
          </a:p>
          <a:p>
            <a:pPr marL="285750" indent="-285750">
              <a:lnSpc>
                <a:spcPct val="150000"/>
              </a:lnSpc>
              <a:buFont typeface="Arial" panose="020B0604020202020204" pitchFamily="34" charset="0"/>
              <a:buChar char="•"/>
            </a:pPr>
            <a:endParaRPr lang="en-US" altLang="ko-KR" sz="2400" b="1" dirty="0"/>
          </a:p>
          <a:p>
            <a:pPr marL="285750" indent="-285750">
              <a:lnSpc>
                <a:spcPct val="150000"/>
              </a:lnSpc>
              <a:buFont typeface="Arial" panose="020B0604020202020204" pitchFamily="34" charset="0"/>
              <a:buChar char="•"/>
            </a:pPr>
            <a:r>
              <a:rPr lang="en-US" altLang="ko-KR" sz="2400" b="1" dirty="0"/>
              <a:t>Double</a:t>
            </a:r>
            <a:r>
              <a:rPr lang="ko-KR" altLang="en-US" sz="2400" b="1" dirty="0"/>
              <a:t> </a:t>
            </a:r>
            <a:r>
              <a:rPr lang="en-US" altLang="ko-KR" sz="2400" b="1" dirty="0"/>
              <a:t>past tense: </a:t>
            </a:r>
          </a:p>
          <a:p>
            <a:pPr marL="342900" indent="-342900">
              <a:lnSpc>
                <a:spcPct val="150000"/>
              </a:lnSpc>
              <a:buFont typeface="Wingdings" panose="05000000000000000000" pitchFamily="2" charset="2"/>
              <a:buChar char="Ø"/>
            </a:pPr>
            <a:r>
              <a:rPr lang="ko-KR" altLang="en-US" sz="2400" b="1" dirty="0"/>
              <a:t>어제 학교에 </a:t>
            </a:r>
            <a:r>
              <a:rPr lang="ko-KR" altLang="en-US" sz="2400" b="1" dirty="0" err="1"/>
              <a:t>갔었어요</a:t>
            </a:r>
            <a:r>
              <a:rPr lang="en-US" altLang="ko-KR" sz="2400" b="1" dirty="0"/>
              <a:t>. [</a:t>
            </a:r>
            <a:r>
              <a:rPr lang="en-US" altLang="ko-KR" sz="2400" b="0" i="0" dirty="0" err="1">
                <a:solidFill>
                  <a:srgbClr val="5F6368"/>
                </a:solidFill>
                <a:effectLst/>
                <a:latin typeface="Roboto" panose="02000000000000000000" pitchFamily="2" charset="0"/>
              </a:rPr>
              <a:t>eoje</a:t>
            </a:r>
            <a:r>
              <a:rPr lang="en-US" altLang="ko-KR" sz="2400" b="0" i="0" dirty="0">
                <a:solidFill>
                  <a:srgbClr val="5F6368"/>
                </a:solidFill>
                <a:effectLst/>
                <a:latin typeface="Roboto" panose="02000000000000000000" pitchFamily="2" charset="0"/>
              </a:rPr>
              <a:t> </a:t>
            </a:r>
            <a:r>
              <a:rPr lang="en-US" altLang="ko-KR" sz="2400" b="0" i="0" dirty="0" err="1">
                <a:solidFill>
                  <a:srgbClr val="5F6368"/>
                </a:solidFill>
                <a:effectLst/>
                <a:latin typeface="Roboto" panose="02000000000000000000" pitchFamily="2" charset="0"/>
              </a:rPr>
              <a:t>haggyo</a:t>
            </a:r>
            <a:r>
              <a:rPr lang="en-US" altLang="ko-KR" sz="2400" b="0" i="0" dirty="0">
                <a:solidFill>
                  <a:srgbClr val="5F6368"/>
                </a:solidFill>
                <a:effectLst/>
                <a:latin typeface="Roboto" panose="02000000000000000000" pitchFamily="2" charset="0"/>
              </a:rPr>
              <a:t> </a:t>
            </a:r>
            <a:r>
              <a:rPr lang="en-US" altLang="ko-KR" sz="2400" b="0" i="0" dirty="0" err="1">
                <a:solidFill>
                  <a:srgbClr val="5F6368"/>
                </a:solidFill>
                <a:effectLst/>
                <a:latin typeface="Roboto" panose="02000000000000000000" pitchFamily="2" charset="0"/>
              </a:rPr>
              <a:t>gass-eoss-eoyo</a:t>
            </a:r>
            <a:r>
              <a:rPr lang="en-US" altLang="ko-KR" sz="2400" b="1" dirty="0"/>
              <a:t>]</a:t>
            </a:r>
          </a:p>
        </p:txBody>
      </p:sp>
    </p:spTree>
    <p:extLst>
      <p:ext uri="{BB962C8B-B14F-4D97-AF65-F5344CB8AC3E}">
        <p14:creationId xmlns:p14="http://schemas.microsoft.com/office/powerpoint/2010/main" val="3766994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83778" y="965998"/>
            <a:ext cx="11592911"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2" name="직사각형 11">
            <a:extLst>
              <a:ext uri="{FF2B5EF4-FFF2-40B4-BE49-F238E27FC236}">
                <a16:creationId xmlns:a16="http://schemas.microsoft.com/office/drawing/2014/main" id="{DC7126C3-4D2D-4616-85F1-FBC253817E4B}"/>
              </a:ext>
            </a:extLst>
          </p:cNvPr>
          <p:cNvSpPr/>
          <p:nvPr/>
        </p:nvSpPr>
        <p:spPr>
          <a:xfrm>
            <a:off x="157839" y="170257"/>
            <a:ext cx="11357571"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3. Double past tense marker </a:t>
            </a:r>
            <a:r>
              <a:rPr lang="en-US" altLang="ko-KR" sz="2400" b="1" i="1" kern="0" dirty="0">
                <a:solidFill>
                  <a:srgbClr val="87726A"/>
                </a:solidFill>
              </a:rPr>
              <a:t>-</a:t>
            </a:r>
            <a:r>
              <a:rPr lang="ko-KR" altLang="en-US" sz="2400" b="1" i="1" kern="0" dirty="0">
                <a:solidFill>
                  <a:srgbClr val="87726A"/>
                </a:solidFill>
              </a:rPr>
              <a:t>‘</a:t>
            </a:r>
            <a:r>
              <a:rPr lang="en-US" altLang="ko-KR" sz="2400" b="1" i="1" kern="0" dirty="0">
                <a:solidFill>
                  <a:srgbClr val="87726A"/>
                </a:solidFill>
              </a:rPr>
              <a:t> </a:t>
            </a:r>
            <a:r>
              <a:rPr lang="ko-KR" altLang="en-US" sz="2400" b="1" i="1" kern="0" dirty="0" err="1">
                <a:solidFill>
                  <a:srgbClr val="87726A"/>
                </a:solidFill>
              </a:rPr>
              <a:t>었</a:t>
            </a:r>
            <a:r>
              <a:rPr lang="en-US" altLang="ko-KR" sz="2400" b="1" i="1" kern="0" dirty="0">
                <a:solidFill>
                  <a:srgbClr val="87726A"/>
                </a:solidFill>
              </a:rPr>
              <a:t>/</a:t>
            </a:r>
            <a:r>
              <a:rPr lang="ko-KR" altLang="en-US" sz="2400" b="1" i="1" kern="0" dirty="0" err="1">
                <a:solidFill>
                  <a:srgbClr val="87726A"/>
                </a:solidFill>
              </a:rPr>
              <a:t>았었</a:t>
            </a:r>
            <a:r>
              <a:rPr lang="ko-KR" altLang="en-US" sz="2400" b="1" i="1" kern="0" dirty="0">
                <a:solidFill>
                  <a:srgbClr val="87726A"/>
                </a:solidFill>
              </a:rPr>
              <a:t> </a:t>
            </a:r>
            <a:r>
              <a:rPr lang="en-US" altLang="ko-KR" sz="2400" b="1" i="1" kern="0" dirty="0">
                <a:solidFill>
                  <a:srgbClr val="87726A"/>
                </a:solidFill>
              </a:rPr>
              <a:t>[-</a:t>
            </a:r>
            <a:r>
              <a:rPr lang="en-US" altLang="ko-KR" sz="2400" b="1" i="1" kern="0" dirty="0" err="1">
                <a:solidFill>
                  <a:srgbClr val="87726A"/>
                </a:solidFill>
              </a:rPr>
              <a:t>eot</a:t>
            </a:r>
            <a:r>
              <a:rPr lang="en-US" altLang="ko-KR" sz="2400" b="1" i="1" kern="0" dirty="0">
                <a:solidFill>
                  <a:srgbClr val="87726A"/>
                </a:solidFill>
              </a:rPr>
              <a:t> / at </a:t>
            </a:r>
            <a:r>
              <a:rPr lang="en-US" altLang="ko-KR" sz="2400" b="1" i="1" kern="0" dirty="0" err="1">
                <a:solidFill>
                  <a:srgbClr val="87726A"/>
                </a:solidFill>
              </a:rPr>
              <a:t>eot</a:t>
            </a:r>
            <a:r>
              <a:rPr lang="en-US" altLang="ko-KR" sz="2400" b="1" i="1" kern="0" dirty="0">
                <a:solidFill>
                  <a:srgbClr val="87726A"/>
                </a:solidFill>
              </a:rPr>
              <a:t>]’   </a:t>
            </a:r>
            <a:endParaRPr lang="ko-KR" altLang="en-US" sz="2400" kern="0" dirty="0">
              <a:solidFill>
                <a:srgbClr val="87726A"/>
              </a:solidFill>
            </a:endParaRPr>
          </a:p>
        </p:txBody>
      </p:sp>
      <p:pic>
        <p:nvPicPr>
          <p:cNvPr id="3" name="그림 2">
            <a:extLst>
              <a:ext uri="{FF2B5EF4-FFF2-40B4-BE49-F238E27FC236}">
                <a16:creationId xmlns:a16="http://schemas.microsoft.com/office/drawing/2014/main" id="{47880105-2383-4A8B-88ED-45474410B7CB}"/>
              </a:ext>
            </a:extLst>
          </p:cNvPr>
          <p:cNvPicPr>
            <a:picLocks noChangeAspect="1"/>
          </p:cNvPicPr>
          <p:nvPr/>
        </p:nvPicPr>
        <p:blipFill rotWithShape="1">
          <a:blip r:embed="rId3"/>
          <a:srcRect l="2703" t="28118" r="2860"/>
          <a:stretch/>
        </p:blipFill>
        <p:spPr>
          <a:xfrm>
            <a:off x="375598" y="1764251"/>
            <a:ext cx="11365449" cy="2621487"/>
          </a:xfrm>
          <a:prstGeom prst="rect">
            <a:avLst/>
          </a:prstGeom>
        </p:spPr>
      </p:pic>
      <p:sp>
        <p:nvSpPr>
          <p:cNvPr id="7" name="직사각형 6">
            <a:extLst>
              <a:ext uri="{FF2B5EF4-FFF2-40B4-BE49-F238E27FC236}">
                <a16:creationId xmlns:a16="http://schemas.microsoft.com/office/drawing/2014/main" id="{29B4DEDF-96A9-4708-BCB3-0CDFD0ABBA3A}"/>
              </a:ext>
            </a:extLst>
          </p:cNvPr>
          <p:cNvSpPr/>
          <p:nvPr/>
        </p:nvSpPr>
        <p:spPr>
          <a:xfrm>
            <a:off x="413274" y="2416360"/>
            <a:ext cx="11290096" cy="3466752"/>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a:extLst>
              <a:ext uri="{FF2B5EF4-FFF2-40B4-BE49-F238E27FC236}">
                <a16:creationId xmlns:a16="http://schemas.microsoft.com/office/drawing/2014/main" id="{9DCC2934-6ACC-4CEB-AB40-A65DE6DF4CA0}"/>
              </a:ext>
            </a:extLst>
          </p:cNvPr>
          <p:cNvSpPr txBox="1"/>
          <p:nvPr/>
        </p:nvSpPr>
        <p:spPr>
          <a:xfrm>
            <a:off x="844363" y="2408950"/>
            <a:ext cx="11161822" cy="33449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ko-KR" sz="2400" b="1" dirty="0"/>
              <a:t>Past</a:t>
            </a:r>
            <a:r>
              <a:rPr lang="ko-KR" altLang="en-US" sz="2400" b="1" dirty="0"/>
              <a:t> </a:t>
            </a:r>
            <a:r>
              <a:rPr lang="en-US" altLang="ko-KR" sz="2400" b="1" dirty="0"/>
              <a:t>tense:</a:t>
            </a:r>
            <a:r>
              <a:rPr lang="ko-KR" altLang="en-US" sz="2400" b="1" dirty="0"/>
              <a:t> </a:t>
            </a:r>
            <a:endParaRPr lang="en-US" altLang="ko-KR" sz="2400" b="1" dirty="0"/>
          </a:p>
          <a:p>
            <a:pPr marL="342900" indent="-342900">
              <a:lnSpc>
                <a:spcPct val="150000"/>
              </a:lnSpc>
              <a:buFont typeface="Wingdings" panose="05000000000000000000" pitchFamily="2" charset="2"/>
              <a:buChar char="Ø"/>
            </a:pPr>
            <a:r>
              <a:rPr lang="ko-KR" altLang="en-US" sz="2400" b="1" dirty="0"/>
              <a:t>친구가 왔어요</a:t>
            </a:r>
            <a:r>
              <a:rPr lang="en-US" altLang="ko-KR" sz="2400" b="1" dirty="0"/>
              <a:t>. [</a:t>
            </a:r>
            <a:r>
              <a:rPr lang="en-US" altLang="ko-KR" sz="2400" b="1" i="0" dirty="0" err="1">
                <a:solidFill>
                  <a:srgbClr val="5F6368"/>
                </a:solidFill>
                <a:effectLst/>
                <a:latin typeface="Roboto" panose="02000000000000000000" pitchFamily="2" charset="0"/>
              </a:rPr>
              <a:t>chinguga</a:t>
            </a:r>
            <a:r>
              <a:rPr lang="en-US" altLang="ko-KR" sz="2400" b="1" i="0" dirty="0">
                <a:solidFill>
                  <a:srgbClr val="5F6368"/>
                </a:solidFill>
                <a:effectLst/>
                <a:latin typeface="Roboto" panose="02000000000000000000" pitchFamily="2" charset="0"/>
              </a:rPr>
              <a:t> </a:t>
            </a:r>
            <a:r>
              <a:rPr lang="en-US" altLang="ko-KR" sz="2400" b="1" i="0" dirty="0" err="1">
                <a:solidFill>
                  <a:srgbClr val="5F6368"/>
                </a:solidFill>
                <a:effectLst/>
                <a:latin typeface="Roboto" panose="02000000000000000000" pitchFamily="2" charset="0"/>
              </a:rPr>
              <a:t>wass-eoyo</a:t>
            </a:r>
            <a:r>
              <a:rPr lang="en-US" altLang="ko-KR" sz="2400" b="1" dirty="0"/>
              <a:t>] “A friend came”</a:t>
            </a:r>
          </a:p>
          <a:p>
            <a:pPr>
              <a:lnSpc>
                <a:spcPct val="150000"/>
              </a:lnSpc>
            </a:pPr>
            <a:endParaRPr lang="en-US" altLang="ko-KR" sz="2400" b="1" dirty="0"/>
          </a:p>
          <a:p>
            <a:pPr marL="285750" indent="-285750">
              <a:lnSpc>
                <a:spcPct val="150000"/>
              </a:lnSpc>
              <a:buFont typeface="Arial" panose="020B0604020202020204" pitchFamily="34" charset="0"/>
              <a:buChar char="•"/>
            </a:pPr>
            <a:r>
              <a:rPr lang="en-US" altLang="ko-KR" sz="2400" b="1" dirty="0"/>
              <a:t>Double</a:t>
            </a:r>
            <a:r>
              <a:rPr lang="ko-KR" altLang="en-US" sz="2400" b="1" dirty="0"/>
              <a:t> </a:t>
            </a:r>
            <a:r>
              <a:rPr lang="en-US" altLang="ko-KR" sz="2400" b="1" dirty="0"/>
              <a:t>past tense: </a:t>
            </a:r>
          </a:p>
          <a:p>
            <a:pPr marL="342900" indent="-342900">
              <a:lnSpc>
                <a:spcPct val="150000"/>
              </a:lnSpc>
              <a:buFont typeface="Wingdings" panose="05000000000000000000" pitchFamily="2" charset="2"/>
              <a:buChar char="Ø"/>
            </a:pPr>
            <a:r>
              <a:rPr lang="ko-KR" altLang="en-US" sz="2400" b="1" dirty="0"/>
              <a:t>친구가 </a:t>
            </a:r>
            <a:r>
              <a:rPr lang="ko-KR" altLang="en-US" sz="2400" b="1" dirty="0" err="1"/>
              <a:t>왔었어요</a:t>
            </a:r>
            <a:r>
              <a:rPr lang="en-US" altLang="ko-KR" sz="2400" b="1" dirty="0"/>
              <a:t>. [</a:t>
            </a:r>
            <a:r>
              <a:rPr lang="en-US" altLang="ko-KR" sz="2400" b="1" i="0" dirty="0" err="1">
                <a:solidFill>
                  <a:srgbClr val="5F6368"/>
                </a:solidFill>
                <a:effectLst/>
                <a:latin typeface="Roboto" panose="02000000000000000000" pitchFamily="2" charset="0"/>
              </a:rPr>
              <a:t>chinguga</a:t>
            </a:r>
            <a:r>
              <a:rPr lang="en-US" altLang="ko-KR" sz="2400" b="1" i="0" dirty="0">
                <a:solidFill>
                  <a:srgbClr val="5F6368"/>
                </a:solidFill>
                <a:effectLst/>
                <a:latin typeface="Roboto" panose="02000000000000000000" pitchFamily="2" charset="0"/>
              </a:rPr>
              <a:t> </a:t>
            </a:r>
            <a:r>
              <a:rPr lang="en-US" altLang="ko-KR" sz="2400" b="1" i="0" dirty="0" err="1">
                <a:solidFill>
                  <a:srgbClr val="5F6368"/>
                </a:solidFill>
                <a:effectLst/>
                <a:latin typeface="Roboto" panose="02000000000000000000" pitchFamily="2" charset="0"/>
              </a:rPr>
              <a:t>wass-eoss-eoyo</a:t>
            </a:r>
            <a:r>
              <a:rPr lang="en-US" altLang="ko-KR" sz="2400" b="1" dirty="0"/>
              <a:t>] </a:t>
            </a:r>
          </a:p>
          <a:p>
            <a:pPr>
              <a:lnSpc>
                <a:spcPct val="150000"/>
              </a:lnSpc>
            </a:pPr>
            <a:r>
              <a:rPr lang="en-US" altLang="ko-KR" sz="2400" b="1" dirty="0"/>
              <a:t>			“ A</a:t>
            </a:r>
            <a:r>
              <a:rPr lang="ko-KR" altLang="en-US" sz="2400" b="1" dirty="0"/>
              <a:t> </a:t>
            </a:r>
            <a:r>
              <a:rPr lang="en-US" altLang="ko-KR" sz="2400" b="1" dirty="0"/>
              <a:t>friend</a:t>
            </a:r>
            <a:r>
              <a:rPr lang="ko-KR" altLang="en-US" sz="2400" b="1" dirty="0"/>
              <a:t> </a:t>
            </a:r>
            <a:r>
              <a:rPr lang="en-US" altLang="ko-KR" sz="2400" b="1" dirty="0"/>
              <a:t>came</a:t>
            </a:r>
            <a:r>
              <a:rPr lang="ko-KR" altLang="en-US" sz="2400" b="1" dirty="0"/>
              <a:t> </a:t>
            </a:r>
            <a:r>
              <a:rPr lang="en-US" altLang="ko-KR" sz="2400" b="1" dirty="0"/>
              <a:t>but</a:t>
            </a:r>
            <a:r>
              <a:rPr lang="ko-KR" altLang="en-US" sz="2400" b="1" dirty="0"/>
              <a:t> </a:t>
            </a:r>
            <a:r>
              <a:rPr lang="en-US" altLang="ko-KR" sz="2400" b="1" dirty="0"/>
              <a:t>is</a:t>
            </a:r>
            <a:r>
              <a:rPr lang="ko-KR" altLang="en-US" sz="2400" b="1" dirty="0"/>
              <a:t> </a:t>
            </a:r>
            <a:r>
              <a:rPr lang="en-US" altLang="ko-KR" sz="2400" b="1" dirty="0"/>
              <a:t>no</a:t>
            </a:r>
            <a:r>
              <a:rPr lang="ko-KR" altLang="en-US" sz="2400" b="1" dirty="0"/>
              <a:t> </a:t>
            </a:r>
            <a:r>
              <a:rPr lang="en-US" altLang="ko-KR" sz="2400" b="1" dirty="0"/>
              <a:t>longer</a:t>
            </a:r>
            <a:r>
              <a:rPr lang="ko-KR" altLang="en-US" sz="2400" b="1" dirty="0"/>
              <a:t> </a:t>
            </a:r>
            <a:r>
              <a:rPr lang="en-US" altLang="ko-KR" sz="2400" b="1" dirty="0"/>
              <a:t>here”</a:t>
            </a:r>
          </a:p>
        </p:txBody>
      </p:sp>
      <p:pic>
        <p:nvPicPr>
          <p:cNvPr id="9" name="그림 8">
            <a:extLst>
              <a:ext uri="{FF2B5EF4-FFF2-40B4-BE49-F238E27FC236}">
                <a16:creationId xmlns:a16="http://schemas.microsoft.com/office/drawing/2014/main" id="{DA9D1F83-5696-40E5-B75A-55732F6A3C38}"/>
              </a:ext>
            </a:extLst>
          </p:cNvPr>
          <p:cNvPicPr>
            <a:picLocks noChangeAspect="1"/>
          </p:cNvPicPr>
          <p:nvPr/>
        </p:nvPicPr>
        <p:blipFill rotWithShape="1">
          <a:blip r:embed="rId3"/>
          <a:srcRect l="2703" r="2860" b="87850"/>
          <a:stretch/>
        </p:blipFill>
        <p:spPr>
          <a:xfrm>
            <a:off x="375599" y="1374438"/>
            <a:ext cx="11365449" cy="443081"/>
          </a:xfrm>
          <a:prstGeom prst="rect">
            <a:avLst/>
          </a:prstGeom>
        </p:spPr>
      </p:pic>
    </p:spTree>
    <p:extLst>
      <p:ext uri="{BB962C8B-B14F-4D97-AF65-F5344CB8AC3E}">
        <p14:creationId xmlns:p14="http://schemas.microsoft.com/office/powerpoint/2010/main" val="455824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83778" y="965998"/>
            <a:ext cx="11592911"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2" name="직사각형 11">
            <a:extLst>
              <a:ext uri="{FF2B5EF4-FFF2-40B4-BE49-F238E27FC236}">
                <a16:creationId xmlns:a16="http://schemas.microsoft.com/office/drawing/2014/main" id="{DC7126C3-4D2D-4616-85F1-FBC253817E4B}"/>
              </a:ext>
            </a:extLst>
          </p:cNvPr>
          <p:cNvSpPr/>
          <p:nvPr/>
        </p:nvSpPr>
        <p:spPr>
          <a:xfrm>
            <a:off x="157839" y="170257"/>
            <a:ext cx="11357571"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3. Double past tense marker </a:t>
            </a:r>
            <a:r>
              <a:rPr lang="en-US" altLang="ko-KR" sz="2400" b="1" i="1" kern="0" dirty="0">
                <a:solidFill>
                  <a:srgbClr val="87726A"/>
                </a:solidFill>
              </a:rPr>
              <a:t>-</a:t>
            </a:r>
            <a:r>
              <a:rPr lang="ko-KR" altLang="en-US" sz="2400" b="1" i="1" kern="0" dirty="0">
                <a:solidFill>
                  <a:srgbClr val="87726A"/>
                </a:solidFill>
              </a:rPr>
              <a:t>‘</a:t>
            </a:r>
            <a:r>
              <a:rPr lang="en-US" altLang="ko-KR" sz="2400" b="1" i="1" kern="0" dirty="0">
                <a:solidFill>
                  <a:srgbClr val="87726A"/>
                </a:solidFill>
              </a:rPr>
              <a:t> </a:t>
            </a:r>
            <a:r>
              <a:rPr lang="ko-KR" altLang="en-US" sz="2400" b="1" i="1" kern="0" dirty="0" err="1">
                <a:solidFill>
                  <a:srgbClr val="87726A"/>
                </a:solidFill>
              </a:rPr>
              <a:t>었</a:t>
            </a:r>
            <a:r>
              <a:rPr lang="en-US" altLang="ko-KR" sz="2400" b="1" i="1" kern="0" dirty="0">
                <a:solidFill>
                  <a:srgbClr val="87726A"/>
                </a:solidFill>
              </a:rPr>
              <a:t>/</a:t>
            </a:r>
            <a:r>
              <a:rPr lang="ko-KR" altLang="en-US" sz="2400" b="1" i="1" kern="0" dirty="0" err="1">
                <a:solidFill>
                  <a:srgbClr val="87726A"/>
                </a:solidFill>
              </a:rPr>
              <a:t>았었</a:t>
            </a:r>
            <a:r>
              <a:rPr lang="ko-KR" altLang="en-US" sz="2400" b="1" i="1" kern="0" dirty="0">
                <a:solidFill>
                  <a:srgbClr val="87726A"/>
                </a:solidFill>
              </a:rPr>
              <a:t> </a:t>
            </a:r>
            <a:r>
              <a:rPr lang="en-US" altLang="ko-KR" sz="2400" b="1" i="1" kern="0" dirty="0">
                <a:solidFill>
                  <a:srgbClr val="87726A"/>
                </a:solidFill>
              </a:rPr>
              <a:t>[-</a:t>
            </a:r>
            <a:r>
              <a:rPr lang="en-US" altLang="ko-KR" sz="2400" b="1" i="1" kern="0" dirty="0" err="1">
                <a:solidFill>
                  <a:srgbClr val="87726A"/>
                </a:solidFill>
              </a:rPr>
              <a:t>eot</a:t>
            </a:r>
            <a:r>
              <a:rPr lang="en-US" altLang="ko-KR" sz="2400" b="1" i="1" kern="0" dirty="0">
                <a:solidFill>
                  <a:srgbClr val="87726A"/>
                </a:solidFill>
              </a:rPr>
              <a:t> / at </a:t>
            </a:r>
            <a:r>
              <a:rPr lang="en-US" altLang="ko-KR" sz="2400" b="1" i="1" kern="0" dirty="0" err="1">
                <a:solidFill>
                  <a:srgbClr val="87726A"/>
                </a:solidFill>
              </a:rPr>
              <a:t>eot</a:t>
            </a:r>
            <a:r>
              <a:rPr lang="en-US" altLang="ko-KR" sz="2400" b="1" i="1" kern="0" dirty="0">
                <a:solidFill>
                  <a:srgbClr val="87726A"/>
                </a:solidFill>
              </a:rPr>
              <a:t>]’   </a:t>
            </a:r>
            <a:endParaRPr lang="ko-KR" altLang="en-US" sz="2400" kern="0" dirty="0">
              <a:solidFill>
                <a:srgbClr val="87726A"/>
              </a:solidFill>
            </a:endParaRPr>
          </a:p>
        </p:txBody>
      </p:sp>
      <p:pic>
        <p:nvPicPr>
          <p:cNvPr id="3" name="그림 2">
            <a:extLst>
              <a:ext uri="{FF2B5EF4-FFF2-40B4-BE49-F238E27FC236}">
                <a16:creationId xmlns:a16="http://schemas.microsoft.com/office/drawing/2014/main" id="{47880105-2383-4A8B-88ED-45474410B7CB}"/>
              </a:ext>
            </a:extLst>
          </p:cNvPr>
          <p:cNvPicPr>
            <a:picLocks noChangeAspect="1"/>
          </p:cNvPicPr>
          <p:nvPr/>
        </p:nvPicPr>
        <p:blipFill rotWithShape="1">
          <a:blip r:embed="rId3"/>
          <a:srcRect l="2703" t="44342" r="2860"/>
          <a:stretch/>
        </p:blipFill>
        <p:spPr>
          <a:xfrm>
            <a:off x="379859" y="1999479"/>
            <a:ext cx="11365449" cy="2029816"/>
          </a:xfrm>
          <a:prstGeom prst="rect">
            <a:avLst/>
          </a:prstGeom>
        </p:spPr>
      </p:pic>
      <p:sp>
        <p:nvSpPr>
          <p:cNvPr id="7" name="직사각형 6">
            <a:extLst>
              <a:ext uri="{FF2B5EF4-FFF2-40B4-BE49-F238E27FC236}">
                <a16:creationId xmlns:a16="http://schemas.microsoft.com/office/drawing/2014/main" id="{29B4DEDF-96A9-4708-BCB3-0CDFD0ABBA3A}"/>
              </a:ext>
            </a:extLst>
          </p:cNvPr>
          <p:cNvSpPr/>
          <p:nvPr/>
        </p:nvSpPr>
        <p:spPr>
          <a:xfrm>
            <a:off x="425176" y="2663694"/>
            <a:ext cx="11290096" cy="3844682"/>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a:extLst>
              <a:ext uri="{FF2B5EF4-FFF2-40B4-BE49-F238E27FC236}">
                <a16:creationId xmlns:a16="http://schemas.microsoft.com/office/drawing/2014/main" id="{9DCC2934-6ACC-4CEB-AB40-A65DE6DF4CA0}"/>
              </a:ext>
            </a:extLst>
          </p:cNvPr>
          <p:cNvSpPr txBox="1"/>
          <p:nvPr/>
        </p:nvSpPr>
        <p:spPr>
          <a:xfrm>
            <a:off x="679567" y="2710838"/>
            <a:ext cx="11161822" cy="33449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ko-KR" sz="2400" b="1" dirty="0"/>
              <a:t>Past</a:t>
            </a:r>
            <a:r>
              <a:rPr lang="ko-KR" altLang="en-US" sz="2400" b="1" dirty="0"/>
              <a:t> </a:t>
            </a:r>
            <a:r>
              <a:rPr lang="en-US" altLang="ko-KR" sz="2400" b="1" dirty="0"/>
              <a:t>tense:</a:t>
            </a:r>
            <a:r>
              <a:rPr lang="ko-KR" altLang="en-US" sz="2400" b="1" dirty="0"/>
              <a:t> </a:t>
            </a:r>
            <a:endParaRPr lang="en-US" altLang="ko-KR" sz="2400" b="1" dirty="0"/>
          </a:p>
          <a:p>
            <a:pPr marL="342900" indent="-342900">
              <a:lnSpc>
                <a:spcPct val="150000"/>
              </a:lnSpc>
              <a:buFont typeface="Wingdings" panose="05000000000000000000" pitchFamily="2" charset="2"/>
              <a:buChar char="Ø"/>
            </a:pPr>
            <a:r>
              <a:rPr lang="ko-KR" altLang="en-US" sz="2400" b="1" dirty="0"/>
              <a:t>피아노 가르쳤어요</a:t>
            </a:r>
            <a:r>
              <a:rPr lang="en-US" altLang="ko-KR" sz="2400" b="1" dirty="0"/>
              <a:t>. [</a:t>
            </a:r>
            <a:r>
              <a:rPr lang="en-US" altLang="ko-KR" sz="2400" b="0" i="0" dirty="0" err="1">
                <a:solidFill>
                  <a:srgbClr val="5F6368"/>
                </a:solidFill>
                <a:effectLst/>
                <a:latin typeface="Roboto" panose="02000000000000000000" pitchFamily="2" charset="0"/>
              </a:rPr>
              <a:t>pianoleul</a:t>
            </a:r>
            <a:r>
              <a:rPr lang="en-US" altLang="ko-KR" sz="2400" b="0" i="0" dirty="0">
                <a:solidFill>
                  <a:srgbClr val="5F6368"/>
                </a:solidFill>
                <a:effectLst/>
                <a:latin typeface="Roboto" panose="02000000000000000000" pitchFamily="2" charset="0"/>
              </a:rPr>
              <a:t> </a:t>
            </a:r>
            <a:r>
              <a:rPr lang="en-US" altLang="ko-KR" sz="2400" b="0" i="0" dirty="0" err="1">
                <a:solidFill>
                  <a:srgbClr val="5F6368"/>
                </a:solidFill>
                <a:effectLst/>
                <a:latin typeface="Roboto" panose="02000000000000000000" pitchFamily="2" charset="0"/>
              </a:rPr>
              <a:t>galeuchyeoss-eoyo</a:t>
            </a:r>
            <a:r>
              <a:rPr lang="en-US" altLang="ko-KR" sz="2400" b="1" dirty="0"/>
              <a:t>] “I</a:t>
            </a:r>
            <a:r>
              <a:rPr lang="ko-KR" altLang="en-US" sz="2400" b="1" dirty="0"/>
              <a:t> </a:t>
            </a:r>
            <a:r>
              <a:rPr lang="en-US" altLang="ko-KR" sz="2400" b="1" dirty="0"/>
              <a:t>taught</a:t>
            </a:r>
            <a:r>
              <a:rPr lang="ko-KR" altLang="en-US" sz="2400" b="1" dirty="0"/>
              <a:t> </a:t>
            </a:r>
            <a:r>
              <a:rPr lang="en-US" altLang="ko-KR" sz="2400" b="1" dirty="0"/>
              <a:t>piano”</a:t>
            </a:r>
          </a:p>
          <a:p>
            <a:pPr>
              <a:lnSpc>
                <a:spcPct val="150000"/>
              </a:lnSpc>
            </a:pPr>
            <a:endParaRPr lang="en-US" altLang="ko-KR" sz="2400" b="1" dirty="0"/>
          </a:p>
          <a:p>
            <a:pPr marL="285750" indent="-285750">
              <a:lnSpc>
                <a:spcPct val="150000"/>
              </a:lnSpc>
              <a:buFont typeface="Arial" panose="020B0604020202020204" pitchFamily="34" charset="0"/>
              <a:buChar char="•"/>
            </a:pPr>
            <a:r>
              <a:rPr lang="en-US" altLang="ko-KR" sz="2400" b="1" dirty="0"/>
              <a:t>Double</a:t>
            </a:r>
            <a:r>
              <a:rPr lang="ko-KR" altLang="en-US" sz="2400" b="1" dirty="0"/>
              <a:t> </a:t>
            </a:r>
            <a:r>
              <a:rPr lang="en-US" altLang="ko-KR" sz="2400" b="1" dirty="0"/>
              <a:t>past tense: </a:t>
            </a:r>
          </a:p>
          <a:p>
            <a:pPr marL="342900" indent="-342900">
              <a:lnSpc>
                <a:spcPct val="150000"/>
              </a:lnSpc>
              <a:buFont typeface="Wingdings" panose="05000000000000000000" pitchFamily="2" charset="2"/>
              <a:buChar char="Ø"/>
            </a:pPr>
            <a:r>
              <a:rPr lang="ko-KR" altLang="en-US" sz="2400" b="1" dirty="0"/>
              <a:t>피아노를 </a:t>
            </a:r>
            <a:r>
              <a:rPr lang="ko-KR" altLang="en-US" sz="2400" b="1" dirty="0" err="1"/>
              <a:t>가르쳤었어요</a:t>
            </a:r>
            <a:r>
              <a:rPr lang="en-US" altLang="ko-KR" sz="2400" b="1" dirty="0"/>
              <a:t>. [</a:t>
            </a:r>
            <a:r>
              <a:rPr lang="en-US" altLang="ko-KR" sz="2400" b="0" i="0" dirty="0" err="1">
                <a:solidFill>
                  <a:srgbClr val="5F6368"/>
                </a:solidFill>
                <a:effectLst/>
                <a:latin typeface="Roboto" panose="02000000000000000000" pitchFamily="2" charset="0"/>
              </a:rPr>
              <a:t>pianoleul</a:t>
            </a:r>
            <a:r>
              <a:rPr lang="en-US" altLang="ko-KR" sz="2400" b="0" i="0" dirty="0">
                <a:solidFill>
                  <a:srgbClr val="5F6368"/>
                </a:solidFill>
                <a:effectLst/>
                <a:latin typeface="Roboto" panose="02000000000000000000" pitchFamily="2" charset="0"/>
              </a:rPr>
              <a:t> </a:t>
            </a:r>
            <a:r>
              <a:rPr lang="en-US" altLang="ko-KR" sz="2400" b="0" i="0" dirty="0" err="1">
                <a:solidFill>
                  <a:srgbClr val="5F6368"/>
                </a:solidFill>
                <a:effectLst/>
                <a:latin typeface="Roboto" panose="02000000000000000000" pitchFamily="2" charset="0"/>
              </a:rPr>
              <a:t>galeuchyeoss-eoss-eoyo</a:t>
            </a:r>
            <a:r>
              <a:rPr lang="en-US" altLang="ko-KR" sz="2400" b="1" dirty="0"/>
              <a:t>] </a:t>
            </a:r>
          </a:p>
          <a:p>
            <a:pPr>
              <a:lnSpc>
                <a:spcPct val="150000"/>
              </a:lnSpc>
            </a:pPr>
            <a:r>
              <a:rPr lang="en-US" altLang="ko-KR" sz="2400" b="1" dirty="0"/>
              <a:t>	“ I taught piano but finished./ I used to teach piano ”</a:t>
            </a:r>
          </a:p>
        </p:txBody>
      </p:sp>
      <p:pic>
        <p:nvPicPr>
          <p:cNvPr id="9" name="그림 8">
            <a:extLst>
              <a:ext uri="{FF2B5EF4-FFF2-40B4-BE49-F238E27FC236}">
                <a16:creationId xmlns:a16="http://schemas.microsoft.com/office/drawing/2014/main" id="{E689489E-F42B-4543-92C3-243012EC28ED}"/>
              </a:ext>
            </a:extLst>
          </p:cNvPr>
          <p:cNvPicPr>
            <a:picLocks noChangeAspect="1"/>
          </p:cNvPicPr>
          <p:nvPr/>
        </p:nvPicPr>
        <p:blipFill rotWithShape="1">
          <a:blip r:embed="rId3"/>
          <a:srcRect l="2703" r="2860" b="87850"/>
          <a:stretch/>
        </p:blipFill>
        <p:spPr>
          <a:xfrm>
            <a:off x="375598" y="1556398"/>
            <a:ext cx="11365449" cy="443081"/>
          </a:xfrm>
          <a:prstGeom prst="rect">
            <a:avLst/>
          </a:prstGeom>
        </p:spPr>
      </p:pic>
    </p:spTree>
    <p:extLst>
      <p:ext uri="{BB962C8B-B14F-4D97-AF65-F5344CB8AC3E}">
        <p14:creationId xmlns:p14="http://schemas.microsoft.com/office/powerpoint/2010/main" val="3599678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83778" y="965998"/>
            <a:ext cx="11592911"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2" name="직사각형 11">
            <a:extLst>
              <a:ext uri="{FF2B5EF4-FFF2-40B4-BE49-F238E27FC236}">
                <a16:creationId xmlns:a16="http://schemas.microsoft.com/office/drawing/2014/main" id="{DC7126C3-4D2D-4616-85F1-FBC253817E4B}"/>
              </a:ext>
            </a:extLst>
          </p:cNvPr>
          <p:cNvSpPr/>
          <p:nvPr/>
        </p:nvSpPr>
        <p:spPr>
          <a:xfrm>
            <a:off x="157839" y="170257"/>
            <a:ext cx="11357571"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3. Double past tense marker </a:t>
            </a:r>
            <a:r>
              <a:rPr lang="en-US" altLang="ko-KR" sz="2400" b="1" i="1" kern="0" dirty="0">
                <a:solidFill>
                  <a:srgbClr val="87726A"/>
                </a:solidFill>
              </a:rPr>
              <a:t>-</a:t>
            </a:r>
            <a:r>
              <a:rPr lang="ko-KR" altLang="en-US" sz="2400" b="1" i="1" kern="0" dirty="0">
                <a:solidFill>
                  <a:srgbClr val="87726A"/>
                </a:solidFill>
              </a:rPr>
              <a:t>‘</a:t>
            </a:r>
            <a:r>
              <a:rPr lang="en-US" altLang="ko-KR" sz="2400" b="1" i="1" kern="0" dirty="0">
                <a:solidFill>
                  <a:srgbClr val="87726A"/>
                </a:solidFill>
              </a:rPr>
              <a:t> </a:t>
            </a:r>
            <a:r>
              <a:rPr lang="ko-KR" altLang="en-US" sz="2400" b="1" i="1" kern="0" dirty="0" err="1">
                <a:solidFill>
                  <a:srgbClr val="87726A"/>
                </a:solidFill>
              </a:rPr>
              <a:t>었</a:t>
            </a:r>
            <a:r>
              <a:rPr lang="en-US" altLang="ko-KR" sz="2400" b="1" i="1" kern="0" dirty="0">
                <a:solidFill>
                  <a:srgbClr val="87726A"/>
                </a:solidFill>
              </a:rPr>
              <a:t>/</a:t>
            </a:r>
            <a:r>
              <a:rPr lang="ko-KR" altLang="en-US" sz="2400" b="1" i="1" kern="0" dirty="0" err="1">
                <a:solidFill>
                  <a:srgbClr val="87726A"/>
                </a:solidFill>
              </a:rPr>
              <a:t>았었</a:t>
            </a:r>
            <a:r>
              <a:rPr lang="ko-KR" altLang="en-US" sz="2400" b="1" i="1" kern="0" dirty="0">
                <a:solidFill>
                  <a:srgbClr val="87726A"/>
                </a:solidFill>
              </a:rPr>
              <a:t> </a:t>
            </a:r>
            <a:r>
              <a:rPr lang="en-US" altLang="ko-KR" sz="2400" b="1" i="1" kern="0" dirty="0">
                <a:solidFill>
                  <a:srgbClr val="87726A"/>
                </a:solidFill>
              </a:rPr>
              <a:t>[-</a:t>
            </a:r>
            <a:r>
              <a:rPr lang="en-US" altLang="ko-KR" sz="2400" b="1" i="1" kern="0" dirty="0" err="1">
                <a:solidFill>
                  <a:srgbClr val="87726A"/>
                </a:solidFill>
              </a:rPr>
              <a:t>eot</a:t>
            </a:r>
            <a:r>
              <a:rPr lang="en-US" altLang="ko-KR" sz="2400" b="1" i="1" kern="0" dirty="0">
                <a:solidFill>
                  <a:srgbClr val="87726A"/>
                </a:solidFill>
              </a:rPr>
              <a:t> / at </a:t>
            </a:r>
            <a:r>
              <a:rPr lang="en-US" altLang="ko-KR" sz="2400" b="1" i="1" kern="0" dirty="0" err="1">
                <a:solidFill>
                  <a:srgbClr val="87726A"/>
                </a:solidFill>
              </a:rPr>
              <a:t>eot</a:t>
            </a:r>
            <a:r>
              <a:rPr lang="en-US" altLang="ko-KR" sz="2400" b="1" i="1" kern="0" dirty="0">
                <a:solidFill>
                  <a:srgbClr val="87726A"/>
                </a:solidFill>
              </a:rPr>
              <a:t>]’   </a:t>
            </a:r>
            <a:endParaRPr lang="ko-KR" altLang="en-US" sz="2400" kern="0" dirty="0">
              <a:solidFill>
                <a:srgbClr val="87726A"/>
              </a:solidFill>
            </a:endParaRPr>
          </a:p>
        </p:txBody>
      </p:sp>
      <p:pic>
        <p:nvPicPr>
          <p:cNvPr id="3" name="그림 2">
            <a:extLst>
              <a:ext uri="{FF2B5EF4-FFF2-40B4-BE49-F238E27FC236}">
                <a16:creationId xmlns:a16="http://schemas.microsoft.com/office/drawing/2014/main" id="{47880105-2383-4A8B-88ED-45474410B7CB}"/>
              </a:ext>
            </a:extLst>
          </p:cNvPr>
          <p:cNvPicPr>
            <a:picLocks noChangeAspect="1"/>
          </p:cNvPicPr>
          <p:nvPr/>
        </p:nvPicPr>
        <p:blipFill rotWithShape="1">
          <a:blip r:embed="rId3"/>
          <a:srcRect l="2703" t="61772" r="2860"/>
          <a:stretch/>
        </p:blipFill>
        <p:spPr>
          <a:xfrm>
            <a:off x="413275" y="1999479"/>
            <a:ext cx="11365449" cy="1394160"/>
          </a:xfrm>
          <a:prstGeom prst="rect">
            <a:avLst/>
          </a:prstGeom>
        </p:spPr>
      </p:pic>
      <p:sp>
        <p:nvSpPr>
          <p:cNvPr id="7" name="직사각형 6">
            <a:extLst>
              <a:ext uri="{FF2B5EF4-FFF2-40B4-BE49-F238E27FC236}">
                <a16:creationId xmlns:a16="http://schemas.microsoft.com/office/drawing/2014/main" id="{29B4DEDF-96A9-4708-BCB3-0CDFD0ABBA3A}"/>
              </a:ext>
            </a:extLst>
          </p:cNvPr>
          <p:cNvSpPr/>
          <p:nvPr/>
        </p:nvSpPr>
        <p:spPr>
          <a:xfrm>
            <a:off x="425176" y="2620662"/>
            <a:ext cx="11290096" cy="3844682"/>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a:extLst>
              <a:ext uri="{FF2B5EF4-FFF2-40B4-BE49-F238E27FC236}">
                <a16:creationId xmlns:a16="http://schemas.microsoft.com/office/drawing/2014/main" id="{9DCC2934-6ACC-4CEB-AB40-A65DE6DF4CA0}"/>
              </a:ext>
            </a:extLst>
          </p:cNvPr>
          <p:cNvSpPr txBox="1"/>
          <p:nvPr/>
        </p:nvSpPr>
        <p:spPr>
          <a:xfrm>
            <a:off x="679567" y="2710838"/>
            <a:ext cx="11161822" cy="33449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ko-KR" sz="2400" b="1" dirty="0"/>
              <a:t>Past</a:t>
            </a:r>
            <a:r>
              <a:rPr lang="ko-KR" altLang="en-US" sz="2400" b="1" dirty="0"/>
              <a:t> </a:t>
            </a:r>
            <a:r>
              <a:rPr lang="en-US" altLang="ko-KR" sz="2400" b="1" dirty="0"/>
              <a:t>tense:</a:t>
            </a:r>
            <a:r>
              <a:rPr lang="ko-KR" altLang="en-US" sz="2400" b="1" dirty="0"/>
              <a:t> </a:t>
            </a:r>
            <a:endParaRPr lang="en-US" altLang="ko-KR" sz="2400" b="1" dirty="0"/>
          </a:p>
          <a:p>
            <a:pPr marL="342900" indent="-342900">
              <a:lnSpc>
                <a:spcPct val="150000"/>
              </a:lnSpc>
              <a:buFont typeface="Wingdings" panose="05000000000000000000" pitchFamily="2" charset="2"/>
              <a:buChar char="Ø"/>
            </a:pPr>
            <a:r>
              <a:rPr lang="ko-KR" altLang="en-US" sz="2400" b="1" dirty="0"/>
              <a:t>과제가 있었어요</a:t>
            </a:r>
            <a:r>
              <a:rPr lang="en-US" altLang="ko-KR" sz="2400" b="1" dirty="0"/>
              <a:t>. [</a:t>
            </a:r>
            <a:r>
              <a:rPr lang="en-US" altLang="ko-KR" sz="2400" b="0" i="0" dirty="0" err="1">
                <a:solidFill>
                  <a:srgbClr val="5F6368"/>
                </a:solidFill>
                <a:effectLst/>
                <a:latin typeface="Roboto" panose="02000000000000000000" pitchFamily="2" charset="0"/>
              </a:rPr>
              <a:t>gwajega</a:t>
            </a:r>
            <a:r>
              <a:rPr lang="en-US" altLang="ko-KR" sz="2400" b="0" i="0" dirty="0">
                <a:solidFill>
                  <a:srgbClr val="5F6368"/>
                </a:solidFill>
                <a:effectLst/>
                <a:latin typeface="Roboto" panose="02000000000000000000" pitchFamily="2" charset="0"/>
              </a:rPr>
              <a:t> </a:t>
            </a:r>
            <a:r>
              <a:rPr lang="en-US" altLang="ko-KR" sz="2400" b="0" i="0" dirty="0" err="1">
                <a:solidFill>
                  <a:srgbClr val="5F6368"/>
                </a:solidFill>
                <a:effectLst/>
                <a:latin typeface="Roboto" panose="02000000000000000000" pitchFamily="2" charset="0"/>
              </a:rPr>
              <a:t>iss-eoss-eoyo</a:t>
            </a:r>
            <a:r>
              <a:rPr lang="en-US" altLang="ko-KR" sz="2400" b="1" dirty="0"/>
              <a:t>] “I</a:t>
            </a:r>
            <a:r>
              <a:rPr lang="ko-KR" altLang="en-US" sz="2400" b="1" dirty="0"/>
              <a:t> </a:t>
            </a:r>
            <a:r>
              <a:rPr lang="en-US" altLang="ko-KR" sz="2400" b="1" dirty="0"/>
              <a:t>had</a:t>
            </a:r>
            <a:r>
              <a:rPr lang="ko-KR" altLang="en-US" sz="2400" b="1" dirty="0"/>
              <a:t> </a:t>
            </a:r>
            <a:r>
              <a:rPr lang="en-US" altLang="ko-KR" sz="2400" b="1" dirty="0"/>
              <a:t>an assignment”</a:t>
            </a:r>
          </a:p>
          <a:p>
            <a:pPr>
              <a:lnSpc>
                <a:spcPct val="150000"/>
              </a:lnSpc>
            </a:pPr>
            <a:endParaRPr lang="en-US" altLang="ko-KR" sz="2400" b="1" dirty="0"/>
          </a:p>
          <a:p>
            <a:pPr marL="285750" indent="-285750">
              <a:lnSpc>
                <a:spcPct val="150000"/>
              </a:lnSpc>
              <a:buFont typeface="Arial" panose="020B0604020202020204" pitchFamily="34" charset="0"/>
              <a:buChar char="•"/>
            </a:pPr>
            <a:r>
              <a:rPr lang="en-US" altLang="ko-KR" sz="2400" b="1" dirty="0"/>
              <a:t>Double</a:t>
            </a:r>
            <a:r>
              <a:rPr lang="ko-KR" altLang="en-US" sz="2400" b="1" dirty="0"/>
              <a:t> </a:t>
            </a:r>
            <a:r>
              <a:rPr lang="en-US" altLang="ko-KR" sz="2400" b="1" dirty="0"/>
              <a:t>past tense: </a:t>
            </a:r>
          </a:p>
          <a:p>
            <a:pPr marL="342900" indent="-342900">
              <a:lnSpc>
                <a:spcPct val="150000"/>
              </a:lnSpc>
              <a:buFont typeface="Wingdings" panose="05000000000000000000" pitchFamily="2" charset="2"/>
              <a:buChar char="Ø"/>
            </a:pPr>
            <a:r>
              <a:rPr lang="ko-KR" altLang="en-US" sz="2400" b="1" dirty="0"/>
              <a:t>과제가 </a:t>
            </a:r>
            <a:r>
              <a:rPr lang="ko-KR" altLang="en-US" sz="2400" b="1" dirty="0" err="1"/>
              <a:t>있었었어요</a:t>
            </a:r>
            <a:r>
              <a:rPr lang="en-US" altLang="ko-KR" sz="2400" b="1" dirty="0"/>
              <a:t>. [</a:t>
            </a:r>
            <a:r>
              <a:rPr lang="en-US" altLang="ko-KR" sz="2400" b="0" i="0" dirty="0" err="1">
                <a:solidFill>
                  <a:srgbClr val="5F6368"/>
                </a:solidFill>
                <a:effectLst/>
                <a:latin typeface="Roboto" panose="02000000000000000000" pitchFamily="2" charset="0"/>
              </a:rPr>
              <a:t>gwajega</a:t>
            </a:r>
            <a:r>
              <a:rPr lang="en-US" altLang="ko-KR" sz="2400" b="0" i="0" dirty="0">
                <a:solidFill>
                  <a:srgbClr val="5F6368"/>
                </a:solidFill>
                <a:effectLst/>
                <a:latin typeface="Roboto" panose="02000000000000000000" pitchFamily="2" charset="0"/>
              </a:rPr>
              <a:t> </a:t>
            </a:r>
            <a:r>
              <a:rPr lang="en-US" altLang="ko-KR" sz="2400" b="0" i="0" dirty="0" err="1">
                <a:solidFill>
                  <a:srgbClr val="5F6368"/>
                </a:solidFill>
                <a:effectLst/>
                <a:latin typeface="Roboto" panose="02000000000000000000" pitchFamily="2" charset="0"/>
              </a:rPr>
              <a:t>iss-eoss-eoss-eoyo</a:t>
            </a:r>
            <a:r>
              <a:rPr lang="en-US" altLang="ko-KR" sz="2400" b="1" dirty="0"/>
              <a:t>] </a:t>
            </a:r>
          </a:p>
          <a:p>
            <a:pPr>
              <a:lnSpc>
                <a:spcPct val="150000"/>
              </a:lnSpc>
            </a:pPr>
            <a:r>
              <a:rPr lang="en-US" altLang="ko-KR" sz="2400" b="1" dirty="0"/>
              <a:t>	“ I had an assignment long before”</a:t>
            </a:r>
          </a:p>
        </p:txBody>
      </p:sp>
      <p:pic>
        <p:nvPicPr>
          <p:cNvPr id="9" name="그림 8">
            <a:extLst>
              <a:ext uri="{FF2B5EF4-FFF2-40B4-BE49-F238E27FC236}">
                <a16:creationId xmlns:a16="http://schemas.microsoft.com/office/drawing/2014/main" id="{E689489E-F42B-4543-92C3-243012EC28ED}"/>
              </a:ext>
            </a:extLst>
          </p:cNvPr>
          <p:cNvPicPr>
            <a:picLocks noChangeAspect="1"/>
          </p:cNvPicPr>
          <p:nvPr/>
        </p:nvPicPr>
        <p:blipFill rotWithShape="1">
          <a:blip r:embed="rId3"/>
          <a:srcRect l="2703" r="2860" b="87850"/>
          <a:stretch/>
        </p:blipFill>
        <p:spPr>
          <a:xfrm>
            <a:off x="375598" y="1556398"/>
            <a:ext cx="11365449" cy="443081"/>
          </a:xfrm>
          <a:prstGeom prst="rect">
            <a:avLst/>
          </a:prstGeom>
        </p:spPr>
      </p:pic>
    </p:spTree>
    <p:extLst>
      <p:ext uri="{BB962C8B-B14F-4D97-AF65-F5344CB8AC3E}">
        <p14:creationId xmlns:p14="http://schemas.microsoft.com/office/powerpoint/2010/main" val="4217738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83778" y="965998"/>
            <a:ext cx="11592911"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2" name="직사각형 11">
            <a:extLst>
              <a:ext uri="{FF2B5EF4-FFF2-40B4-BE49-F238E27FC236}">
                <a16:creationId xmlns:a16="http://schemas.microsoft.com/office/drawing/2014/main" id="{DC7126C3-4D2D-4616-85F1-FBC253817E4B}"/>
              </a:ext>
            </a:extLst>
          </p:cNvPr>
          <p:cNvSpPr/>
          <p:nvPr/>
        </p:nvSpPr>
        <p:spPr>
          <a:xfrm>
            <a:off x="157839" y="170257"/>
            <a:ext cx="11357571"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3. Double past tense marker </a:t>
            </a:r>
            <a:r>
              <a:rPr lang="en-US" altLang="ko-KR" sz="2400" b="1" i="1" kern="0" dirty="0">
                <a:solidFill>
                  <a:srgbClr val="87726A"/>
                </a:solidFill>
              </a:rPr>
              <a:t>-</a:t>
            </a:r>
            <a:r>
              <a:rPr lang="ko-KR" altLang="en-US" sz="2400" b="1" i="1" kern="0" dirty="0">
                <a:solidFill>
                  <a:srgbClr val="87726A"/>
                </a:solidFill>
              </a:rPr>
              <a:t>‘</a:t>
            </a:r>
            <a:r>
              <a:rPr lang="en-US" altLang="ko-KR" sz="2400" b="1" i="1" kern="0" dirty="0">
                <a:solidFill>
                  <a:srgbClr val="87726A"/>
                </a:solidFill>
              </a:rPr>
              <a:t> </a:t>
            </a:r>
            <a:r>
              <a:rPr lang="ko-KR" altLang="en-US" sz="2400" b="1" i="1" kern="0" dirty="0" err="1">
                <a:solidFill>
                  <a:srgbClr val="87726A"/>
                </a:solidFill>
              </a:rPr>
              <a:t>었</a:t>
            </a:r>
            <a:r>
              <a:rPr lang="en-US" altLang="ko-KR" sz="2400" b="1" i="1" kern="0" dirty="0">
                <a:solidFill>
                  <a:srgbClr val="87726A"/>
                </a:solidFill>
              </a:rPr>
              <a:t>/</a:t>
            </a:r>
            <a:r>
              <a:rPr lang="ko-KR" altLang="en-US" sz="2400" b="1" i="1" kern="0" dirty="0" err="1">
                <a:solidFill>
                  <a:srgbClr val="87726A"/>
                </a:solidFill>
              </a:rPr>
              <a:t>았었</a:t>
            </a:r>
            <a:r>
              <a:rPr lang="ko-KR" altLang="en-US" sz="2400" b="1" i="1" kern="0" dirty="0">
                <a:solidFill>
                  <a:srgbClr val="87726A"/>
                </a:solidFill>
              </a:rPr>
              <a:t> </a:t>
            </a:r>
            <a:r>
              <a:rPr lang="en-US" altLang="ko-KR" sz="2400" b="1" i="1" kern="0" dirty="0">
                <a:solidFill>
                  <a:srgbClr val="87726A"/>
                </a:solidFill>
              </a:rPr>
              <a:t>[-</a:t>
            </a:r>
            <a:r>
              <a:rPr lang="en-US" altLang="ko-KR" sz="2400" b="1" i="1" kern="0" dirty="0" err="1">
                <a:solidFill>
                  <a:srgbClr val="87726A"/>
                </a:solidFill>
              </a:rPr>
              <a:t>eot</a:t>
            </a:r>
            <a:r>
              <a:rPr lang="en-US" altLang="ko-KR" sz="2400" b="1" i="1" kern="0" dirty="0">
                <a:solidFill>
                  <a:srgbClr val="87726A"/>
                </a:solidFill>
              </a:rPr>
              <a:t> / at </a:t>
            </a:r>
            <a:r>
              <a:rPr lang="en-US" altLang="ko-KR" sz="2400" b="1" i="1" kern="0" dirty="0" err="1">
                <a:solidFill>
                  <a:srgbClr val="87726A"/>
                </a:solidFill>
              </a:rPr>
              <a:t>eot</a:t>
            </a:r>
            <a:r>
              <a:rPr lang="en-US" altLang="ko-KR" sz="2400" b="1" i="1" kern="0" dirty="0">
                <a:solidFill>
                  <a:srgbClr val="87726A"/>
                </a:solidFill>
              </a:rPr>
              <a:t>]’   </a:t>
            </a:r>
            <a:endParaRPr lang="ko-KR" altLang="en-US" sz="2400" kern="0" dirty="0">
              <a:solidFill>
                <a:srgbClr val="87726A"/>
              </a:solidFill>
            </a:endParaRPr>
          </a:p>
        </p:txBody>
      </p:sp>
      <p:pic>
        <p:nvPicPr>
          <p:cNvPr id="3" name="그림 2">
            <a:extLst>
              <a:ext uri="{FF2B5EF4-FFF2-40B4-BE49-F238E27FC236}">
                <a16:creationId xmlns:a16="http://schemas.microsoft.com/office/drawing/2014/main" id="{47880105-2383-4A8B-88ED-45474410B7CB}"/>
              </a:ext>
            </a:extLst>
          </p:cNvPr>
          <p:cNvPicPr>
            <a:picLocks noChangeAspect="1"/>
          </p:cNvPicPr>
          <p:nvPr/>
        </p:nvPicPr>
        <p:blipFill rotWithShape="1">
          <a:blip r:embed="rId3"/>
          <a:srcRect l="2703" t="77879" r="2860"/>
          <a:stretch/>
        </p:blipFill>
        <p:spPr>
          <a:xfrm>
            <a:off x="376741" y="1979410"/>
            <a:ext cx="11365449" cy="806734"/>
          </a:xfrm>
          <a:prstGeom prst="rect">
            <a:avLst/>
          </a:prstGeom>
        </p:spPr>
      </p:pic>
      <p:sp>
        <p:nvSpPr>
          <p:cNvPr id="7" name="직사각형 6">
            <a:extLst>
              <a:ext uri="{FF2B5EF4-FFF2-40B4-BE49-F238E27FC236}">
                <a16:creationId xmlns:a16="http://schemas.microsoft.com/office/drawing/2014/main" id="{29B4DEDF-96A9-4708-BCB3-0CDFD0ABBA3A}"/>
              </a:ext>
            </a:extLst>
          </p:cNvPr>
          <p:cNvSpPr/>
          <p:nvPr/>
        </p:nvSpPr>
        <p:spPr>
          <a:xfrm>
            <a:off x="425176" y="2620661"/>
            <a:ext cx="11290096" cy="3898951"/>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a:extLst>
              <a:ext uri="{FF2B5EF4-FFF2-40B4-BE49-F238E27FC236}">
                <a16:creationId xmlns:a16="http://schemas.microsoft.com/office/drawing/2014/main" id="{9DCC2934-6ACC-4CEB-AB40-A65DE6DF4CA0}"/>
              </a:ext>
            </a:extLst>
          </p:cNvPr>
          <p:cNvSpPr txBox="1"/>
          <p:nvPr/>
        </p:nvSpPr>
        <p:spPr>
          <a:xfrm>
            <a:off x="489313" y="2603258"/>
            <a:ext cx="11161822" cy="38989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ko-KR" sz="2400" b="1" dirty="0"/>
              <a:t>Past</a:t>
            </a:r>
            <a:r>
              <a:rPr lang="ko-KR" altLang="en-US" sz="2400" b="1" dirty="0"/>
              <a:t> </a:t>
            </a:r>
            <a:r>
              <a:rPr lang="en-US" altLang="ko-KR" sz="2400" b="1" dirty="0"/>
              <a:t>tense:</a:t>
            </a:r>
            <a:r>
              <a:rPr lang="ko-KR" altLang="en-US" sz="2400" b="1" dirty="0"/>
              <a:t> </a:t>
            </a:r>
            <a:endParaRPr lang="en-US" altLang="ko-KR" sz="2400" b="1" dirty="0"/>
          </a:p>
          <a:p>
            <a:pPr marL="342900" indent="-342900">
              <a:lnSpc>
                <a:spcPct val="150000"/>
              </a:lnSpc>
              <a:buFont typeface="Wingdings" panose="05000000000000000000" pitchFamily="2" charset="2"/>
              <a:buChar char="Ø"/>
            </a:pPr>
            <a:r>
              <a:rPr lang="ko-KR" altLang="en-US" sz="2400" b="1" dirty="0"/>
              <a:t>디저트가 많았어요</a:t>
            </a:r>
            <a:r>
              <a:rPr lang="en-US" altLang="ko-KR" sz="2400" b="1" dirty="0"/>
              <a:t>. [</a:t>
            </a:r>
            <a:r>
              <a:rPr lang="en-US" altLang="ko-KR" sz="2400" b="0" i="0" dirty="0" err="1">
                <a:solidFill>
                  <a:srgbClr val="5F6368"/>
                </a:solidFill>
                <a:effectLst/>
                <a:latin typeface="Roboto" panose="02000000000000000000" pitchFamily="2" charset="0"/>
              </a:rPr>
              <a:t>dijeoteuga</a:t>
            </a:r>
            <a:r>
              <a:rPr lang="en-US" altLang="ko-KR" sz="2400" b="0" i="0" dirty="0">
                <a:solidFill>
                  <a:srgbClr val="5F6368"/>
                </a:solidFill>
                <a:effectLst/>
                <a:latin typeface="Roboto" panose="02000000000000000000" pitchFamily="2" charset="0"/>
              </a:rPr>
              <a:t> </a:t>
            </a:r>
            <a:r>
              <a:rPr lang="en-US" altLang="ko-KR" sz="2400" b="0" i="0" dirty="0" err="1">
                <a:solidFill>
                  <a:srgbClr val="5F6368"/>
                </a:solidFill>
                <a:effectLst/>
                <a:latin typeface="Roboto" panose="02000000000000000000" pitchFamily="2" charset="0"/>
              </a:rPr>
              <a:t>manh</a:t>
            </a:r>
            <a:r>
              <a:rPr lang="en-US" altLang="ko-KR" sz="2400" b="0" i="0" dirty="0">
                <a:solidFill>
                  <a:srgbClr val="5F6368"/>
                </a:solidFill>
                <a:effectLst/>
                <a:latin typeface="Roboto" panose="02000000000000000000" pitchFamily="2" charset="0"/>
              </a:rPr>
              <a:t>-ass-</a:t>
            </a:r>
            <a:r>
              <a:rPr lang="en-US" altLang="ko-KR" sz="2400" b="0" i="0" dirty="0" err="1">
                <a:solidFill>
                  <a:srgbClr val="5F6368"/>
                </a:solidFill>
                <a:effectLst/>
                <a:latin typeface="Roboto" panose="02000000000000000000" pitchFamily="2" charset="0"/>
              </a:rPr>
              <a:t>eoss</a:t>
            </a:r>
            <a:r>
              <a:rPr lang="en-US" altLang="ko-KR" sz="2400" b="0" i="0" dirty="0">
                <a:solidFill>
                  <a:srgbClr val="5F6368"/>
                </a:solidFill>
                <a:effectLst/>
                <a:latin typeface="Roboto" panose="02000000000000000000" pitchFamily="2" charset="0"/>
              </a:rPr>
              <a:t>-</a:t>
            </a:r>
            <a:r>
              <a:rPr lang="en-US" altLang="ko-KR" sz="2400" b="0" i="0" dirty="0" err="1">
                <a:solidFill>
                  <a:srgbClr val="5F6368"/>
                </a:solidFill>
                <a:effectLst/>
                <a:latin typeface="Roboto" panose="02000000000000000000" pitchFamily="2" charset="0"/>
              </a:rPr>
              <a:t>eoyo</a:t>
            </a:r>
            <a:r>
              <a:rPr lang="en-US" altLang="ko-KR" sz="2400" b="1" dirty="0"/>
              <a:t>] “There were many deserts”</a:t>
            </a:r>
          </a:p>
          <a:p>
            <a:pPr>
              <a:lnSpc>
                <a:spcPct val="150000"/>
              </a:lnSpc>
            </a:pPr>
            <a:endParaRPr lang="en-US" altLang="ko-KR" sz="2400" b="1" dirty="0"/>
          </a:p>
          <a:p>
            <a:pPr marL="285750" indent="-285750">
              <a:lnSpc>
                <a:spcPct val="150000"/>
              </a:lnSpc>
              <a:buFont typeface="Arial" panose="020B0604020202020204" pitchFamily="34" charset="0"/>
              <a:buChar char="•"/>
            </a:pPr>
            <a:r>
              <a:rPr lang="en-US" altLang="ko-KR" sz="2400" b="1" dirty="0"/>
              <a:t>Double</a:t>
            </a:r>
            <a:r>
              <a:rPr lang="ko-KR" altLang="en-US" sz="2400" b="1" dirty="0"/>
              <a:t> </a:t>
            </a:r>
            <a:r>
              <a:rPr lang="en-US" altLang="ko-KR" sz="2400" b="1" dirty="0"/>
              <a:t>past tense: </a:t>
            </a:r>
          </a:p>
          <a:p>
            <a:pPr marL="342900" indent="-342900">
              <a:lnSpc>
                <a:spcPct val="150000"/>
              </a:lnSpc>
              <a:buFont typeface="Wingdings" panose="05000000000000000000" pitchFamily="2" charset="2"/>
              <a:buChar char="Ø"/>
            </a:pPr>
            <a:r>
              <a:rPr lang="ko-KR" altLang="en-US" sz="2400" b="1" dirty="0"/>
              <a:t>디저트가 </a:t>
            </a:r>
            <a:r>
              <a:rPr lang="ko-KR" altLang="en-US" sz="2400" b="1" dirty="0" err="1"/>
              <a:t>많았었어요</a:t>
            </a:r>
            <a:r>
              <a:rPr lang="en-US" altLang="ko-KR" sz="2400" b="1" dirty="0"/>
              <a:t>. [</a:t>
            </a:r>
            <a:r>
              <a:rPr lang="en-US" altLang="ko-KR" sz="2400" b="0" i="0" dirty="0" err="1">
                <a:solidFill>
                  <a:srgbClr val="5F6368"/>
                </a:solidFill>
                <a:effectLst/>
                <a:latin typeface="Roboto" panose="02000000000000000000" pitchFamily="2" charset="0"/>
              </a:rPr>
              <a:t>dijeoteuga</a:t>
            </a:r>
            <a:r>
              <a:rPr lang="en-US" altLang="ko-KR" sz="2400" b="0" i="0" dirty="0">
                <a:solidFill>
                  <a:srgbClr val="5F6368"/>
                </a:solidFill>
                <a:effectLst/>
                <a:latin typeface="Roboto" panose="02000000000000000000" pitchFamily="2" charset="0"/>
              </a:rPr>
              <a:t> </a:t>
            </a:r>
            <a:r>
              <a:rPr lang="en-US" altLang="ko-KR" sz="2400" b="0" i="0" dirty="0" err="1">
                <a:solidFill>
                  <a:srgbClr val="5F6368"/>
                </a:solidFill>
                <a:effectLst/>
                <a:latin typeface="Roboto" panose="02000000000000000000" pitchFamily="2" charset="0"/>
              </a:rPr>
              <a:t>manh</a:t>
            </a:r>
            <a:r>
              <a:rPr lang="en-US" altLang="ko-KR" sz="2400" b="0" i="0" dirty="0">
                <a:solidFill>
                  <a:srgbClr val="5F6368"/>
                </a:solidFill>
                <a:effectLst/>
                <a:latin typeface="Roboto" panose="02000000000000000000" pitchFamily="2" charset="0"/>
              </a:rPr>
              <a:t>-ass-</a:t>
            </a:r>
            <a:r>
              <a:rPr lang="en-US" altLang="ko-KR" sz="2400" b="0" i="0" dirty="0" err="1">
                <a:solidFill>
                  <a:srgbClr val="5F6368"/>
                </a:solidFill>
                <a:effectLst/>
                <a:latin typeface="Roboto" panose="02000000000000000000" pitchFamily="2" charset="0"/>
              </a:rPr>
              <a:t>eoss</a:t>
            </a:r>
            <a:r>
              <a:rPr lang="en-US" altLang="ko-KR" sz="2400" b="0" i="0" dirty="0">
                <a:solidFill>
                  <a:srgbClr val="5F6368"/>
                </a:solidFill>
                <a:effectLst/>
                <a:latin typeface="Roboto" panose="02000000000000000000" pitchFamily="2" charset="0"/>
              </a:rPr>
              <a:t>-</a:t>
            </a:r>
            <a:r>
              <a:rPr lang="en-US" altLang="ko-KR" sz="2400" b="0" i="0" dirty="0" err="1">
                <a:solidFill>
                  <a:srgbClr val="5F6368"/>
                </a:solidFill>
                <a:effectLst/>
                <a:latin typeface="Roboto" panose="02000000000000000000" pitchFamily="2" charset="0"/>
              </a:rPr>
              <a:t>eoss-eoyo</a:t>
            </a:r>
            <a:r>
              <a:rPr lang="en-US" altLang="ko-KR" sz="2400" b="1" dirty="0"/>
              <a:t>] </a:t>
            </a:r>
          </a:p>
          <a:p>
            <a:pPr>
              <a:lnSpc>
                <a:spcPct val="150000"/>
              </a:lnSpc>
            </a:pPr>
            <a:r>
              <a:rPr lang="en-US" altLang="ko-KR" sz="2400" b="1" dirty="0"/>
              <a:t>	“ There were many deserts but not anymore.”</a:t>
            </a:r>
          </a:p>
        </p:txBody>
      </p:sp>
      <p:pic>
        <p:nvPicPr>
          <p:cNvPr id="9" name="그림 8">
            <a:extLst>
              <a:ext uri="{FF2B5EF4-FFF2-40B4-BE49-F238E27FC236}">
                <a16:creationId xmlns:a16="http://schemas.microsoft.com/office/drawing/2014/main" id="{E689489E-F42B-4543-92C3-243012EC28ED}"/>
              </a:ext>
            </a:extLst>
          </p:cNvPr>
          <p:cNvPicPr>
            <a:picLocks noChangeAspect="1"/>
          </p:cNvPicPr>
          <p:nvPr/>
        </p:nvPicPr>
        <p:blipFill rotWithShape="1">
          <a:blip r:embed="rId3"/>
          <a:srcRect l="2703" r="2860" b="87850"/>
          <a:stretch/>
        </p:blipFill>
        <p:spPr>
          <a:xfrm>
            <a:off x="375598" y="1556398"/>
            <a:ext cx="11365449" cy="443081"/>
          </a:xfrm>
          <a:prstGeom prst="rect">
            <a:avLst/>
          </a:prstGeom>
        </p:spPr>
      </p:pic>
    </p:spTree>
    <p:extLst>
      <p:ext uri="{BB962C8B-B14F-4D97-AF65-F5344CB8AC3E}">
        <p14:creationId xmlns:p14="http://schemas.microsoft.com/office/powerpoint/2010/main" val="4248685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83778" y="965998"/>
            <a:ext cx="11592911"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2" name="직사각형 11">
            <a:extLst>
              <a:ext uri="{FF2B5EF4-FFF2-40B4-BE49-F238E27FC236}">
                <a16:creationId xmlns:a16="http://schemas.microsoft.com/office/drawing/2014/main" id="{DC7126C3-4D2D-4616-85F1-FBC253817E4B}"/>
              </a:ext>
            </a:extLst>
          </p:cNvPr>
          <p:cNvSpPr/>
          <p:nvPr/>
        </p:nvSpPr>
        <p:spPr>
          <a:xfrm>
            <a:off x="157839" y="170257"/>
            <a:ext cx="11357571"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3. Double past tense marker </a:t>
            </a:r>
            <a:r>
              <a:rPr lang="en-US" altLang="ko-KR" sz="2400" b="1" i="1" kern="0" dirty="0">
                <a:solidFill>
                  <a:srgbClr val="87726A"/>
                </a:solidFill>
              </a:rPr>
              <a:t>-</a:t>
            </a:r>
            <a:r>
              <a:rPr lang="ko-KR" altLang="en-US" sz="2400" b="1" i="1" kern="0" dirty="0">
                <a:solidFill>
                  <a:srgbClr val="87726A"/>
                </a:solidFill>
              </a:rPr>
              <a:t>‘</a:t>
            </a:r>
            <a:r>
              <a:rPr lang="en-US" altLang="ko-KR" sz="2400" b="1" i="1" kern="0" dirty="0">
                <a:solidFill>
                  <a:srgbClr val="87726A"/>
                </a:solidFill>
              </a:rPr>
              <a:t> </a:t>
            </a:r>
            <a:r>
              <a:rPr lang="ko-KR" altLang="en-US" sz="2400" b="1" i="1" kern="0" dirty="0" err="1">
                <a:solidFill>
                  <a:srgbClr val="87726A"/>
                </a:solidFill>
              </a:rPr>
              <a:t>었</a:t>
            </a:r>
            <a:r>
              <a:rPr lang="en-US" altLang="ko-KR" sz="2400" b="1" i="1" kern="0" dirty="0">
                <a:solidFill>
                  <a:srgbClr val="87726A"/>
                </a:solidFill>
              </a:rPr>
              <a:t>/</a:t>
            </a:r>
            <a:r>
              <a:rPr lang="ko-KR" altLang="en-US" sz="2400" b="1" i="1" kern="0" dirty="0" err="1">
                <a:solidFill>
                  <a:srgbClr val="87726A"/>
                </a:solidFill>
              </a:rPr>
              <a:t>았었</a:t>
            </a:r>
            <a:r>
              <a:rPr lang="ko-KR" altLang="en-US" sz="2400" b="1" i="1" kern="0" dirty="0">
                <a:solidFill>
                  <a:srgbClr val="87726A"/>
                </a:solidFill>
              </a:rPr>
              <a:t> </a:t>
            </a:r>
            <a:r>
              <a:rPr lang="en-US" altLang="ko-KR" sz="2400" b="1" i="1" kern="0" dirty="0">
                <a:solidFill>
                  <a:srgbClr val="87726A"/>
                </a:solidFill>
              </a:rPr>
              <a:t>[-</a:t>
            </a:r>
            <a:r>
              <a:rPr lang="en-US" altLang="ko-KR" sz="2400" b="1" i="1" kern="0" dirty="0" err="1">
                <a:solidFill>
                  <a:srgbClr val="87726A"/>
                </a:solidFill>
              </a:rPr>
              <a:t>eot</a:t>
            </a:r>
            <a:r>
              <a:rPr lang="en-US" altLang="ko-KR" sz="2400" b="1" i="1" kern="0" dirty="0">
                <a:solidFill>
                  <a:srgbClr val="87726A"/>
                </a:solidFill>
              </a:rPr>
              <a:t> / at </a:t>
            </a:r>
            <a:r>
              <a:rPr lang="en-US" altLang="ko-KR" sz="2400" b="1" i="1" kern="0" dirty="0" err="1">
                <a:solidFill>
                  <a:srgbClr val="87726A"/>
                </a:solidFill>
              </a:rPr>
              <a:t>eot</a:t>
            </a:r>
            <a:r>
              <a:rPr lang="en-US" altLang="ko-KR" sz="2400" b="1" i="1" kern="0" dirty="0">
                <a:solidFill>
                  <a:srgbClr val="87726A"/>
                </a:solidFill>
              </a:rPr>
              <a:t>]’   </a:t>
            </a:r>
            <a:endParaRPr lang="ko-KR" altLang="en-US" sz="2400" kern="0" dirty="0">
              <a:solidFill>
                <a:srgbClr val="87726A"/>
              </a:solidFill>
            </a:endParaRPr>
          </a:p>
        </p:txBody>
      </p:sp>
      <p:pic>
        <p:nvPicPr>
          <p:cNvPr id="3" name="그림 2">
            <a:extLst>
              <a:ext uri="{FF2B5EF4-FFF2-40B4-BE49-F238E27FC236}">
                <a16:creationId xmlns:a16="http://schemas.microsoft.com/office/drawing/2014/main" id="{47880105-2383-4A8B-88ED-45474410B7CB}"/>
              </a:ext>
            </a:extLst>
          </p:cNvPr>
          <p:cNvPicPr>
            <a:picLocks noChangeAspect="1"/>
          </p:cNvPicPr>
          <p:nvPr/>
        </p:nvPicPr>
        <p:blipFill rotWithShape="1">
          <a:blip r:embed="rId3"/>
          <a:srcRect l="2703" r="2860"/>
          <a:stretch/>
        </p:blipFill>
        <p:spPr>
          <a:xfrm>
            <a:off x="375599" y="1998384"/>
            <a:ext cx="11365449" cy="3646924"/>
          </a:xfrm>
          <a:prstGeom prst="rect">
            <a:avLst/>
          </a:prstGeom>
        </p:spPr>
      </p:pic>
    </p:spTree>
    <p:extLst>
      <p:ext uri="{BB962C8B-B14F-4D97-AF65-F5344CB8AC3E}">
        <p14:creationId xmlns:p14="http://schemas.microsoft.com/office/powerpoint/2010/main" val="223167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83778" y="965999"/>
            <a:ext cx="11592911" cy="5665914"/>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2" name="직사각형 11">
            <a:extLst>
              <a:ext uri="{FF2B5EF4-FFF2-40B4-BE49-F238E27FC236}">
                <a16:creationId xmlns:a16="http://schemas.microsoft.com/office/drawing/2014/main" id="{DC7126C3-4D2D-4616-85F1-FBC253817E4B}"/>
              </a:ext>
            </a:extLst>
          </p:cNvPr>
          <p:cNvSpPr/>
          <p:nvPr/>
        </p:nvSpPr>
        <p:spPr>
          <a:xfrm>
            <a:off x="157839" y="170257"/>
            <a:ext cx="11357571"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3. Double past tense marker </a:t>
            </a:r>
            <a:r>
              <a:rPr lang="en-US" altLang="ko-KR" sz="2400" b="1" i="1" kern="0" dirty="0">
                <a:solidFill>
                  <a:srgbClr val="87726A"/>
                </a:solidFill>
              </a:rPr>
              <a:t>-</a:t>
            </a:r>
            <a:r>
              <a:rPr lang="ko-KR" altLang="en-US" sz="2400" b="1" i="1" kern="0" dirty="0">
                <a:solidFill>
                  <a:srgbClr val="87726A"/>
                </a:solidFill>
              </a:rPr>
              <a:t>‘</a:t>
            </a:r>
            <a:r>
              <a:rPr lang="en-US" altLang="ko-KR" sz="2400" b="1" i="1" kern="0" dirty="0">
                <a:solidFill>
                  <a:srgbClr val="87726A"/>
                </a:solidFill>
              </a:rPr>
              <a:t> </a:t>
            </a:r>
            <a:r>
              <a:rPr lang="ko-KR" altLang="en-US" sz="2400" b="1" i="1" kern="0" dirty="0" err="1">
                <a:solidFill>
                  <a:srgbClr val="87726A"/>
                </a:solidFill>
              </a:rPr>
              <a:t>었</a:t>
            </a:r>
            <a:r>
              <a:rPr lang="en-US" altLang="ko-KR" sz="2400" b="1" i="1" kern="0" dirty="0">
                <a:solidFill>
                  <a:srgbClr val="87726A"/>
                </a:solidFill>
              </a:rPr>
              <a:t>/</a:t>
            </a:r>
            <a:r>
              <a:rPr lang="ko-KR" altLang="en-US" sz="2400" b="1" i="1" kern="0" dirty="0" err="1">
                <a:solidFill>
                  <a:srgbClr val="87726A"/>
                </a:solidFill>
              </a:rPr>
              <a:t>았었</a:t>
            </a:r>
            <a:r>
              <a:rPr lang="ko-KR" altLang="en-US" sz="2400" b="1" i="1" kern="0" dirty="0">
                <a:solidFill>
                  <a:srgbClr val="87726A"/>
                </a:solidFill>
              </a:rPr>
              <a:t> </a:t>
            </a:r>
            <a:r>
              <a:rPr lang="en-US" altLang="ko-KR" sz="2400" b="1" i="1" kern="0" dirty="0">
                <a:solidFill>
                  <a:srgbClr val="87726A"/>
                </a:solidFill>
              </a:rPr>
              <a:t>[-</a:t>
            </a:r>
            <a:r>
              <a:rPr lang="en-US" altLang="ko-KR" sz="2400" b="1" i="1" kern="0" dirty="0" err="1">
                <a:solidFill>
                  <a:srgbClr val="87726A"/>
                </a:solidFill>
              </a:rPr>
              <a:t>eot</a:t>
            </a:r>
            <a:r>
              <a:rPr lang="en-US" altLang="ko-KR" sz="2400" b="1" i="1" kern="0" dirty="0">
                <a:solidFill>
                  <a:srgbClr val="87726A"/>
                </a:solidFill>
              </a:rPr>
              <a:t> / at </a:t>
            </a:r>
            <a:r>
              <a:rPr lang="en-US" altLang="ko-KR" sz="2400" b="1" i="1" kern="0" dirty="0" err="1">
                <a:solidFill>
                  <a:srgbClr val="87726A"/>
                </a:solidFill>
              </a:rPr>
              <a:t>eot</a:t>
            </a:r>
            <a:r>
              <a:rPr lang="en-US" altLang="ko-KR" sz="2400" b="1" i="1" kern="0" dirty="0">
                <a:solidFill>
                  <a:srgbClr val="87726A"/>
                </a:solidFill>
              </a:rPr>
              <a:t>]’   </a:t>
            </a:r>
            <a:endParaRPr lang="ko-KR" altLang="en-US" sz="2400" kern="0" dirty="0">
              <a:solidFill>
                <a:srgbClr val="87726A"/>
              </a:solidFill>
            </a:endParaRPr>
          </a:p>
        </p:txBody>
      </p:sp>
      <p:pic>
        <p:nvPicPr>
          <p:cNvPr id="4" name="그림 3">
            <a:extLst>
              <a:ext uri="{FF2B5EF4-FFF2-40B4-BE49-F238E27FC236}">
                <a16:creationId xmlns:a16="http://schemas.microsoft.com/office/drawing/2014/main" id="{AE6E3415-E076-4972-8D93-DD27C935102D}"/>
              </a:ext>
            </a:extLst>
          </p:cNvPr>
          <p:cNvPicPr>
            <a:picLocks noChangeAspect="1"/>
          </p:cNvPicPr>
          <p:nvPr/>
        </p:nvPicPr>
        <p:blipFill rotWithShape="1">
          <a:blip r:embed="rId3"/>
          <a:srcRect l="2351" r="1804"/>
          <a:stretch/>
        </p:blipFill>
        <p:spPr>
          <a:xfrm>
            <a:off x="472272" y="1547446"/>
            <a:ext cx="11106074" cy="1881554"/>
          </a:xfrm>
          <a:prstGeom prst="rect">
            <a:avLst/>
          </a:prstGeom>
        </p:spPr>
      </p:pic>
      <p:sp>
        <p:nvSpPr>
          <p:cNvPr id="8" name="TextBox 7">
            <a:extLst>
              <a:ext uri="{FF2B5EF4-FFF2-40B4-BE49-F238E27FC236}">
                <a16:creationId xmlns:a16="http://schemas.microsoft.com/office/drawing/2014/main" id="{7AB0583A-E46E-4BA8-B561-76BDF4C667A1}"/>
              </a:ext>
            </a:extLst>
          </p:cNvPr>
          <p:cNvSpPr txBox="1"/>
          <p:nvPr/>
        </p:nvSpPr>
        <p:spPr>
          <a:xfrm>
            <a:off x="891857" y="4823585"/>
            <a:ext cx="10266904" cy="1200329"/>
          </a:xfrm>
          <a:prstGeom prst="rect">
            <a:avLst/>
          </a:prstGeom>
          <a:noFill/>
        </p:spPr>
        <p:txBody>
          <a:bodyPr wrap="square">
            <a:spAutoFit/>
          </a:bodyPr>
          <a:lstStyle/>
          <a:p>
            <a:endParaRPr lang="en-US" altLang="ko-KR" sz="2400" b="1" i="0" u="none" strike="noStrike" baseline="0" dirty="0">
              <a:solidFill>
                <a:schemeClr val="accent1">
                  <a:lumMod val="50000"/>
                </a:schemeClr>
              </a:solidFill>
              <a:latin typeface="+mj-lt"/>
              <a:ea typeface="맑은 고딕" panose="020B0503020000020004" pitchFamily="50" charset="-127"/>
            </a:endParaRPr>
          </a:p>
          <a:p>
            <a:r>
              <a:rPr lang="en-US" altLang="ko-KR" sz="2400" b="1" i="0" u="none" strike="noStrike" baseline="0" dirty="0">
                <a:solidFill>
                  <a:schemeClr val="accent1">
                    <a:lumMod val="50000"/>
                  </a:schemeClr>
                </a:solidFill>
                <a:latin typeface="+mj-lt"/>
                <a:ea typeface="맑은 고딕" panose="020B0503020000020004" pitchFamily="50" charset="-127"/>
              </a:rPr>
              <a:t>(2) </a:t>
            </a:r>
            <a:r>
              <a:rPr lang="ko-KR" altLang="en-US" sz="2400" b="1" i="0" u="none" strike="noStrike" baseline="0" dirty="0" err="1">
                <a:solidFill>
                  <a:schemeClr val="accent1">
                    <a:lumMod val="50000"/>
                  </a:schemeClr>
                </a:solidFill>
                <a:latin typeface="+mj-lt"/>
                <a:ea typeface="맑은 고딕" panose="020B0503020000020004" pitchFamily="50" charset="-127"/>
              </a:rPr>
              <a:t>받</a:t>
            </a:r>
            <a:r>
              <a:rPr lang="ko-KR" altLang="en-US" sz="2400" b="1" i="0" u="none" strike="noStrike" baseline="0" dirty="0">
                <a:solidFill>
                  <a:schemeClr val="accent1">
                    <a:lumMod val="50000"/>
                  </a:schemeClr>
                </a:solidFill>
                <a:latin typeface="+mj-lt"/>
                <a:ea typeface="맑은 고딕" panose="020B0503020000020004" pitchFamily="50" charset="-127"/>
              </a:rPr>
              <a:t> </a:t>
            </a:r>
            <a:r>
              <a:rPr lang="en-US" altLang="ko-KR" sz="2400" b="1" i="0" u="none" strike="noStrike" baseline="0" dirty="0">
                <a:solidFill>
                  <a:schemeClr val="accent1">
                    <a:lumMod val="50000"/>
                  </a:schemeClr>
                </a:solidFill>
                <a:latin typeface="+mj-lt"/>
                <a:ea typeface="맑은 고딕" panose="020B0503020000020004" pitchFamily="50" charset="-127"/>
              </a:rPr>
              <a:t>+ </a:t>
            </a:r>
            <a:r>
              <a:rPr lang="ko-KR" altLang="en-US" sz="2400" b="1" i="0" u="none" strike="noStrike" baseline="0" dirty="0" err="1">
                <a:solidFill>
                  <a:schemeClr val="accent1">
                    <a:lumMod val="50000"/>
                  </a:schemeClr>
                </a:solidFill>
                <a:latin typeface="+mj-lt"/>
                <a:ea typeface="돋움" panose="020B0600000101010101" pitchFamily="50" charset="-127"/>
              </a:rPr>
              <a:t>았</a:t>
            </a:r>
            <a:r>
              <a:rPr lang="en-US" altLang="ko-KR" sz="2400" b="1" i="0" u="none" strike="noStrike" baseline="0" dirty="0">
                <a:solidFill>
                  <a:schemeClr val="accent1">
                    <a:lumMod val="50000"/>
                  </a:schemeClr>
                </a:solidFill>
                <a:latin typeface="+mj-lt"/>
                <a:ea typeface="돋움" panose="020B0600000101010101" pitchFamily="50" charset="-127"/>
              </a:rPr>
              <a:t>[at] + </a:t>
            </a:r>
            <a:r>
              <a:rPr lang="ko-KR" altLang="en-US" sz="2400" b="1" i="0" u="none" strike="noStrike" baseline="0" dirty="0" err="1">
                <a:solidFill>
                  <a:schemeClr val="accent1">
                    <a:lumMod val="50000"/>
                  </a:schemeClr>
                </a:solidFill>
                <a:latin typeface="+mj-lt"/>
                <a:ea typeface="돋움" panose="020B0600000101010101" pitchFamily="50" charset="-127"/>
              </a:rPr>
              <a:t>었</a:t>
            </a:r>
            <a:r>
              <a:rPr lang="en-US" altLang="ko-KR" sz="2400" b="1" i="0" u="none" strike="noStrike" baseline="0" dirty="0">
                <a:solidFill>
                  <a:schemeClr val="accent1">
                    <a:lumMod val="50000"/>
                  </a:schemeClr>
                </a:solidFill>
                <a:latin typeface="+mj-lt"/>
                <a:ea typeface="돋움" panose="020B0600000101010101" pitchFamily="50" charset="-127"/>
              </a:rPr>
              <a:t>[</a:t>
            </a:r>
            <a:r>
              <a:rPr lang="en-US" altLang="ko-KR" sz="2400" b="1" i="0" u="none" strike="noStrike" baseline="0" dirty="0" err="1">
                <a:solidFill>
                  <a:schemeClr val="accent1">
                    <a:lumMod val="50000"/>
                  </a:schemeClr>
                </a:solidFill>
                <a:latin typeface="+mj-lt"/>
                <a:ea typeface="돋움" panose="020B0600000101010101" pitchFamily="50" charset="-127"/>
              </a:rPr>
              <a:t>eot</a:t>
            </a:r>
            <a:r>
              <a:rPr lang="en-US" altLang="ko-KR" sz="2400" b="1" i="0" u="none" strike="noStrike" baseline="0" dirty="0">
                <a:solidFill>
                  <a:schemeClr val="accent1">
                    <a:lumMod val="50000"/>
                  </a:schemeClr>
                </a:solidFill>
                <a:latin typeface="+mj-lt"/>
                <a:ea typeface="돋움" panose="020B0600000101010101" pitchFamily="50" charset="-127"/>
              </a:rPr>
              <a:t>] </a:t>
            </a:r>
            <a:r>
              <a:rPr lang="en-US" altLang="ko-KR" sz="2400" b="1" dirty="0">
                <a:solidFill>
                  <a:schemeClr val="accent1">
                    <a:lumMod val="50000"/>
                  </a:schemeClr>
                </a:solidFill>
                <a:latin typeface="+mj-lt"/>
                <a:ea typeface="돋움" panose="020B0600000101010101" pitchFamily="50" charset="-127"/>
              </a:rPr>
              <a:t>+</a:t>
            </a:r>
            <a:r>
              <a:rPr lang="en-US" altLang="ko-KR" sz="2400" b="1" i="0" u="none" strike="noStrike" baseline="0" dirty="0">
                <a:solidFill>
                  <a:schemeClr val="accent1">
                    <a:lumMod val="50000"/>
                  </a:schemeClr>
                </a:solidFill>
                <a:latin typeface="+mj-lt"/>
                <a:ea typeface="돋움" panose="020B0600000101010101" pitchFamily="50" charset="-127"/>
              </a:rPr>
              <a:t> </a:t>
            </a:r>
            <a:r>
              <a:rPr lang="ko-KR" altLang="en-US" sz="2400" b="1" i="0" u="none" strike="noStrike" baseline="0" dirty="0">
                <a:solidFill>
                  <a:schemeClr val="accent1">
                    <a:lumMod val="50000"/>
                  </a:schemeClr>
                </a:solidFill>
                <a:latin typeface="+mj-lt"/>
                <a:ea typeface="맑은 고딕" panose="020B0503020000020004" pitchFamily="50" charset="-127"/>
              </a:rPr>
              <a:t>어요 </a:t>
            </a:r>
            <a:r>
              <a:rPr lang="en-US" altLang="ko-KR" sz="2400" b="1" i="0" u="none" strike="noStrike" baseline="0" dirty="0">
                <a:solidFill>
                  <a:schemeClr val="accent1">
                    <a:lumMod val="50000"/>
                  </a:schemeClr>
                </a:solidFill>
                <a:latin typeface="+mj-lt"/>
                <a:ea typeface="맑은 고딕" panose="020B0503020000020004" pitchFamily="50" charset="-127"/>
              </a:rPr>
              <a:t>[</a:t>
            </a:r>
            <a:r>
              <a:rPr lang="en-US" altLang="ko-KR" sz="2400" b="1" i="0" u="none" strike="noStrike" baseline="0" dirty="0" err="1">
                <a:solidFill>
                  <a:schemeClr val="accent1">
                    <a:lumMod val="50000"/>
                  </a:schemeClr>
                </a:solidFill>
                <a:latin typeface="+mj-lt"/>
                <a:ea typeface="맑은 고딕" panose="020B0503020000020004" pitchFamily="50" charset="-127"/>
              </a:rPr>
              <a:t>eo</a:t>
            </a:r>
            <a:r>
              <a:rPr lang="en-US" altLang="ko-KR" sz="2400" b="1" i="0" u="none" strike="noStrike" baseline="0" dirty="0">
                <a:solidFill>
                  <a:schemeClr val="accent1">
                    <a:lumMod val="50000"/>
                  </a:schemeClr>
                </a:solidFill>
                <a:latin typeface="+mj-lt"/>
                <a:ea typeface="맑은 고딕" panose="020B0503020000020004" pitchFamily="50" charset="-127"/>
              </a:rPr>
              <a:t> </a:t>
            </a:r>
            <a:r>
              <a:rPr lang="en-US" altLang="ko-KR" sz="2400" b="1" i="0" u="none" strike="noStrike" baseline="0" dirty="0" err="1">
                <a:solidFill>
                  <a:schemeClr val="accent1">
                    <a:lumMod val="50000"/>
                  </a:schemeClr>
                </a:solidFill>
                <a:latin typeface="+mj-lt"/>
                <a:ea typeface="맑은 고딕" panose="020B0503020000020004" pitchFamily="50" charset="-127"/>
              </a:rPr>
              <a:t>yo</a:t>
            </a:r>
            <a:r>
              <a:rPr lang="en-US" altLang="ko-KR" sz="2400" b="1" i="0" u="none" strike="noStrike" baseline="0" dirty="0">
                <a:solidFill>
                  <a:schemeClr val="accent1">
                    <a:lumMod val="50000"/>
                  </a:schemeClr>
                </a:solidFill>
                <a:latin typeface="+mj-lt"/>
                <a:ea typeface="맑은 고딕" panose="020B0503020000020004" pitchFamily="50" charset="-127"/>
              </a:rPr>
              <a:t>]= </a:t>
            </a:r>
            <a:r>
              <a:rPr lang="ko-KR" altLang="en-US" sz="2400" b="1" i="0" u="none" strike="noStrike" baseline="0" dirty="0" err="1">
                <a:solidFill>
                  <a:schemeClr val="accent1">
                    <a:lumMod val="50000"/>
                  </a:schemeClr>
                </a:solidFill>
                <a:latin typeface="+mj-lt"/>
                <a:ea typeface="맑은 고딕" panose="020B0503020000020004" pitchFamily="50" charset="-127"/>
              </a:rPr>
              <a:t>받았었어요</a:t>
            </a:r>
            <a:r>
              <a:rPr lang="ko-KR" altLang="en-US" sz="2400" b="1" i="0" u="none" strike="noStrike" baseline="0" dirty="0">
                <a:solidFill>
                  <a:schemeClr val="accent1">
                    <a:lumMod val="50000"/>
                  </a:schemeClr>
                </a:solidFill>
                <a:latin typeface="+mj-lt"/>
                <a:ea typeface="맑은 고딕" panose="020B0503020000020004" pitchFamily="50" charset="-127"/>
              </a:rPr>
              <a:t> </a:t>
            </a:r>
            <a:r>
              <a:rPr lang="en-US" altLang="ko-KR" sz="2400" b="1" i="0" u="none" strike="noStrike" baseline="0" dirty="0">
                <a:solidFill>
                  <a:schemeClr val="accent1">
                    <a:lumMod val="50000"/>
                  </a:schemeClr>
                </a:solidFill>
                <a:latin typeface="+mj-lt"/>
                <a:ea typeface="맑은 고딕" panose="020B0503020000020004" pitchFamily="50" charset="-127"/>
              </a:rPr>
              <a:t>[bad at </a:t>
            </a:r>
            <a:r>
              <a:rPr lang="en-US" altLang="ko-KR" sz="2400" b="1" i="0" u="none" strike="noStrike" baseline="0" dirty="0" err="1">
                <a:solidFill>
                  <a:schemeClr val="accent1">
                    <a:lumMod val="50000"/>
                  </a:schemeClr>
                </a:solidFill>
                <a:latin typeface="+mj-lt"/>
                <a:ea typeface="맑은 고딕" panose="020B0503020000020004" pitchFamily="50" charset="-127"/>
              </a:rPr>
              <a:t>sseo</a:t>
            </a:r>
            <a:r>
              <a:rPr lang="en-US" altLang="ko-KR" sz="2400" b="1" i="0" u="none" strike="noStrike" baseline="0" dirty="0">
                <a:solidFill>
                  <a:schemeClr val="accent1">
                    <a:lumMod val="50000"/>
                  </a:schemeClr>
                </a:solidFill>
                <a:latin typeface="+mj-lt"/>
                <a:ea typeface="맑은 고딕" panose="020B0503020000020004" pitchFamily="50" charset="-127"/>
              </a:rPr>
              <a:t> </a:t>
            </a:r>
            <a:r>
              <a:rPr lang="en-US" altLang="ko-KR" sz="2400" b="1" i="0" u="none" strike="noStrike" baseline="0" dirty="0" err="1">
                <a:solidFill>
                  <a:schemeClr val="accent1">
                    <a:lumMod val="50000"/>
                  </a:schemeClr>
                </a:solidFill>
                <a:latin typeface="+mj-lt"/>
                <a:ea typeface="맑은 고딕" panose="020B0503020000020004" pitchFamily="50" charset="-127"/>
              </a:rPr>
              <a:t>sseo</a:t>
            </a:r>
            <a:r>
              <a:rPr lang="en-US" altLang="ko-KR" sz="2400" b="1" i="0" u="none" strike="noStrike" baseline="0" dirty="0">
                <a:solidFill>
                  <a:schemeClr val="accent1">
                    <a:lumMod val="50000"/>
                  </a:schemeClr>
                </a:solidFill>
                <a:latin typeface="+mj-lt"/>
                <a:ea typeface="맑은 고딕" panose="020B0503020000020004" pitchFamily="50" charset="-127"/>
              </a:rPr>
              <a:t> </a:t>
            </a:r>
            <a:r>
              <a:rPr lang="en-US" altLang="ko-KR" sz="2400" b="1" i="0" u="none" strike="noStrike" baseline="0" dirty="0" err="1">
                <a:solidFill>
                  <a:schemeClr val="accent1">
                    <a:lumMod val="50000"/>
                  </a:schemeClr>
                </a:solidFill>
                <a:latin typeface="+mj-lt"/>
                <a:ea typeface="맑은 고딕" panose="020B0503020000020004" pitchFamily="50" charset="-127"/>
              </a:rPr>
              <a:t>yo</a:t>
            </a:r>
            <a:r>
              <a:rPr lang="en-US" altLang="ko-KR" sz="2400" b="1" i="0" u="none" strike="noStrike" baseline="0" dirty="0">
                <a:solidFill>
                  <a:schemeClr val="accent1">
                    <a:lumMod val="50000"/>
                  </a:schemeClr>
                </a:solidFill>
                <a:latin typeface="+mj-lt"/>
                <a:ea typeface="맑은 고딕" panose="020B0503020000020004" pitchFamily="50" charset="-127"/>
              </a:rPr>
              <a:t>] “received (long before)” </a:t>
            </a:r>
          </a:p>
        </p:txBody>
      </p:sp>
      <p:sp>
        <p:nvSpPr>
          <p:cNvPr id="13" name="TextBox 12">
            <a:extLst>
              <a:ext uri="{FF2B5EF4-FFF2-40B4-BE49-F238E27FC236}">
                <a16:creationId xmlns:a16="http://schemas.microsoft.com/office/drawing/2014/main" id="{DC12209E-8D3D-4123-8534-8294204B531D}"/>
              </a:ext>
            </a:extLst>
          </p:cNvPr>
          <p:cNvSpPr txBox="1"/>
          <p:nvPr/>
        </p:nvSpPr>
        <p:spPr>
          <a:xfrm>
            <a:off x="3248130" y="2488223"/>
            <a:ext cx="841549" cy="369332"/>
          </a:xfrm>
          <a:prstGeom prst="rect">
            <a:avLst/>
          </a:prstGeom>
          <a:solidFill>
            <a:schemeClr val="bg1"/>
          </a:solidFill>
        </p:spPr>
        <p:txBody>
          <a:bodyPr wrap="square">
            <a:spAutoFit/>
          </a:bodyPr>
          <a:lstStyle/>
          <a:p>
            <a:r>
              <a:rPr lang="ko-KR" altLang="en-US" sz="1800" b="1" i="0" u="none" strike="noStrike" baseline="0" dirty="0" err="1">
                <a:solidFill>
                  <a:schemeClr val="accent1">
                    <a:lumMod val="75000"/>
                  </a:schemeClr>
                </a:solidFill>
                <a:latin typeface="돋움" panose="020B0600000101010101" pitchFamily="50" charset="-127"/>
                <a:ea typeface="돋움" panose="020B0600000101010101" pitchFamily="50" charset="-127"/>
              </a:rPr>
              <a:t>았</a:t>
            </a:r>
            <a:r>
              <a:rPr lang="en-US" altLang="ko-KR" sz="1800" b="1" i="0" u="none" strike="noStrike" baseline="0" dirty="0">
                <a:solidFill>
                  <a:schemeClr val="accent1">
                    <a:lumMod val="75000"/>
                  </a:schemeClr>
                </a:solidFill>
                <a:latin typeface="Arial" panose="020B0604020202020204" pitchFamily="34" charset="0"/>
                <a:ea typeface="돋움" panose="020B0600000101010101" pitchFamily="50" charset="-127"/>
              </a:rPr>
              <a:t>[at] </a:t>
            </a:r>
            <a:endParaRPr lang="ko-KR" altLang="en-US" b="1" dirty="0">
              <a:solidFill>
                <a:schemeClr val="accent1">
                  <a:lumMod val="75000"/>
                </a:schemeClr>
              </a:solidFill>
            </a:endParaRPr>
          </a:p>
        </p:txBody>
      </p:sp>
      <p:sp>
        <p:nvSpPr>
          <p:cNvPr id="14" name="TextBox 13">
            <a:extLst>
              <a:ext uri="{FF2B5EF4-FFF2-40B4-BE49-F238E27FC236}">
                <a16:creationId xmlns:a16="http://schemas.microsoft.com/office/drawing/2014/main" id="{BC1D7CAD-6CBB-4B62-A342-200E2987B4FF}"/>
              </a:ext>
            </a:extLst>
          </p:cNvPr>
          <p:cNvSpPr txBox="1"/>
          <p:nvPr/>
        </p:nvSpPr>
        <p:spPr>
          <a:xfrm>
            <a:off x="4726913" y="2488223"/>
            <a:ext cx="920261" cy="369332"/>
          </a:xfrm>
          <a:prstGeom prst="rect">
            <a:avLst/>
          </a:prstGeom>
          <a:solidFill>
            <a:schemeClr val="bg1"/>
          </a:solidFill>
        </p:spPr>
        <p:txBody>
          <a:bodyPr wrap="square">
            <a:spAutoFit/>
          </a:bodyPr>
          <a:lstStyle/>
          <a:p>
            <a:r>
              <a:rPr lang="ko-KR" altLang="en-US" b="1" dirty="0" err="1">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었</a:t>
            </a:r>
            <a:r>
              <a:rPr lang="en-US" altLang="ko-KR" b="1" dirty="0">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a:t>
            </a:r>
            <a:r>
              <a:rPr lang="en-US" altLang="ko-KR" b="1" dirty="0" err="1">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eot</a:t>
            </a:r>
            <a:r>
              <a:rPr lang="en-US" altLang="ko-KR" b="1" dirty="0">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a:t>
            </a:r>
            <a:r>
              <a:rPr lang="en-US" altLang="ko-KR" sz="1800" b="1" i="0" u="none" strike="noStrike" baseline="0" dirty="0">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 </a:t>
            </a:r>
            <a:endParaRPr lang="ko-KR" altLang="en-US" b="1" dirty="0">
              <a:solidFill>
                <a:schemeClr val="accent1">
                  <a:lumMod val="7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0C29160-ED22-4039-B8BE-73B048022FE5}"/>
              </a:ext>
            </a:extLst>
          </p:cNvPr>
          <p:cNvSpPr txBox="1"/>
          <p:nvPr/>
        </p:nvSpPr>
        <p:spPr>
          <a:xfrm>
            <a:off x="7546313" y="2488223"/>
            <a:ext cx="1929283" cy="369332"/>
          </a:xfrm>
          <a:prstGeom prst="rect">
            <a:avLst/>
          </a:prstGeom>
          <a:solidFill>
            <a:schemeClr val="bg1"/>
          </a:solidFill>
        </p:spPr>
        <p:txBody>
          <a:bodyPr wrap="square">
            <a:spAutoFit/>
          </a:bodyPr>
          <a:lstStyle/>
          <a:p>
            <a:r>
              <a:rPr lang="en-US" altLang="ko-KR" b="1" dirty="0">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   </a:t>
            </a:r>
            <a:r>
              <a:rPr lang="ko-KR" altLang="en-US" b="1" dirty="0">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어요 </a:t>
            </a:r>
            <a:r>
              <a:rPr lang="en-US" altLang="ko-KR" b="1" dirty="0">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a:t>
            </a:r>
            <a:r>
              <a:rPr lang="en-US" altLang="ko-KR" b="1" dirty="0" err="1">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eo</a:t>
            </a:r>
            <a:r>
              <a:rPr lang="en-US" altLang="ko-KR" b="1" dirty="0">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 </a:t>
            </a:r>
            <a:r>
              <a:rPr lang="en-US" altLang="ko-KR" b="1" dirty="0" err="1">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yo</a:t>
            </a:r>
            <a:r>
              <a:rPr lang="en-US" altLang="ko-KR" b="1" dirty="0">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a:t>
            </a:r>
            <a:r>
              <a:rPr lang="en-US" altLang="ko-KR" sz="1800" b="1" i="0" u="none" strike="noStrike" baseline="0" dirty="0">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 </a:t>
            </a:r>
            <a:endParaRPr lang="ko-KR" altLang="en-US" b="1" dirty="0">
              <a:solidFill>
                <a:schemeClr val="accent1">
                  <a:lumMod val="75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64FD797-5F3C-481A-94B2-838880219F97}"/>
              </a:ext>
            </a:extLst>
          </p:cNvPr>
          <p:cNvSpPr txBox="1"/>
          <p:nvPr/>
        </p:nvSpPr>
        <p:spPr>
          <a:xfrm>
            <a:off x="3248130" y="2942031"/>
            <a:ext cx="841549" cy="369332"/>
          </a:xfrm>
          <a:prstGeom prst="rect">
            <a:avLst/>
          </a:prstGeom>
          <a:solidFill>
            <a:schemeClr val="bg1"/>
          </a:solidFill>
        </p:spPr>
        <p:txBody>
          <a:bodyPr wrap="square">
            <a:spAutoFit/>
          </a:bodyPr>
          <a:lstStyle/>
          <a:p>
            <a:r>
              <a:rPr lang="ko-KR" altLang="en-US" sz="1800" b="1" i="0" u="none" strike="noStrike" baseline="0" dirty="0" err="1">
                <a:solidFill>
                  <a:schemeClr val="accent1">
                    <a:lumMod val="75000"/>
                  </a:schemeClr>
                </a:solidFill>
                <a:latin typeface="돋움" panose="020B0600000101010101" pitchFamily="50" charset="-127"/>
                <a:ea typeface="돋움" panose="020B0600000101010101" pitchFamily="50" charset="-127"/>
              </a:rPr>
              <a:t>았</a:t>
            </a:r>
            <a:r>
              <a:rPr lang="en-US" altLang="ko-KR" sz="1800" b="1" i="0" u="none" strike="noStrike" baseline="0" dirty="0">
                <a:solidFill>
                  <a:schemeClr val="accent1">
                    <a:lumMod val="75000"/>
                  </a:schemeClr>
                </a:solidFill>
                <a:latin typeface="Arial" panose="020B0604020202020204" pitchFamily="34" charset="0"/>
                <a:ea typeface="돋움" panose="020B0600000101010101" pitchFamily="50" charset="-127"/>
              </a:rPr>
              <a:t>[at] </a:t>
            </a:r>
            <a:endParaRPr lang="ko-KR" altLang="en-US" b="1" dirty="0">
              <a:solidFill>
                <a:schemeClr val="accent1">
                  <a:lumMod val="75000"/>
                </a:schemeClr>
              </a:solidFill>
            </a:endParaRPr>
          </a:p>
        </p:txBody>
      </p:sp>
      <p:sp>
        <p:nvSpPr>
          <p:cNvPr id="17" name="TextBox 16">
            <a:extLst>
              <a:ext uri="{FF2B5EF4-FFF2-40B4-BE49-F238E27FC236}">
                <a16:creationId xmlns:a16="http://schemas.microsoft.com/office/drawing/2014/main" id="{1FCB9D7D-D237-4F86-AC5F-485717D2BDD8}"/>
              </a:ext>
            </a:extLst>
          </p:cNvPr>
          <p:cNvSpPr txBox="1"/>
          <p:nvPr/>
        </p:nvSpPr>
        <p:spPr>
          <a:xfrm>
            <a:off x="4726912" y="2942031"/>
            <a:ext cx="920261" cy="369332"/>
          </a:xfrm>
          <a:prstGeom prst="rect">
            <a:avLst/>
          </a:prstGeom>
          <a:solidFill>
            <a:schemeClr val="bg1"/>
          </a:solidFill>
        </p:spPr>
        <p:txBody>
          <a:bodyPr wrap="square">
            <a:spAutoFit/>
          </a:bodyPr>
          <a:lstStyle/>
          <a:p>
            <a:r>
              <a:rPr lang="ko-KR" altLang="en-US" b="1" dirty="0" err="1">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었</a:t>
            </a:r>
            <a:r>
              <a:rPr lang="en-US" altLang="ko-KR" b="1" dirty="0">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a:t>
            </a:r>
            <a:r>
              <a:rPr lang="en-US" altLang="ko-KR" b="1" dirty="0" err="1">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eot</a:t>
            </a:r>
            <a:r>
              <a:rPr lang="en-US" altLang="ko-KR" b="1" dirty="0">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a:t>
            </a:r>
            <a:r>
              <a:rPr lang="en-US" altLang="ko-KR" sz="1800" b="1" i="0" u="none" strike="noStrike" baseline="0" dirty="0">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 </a:t>
            </a:r>
            <a:endParaRPr lang="ko-KR" altLang="en-US" b="1" dirty="0">
              <a:solidFill>
                <a:schemeClr val="accent1">
                  <a:lumMod val="7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E9BD0EB-0011-44C5-82BC-41AC9AEB7B66}"/>
              </a:ext>
            </a:extLst>
          </p:cNvPr>
          <p:cNvSpPr txBox="1"/>
          <p:nvPr/>
        </p:nvSpPr>
        <p:spPr>
          <a:xfrm>
            <a:off x="7546312" y="2942031"/>
            <a:ext cx="1929283" cy="369332"/>
          </a:xfrm>
          <a:prstGeom prst="rect">
            <a:avLst/>
          </a:prstGeom>
          <a:solidFill>
            <a:schemeClr val="bg1"/>
          </a:solidFill>
        </p:spPr>
        <p:txBody>
          <a:bodyPr wrap="square">
            <a:spAutoFit/>
          </a:bodyPr>
          <a:lstStyle/>
          <a:p>
            <a:r>
              <a:rPr lang="en-US" altLang="ko-KR" b="1" dirty="0">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   </a:t>
            </a:r>
            <a:r>
              <a:rPr lang="ko-KR" altLang="en-US" b="1" dirty="0">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어요 </a:t>
            </a:r>
            <a:r>
              <a:rPr lang="en-US" altLang="ko-KR" b="1" dirty="0">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a:t>
            </a:r>
            <a:r>
              <a:rPr lang="en-US" altLang="ko-KR" b="1" dirty="0" err="1">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eo</a:t>
            </a:r>
            <a:r>
              <a:rPr lang="en-US" altLang="ko-KR" b="1" dirty="0">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 </a:t>
            </a:r>
            <a:r>
              <a:rPr lang="en-US" altLang="ko-KR" b="1" dirty="0" err="1">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yo</a:t>
            </a:r>
            <a:r>
              <a:rPr lang="en-US" altLang="ko-KR" b="1" dirty="0">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a:t>
            </a:r>
            <a:r>
              <a:rPr lang="en-US" altLang="ko-KR" sz="1800" b="1" i="0" u="none" strike="noStrike" baseline="0" dirty="0">
                <a:solidFill>
                  <a:schemeClr val="accent1">
                    <a:lumMod val="75000"/>
                  </a:schemeClr>
                </a:solidFill>
                <a:latin typeface="Arial" panose="020B0604020202020204" pitchFamily="34" charset="0"/>
                <a:ea typeface="돋움" panose="020B0600000101010101" pitchFamily="50" charset="-127"/>
                <a:cs typeface="Arial" panose="020B0604020202020204" pitchFamily="34" charset="0"/>
              </a:rPr>
              <a:t> </a:t>
            </a:r>
            <a:endParaRPr lang="ko-KR" altLang="en-US" b="1" dirty="0">
              <a:solidFill>
                <a:schemeClr val="accent1">
                  <a:lumMod val="75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F79008B-7B07-41C1-A1B6-BF5C9DA7E9AC}"/>
              </a:ext>
            </a:extLst>
          </p:cNvPr>
          <p:cNvSpPr txBox="1"/>
          <p:nvPr/>
        </p:nvSpPr>
        <p:spPr>
          <a:xfrm>
            <a:off x="891857" y="3928974"/>
            <a:ext cx="9809638" cy="830997"/>
          </a:xfrm>
          <a:prstGeom prst="rect">
            <a:avLst/>
          </a:prstGeom>
          <a:noFill/>
        </p:spPr>
        <p:txBody>
          <a:bodyPr wrap="square">
            <a:spAutoFit/>
          </a:bodyPr>
          <a:lstStyle/>
          <a:p>
            <a:pPr marL="457200" indent="-457200">
              <a:buAutoNum type="arabicParenBoth"/>
            </a:pPr>
            <a:r>
              <a:rPr lang="ko-KR" altLang="en-US" sz="2400" b="1" i="0" u="none" strike="noStrike" dirty="0" err="1">
                <a:solidFill>
                  <a:schemeClr val="accent1">
                    <a:lumMod val="50000"/>
                  </a:schemeClr>
                </a:solidFill>
                <a:latin typeface="+mj-lt"/>
              </a:rPr>
              <a:t>좁</a:t>
            </a:r>
            <a:r>
              <a:rPr lang="ko-KR" altLang="en-US" sz="2400" b="1" i="0" u="none" strike="noStrike" dirty="0">
                <a:solidFill>
                  <a:schemeClr val="accent1">
                    <a:lumMod val="50000"/>
                  </a:schemeClr>
                </a:solidFill>
                <a:latin typeface="+mj-lt"/>
              </a:rPr>
              <a:t> </a:t>
            </a:r>
            <a:r>
              <a:rPr lang="en-US" altLang="ko-KR" sz="2400" b="1" i="0" u="none" strike="noStrike" dirty="0">
                <a:solidFill>
                  <a:schemeClr val="accent1">
                    <a:lumMod val="50000"/>
                  </a:schemeClr>
                </a:solidFill>
                <a:latin typeface="+mj-lt"/>
              </a:rPr>
              <a:t>+ </a:t>
            </a:r>
            <a:r>
              <a:rPr lang="ko-KR" altLang="en-US" sz="2400" b="1" i="0" u="none" strike="noStrike" baseline="0" dirty="0" err="1">
                <a:solidFill>
                  <a:schemeClr val="accent1">
                    <a:lumMod val="50000"/>
                  </a:schemeClr>
                </a:solidFill>
                <a:latin typeface="+mj-lt"/>
                <a:ea typeface="돋움" panose="020B0600000101010101" pitchFamily="50" charset="-127"/>
              </a:rPr>
              <a:t>았</a:t>
            </a:r>
            <a:r>
              <a:rPr lang="en-US" altLang="ko-KR" sz="2400" b="1" i="0" u="none" strike="noStrike" baseline="0" dirty="0">
                <a:solidFill>
                  <a:schemeClr val="accent1">
                    <a:lumMod val="50000"/>
                  </a:schemeClr>
                </a:solidFill>
                <a:latin typeface="+mj-lt"/>
                <a:ea typeface="돋움" panose="020B0600000101010101" pitchFamily="50" charset="-127"/>
              </a:rPr>
              <a:t>[at] + </a:t>
            </a:r>
            <a:r>
              <a:rPr lang="ko-KR" altLang="en-US" sz="2400" b="1" i="0" u="none" strike="noStrike" baseline="0" dirty="0" err="1">
                <a:solidFill>
                  <a:schemeClr val="accent1">
                    <a:lumMod val="50000"/>
                  </a:schemeClr>
                </a:solidFill>
                <a:latin typeface="+mj-lt"/>
                <a:ea typeface="돋움" panose="020B0600000101010101" pitchFamily="50" charset="-127"/>
              </a:rPr>
              <a:t>었</a:t>
            </a:r>
            <a:r>
              <a:rPr lang="en-US" altLang="ko-KR" sz="2400" b="1" i="0" u="none" strike="noStrike" baseline="0" dirty="0">
                <a:solidFill>
                  <a:schemeClr val="accent1">
                    <a:lumMod val="50000"/>
                  </a:schemeClr>
                </a:solidFill>
                <a:latin typeface="+mj-lt"/>
                <a:ea typeface="돋움" panose="020B0600000101010101" pitchFamily="50" charset="-127"/>
              </a:rPr>
              <a:t>[</a:t>
            </a:r>
            <a:r>
              <a:rPr lang="en-US" altLang="ko-KR" sz="2400" b="1" i="0" u="none" strike="noStrike" baseline="0" dirty="0" err="1">
                <a:solidFill>
                  <a:schemeClr val="accent1">
                    <a:lumMod val="50000"/>
                  </a:schemeClr>
                </a:solidFill>
                <a:latin typeface="+mj-lt"/>
                <a:ea typeface="돋움" panose="020B0600000101010101" pitchFamily="50" charset="-127"/>
              </a:rPr>
              <a:t>eot</a:t>
            </a:r>
            <a:r>
              <a:rPr lang="en-US" altLang="ko-KR" sz="2400" b="1" i="0" u="none" strike="noStrike" baseline="0" dirty="0">
                <a:solidFill>
                  <a:schemeClr val="accent1">
                    <a:lumMod val="50000"/>
                  </a:schemeClr>
                </a:solidFill>
                <a:latin typeface="+mj-lt"/>
                <a:ea typeface="돋움" panose="020B0600000101010101" pitchFamily="50" charset="-127"/>
              </a:rPr>
              <a:t>] + </a:t>
            </a:r>
            <a:r>
              <a:rPr lang="ko-KR" altLang="en-US" sz="2400" b="1" i="0" u="none" strike="noStrike" baseline="0" dirty="0">
                <a:solidFill>
                  <a:schemeClr val="accent1">
                    <a:lumMod val="50000"/>
                  </a:schemeClr>
                </a:solidFill>
                <a:latin typeface="+mj-lt"/>
                <a:ea typeface="맑은 고딕" panose="020B0503020000020004" pitchFamily="50" charset="-127"/>
              </a:rPr>
              <a:t>어요 </a:t>
            </a:r>
            <a:r>
              <a:rPr lang="en-US" altLang="ko-KR" sz="2400" b="1" i="0" u="none" strike="noStrike" baseline="0" dirty="0">
                <a:solidFill>
                  <a:schemeClr val="accent1">
                    <a:lumMod val="50000"/>
                  </a:schemeClr>
                </a:solidFill>
                <a:latin typeface="+mj-lt"/>
                <a:ea typeface="맑은 고딕" panose="020B0503020000020004" pitchFamily="50" charset="-127"/>
              </a:rPr>
              <a:t>[</a:t>
            </a:r>
            <a:r>
              <a:rPr lang="en-US" altLang="ko-KR" sz="2400" b="1" i="0" u="none" strike="noStrike" baseline="0" dirty="0" err="1">
                <a:solidFill>
                  <a:schemeClr val="accent1">
                    <a:lumMod val="50000"/>
                  </a:schemeClr>
                </a:solidFill>
                <a:latin typeface="+mj-lt"/>
                <a:ea typeface="맑은 고딕" panose="020B0503020000020004" pitchFamily="50" charset="-127"/>
              </a:rPr>
              <a:t>eo</a:t>
            </a:r>
            <a:r>
              <a:rPr lang="en-US" altLang="ko-KR" sz="2400" b="1" i="0" u="none" strike="noStrike" baseline="0" dirty="0">
                <a:solidFill>
                  <a:schemeClr val="accent1">
                    <a:lumMod val="50000"/>
                  </a:schemeClr>
                </a:solidFill>
                <a:latin typeface="+mj-lt"/>
                <a:ea typeface="맑은 고딕" panose="020B0503020000020004" pitchFamily="50" charset="-127"/>
              </a:rPr>
              <a:t> </a:t>
            </a:r>
            <a:r>
              <a:rPr lang="en-US" altLang="ko-KR" sz="2400" b="1" i="0" u="none" strike="noStrike" baseline="0" dirty="0" err="1">
                <a:solidFill>
                  <a:schemeClr val="accent1">
                    <a:lumMod val="50000"/>
                  </a:schemeClr>
                </a:solidFill>
                <a:latin typeface="+mj-lt"/>
                <a:ea typeface="맑은 고딕" panose="020B0503020000020004" pitchFamily="50" charset="-127"/>
              </a:rPr>
              <a:t>yo</a:t>
            </a:r>
            <a:r>
              <a:rPr lang="en-US" altLang="ko-KR" sz="2400" b="1" i="0" u="none" strike="noStrike" baseline="0" dirty="0">
                <a:solidFill>
                  <a:schemeClr val="accent1">
                    <a:lumMod val="50000"/>
                  </a:schemeClr>
                </a:solidFill>
                <a:latin typeface="+mj-lt"/>
                <a:ea typeface="맑은 고딕" panose="020B0503020000020004" pitchFamily="50" charset="-127"/>
              </a:rPr>
              <a:t>] = </a:t>
            </a:r>
            <a:r>
              <a:rPr lang="ko-KR" altLang="en-US" sz="2400" b="1" i="0" u="none" strike="noStrike" baseline="0" dirty="0" err="1">
                <a:solidFill>
                  <a:schemeClr val="accent1">
                    <a:lumMod val="50000"/>
                  </a:schemeClr>
                </a:solidFill>
                <a:latin typeface="+mj-lt"/>
                <a:ea typeface="맑은 고딕" panose="020B0503020000020004" pitchFamily="50" charset="-127"/>
              </a:rPr>
              <a:t>좁았었어요</a:t>
            </a:r>
            <a:r>
              <a:rPr lang="ko-KR" altLang="en-US" sz="2400" b="1" i="0" u="none" strike="noStrike" baseline="0" dirty="0">
                <a:solidFill>
                  <a:schemeClr val="accent1">
                    <a:lumMod val="50000"/>
                  </a:schemeClr>
                </a:solidFill>
                <a:latin typeface="+mj-lt"/>
                <a:ea typeface="맑은 고딕" panose="020B0503020000020004" pitchFamily="50" charset="-127"/>
              </a:rPr>
              <a:t> </a:t>
            </a:r>
            <a:r>
              <a:rPr lang="en-US" altLang="ko-KR" sz="2400" b="1" i="0" u="none" strike="noStrike" baseline="0" dirty="0">
                <a:solidFill>
                  <a:schemeClr val="accent1">
                    <a:lumMod val="50000"/>
                  </a:schemeClr>
                </a:solidFill>
                <a:latin typeface="+mj-lt"/>
                <a:ea typeface="맑은 고딕" panose="020B0503020000020004" pitchFamily="50" charset="-127"/>
              </a:rPr>
              <a:t>[job at </a:t>
            </a:r>
            <a:r>
              <a:rPr lang="en-US" altLang="ko-KR" sz="2400" b="1" i="0" u="none" strike="noStrike" baseline="0" dirty="0" err="1">
                <a:solidFill>
                  <a:schemeClr val="accent1">
                    <a:lumMod val="50000"/>
                  </a:schemeClr>
                </a:solidFill>
                <a:latin typeface="+mj-lt"/>
                <a:ea typeface="맑은 고딕" panose="020B0503020000020004" pitchFamily="50" charset="-127"/>
              </a:rPr>
              <a:t>sseo</a:t>
            </a:r>
            <a:r>
              <a:rPr lang="en-US" altLang="ko-KR" sz="2400" b="1" i="0" u="none" strike="noStrike" baseline="0" dirty="0">
                <a:solidFill>
                  <a:schemeClr val="accent1">
                    <a:lumMod val="50000"/>
                  </a:schemeClr>
                </a:solidFill>
                <a:latin typeface="+mj-lt"/>
                <a:ea typeface="맑은 고딕" panose="020B0503020000020004" pitchFamily="50" charset="-127"/>
              </a:rPr>
              <a:t> </a:t>
            </a:r>
            <a:r>
              <a:rPr lang="en-US" altLang="ko-KR" sz="2400" b="1" i="0" u="none" strike="noStrike" baseline="0" dirty="0" err="1">
                <a:solidFill>
                  <a:schemeClr val="accent1">
                    <a:lumMod val="50000"/>
                  </a:schemeClr>
                </a:solidFill>
                <a:latin typeface="+mj-lt"/>
                <a:ea typeface="맑은 고딕" panose="020B0503020000020004" pitchFamily="50" charset="-127"/>
              </a:rPr>
              <a:t>sseo</a:t>
            </a:r>
            <a:r>
              <a:rPr lang="en-US" altLang="ko-KR" sz="2400" b="1" i="0" u="none" strike="noStrike" baseline="0" dirty="0">
                <a:solidFill>
                  <a:schemeClr val="accent1">
                    <a:lumMod val="50000"/>
                  </a:schemeClr>
                </a:solidFill>
                <a:latin typeface="+mj-lt"/>
                <a:ea typeface="맑은 고딕" panose="020B0503020000020004" pitchFamily="50" charset="-127"/>
              </a:rPr>
              <a:t> </a:t>
            </a:r>
            <a:r>
              <a:rPr lang="en-US" altLang="ko-KR" sz="2400" b="1" i="0" u="none" strike="noStrike" baseline="0" dirty="0" err="1">
                <a:solidFill>
                  <a:schemeClr val="accent1">
                    <a:lumMod val="50000"/>
                  </a:schemeClr>
                </a:solidFill>
                <a:latin typeface="+mj-lt"/>
                <a:ea typeface="맑은 고딕" panose="020B0503020000020004" pitchFamily="50" charset="-127"/>
              </a:rPr>
              <a:t>yo</a:t>
            </a:r>
            <a:r>
              <a:rPr lang="en-US" altLang="ko-KR" sz="2400" b="1" i="0" u="none" strike="noStrike" baseline="0" dirty="0">
                <a:solidFill>
                  <a:schemeClr val="accent1">
                    <a:lumMod val="50000"/>
                  </a:schemeClr>
                </a:solidFill>
                <a:latin typeface="+mj-lt"/>
                <a:ea typeface="맑은 고딕" panose="020B0503020000020004" pitchFamily="50" charset="-127"/>
              </a:rPr>
              <a:t>] “ was narrow” </a:t>
            </a:r>
          </a:p>
        </p:txBody>
      </p:sp>
    </p:spTree>
    <p:extLst>
      <p:ext uri="{BB962C8B-B14F-4D97-AF65-F5344CB8AC3E}">
        <p14:creationId xmlns:p14="http://schemas.microsoft.com/office/powerpoint/2010/main" val="422375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P spid="15" grpId="0" animBg="1"/>
      <p:bldP spid="16" grpId="0" animBg="1"/>
      <p:bldP spid="17" grpId="0" animBg="1"/>
      <p:bldP spid="18"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80124" y="955950"/>
            <a:ext cx="11592911" cy="5665914"/>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2" name="직사각형 11">
            <a:extLst>
              <a:ext uri="{FF2B5EF4-FFF2-40B4-BE49-F238E27FC236}">
                <a16:creationId xmlns:a16="http://schemas.microsoft.com/office/drawing/2014/main" id="{DC7126C3-4D2D-4616-85F1-FBC253817E4B}"/>
              </a:ext>
            </a:extLst>
          </p:cNvPr>
          <p:cNvSpPr/>
          <p:nvPr/>
        </p:nvSpPr>
        <p:spPr>
          <a:xfrm>
            <a:off x="-796754" y="45627"/>
            <a:ext cx="11357571"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3. Double past tense marker </a:t>
            </a:r>
            <a:r>
              <a:rPr lang="en-US" altLang="ko-KR" sz="2400" b="1" i="1" kern="0" dirty="0">
                <a:solidFill>
                  <a:srgbClr val="87726A"/>
                </a:solidFill>
              </a:rPr>
              <a:t>-</a:t>
            </a:r>
            <a:r>
              <a:rPr lang="ko-KR" altLang="en-US" sz="2400" b="1" i="1" kern="0" dirty="0">
                <a:solidFill>
                  <a:srgbClr val="87726A"/>
                </a:solidFill>
              </a:rPr>
              <a:t>‘</a:t>
            </a:r>
            <a:r>
              <a:rPr lang="en-US" altLang="ko-KR" sz="2400" b="1" i="1" kern="0" dirty="0">
                <a:solidFill>
                  <a:srgbClr val="87726A"/>
                </a:solidFill>
              </a:rPr>
              <a:t> </a:t>
            </a:r>
            <a:r>
              <a:rPr lang="ko-KR" altLang="en-US" sz="2400" b="1" i="1" kern="0" dirty="0" err="1">
                <a:solidFill>
                  <a:srgbClr val="87726A"/>
                </a:solidFill>
              </a:rPr>
              <a:t>었</a:t>
            </a:r>
            <a:r>
              <a:rPr lang="en-US" altLang="ko-KR" sz="2400" b="1" i="1" kern="0" dirty="0">
                <a:solidFill>
                  <a:srgbClr val="87726A"/>
                </a:solidFill>
              </a:rPr>
              <a:t>/</a:t>
            </a:r>
            <a:r>
              <a:rPr lang="ko-KR" altLang="en-US" sz="2400" b="1" i="1" kern="0" dirty="0" err="1">
                <a:solidFill>
                  <a:srgbClr val="87726A"/>
                </a:solidFill>
              </a:rPr>
              <a:t>았었</a:t>
            </a:r>
            <a:r>
              <a:rPr lang="ko-KR" altLang="en-US" sz="2400" b="1" i="1" kern="0" dirty="0">
                <a:solidFill>
                  <a:srgbClr val="87726A"/>
                </a:solidFill>
              </a:rPr>
              <a:t> </a:t>
            </a:r>
            <a:r>
              <a:rPr lang="en-US" altLang="ko-KR" sz="2400" b="1" i="1" kern="0" dirty="0">
                <a:solidFill>
                  <a:srgbClr val="87726A"/>
                </a:solidFill>
              </a:rPr>
              <a:t>[-</a:t>
            </a:r>
            <a:r>
              <a:rPr lang="en-US" altLang="ko-KR" sz="2400" b="1" i="1" kern="0" dirty="0" err="1">
                <a:solidFill>
                  <a:srgbClr val="87726A"/>
                </a:solidFill>
              </a:rPr>
              <a:t>eot</a:t>
            </a:r>
            <a:r>
              <a:rPr lang="en-US" altLang="ko-KR" sz="2400" b="1" i="1" kern="0" dirty="0">
                <a:solidFill>
                  <a:srgbClr val="87726A"/>
                </a:solidFill>
              </a:rPr>
              <a:t> / at </a:t>
            </a:r>
            <a:r>
              <a:rPr lang="en-US" altLang="ko-KR" sz="2400" b="1" i="1" kern="0" dirty="0" err="1">
                <a:solidFill>
                  <a:srgbClr val="87726A"/>
                </a:solidFill>
              </a:rPr>
              <a:t>eot</a:t>
            </a:r>
            <a:r>
              <a:rPr lang="en-US" altLang="ko-KR" sz="2400" b="1" i="1" kern="0" dirty="0">
                <a:solidFill>
                  <a:srgbClr val="87726A"/>
                </a:solidFill>
              </a:rPr>
              <a:t>]’   </a:t>
            </a:r>
            <a:endParaRPr lang="ko-KR" altLang="en-US" sz="2400" kern="0" dirty="0">
              <a:solidFill>
                <a:srgbClr val="87726A"/>
              </a:solidFill>
            </a:endParaRPr>
          </a:p>
        </p:txBody>
      </p:sp>
      <p:pic>
        <p:nvPicPr>
          <p:cNvPr id="6" name="그림 5">
            <a:extLst>
              <a:ext uri="{FF2B5EF4-FFF2-40B4-BE49-F238E27FC236}">
                <a16:creationId xmlns:a16="http://schemas.microsoft.com/office/drawing/2014/main" id="{157EF0CE-FCC9-4089-8DFD-A385A5442B13}"/>
              </a:ext>
            </a:extLst>
          </p:cNvPr>
          <p:cNvPicPr>
            <a:picLocks noChangeAspect="1"/>
          </p:cNvPicPr>
          <p:nvPr/>
        </p:nvPicPr>
        <p:blipFill rotWithShape="1">
          <a:blip r:embed="rId3"/>
          <a:srcRect b="66666"/>
          <a:stretch/>
        </p:blipFill>
        <p:spPr>
          <a:xfrm>
            <a:off x="637749" y="1462709"/>
            <a:ext cx="10877659" cy="714639"/>
          </a:xfrm>
          <a:prstGeom prst="rect">
            <a:avLst/>
          </a:prstGeom>
        </p:spPr>
      </p:pic>
      <p:pic>
        <p:nvPicPr>
          <p:cNvPr id="9" name="그림 8">
            <a:extLst>
              <a:ext uri="{FF2B5EF4-FFF2-40B4-BE49-F238E27FC236}">
                <a16:creationId xmlns:a16="http://schemas.microsoft.com/office/drawing/2014/main" id="{EA01CA5E-47CA-4AAD-92B7-1D3CC24E2247}"/>
              </a:ext>
            </a:extLst>
          </p:cNvPr>
          <p:cNvPicPr>
            <a:picLocks noChangeAspect="1"/>
          </p:cNvPicPr>
          <p:nvPr/>
        </p:nvPicPr>
        <p:blipFill rotWithShape="1">
          <a:blip r:embed="rId3"/>
          <a:srcRect l="32882" t="34955" b="10447"/>
          <a:stretch/>
        </p:blipFill>
        <p:spPr>
          <a:xfrm>
            <a:off x="2535828" y="2575596"/>
            <a:ext cx="6838990" cy="1096476"/>
          </a:xfrm>
          <a:prstGeom prst="rect">
            <a:avLst/>
          </a:prstGeom>
          <a:ln w="28575">
            <a:solidFill>
              <a:schemeClr val="accent1">
                <a:lumMod val="50000"/>
              </a:schemeClr>
            </a:solidFill>
          </a:ln>
        </p:spPr>
      </p:pic>
      <p:sp>
        <p:nvSpPr>
          <p:cNvPr id="21" name="TextBox 20">
            <a:extLst>
              <a:ext uri="{FF2B5EF4-FFF2-40B4-BE49-F238E27FC236}">
                <a16:creationId xmlns:a16="http://schemas.microsoft.com/office/drawing/2014/main" id="{77B741E5-CA95-456D-9FF7-D3193F1D90F3}"/>
              </a:ext>
            </a:extLst>
          </p:cNvPr>
          <p:cNvSpPr txBox="1"/>
          <p:nvPr/>
        </p:nvSpPr>
        <p:spPr>
          <a:xfrm>
            <a:off x="762383" y="4578611"/>
            <a:ext cx="10385880" cy="1323439"/>
          </a:xfrm>
          <a:prstGeom prst="rect">
            <a:avLst/>
          </a:prstGeom>
          <a:noFill/>
        </p:spPr>
        <p:txBody>
          <a:bodyPr wrap="square">
            <a:spAutoFit/>
          </a:bodyPr>
          <a:lstStyle/>
          <a:p>
            <a:pPr algn="l"/>
            <a:endParaRPr lang="ko-KR" altLang="en-US" sz="2000" b="1" i="0" u="none" strike="noStrike" baseline="0" dirty="0">
              <a:solidFill>
                <a:schemeClr val="accent1">
                  <a:lumMod val="50000"/>
                </a:schemeClr>
              </a:solidFill>
              <a:latin typeface="+mj-lt"/>
            </a:endParaRPr>
          </a:p>
          <a:p>
            <a:pPr marL="342900" indent="-342900">
              <a:buFontTx/>
              <a:buChar char="-"/>
            </a:pPr>
            <a:r>
              <a:rPr lang="en-US" altLang="ko-KR" sz="2000" b="1" i="0" u="none" strike="noStrike" baseline="0" dirty="0">
                <a:solidFill>
                  <a:schemeClr val="accent1">
                    <a:lumMod val="50000"/>
                  </a:schemeClr>
                </a:solidFill>
                <a:latin typeface="+mj-lt"/>
              </a:rPr>
              <a:t>Past tense : </a:t>
            </a:r>
            <a:r>
              <a:rPr lang="ko-KR" altLang="en-US" sz="2000" b="1" i="0" u="none" strike="noStrike" baseline="0" dirty="0">
                <a:solidFill>
                  <a:schemeClr val="accent1">
                    <a:lumMod val="50000"/>
                  </a:schemeClr>
                </a:solidFill>
                <a:latin typeface="+mj-lt"/>
                <a:ea typeface="맑은 고딕" panose="020B0503020000020004" pitchFamily="50" charset="-127"/>
              </a:rPr>
              <a:t>안경이 깨끗했어요</a:t>
            </a:r>
            <a:r>
              <a:rPr lang="en-US" altLang="ko-KR" sz="2000" b="1" i="0" u="none" strike="noStrike" baseline="0" dirty="0">
                <a:solidFill>
                  <a:schemeClr val="accent1">
                    <a:lumMod val="50000"/>
                  </a:schemeClr>
                </a:solidFill>
                <a:latin typeface="+mj-lt"/>
                <a:ea typeface="맑은 고딕" panose="020B0503020000020004" pitchFamily="50" charset="-127"/>
              </a:rPr>
              <a:t>. [an </a:t>
            </a:r>
            <a:r>
              <a:rPr lang="en-US" altLang="ko-KR" sz="2000" b="1" i="0" u="none" strike="noStrike" baseline="0" dirty="0" err="1">
                <a:solidFill>
                  <a:schemeClr val="accent1">
                    <a:lumMod val="50000"/>
                  </a:schemeClr>
                </a:solidFill>
                <a:latin typeface="+mj-lt"/>
                <a:ea typeface="맑은 고딕" panose="020B0503020000020004" pitchFamily="50" charset="-127"/>
              </a:rPr>
              <a:t>gyeong</a:t>
            </a:r>
            <a:r>
              <a:rPr lang="en-US" altLang="ko-KR" sz="2000" b="1" i="0" u="none" strike="noStrike" baseline="0" dirty="0">
                <a:solidFill>
                  <a:schemeClr val="accent1">
                    <a:lumMod val="50000"/>
                  </a:schemeClr>
                </a:solidFill>
                <a:latin typeface="+mj-lt"/>
                <a:ea typeface="맑은 고딕" panose="020B0503020000020004" pitchFamily="50" charset="-127"/>
              </a:rPr>
              <a:t> </a:t>
            </a:r>
            <a:r>
              <a:rPr lang="en-US" altLang="ko-KR" sz="2000" b="1" i="0" u="none" strike="noStrike" baseline="0" dirty="0" err="1">
                <a:solidFill>
                  <a:schemeClr val="accent1">
                    <a:lumMod val="50000"/>
                  </a:schemeClr>
                </a:solidFill>
                <a:latin typeface="+mj-lt"/>
                <a:ea typeface="맑은 고딕" panose="020B0503020000020004" pitchFamily="50" charset="-127"/>
              </a:rPr>
              <a:t>i</a:t>
            </a:r>
            <a:r>
              <a:rPr lang="en-US" altLang="ko-KR" sz="2000" b="1" i="0" u="none" strike="noStrike" baseline="0" dirty="0">
                <a:solidFill>
                  <a:schemeClr val="accent1">
                    <a:lumMod val="50000"/>
                  </a:schemeClr>
                </a:solidFill>
                <a:latin typeface="+mj-lt"/>
                <a:ea typeface="맑은 고딕" panose="020B0503020000020004" pitchFamily="50" charset="-127"/>
              </a:rPr>
              <a:t> </a:t>
            </a:r>
            <a:r>
              <a:rPr lang="en-US" altLang="ko-KR" sz="2000" b="1" i="0" u="none" strike="noStrike" baseline="0" dirty="0" err="1">
                <a:solidFill>
                  <a:schemeClr val="accent1">
                    <a:lumMod val="50000"/>
                  </a:schemeClr>
                </a:solidFill>
                <a:latin typeface="+mj-lt"/>
                <a:ea typeface="맑은 고딕" panose="020B0503020000020004" pitchFamily="50" charset="-127"/>
              </a:rPr>
              <a:t>kkae</a:t>
            </a:r>
            <a:r>
              <a:rPr lang="en-US" altLang="ko-KR" sz="2000" b="1" i="0" u="none" strike="noStrike" baseline="0" dirty="0">
                <a:solidFill>
                  <a:schemeClr val="accent1">
                    <a:lumMod val="50000"/>
                  </a:schemeClr>
                </a:solidFill>
                <a:latin typeface="+mj-lt"/>
                <a:ea typeface="맑은 고딕" panose="020B0503020000020004" pitchFamily="50" charset="-127"/>
              </a:rPr>
              <a:t> </a:t>
            </a:r>
            <a:r>
              <a:rPr lang="en-US" altLang="ko-KR" sz="2000" b="1" i="0" u="none" strike="noStrike" baseline="0" dirty="0" err="1">
                <a:solidFill>
                  <a:schemeClr val="accent1">
                    <a:lumMod val="50000"/>
                  </a:schemeClr>
                </a:solidFill>
                <a:latin typeface="+mj-lt"/>
                <a:ea typeface="맑은 고딕" panose="020B0503020000020004" pitchFamily="50" charset="-127"/>
              </a:rPr>
              <a:t>kkeu</a:t>
            </a:r>
            <a:r>
              <a:rPr lang="en-US" altLang="ko-KR" sz="2000" b="1" i="0" u="none" strike="noStrike" baseline="0" dirty="0">
                <a:solidFill>
                  <a:schemeClr val="accent1">
                    <a:lumMod val="50000"/>
                  </a:schemeClr>
                </a:solidFill>
                <a:latin typeface="+mj-lt"/>
                <a:ea typeface="맑은 고딕" panose="020B0503020000020004" pitchFamily="50" charset="-127"/>
              </a:rPr>
              <a:t> </a:t>
            </a:r>
            <a:r>
              <a:rPr lang="en-US" altLang="ko-KR" sz="2000" b="1" i="0" u="none" strike="noStrike" baseline="0" dirty="0" err="1">
                <a:solidFill>
                  <a:schemeClr val="accent1">
                    <a:lumMod val="50000"/>
                  </a:schemeClr>
                </a:solidFill>
                <a:latin typeface="+mj-lt"/>
                <a:ea typeface="맑은 고딕" panose="020B0503020000020004" pitchFamily="50" charset="-127"/>
              </a:rPr>
              <a:t>tae</a:t>
            </a:r>
            <a:r>
              <a:rPr lang="en-US" altLang="ko-KR" sz="2000" b="1" i="0" u="none" strike="noStrike" baseline="0" dirty="0">
                <a:solidFill>
                  <a:schemeClr val="accent1">
                    <a:lumMod val="50000"/>
                  </a:schemeClr>
                </a:solidFill>
                <a:latin typeface="+mj-lt"/>
                <a:ea typeface="맑은 고딕" panose="020B0503020000020004" pitchFamily="50" charset="-127"/>
              </a:rPr>
              <a:t> </a:t>
            </a:r>
            <a:r>
              <a:rPr lang="en-US" altLang="ko-KR" sz="2000" b="1" i="0" u="none" strike="noStrike" baseline="0" dirty="0" err="1">
                <a:solidFill>
                  <a:schemeClr val="accent1">
                    <a:lumMod val="50000"/>
                  </a:schemeClr>
                </a:solidFill>
                <a:latin typeface="+mj-lt"/>
                <a:ea typeface="맑은 고딕" panose="020B0503020000020004" pitchFamily="50" charset="-127"/>
              </a:rPr>
              <a:t>sseo</a:t>
            </a:r>
            <a:r>
              <a:rPr lang="en-US" altLang="ko-KR" sz="2000" b="1" i="0" u="none" strike="noStrike" baseline="0" dirty="0">
                <a:solidFill>
                  <a:schemeClr val="accent1">
                    <a:lumMod val="50000"/>
                  </a:schemeClr>
                </a:solidFill>
                <a:latin typeface="+mj-lt"/>
                <a:ea typeface="맑은 고딕" panose="020B0503020000020004" pitchFamily="50" charset="-127"/>
              </a:rPr>
              <a:t> </a:t>
            </a:r>
            <a:r>
              <a:rPr lang="en-US" altLang="ko-KR" sz="2000" b="1" i="0" u="none" strike="noStrike" baseline="0" dirty="0" err="1">
                <a:solidFill>
                  <a:schemeClr val="accent1">
                    <a:lumMod val="50000"/>
                  </a:schemeClr>
                </a:solidFill>
                <a:latin typeface="+mj-lt"/>
                <a:ea typeface="맑은 고딕" panose="020B0503020000020004" pitchFamily="50" charset="-127"/>
              </a:rPr>
              <a:t>yo</a:t>
            </a:r>
            <a:r>
              <a:rPr lang="en-US" altLang="ko-KR" sz="2000" b="1" i="0" u="none" strike="noStrike" baseline="0" dirty="0">
                <a:solidFill>
                  <a:schemeClr val="accent1">
                    <a:lumMod val="50000"/>
                  </a:schemeClr>
                </a:solidFill>
                <a:latin typeface="+mj-lt"/>
                <a:ea typeface="맑은 고딕" panose="020B0503020000020004" pitchFamily="50" charset="-127"/>
              </a:rPr>
              <a:t>]</a:t>
            </a:r>
          </a:p>
          <a:p>
            <a:r>
              <a:rPr lang="en-US" altLang="ko-KR" sz="2000" b="1" i="0" u="none" strike="noStrike" baseline="0" dirty="0">
                <a:solidFill>
                  <a:schemeClr val="accent1">
                    <a:lumMod val="50000"/>
                  </a:schemeClr>
                </a:solidFill>
                <a:latin typeface="+mj-lt"/>
                <a:ea typeface="맑은 고딕" panose="020B0503020000020004" pitchFamily="50" charset="-127"/>
              </a:rPr>
              <a:t> </a:t>
            </a:r>
          </a:p>
          <a:p>
            <a:pPr marL="342900" indent="-342900">
              <a:buFontTx/>
              <a:buChar char="-"/>
            </a:pPr>
            <a:r>
              <a:rPr lang="en-US" altLang="ko-KR" sz="2000" b="1" i="0" u="none" strike="noStrike" baseline="0" dirty="0">
                <a:solidFill>
                  <a:schemeClr val="accent1">
                    <a:lumMod val="50000"/>
                  </a:schemeClr>
                </a:solidFill>
                <a:latin typeface="+mj-lt"/>
                <a:ea typeface="맑은 고딕" panose="020B0503020000020004" pitchFamily="50" charset="-127"/>
              </a:rPr>
              <a:t>Double past tense: </a:t>
            </a:r>
            <a:r>
              <a:rPr lang="ko-KR" altLang="en-US" sz="2000" b="1" i="0" u="none" strike="noStrike" baseline="0" dirty="0">
                <a:solidFill>
                  <a:schemeClr val="accent1">
                    <a:lumMod val="50000"/>
                  </a:schemeClr>
                </a:solidFill>
                <a:latin typeface="+mj-lt"/>
                <a:ea typeface="맑은 고딕" panose="020B0503020000020004" pitchFamily="50" charset="-127"/>
              </a:rPr>
              <a:t>안경이 </a:t>
            </a:r>
            <a:r>
              <a:rPr lang="ko-KR" altLang="en-US" sz="2000" b="1" i="0" u="none" strike="noStrike" baseline="0" dirty="0" err="1">
                <a:solidFill>
                  <a:schemeClr val="accent1">
                    <a:lumMod val="50000"/>
                  </a:schemeClr>
                </a:solidFill>
                <a:latin typeface="+mj-lt"/>
                <a:ea typeface="맑은 고딕" panose="020B0503020000020004" pitchFamily="50" charset="-127"/>
              </a:rPr>
              <a:t>깨끗했었어요</a:t>
            </a:r>
            <a:r>
              <a:rPr lang="en-US" altLang="ko-KR" sz="2000" b="1" i="0" u="none" strike="noStrike" baseline="0" dirty="0">
                <a:solidFill>
                  <a:schemeClr val="accent1">
                    <a:lumMod val="50000"/>
                  </a:schemeClr>
                </a:solidFill>
                <a:latin typeface="+mj-lt"/>
                <a:ea typeface="맑은 고딕" panose="020B0503020000020004" pitchFamily="50" charset="-127"/>
              </a:rPr>
              <a:t>. [an </a:t>
            </a:r>
            <a:r>
              <a:rPr lang="en-US" altLang="ko-KR" sz="2000" b="1" i="0" u="none" strike="noStrike" baseline="0" dirty="0" err="1">
                <a:solidFill>
                  <a:schemeClr val="accent1">
                    <a:lumMod val="50000"/>
                  </a:schemeClr>
                </a:solidFill>
                <a:latin typeface="+mj-lt"/>
                <a:ea typeface="맑은 고딕" panose="020B0503020000020004" pitchFamily="50" charset="-127"/>
              </a:rPr>
              <a:t>gyeong</a:t>
            </a:r>
            <a:r>
              <a:rPr lang="en-US" altLang="ko-KR" sz="2000" b="1" i="0" u="none" strike="noStrike" baseline="0" dirty="0">
                <a:solidFill>
                  <a:schemeClr val="accent1">
                    <a:lumMod val="50000"/>
                  </a:schemeClr>
                </a:solidFill>
                <a:latin typeface="+mj-lt"/>
                <a:ea typeface="맑은 고딕" panose="020B0503020000020004" pitchFamily="50" charset="-127"/>
              </a:rPr>
              <a:t> I </a:t>
            </a:r>
            <a:r>
              <a:rPr lang="en-US" altLang="ko-KR" sz="2000" b="1" i="0" u="none" strike="noStrike" baseline="0" dirty="0" err="1">
                <a:solidFill>
                  <a:schemeClr val="accent1">
                    <a:lumMod val="50000"/>
                  </a:schemeClr>
                </a:solidFill>
                <a:latin typeface="+mj-lt"/>
                <a:ea typeface="맑은 고딕" panose="020B0503020000020004" pitchFamily="50" charset="-127"/>
              </a:rPr>
              <a:t>kkae</a:t>
            </a:r>
            <a:r>
              <a:rPr lang="en-US" altLang="ko-KR" sz="2000" b="1" i="0" u="none" strike="noStrike" baseline="0" dirty="0">
                <a:solidFill>
                  <a:schemeClr val="accent1">
                    <a:lumMod val="50000"/>
                  </a:schemeClr>
                </a:solidFill>
                <a:latin typeface="+mj-lt"/>
                <a:ea typeface="맑은 고딕" panose="020B0503020000020004" pitchFamily="50" charset="-127"/>
              </a:rPr>
              <a:t> </a:t>
            </a:r>
            <a:r>
              <a:rPr lang="en-US" altLang="ko-KR" sz="2000" b="1" i="0" u="none" strike="noStrike" baseline="0" dirty="0" err="1">
                <a:solidFill>
                  <a:schemeClr val="accent1">
                    <a:lumMod val="50000"/>
                  </a:schemeClr>
                </a:solidFill>
                <a:latin typeface="+mj-lt"/>
                <a:ea typeface="맑은 고딕" panose="020B0503020000020004" pitchFamily="50" charset="-127"/>
              </a:rPr>
              <a:t>kkeu</a:t>
            </a:r>
            <a:r>
              <a:rPr lang="en-US" altLang="ko-KR" sz="2000" b="1" i="0" u="none" strike="noStrike" baseline="0" dirty="0">
                <a:solidFill>
                  <a:schemeClr val="accent1">
                    <a:lumMod val="50000"/>
                  </a:schemeClr>
                </a:solidFill>
                <a:latin typeface="+mj-lt"/>
                <a:ea typeface="맑은 고딕" panose="020B0503020000020004" pitchFamily="50" charset="-127"/>
              </a:rPr>
              <a:t> </a:t>
            </a:r>
            <a:r>
              <a:rPr lang="en-US" altLang="ko-KR" sz="2000" b="1" i="0" u="none" strike="noStrike" baseline="0" dirty="0" err="1">
                <a:solidFill>
                  <a:schemeClr val="accent1">
                    <a:lumMod val="50000"/>
                  </a:schemeClr>
                </a:solidFill>
                <a:latin typeface="+mj-lt"/>
                <a:ea typeface="맑은 고딕" panose="020B0503020000020004" pitchFamily="50" charset="-127"/>
              </a:rPr>
              <a:t>tae</a:t>
            </a:r>
            <a:r>
              <a:rPr lang="en-US" altLang="ko-KR" sz="2000" b="1" i="0" u="none" strike="noStrike" baseline="0" dirty="0">
                <a:solidFill>
                  <a:schemeClr val="accent1">
                    <a:lumMod val="50000"/>
                  </a:schemeClr>
                </a:solidFill>
                <a:latin typeface="+mj-lt"/>
                <a:ea typeface="맑은 고딕" panose="020B0503020000020004" pitchFamily="50" charset="-127"/>
              </a:rPr>
              <a:t> </a:t>
            </a:r>
            <a:r>
              <a:rPr lang="en-US" altLang="ko-KR" sz="2000" b="1" i="0" u="none" strike="noStrike" baseline="0" dirty="0" err="1">
                <a:solidFill>
                  <a:schemeClr val="accent1">
                    <a:lumMod val="50000"/>
                  </a:schemeClr>
                </a:solidFill>
                <a:latin typeface="+mj-lt"/>
                <a:ea typeface="맑은 고딕" panose="020B0503020000020004" pitchFamily="50" charset="-127"/>
              </a:rPr>
              <a:t>sseo</a:t>
            </a:r>
            <a:r>
              <a:rPr lang="en-US" altLang="ko-KR" sz="2000" b="1" i="0" u="none" strike="noStrike" baseline="0" dirty="0">
                <a:solidFill>
                  <a:schemeClr val="accent1">
                    <a:lumMod val="50000"/>
                  </a:schemeClr>
                </a:solidFill>
                <a:latin typeface="+mj-lt"/>
                <a:ea typeface="맑은 고딕" panose="020B0503020000020004" pitchFamily="50" charset="-127"/>
              </a:rPr>
              <a:t> </a:t>
            </a:r>
            <a:r>
              <a:rPr lang="en-US" altLang="ko-KR" sz="2000" b="1" i="0" u="none" strike="noStrike" baseline="0" dirty="0" err="1">
                <a:solidFill>
                  <a:schemeClr val="accent1">
                    <a:lumMod val="50000"/>
                  </a:schemeClr>
                </a:solidFill>
                <a:latin typeface="+mj-lt"/>
                <a:ea typeface="맑은 고딕" panose="020B0503020000020004" pitchFamily="50" charset="-127"/>
              </a:rPr>
              <a:t>sseo</a:t>
            </a:r>
            <a:r>
              <a:rPr lang="en-US" altLang="ko-KR" sz="2000" b="1" i="0" u="none" strike="noStrike" baseline="0" dirty="0">
                <a:solidFill>
                  <a:schemeClr val="accent1">
                    <a:lumMod val="50000"/>
                  </a:schemeClr>
                </a:solidFill>
                <a:latin typeface="+mj-lt"/>
                <a:ea typeface="맑은 고딕" panose="020B0503020000020004" pitchFamily="50" charset="-127"/>
              </a:rPr>
              <a:t> </a:t>
            </a:r>
            <a:r>
              <a:rPr lang="en-US" altLang="ko-KR" sz="2000" b="1" i="0" u="none" strike="noStrike" baseline="0" dirty="0" err="1">
                <a:solidFill>
                  <a:schemeClr val="accent1">
                    <a:lumMod val="50000"/>
                  </a:schemeClr>
                </a:solidFill>
                <a:latin typeface="+mj-lt"/>
                <a:ea typeface="맑은 고딕" panose="020B0503020000020004" pitchFamily="50" charset="-127"/>
              </a:rPr>
              <a:t>yo</a:t>
            </a:r>
            <a:r>
              <a:rPr lang="en-US" altLang="ko-KR" sz="2000" b="1" i="0" u="none" strike="noStrike" baseline="0" dirty="0">
                <a:solidFill>
                  <a:schemeClr val="accent1">
                    <a:lumMod val="50000"/>
                  </a:schemeClr>
                </a:solidFill>
                <a:latin typeface="+mj-lt"/>
                <a:ea typeface="맑은 고딕" panose="020B0503020000020004" pitchFamily="50" charset="-127"/>
              </a:rPr>
              <a:t>] </a:t>
            </a:r>
          </a:p>
        </p:txBody>
      </p:sp>
    </p:spTree>
    <p:extLst>
      <p:ext uri="{BB962C8B-B14F-4D97-AF65-F5344CB8AC3E}">
        <p14:creationId xmlns:p14="http://schemas.microsoft.com/office/powerpoint/2010/main" val="261806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944004"/>
            <a:ext cx="11355614"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6" name="직사각형 5"/>
          <p:cNvSpPr/>
          <p:nvPr/>
        </p:nvSpPr>
        <p:spPr>
          <a:xfrm>
            <a:off x="3126920" y="127755"/>
            <a:ext cx="5938160" cy="816249"/>
          </a:xfrm>
          <a:prstGeom prst="rect">
            <a:avLst/>
          </a:prstGeom>
        </p:spPr>
        <p:txBody>
          <a:bodyPr wrap="square">
            <a:spAutoFit/>
          </a:bodyPr>
          <a:lstStyle/>
          <a:p>
            <a:pPr algn="ctr" latinLnBrk="0">
              <a:lnSpc>
                <a:spcPct val="150000"/>
              </a:lnSpc>
              <a:defRPr/>
            </a:pPr>
            <a:r>
              <a:rPr lang="en-US" altLang="ko-KR" sz="3600" b="1" i="1" kern="0" dirty="0">
                <a:solidFill>
                  <a:srgbClr val="87726A"/>
                </a:solidFill>
              </a:rPr>
              <a:t>Index</a:t>
            </a:r>
          </a:p>
        </p:txBody>
      </p:sp>
      <p:sp>
        <p:nvSpPr>
          <p:cNvPr id="8" name="직사각형 7">
            <a:extLst>
              <a:ext uri="{FF2B5EF4-FFF2-40B4-BE49-F238E27FC236}">
                <a16:creationId xmlns:a16="http://schemas.microsoft.com/office/drawing/2014/main" id="{160CDEC4-DBC1-4B60-B8C3-35ACBB69E760}"/>
              </a:ext>
            </a:extLst>
          </p:cNvPr>
          <p:cNvSpPr/>
          <p:nvPr/>
        </p:nvSpPr>
        <p:spPr>
          <a:xfrm>
            <a:off x="1155490" y="1358262"/>
            <a:ext cx="10219244" cy="4971233"/>
          </a:xfrm>
          <a:prstGeom prst="rect">
            <a:avLst/>
          </a:prstGeom>
        </p:spPr>
        <p:txBody>
          <a:bodyPr wrap="square">
            <a:spAutoFit/>
          </a:bodyPr>
          <a:lstStyle/>
          <a:p>
            <a:pPr marL="742950" indent="-742950" latinLnBrk="0">
              <a:lnSpc>
                <a:spcPct val="150000"/>
              </a:lnSpc>
              <a:buAutoNum type="arabicPeriod"/>
              <a:defRPr/>
            </a:pPr>
            <a:r>
              <a:rPr lang="en-US" altLang="ko-KR" sz="3600" b="1" i="1" kern="0" dirty="0">
                <a:solidFill>
                  <a:srgbClr val="87726A"/>
                </a:solidFill>
              </a:rPr>
              <a:t>Endings </a:t>
            </a:r>
            <a:r>
              <a:rPr lang="en-US" altLang="ko-KR" sz="2400" b="1" i="1" kern="0" dirty="0">
                <a:solidFill>
                  <a:srgbClr val="87726A"/>
                </a:solidFill>
              </a:rPr>
              <a:t>– Sentence Final endings</a:t>
            </a:r>
          </a:p>
          <a:p>
            <a:pPr marL="742950" indent="-742950" latinLnBrk="0">
              <a:lnSpc>
                <a:spcPct val="150000"/>
              </a:lnSpc>
              <a:buFontTx/>
              <a:buAutoNum type="arabicPeriod"/>
              <a:defRPr/>
            </a:pPr>
            <a:r>
              <a:rPr lang="en-US" altLang="ko-KR" sz="3600" b="1" i="1" kern="0" dirty="0">
                <a:solidFill>
                  <a:srgbClr val="87726A"/>
                </a:solidFill>
              </a:rPr>
              <a:t>Past tense marker </a:t>
            </a:r>
            <a:r>
              <a:rPr lang="en-US" altLang="ko-KR" sz="2400" b="1" i="1" kern="0" dirty="0">
                <a:solidFill>
                  <a:srgbClr val="87726A"/>
                </a:solidFill>
              </a:rPr>
              <a:t>-Subtle differences</a:t>
            </a:r>
          </a:p>
          <a:p>
            <a:pPr marL="742950" indent="-742950" latinLnBrk="0">
              <a:lnSpc>
                <a:spcPct val="150000"/>
              </a:lnSpc>
              <a:buAutoNum type="arabicPeriod"/>
              <a:defRPr/>
            </a:pPr>
            <a:r>
              <a:rPr lang="en-US" altLang="ko-KR" sz="3600" b="1" i="1" kern="0" dirty="0">
                <a:solidFill>
                  <a:srgbClr val="87726A"/>
                </a:solidFill>
              </a:rPr>
              <a:t>Double past tense marker</a:t>
            </a:r>
          </a:p>
          <a:p>
            <a:pPr latinLnBrk="0">
              <a:lnSpc>
                <a:spcPct val="150000"/>
              </a:lnSpc>
              <a:defRPr/>
            </a:pPr>
            <a:r>
              <a:rPr lang="en-US" altLang="ko-KR" sz="3600" b="1" i="1" kern="0" dirty="0">
                <a:solidFill>
                  <a:srgbClr val="87726A"/>
                </a:solidFill>
              </a:rPr>
              <a:t>4. Today’s word</a:t>
            </a:r>
          </a:p>
          <a:p>
            <a:pPr latinLnBrk="0">
              <a:lnSpc>
                <a:spcPct val="150000"/>
              </a:lnSpc>
              <a:defRPr/>
            </a:pPr>
            <a:r>
              <a:rPr lang="en-US" altLang="ko-KR" sz="3600" b="1" i="1" kern="0" dirty="0">
                <a:solidFill>
                  <a:srgbClr val="87726A"/>
                </a:solidFill>
              </a:rPr>
              <a:t>5. Today’s conversation</a:t>
            </a:r>
          </a:p>
          <a:p>
            <a:pPr latinLnBrk="0">
              <a:lnSpc>
                <a:spcPct val="150000"/>
              </a:lnSpc>
              <a:defRPr/>
            </a:pPr>
            <a:r>
              <a:rPr lang="en-US" altLang="ko-KR" sz="3600" b="1" i="1" kern="0" dirty="0">
                <a:solidFill>
                  <a:srgbClr val="87726A"/>
                </a:solidFill>
              </a:rPr>
              <a:t>6. Korean culture</a:t>
            </a:r>
          </a:p>
        </p:txBody>
      </p:sp>
    </p:spTree>
    <p:extLst>
      <p:ext uri="{BB962C8B-B14F-4D97-AF65-F5344CB8AC3E}">
        <p14:creationId xmlns:p14="http://schemas.microsoft.com/office/powerpoint/2010/main" val="2921919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83778" y="965998"/>
            <a:ext cx="11592911"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2" name="직사각형 11">
            <a:extLst>
              <a:ext uri="{FF2B5EF4-FFF2-40B4-BE49-F238E27FC236}">
                <a16:creationId xmlns:a16="http://schemas.microsoft.com/office/drawing/2014/main" id="{DC7126C3-4D2D-4616-85F1-FBC253817E4B}"/>
              </a:ext>
            </a:extLst>
          </p:cNvPr>
          <p:cNvSpPr/>
          <p:nvPr/>
        </p:nvSpPr>
        <p:spPr>
          <a:xfrm>
            <a:off x="157839" y="170257"/>
            <a:ext cx="11357571"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3. Double past tense marker </a:t>
            </a:r>
            <a:r>
              <a:rPr lang="en-US" altLang="ko-KR" sz="2400" b="1" i="1" kern="0" dirty="0">
                <a:solidFill>
                  <a:srgbClr val="87726A"/>
                </a:solidFill>
              </a:rPr>
              <a:t>-</a:t>
            </a:r>
            <a:r>
              <a:rPr lang="ko-KR" altLang="en-US" sz="2400" b="1" i="1" kern="0" dirty="0">
                <a:solidFill>
                  <a:srgbClr val="87726A"/>
                </a:solidFill>
              </a:rPr>
              <a:t>‘</a:t>
            </a:r>
            <a:r>
              <a:rPr lang="en-US" altLang="ko-KR" sz="2400" b="1" i="1" kern="0" dirty="0">
                <a:solidFill>
                  <a:srgbClr val="87726A"/>
                </a:solidFill>
              </a:rPr>
              <a:t> </a:t>
            </a:r>
            <a:r>
              <a:rPr lang="ko-KR" altLang="en-US" sz="2400" b="1" i="1" kern="0" dirty="0" err="1">
                <a:solidFill>
                  <a:srgbClr val="87726A"/>
                </a:solidFill>
              </a:rPr>
              <a:t>었</a:t>
            </a:r>
            <a:r>
              <a:rPr lang="en-US" altLang="ko-KR" sz="2400" b="1" i="1" kern="0" dirty="0">
                <a:solidFill>
                  <a:srgbClr val="87726A"/>
                </a:solidFill>
              </a:rPr>
              <a:t>/</a:t>
            </a:r>
            <a:r>
              <a:rPr lang="ko-KR" altLang="en-US" sz="2400" b="1" i="1" kern="0" dirty="0" err="1">
                <a:solidFill>
                  <a:srgbClr val="87726A"/>
                </a:solidFill>
              </a:rPr>
              <a:t>았었</a:t>
            </a:r>
            <a:r>
              <a:rPr lang="ko-KR" altLang="en-US" sz="2400" b="1" i="1" kern="0" dirty="0">
                <a:solidFill>
                  <a:srgbClr val="87726A"/>
                </a:solidFill>
              </a:rPr>
              <a:t> </a:t>
            </a:r>
            <a:r>
              <a:rPr lang="en-US" altLang="ko-KR" sz="2400" b="1" i="1" kern="0" dirty="0">
                <a:solidFill>
                  <a:srgbClr val="87726A"/>
                </a:solidFill>
              </a:rPr>
              <a:t>[-</a:t>
            </a:r>
            <a:r>
              <a:rPr lang="en-US" altLang="ko-KR" sz="2400" b="1" i="1" kern="0" dirty="0" err="1">
                <a:solidFill>
                  <a:srgbClr val="87726A"/>
                </a:solidFill>
              </a:rPr>
              <a:t>eot</a:t>
            </a:r>
            <a:r>
              <a:rPr lang="en-US" altLang="ko-KR" sz="2400" b="1" i="1" kern="0" dirty="0">
                <a:solidFill>
                  <a:srgbClr val="87726A"/>
                </a:solidFill>
              </a:rPr>
              <a:t> / at </a:t>
            </a:r>
            <a:r>
              <a:rPr lang="en-US" altLang="ko-KR" sz="2400" b="1" i="1" kern="0" dirty="0" err="1">
                <a:solidFill>
                  <a:srgbClr val="87726A"/>
                </a:solidFill>
              </a:rPr>
              <a:t>eot</a:t>
            </a:r>
            <a:r>
              <a:rPr lang="en-US" altLang="ko-KR" sz="2400" b="1" i="1" kern="0" dirty="0">
                <a:solidFill>
                  <a:srgbClr val="87726A"/>
                </a:solidFill>
              </a:rPr>
              <a:t>]’   </a:t>
            </a:r>
            <a:endParaRPr lang="ko-KR" altLang="en-US" sz="2400" kern="0" dirty="0">
              <a:solidFill>
                <a:srgbClr val="87726A"/>
              </a:solidFill>
            </a:endParaRPr>
          </a:p>
        </p:txBody>
      </p:sp>
      <p:sp>
        <p:nvSpPr>
          <p:cNvPr id="6" name="TextBox 5">
            <a:extLst>
              <a:ext uri="{FF2B5EF4-FFF2-40B4-BE49-F238E27FC236}">
                <a16:creationId xmlns:a16="http://schemas.microsoft.com/office/drawing/2014/main" id="{94599EA7-FFD7-4572-A219-765A01E1EB6B}"/>
              </a:ext>
            </a:extLst>
          </p:cNvPr>
          <p:cNvSpPr txBox="1"/>
          <p:nvPr/>
        </p:nvSpPr>
        <p:spPr>
          <a:xfrm>
            <a:off x="1238183" y="1248978"/>
            <a:ext cx="9684099" cy="2308324"/>
          </a:xfrm>
          <a:prstGeom prst="rect">
            <a:avLst/>
          </a:prstGeom>
          <a:noFill/>
        </p:spPr>
        <p:txBody>
          <a:bodyPr wrap="square">
            <a:spAutoFit/>
          </a:bodyPr>
          <a:lstStyle/>
          <a:p>
            <a:pPr marL="342900" indent="-342900">
              <a:buFont typeface="Arial" panose="020B0604020202020204" pitchFamily="34" charset="0"/>
              <a:buChar char="•"/>
            </a:pPr>
            <a:r>
              <a:rPr lang="en-US" altLang="ko-KR" sz="2400" b="0" i="0" u="none" strike="noStrike" baseline="0" dirty="0">
                <a:solidFill>
                  <a:srgbClr val="000000"/>
                </a:solidFill>
                <a:latin typeface="Arial" panose="020B0604020202020204" pitchFamily="34" charset="0"/>
              </a:rPr>
              <a:t>The double past tense marker </a:t>
            </a:r>
            <a:r>
              <a:rPr lang="ko-KR" altLang="en-US" sz="2400" b="0" i="0" u="none" strike="noStrike" baseline="0" dirty="0" err="1">
                <a:solidFill>
                  <a:srgbClr val="000000"/>
                </a:solidFill>
                <a:latin typeface="맑은 고딕" panose="020B0503020000020004" pitchFamily="50" charset="-127"/>
                <a:ea typeface="맑은 고딕" panose="020B0503020000020004" pitchFamily="50" charset="-127"/>
              </a:rPr>
              <a:t>았</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a:t>
            </a:r>
            <a:r>
              <a:rPr lang="ko-KR" altLang="en-US" sz="2400" b="0" i="0" u="none" strike="noStrike" baseline="0" dirty="0" err="1">
                <a:solidFill>
                  <a:srgbClr val="000000"/>
                </a:solidFill>
                <a:latin typeface="맑은 고딕" panose="020B0503020000020004" pitchFamily="50" charset="-127"/>
                <a:ea typeface="맑은 고딕" panose="020B0503020000020004" pitchFamily="50" charset="-127"/>
              </a:rPr>
              <a:t>었</a:t>
            </a:r>
            <a:r>
              <a:rPr lang="ko-KR" altLang="en-US" sz="2400" b="0" i="0" u="none" strike="noStrike" baseline="0" dirty="0">
                <a:solidFill>
                  <a:srgbClr val="000000"/>
                </a:solidFill>
                <a:latin typeface="맑은 고딕" panose="020B0503020000020004" pitchFamily="50" charset="-127"/>
                <a:ea typeface="맑은 고딕" panose="020B0503020000020004" pitchFamily="50" charset="-127"/>
              </a:rPr>
              <a:t> </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[at/</a:t>
            </a:r>
            <a:r>
              <a:rPr lang="en-US" altLang="ko-KR" sz="2400" b="0" i="0" u="none" strike="noStrike" baseline="0" dirty="0" err="1">
                <a:solidFill>
                  <a:srgbClr val="000000"/>
                </a:solidFill>
                <a:latin typeface="Arial" panose="020B0604020202020204" pitchFamily="34" charset="0"/>
                <a:ea typeface="맑은 고딕" panose="020B0503020000020004" pitchFamily="50" charset="-127"/>
              </a:rPr>
              <a:t>eot</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 makes the past action or situation more remote than the regular past tense marker </a:t>
            </a:r>
            <a:r>
              <a:rPr lang="ko-KR" altLang="en-US" sz="2400" b="0" i="0" u="none" strike="noStrike" baseline="0" dirty="0" err="1">
                <a:solidFill>
                  <a:srgbClr val="000000"/>
                </a:solidFill>
                <a:latin typeface="맑은 고딕" panose="020B0503020000020004" pitchFamily="50" charset="-127"/>
                <a:ea typeface="맑은 고딕" panose="020B0503020000020004" pitchFamily="50" charset="-127"/>
              </a:rPr>
              <a:t>았</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a:t>
            </a:r>
            <a:r>
              <a:rPr lang="ko-KR" altLang="en-US" sz="2400" b="0" i="0" u="none" strike="noStrike" baseline="0" dirty="0" err="1">
                <a:solidFill>
                  <a:srgbClr val="000000"/>
                </a:solidFill>
                <a:latin typeface="맑은 고딕" panose="020B0503020000020004" pitchFamily="50" charset="-127"/>
                <a:ea typeface="맑은 고딕" panose="020B0503020000020004" pitchFamily="50" charset="-127"/>
              </a:rPr>
              <a:t>었</a:t>
            </a:r>
            <a:r>
              <a:rPr lang="ko-KR" altLang="en-US" sz="2400" b="0" i="0" u="none" strike="noStrike" baseline="0" dirty="0">
                <a:solidFill>
                  <a:srgbClr val="000000"/>
                </a:solidFill>
                <a:latin typeface="맑은 고딕" panose="020B0503020000020004" pitchFamily="50" charset="-127"/>
                <a:ea typeface="맑은 고딕" panose="020B0503020000020004" pitchFamily="50" charset="-127"/>
              </a:rPr>
              <a:t> </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[at/</a:t>
            </a:r>
            <a:r>
              <a:rPr lang="en-US" altLang="ko-KR" sz="2400" b="0" i="0" u="none" strike="noStrike" baseline="0" dirty="0" err="1">
                <a:solidFill>
                  <a:srgbClr val="000000"/>
                </a:solidFill>
                <a:latin typeface="Arial" panose="020B0604020202020204" pitchFamily="34" charset="0"/>
                <a:ea typeface="맑은 고딕" panose="020B0503020000020004" pitchFamily="50" charset="-127"/>
              </a:rPr>
              <a:t>eot</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 does</a:t>
            </a:r>
          </a:p>
          <a:p>
            <a:pPr marL="342900" indent="-342900">
              <a:buFont typeface="Arial" panose="020B0604020202020204" pitchFamily="34" charset="0"/>
              <a:buChar char="•"/>
            </a:pPr>
            <a:r>
              <a:rPr lang="en-US" altLang="ko-KR" sz="2400" b="0" i="0" u="none" strike="noStrike" baseline="0" dirty="0">
                <a:solidFill>
                  <a:srgbClr val="000000"/>
                </a:solidFill>
                <a:latin typeface="Arial" panose="020B0604020202020204" pitchFamily="34" charset="0"/>
                <a:ea typeface="맑은 고딕" panose="020B0503020000020004" pitchFamily="50" charset="-127"/>
              </a:rPr>
              <a:t>The double past tense marker indicates that the past event is no longer relevant to the present activity or situation. It indicates that the past action or situation is totally complete.</a:t>
            </a:r>
            <a:endParaRPr lang="ko-KR" altLang="en-US" sz="2400" dirty="0"/>
          </a:p>
        </p:txBody>
      </p:sp>
      <p:sp>
        <p:nvSpPr>
          <p:cNvPr id="8" name="TextBox 7">
            <a:extLst>
              <a:ext uri="{FF2B5EF4-FFF2-40B4-BE49-F238E27FC236}">
                <a16:creationId xmlns:a16="http://schemas.microsoft.com/office/drawing/2014/main" id="{C19236D7-453A-4D63-BDB2-B292A83E9BDF}"/>
              </a:ext>
            </a:extLst>
          </p:cNvPr>
          <p:cNvSpPr txBox="1"/>
          <p:nvPr/>
        </p:nvSpPr>
        <p:spPr>
          <a:xfrm>
            <a:off x="2225498" y="3840282"/>
            <a:ext cx="7222252" cy="2677656"/>
          </a:xfrm>
          <a:prstGeom prst="rect">
            <a:avLst/>
          </a:prstGeom>
          <a:noFill/>
          <a:ln w="28575">
            <a:solidFill>
              <a:schemeClr val="accent1">
                <a:lumMod val="50000"/>
              </a:schemeClr>
            </a:solidFill>
          </a:ln>
        </p:spPr>
        <p:txBody>
          <a:bodyPr wrap="square">
            <a:spAutoFit/>
          </a:bodyPr>
          <a:lstStyle/>
          <a:p>
            <a:r>
              <a:rPr lang="en-US" altLang="ko-KR" sz="2400" b="0" i="0" u="none" strike="noStrike" baseline="0" dirty="0">
                <a:solidFill>
                  <a:srgbClr val="000000"/>
                </a:solidFill>
                <a:latin typeface="맑은 고딕" panose="020B0503020000020004" pitchFamily="50" charset="-127"/>
                <a:ea typeface="맑은 고딕" panose="020B0503020000020004" pitchFamily="50" charset="-127"/>
              </a:rPr>
              <a:t>Ex) </a:t>
            </a:r>
            <a:r>
              <a:rPr lang="ko-KR" altLang="en-US" sz="2400" b="0" i="0" u="none" strike="noStrike" baseline="0" dirty="0">
                <a:solidFill>
                  <a:srgbClr val="000000"/>
                </a:solidFill>
                <a:latin typeface="맑은 고딕" panose="020B0503020000020004" pitchFamily="50" charset="-127"/>
                <a:ea typeface="맑은 고딕" panose="020B0503020000020004" pitchFamily="50" charset="-127"/>
              </a:rPr>
              <a:t>보름달이 뜨다</a:t>
            </a:r>
            <a:endParaRPr lang="en-US" altLang="ko-KR" sz="2400" b="0" i="0" u="none" strike="noStrike" baseline="0" dirty="0">
              <a:solidFill>
                <a:srgbClr val="000000"/>
              </a:solidFill>
              <a:latin typeface="맑은 고딕" panose="020B0503020000020004" pitchFamily="50" charset="-127"/>
              <a:ea typeface="맑은 고딕" panose="020B0503020000020004" pitchFamily="50" charset="-127"/>
            </a:endParaRPr>
          </a:p>
          <a:p>
            <a:endParaRPr lang="en-US" altLang="ko-KR" sz="2400" dirty="0">
              <a:solidFill>
                <a:srgbClr val="000000"/>
              </a:solidFill>
              <a:latin typeface="맑은 고딕" panose="020B0503020000020004" pitchFamily="50" charset="-127"/>
              <a:ea typeface="맑은 고딕" panose="020B0503020000020004" pitchFamily="50" charset="-127"/>
            </a:endParaRPr>
          </a:p>
          <a:p>
            <a:r>
              <a:rPr lang="en-US" altLang="ko-KR" sz="2400" b="0" i="0" u="none" strike="noStrike" baseline="0" dirty="0">
                <a:solidFill>
                  <a:srgbClr val="000000"/>
                </a:solidFill>
                <a:latin typeface="맑은 고딕" panose="020B0503020000020004" pitchFamily="50" charset="-127"/>
                <a:ea typeface="맑은 고딕" panose="020B0503020000020004" pitchFamily="50" charset="-127"/>
              </a:rPr>
              <a:t>- </a:t>
            </a:r>
            <a:r>
              <a:rPr lang="ko-KR" altLang="en-US" sz="2400" b="0" i="0" u="none" strike="noStrike" baseline="0" dirty="0">
                <a:solidFill>
                  <a:srgbClr val="000000"/>
                </a:solidFill>
                <a:latin typeface="맑은 고딕" panose="020B0503020000020004" pitchFamily="50" charset="-127"/>
                <a:ea typeface="맑은 고딕" panose="020B0503020000020004" pitchFamily="50" charset="-127"/>
              </a:rPr>
              <a:t>보름달이 </a:t>
            </a:r>
            <a:r>
              <a:rPr lang="ko-KR" altLang="en-US" sz="2400" b="0" i="0" u="none" strike="noStrike" baseline="0" dirty="0" err="1">
                <a:solidFill>
                  <a:srgbClr val="000000"/>
                </a:solidFill>
                <a:latin typeface="맑은 고딕" panose="020B0503020000020004" pitchFamily="50" charset="-127"/>
                <a:ea typeface="맑은 고딕" panose="020B0503020000020004" pitchFamily="50" charset="-127"/>
              </a:rPr>
              <a:t>떴어요</a:t>
            </a:r>
            <a:r>
              <a:rPr lang="ko-KR" altLang="en-US" sz="2400" b="0" i="0" u="none" strike="noStrike" baseline="0" dirty="0">
                <a:solidFill>
                  <a:srgbClr val="000000"/>
                </a:solidFill>
                <a:latin typeface="맑은 고딕" panose="020B0503020000020004" pitchFamily="50" charset="-127"/>
                <a:ea typeface="맑은 고딕" panose="020B0503020000020004" pitchFamily="50" charset="-127"/>
              </a:rPr>
              <a:t> </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a:t>
            </a:r>
            <a:r>
              <a:rPr lang="en-US" altLang="ko-KR" sz="2400" b="0" i="0" u="none" strike="noStrike" baseline="0" dirty="0" err="1">
                <a:solidFill>
                  <a:srgbClr val="000000"/>
                </a:solidFill>
                <a:latin typeface="Arial" panose="020B0604020202020204" pitchFamily="34" charset="0"/>
                <a:ea typeface="맑은 고딕" panose="020B0503020000020004" pitchFamily="50" charset="-127"/>
              </a:rPr>
              <a:t>bo</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 </a:t>
            </a:r>
            <a:r>
              <a:rPr lang="en-US" altLang="ko-KR" sz="2400" b="0" i="0" u="none" strike="noStrike" baseline="0" dirty="0" err="1">
                <a:solidFill>
                  <a:srgbClr val="000000"/>
                </a:solidFill>
                <a:latin typeface="Arial" panose="020B0604020202020204" pitchFamily="34" charset="0"/>
                <a:ea typeface="맑은 고딕" panose="020B0503020000020004" pitchFamily="50" charset="-127"/>
              </a:rPr>
              <a:t>leum</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 dal I </a:t>
            </a:r>
            <a:r>
              <a:rPr lang="en-US" altLang="ko-KR" sz="2400" b="0" i="0" u="none" strike="noStrike" baseline="0" dirty="0" err="1">
                <a:solidFill>
                  <a:srgbClr val="000000"/>
                </a:solidFill>
                <a:latin typeface="Arial" panose="020B0604020202020204" pitchFamily="34" charset="0"/>
                <a:ea typeface="맑은 고딕" panose="020B0503020000020004" pitchFamily="50" charset="-127"/>
              </a:rPr>
              <a:t>tteo</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 </a:t>
            </a:r>
            <a:r>
              <a:rPr lang="en-US" altLang="ko-KR" sz="2400" b="0" i="0" u="none" strike="noStrike" baseline="0" dirty="0" err="1">
                <a:solidFill>
                  <a:srgbClr val="000000"/>
                </a:solidFill>
                <a:latin typeface="Arial" panose="020B0604020202020204" pitchFamily="34" charset="0"/>
                <a:ea typeface="맑은 고딕" panose="020B0503020000020004" pitchFamily="50" charset="-127"/>
              </a:rPr>
              <a:t>sseo</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 </a:t>
            </a:r>
            <a:r>
              <a:rPr lang="en-US" altLang="ko-KR" sz="2400" b="0" i="0" u="none" strike="noStrike" baseline="0" dirty="0" err="1">
                <a:solidFill>
                  <a:srgbClr val="000000"/>
                </a:solidFill>
                <a:latin typeface="Arial" panose="020B0604020202020204" pitchFamily="34" charset="0"/>
                <a:ea typeface="맑은 고딕" panose="020B0503020000020004" pitchFamily="50" charset="-127"/>
              </a:rPr>
              <a:t>yo</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 </a:t>
            </a:r>
          </a:p>
          <a:p>
            <a:r>
              <a:rPr lang="en-US" altLang="ko-KR" sz="2400" b="0" i="0" u="none" strike="noStrike" baseline="0" dirty="0">
                <a:solidFill>
                  <a:srgbClr val="000000"/>
                </a:solidFill>
                <a:latin typeface="Arial" panose="020B0604020202020204" pitchFamily="34" charset="0"/>
                <a:ea typeface="맑은 고딕" panose="020B0503020000020004" pitchFamily="50" charset="-127"/>
              </a:rPr>
              <a:t>“The full moon came up” or “The full moon is up” </a:t>
            </a:r>
          </a:p>
          <a:p>
            <a:endParaRPr lang="en-US" altLang="ko-KR" sz="2400" b="0" i="0" u="none" strike="noStrike" baseline="0" dirty="0">
              <a:solidFill>
                <a:srgbClr val="000000"/>
              </a:solidFill>
              <a:latin typeface="맑은 고딕" panose="020B0503020000020004" pitchFamily="50" charset="-127"/>
              <a:ea typeface="맑은 고딕" panose="020B0503020000020004" pitchFamily="50" charset="-127"/>
            </a:endParaRPr>
          </a:p>
          <a:p>
            <a:r>
              <a:rPr lang="en-US" altLang="ko-KR" sz="2400" b="0" i="0" u="none" strike="noStrike" baseline="0" dirty="0">
                <a:solidFill>
                  <a:srgbClr val="000000"/>
                </a:solidFill>
                <a:latin typeface="맑은 고딕" panose="020B0503020000020004" pitchFamily="50" charset="-127"/>
                <a:ea typeface="맑은 고딕" panose="020B0503020000020004" pitchFamily="50" charset="-127"/>
              </a:rPr>
              <a:t>- </a:t>
            </a:r>
            <a:r>
              <a:rPr lang="ko-KR" altLang="en-US" sz="2400" b="0" i="0" u="none" strike="noStrike" baseline="0" dirty="0">
                <a:solidFill>
                  <a:srgbClr val="000000"/>
                </a:solidFill>
                <a:latin typeface="맑은 고딕" panose="020B0503020000020004" pitchFamily="50" charset="-127"/>
                <a:ea typeface="맑은 고딕" panose="020B0503020000020004" pitchFamily="50" charset="-127"/>
              </a:rPr>
              <a:t>보름달이 </a:t>
            </a:r>
            <a:r>
              <a:rPr lang="ko-KR" altLang="en-US" sz="2400" b="0" i="0" u="none" strike="noStrike" baseline="0" dirty="0" err="1">
                <a:solidFill>
                  <a:srgbClr val="000000"/>
                </a:solidFill>
                <a:latin typeface="맑은 고딕" panose="020B0503020000020004" pitchFamily="50" charset="-127"/>
                <a:ea typeface="맑은 고딕" panose="020B0503020000020004" pitchFamily="50" charset="-127"/>
              </a:rPr>
              <a:t>떴었어요</a:t>
            </a:r>
            <a:r>
              <a:rPr lang="ko-KR" altLang="en-US" sz="2400" b="0" i="0" u="none" strike="noStrike" baseline="0" dirty="0">
                <a:solidFill>
                  <a:srgbClr val="000000"/>
                </a:solidFill>
                <a:latin typeface="맑은 고딕" panose="020B0503020000020004" pitchFamily="50" charset="-127"/>
                <a:ea typeface="맑은 고딕" panose="020B0503020000020004" pitchFamily="50" charset="-127"/>
              </a:rPr>
              <a:t> </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a:t>
            </a:r>
            <a:r>
              <a:rPr lang="en-US" altLang="ko-KR" sz="2400" b="0" i="0" u="none" strike="noStrike" baseline="0" dirty="0" err="1">
                <a:solidFill>
                  <a:srgbClr val="000000"/>
                </a:solidFill>
                <a:latin typeface="Arial" panose="020B0604020202020204" pitchFamily="34" charset="0"/>
                <a:ea typeface="맑은 고딕" panose="020B0503020000020004" pitchFamily="50" charset="-127"/>
              </a:rPr>
              <a:t>bo</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 </a:t>
            </a:r>
            <a:r>
              <a:rPr lang="en-US" altLang="ko-KR" sz="2400" b="0" i="0" u="none" strike="noStrike" baseline="0" dirty="0" err="1">
                <a:solidFill>
                  <a:srgbClr val="000000"/>
                </a:solidFill>
                <a:latin typeface="Arial" panose="020B0604020202020204" pitchFamily="34" charset="0"/>
                <a:ea typeface="맑은 고딕" panose="020B0503020000020004" pitchFamily="50" charset="-127"/>
              </a:rPr>
              <a:t>leum</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 dal </a:t>
            </a:r>
            <a:r>
              <a:rPr lang="en-US" altLang="ko-KR" sz="2400" b="0" i="0" u="none" strike="noStrike" baseline="0" dirty="0" err="1">
                <a:solidFill>
                  <a:srgbClr val="000000"/>
                </a:solidFill>
                <a:latin typeface="Arial" panose="020B0604020202020204" pitchFamily="34" charset="0"/>
                <a:ea typeface="맑은 고딕" panose="020B0503020000020004" pitchFamily="50" charset="-127"/>
              </a:rPr>
              <a:t>i</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 </a:t>
            </a:r>
            <a:r>
              <a:rPr lang="en-US" altLang="ko-KR" sz="2400" b="0" i="0" u="none" strike="noStrike" baseline="0" dirty="0" err="1">
                <a:solidFill>
                  <a:srgbClr val="000000"/>
                </a:solidFill>
                <a:latin typeface="Arial" panose="020B0604020202020204" pitchFamily="34" charset="0"/>
                <a:ea typeface="맑은 고딕" panose="020B0503020000020004" pitchFamily="50" charset="-127"/>
              </a:rPr>
              <a:t>tteo</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 </a:t>
            </a:r>
            <a:r>
              <a:rPr lang="en-US" altLang="ko-KR" sz="2400" b="0" i="0" u="none" strike="noStrike" baseline="0" dirty="0" err="1">
                <a:solidFill>
                  <a:srgbClr val="000000"/>
                </a:solidFill>
                <a:latin typeface="Arial" panose="020B0604020202020204" pitchFamily="34" charset="0"/>
                <a:ea typeface="맑은 고딕" panose="020B0503020000020004" pitchFamily="50" charset="-127"/>
              </a:rPr>
              <a:t>sseo</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 </a:t>
            </a:r>
            <a:r>
              <a:rPr lang="en-US" altLang="ko-KR" sz="2400" b="0" i="0" u="none" strike="noStrike" baseline="0" dirty="0" err="1">
                <a:solidFill>
                  <a:srgbClr val="000000"/>
                </a:solidFill>
                <a:latin typeface="Arial" panose="020B0604020202020204" pitchFamily="34" charset="0"/>
                <a:ea typeface="맑은 고딕" panose="020B0503020000020004" pitchFamily="50" charset="-127"/>
              </a:rPr>
              <a:t>sseo</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 </a:t>
            </a:r>
            <a:r>
              <a:rPr lang="en-US" altLang="ko-KR" sz="2400" b="0" i="0" u="none" strike="noStrike" baseline="0" dirty="0" err="1">
                <a:solidFill>
                  <a:srgbClr val="000000"/>
                </a:solidFill>
                <a:latin typeface="Arial" panose="020B0604020202020204" pitchFamily="34" charset="0"/>
                <a:ea typeface="맑은 고딕" panose="020B0503020000020004" pitchFamily="50" charset="-127"/>
              </a:rPr>
              <a:t>yo</a:t>
            </a:r>
            <a:r>
              <a:rPr lang="en-US" altLang="ko-KR" sz="2400" b="0" i="0" u="none" strike="noStrike" baseline="0" dirty="0">
                <a:solidFill>
                  <a:srgbClr val="000000"/>
                </a:solidFill>
                <a:latin typeface="Arial" panose="020B0604020202020204" pitchFamily="34" charset="0"/>
                <a:ea typeface="맑은 고딕" panose="020B0503020000020004" pitchFamily="50" charset="-127"/>
              </a:rPr>
              <a:t>] “The full moon was up (back then)” </a:t>
            </a:r>
            <a:endParaRPr lang="ko-KR" altLang="en-US" sz="2400" dirty="0"/>
          </a:p>
        </p:txBody>
      </p:sp>
    </p:spTree>
    <p:extLst>
      <p:ext uri="{BB962C8B-B14F-4D97-AF65-F5344CB8AC3E}">
        <p14:creationId xmlns:p14="http://schemas.microsoft.com/office/powerpoint/2010/main" val="1856550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83778" y="965998"/>
            <a:ext cx="11592911"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2" name="직사각형 11">
            <a:extLst>
              <a:ext uri="{FF2B5EF4-FFF2-40B4-BE49-F238E27FC236}">
                <a16:creationId xmlns:a16="http://schemas.microsoft.com/office/drawing/2014/main" id="{DC7126C3-4D2D-4616-85F1-FBC253817E4B}"/>
              </a:ext>
            </a:extLst>
          </p:cNvPr>
          <p:cNvSpPr/>
          <p:nvPr/>
        </p:nvSpPr>
        <p:spPr>
          <a:xfrm>
            <a:off x="157839" y="170257"/>
            <a:ext cx="11357571"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3. Double past tense marker </a:t>
            </a:r>
            <a:r>
              <a:rPr lang="en-US" altLang="ko-KR" sz="2400" b="1" i="1" kern="0" dirty="0">
                <a:solidFill>
                  <a:srgbClr val="87726A"/>
                </a:solidFill>
              </a:rPr>
              <a:t>-</a:t>
            </a:r>
            <a:r>
              <a:rPr lang="ko-KR" altLang="en-US" sz="2400" b="1" i="1" kern="0" dirty="0">
                <a:solidFill>
                  <a:srgbClr val="87726A"/>
                </a:solidFill>
              </a:rPr>
              <a:t>‘</a:t>
            </a:r>
            <a:r>
              <a:rPr lang="en-US" altLang="ko-KR" sz="2400" b="1" i="1" kern="0" dirty="0">
                <a:solidFill>
                  <a:srgbClr val="87726A"/>
                </a:solidFill>
              </a:rPr>
              <a:t> </a:t>
            </a:r>
            <a:r>
              <a:rPr lang="ko-KR" altLang="en-US" sz="2400" b="1" i="1" kern="0" dirty="0" err="1">
                <a:solidFill>
                  <a:srgbClr val="87726A"/>
                </a:solidFill>
              </a:rPr>
              <a:t>었</a:t>
            </a:r>
            <a:r>
              <a:rPr lang="en-US" altLang="ko-KR" sz="2400" b="1" i="1" kern="0" dirty="0">
                <a:solidFill>
                  <a:srgbClr val="87726A"/>
                </a:solidFill>
              </a:rPr>
              <a:t>/</a:t>
            </a:r>
            <a:r>
              <a:rPr lang="ko-KR" altLang="en-US" sz="2400" b="1" i="1" kern="0" dirty="0" err="1">
                <a:solidFill>
                  <a:srgbClr val="87726A"/>
                </a:solidFill>
              </a:rPr>
              <a:t>았었</a:t>
            </a:r>
            <a:r>
              <a:rPr lang="ko-KR" altLang="en-US" sz="2400" b="1" i="1" kern="0" dirty="0">
                <a:solidFill>
                  <a:srgbClr val="87726A"/>
                </a:solidFill>
              </a:rPr>
              <a:t> </a:t>
            </a:r>
            <a:r>
              <a:rPr lang="en-US" altLang="ko-KR" sz="2400" b="1" i="1" kern="0" dirty="0">
                <a:solidFill>
                  <a:srgbClr val="87726A"/>
                </a:solidFill>
              </a:rPr>
              <a:t>[-</a:t>
            </a:r>
            <a:r>
              <a:rPr lang="en-US" altLang="ko-KR" sz="2400" b="1" i="1" kern="0" dirty="0" err="1">
                <a:solidFill>
                  <a:srgbClr val="87726A"/>
                </a:solidFill>
              </a:rPr>
              <a:t>eot</a:t>
            </a:r>
            <a:r>
              <a:rPr lang="en-US" altLang="ko-KR" sz="2400" b="1" i="1" kern="0" dirty="0">
                <a:solidFill>
                  <a:srgbClr val="87726A"/>
                </a:solidFill>
              </a:rPr>
              <a:t> / at </a:t>
            </a:r>
            <a:r>
              <a:rPr lang="en-US" altLang="ko-KR" sz="2400" b="1" i="1" kern="0" dirty="0" err="1">
                <a:solidFill>
                  <a:srgbClr val="87726A"/>
                </a:solidFill>
              </a:rPr>
              <a:t>eot</a:t>
            </a:r>
            <a:r>
              <a:rPr lang="en-US" altLang="ko-KR" sz="2400" b="1" i="1" kern="0" dirty="0">
                <a:solidFill>
                  <a:srgbClr val="87726A"/>
                </a:solidFill>
              </a:rPr>
              <a:t>]’   </a:t>
            </a:r>
            <a:endParaRPr lang="ko-KR" altLang="en-US" sz="2400" kern="0" dirty="0">
              <a:solidFill>
                <a:srgbClr val="87726A"/>
              </a:solidFill>
            </a:endParaRPr>
          </a:p>
        </p:txBody>
      </p:sp>
      <p:pic>
        <p:nvPicPr>
          <p:cNvPr id="3" name="그림 2">
            <a:extLst>
              <a:ext uri="{FF2B5EF4-FFF2-40B4-BE49-F238E27FC236}">
                <a16:creationId xmlns:a16="http://schemas.microsoft.com/office/drawing/2014/main" id="{A879A160-94F9-448A-A183-9AF5C3FDABED}"/>
              </a:ext>
            </a:extLst>
          </p:cNvPr>
          <p:cNvPicPr>
            <a:picLocks noChangeAspect="1"/>
          </p:cNvPicPr>
          <p:nvPr/>
        </p:nvPicPr>
        <p:blipFill rotWithShape="1">
          <a:blip r:embed="rId3"/>
          <a:srcRect l="2268" r="9205"/>
          <a:stretch/>
        </p:blipFill>
        <p:spPr>
          <a:xfrm>
            <a:off x="315311" y="2105827"/>
            <a:ext cx="11440511" cy="2020818"/>
          </a:xfrm>
          <a:prstGeom prst="rect">
            <a:avLst/>
          </a:prstGeom>
        </p:spPr>
      </p:pic>
      <p:sp>
        <p:nvSpPr>
          <p:cNvPr id="4" name="직사각형 3">
            <a:extLst>
              <a:ext uri="{FF2B5EF4-FFF2-40B4-BE49-F238E27FC236}">
                <a16:creationId xmlns:a16="http://schemas.microsoft.com/office/drawing/2014/main" id="{F156F6FF-B981-4D76-A022-4D4DD862A24A}"/>
              </a:ext>
            </a:extLst>
          </p:cNvPr>
          <p:cNvSpPr/>
          <p:nvPr/>
        </p:nvSpPr>
        <p:spPr>
          <a:xfrm>
            <a:off x="2165132" y="3483558"/>
            <a:ext cx="8807669" cy="4414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28384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709127"/>
            <a:ext cx="11355614" cy="586947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232257" rtl="0" eaLnBrk="1" fontAlgn="auto" latinLnBrk="0" hangingPunct="1">
              <a:lnSpc>
                <a:spcPct val="120000"/>
              </a:lnSpc>
              <a:spcBef>
                <a:spcPts val="1000"/>
              </a:spcBef>
              <a:spcAft>
                <a:spcPts val="0"/>
              </a:spcAft>
              <a:buClr>
                <a:srgbClr val="5B9BD5"/>
              </a:buClr>
              <a:buSzPct val="100000"/>
              <a:tabLst/>
              <a:defRPr/>
            </a:pPr>
            <a:endParaRPr lang="ko-KR" altLang="en-US" dirty="0">
              <a:solidFill>
                <a:prstClr val="white"/>
              </a:solidFill>
            </a:endParaRPr>
          </a:p>
        </p:txBody>
      </p:sp>
      <p:sp>
        <p:nvSpPr>
          <p:cNvPr id="8" name="직사각형 7">
            <a:extLst>
              <a:ext uri="{FF2B5EF4-FFF2-40B4-BE49-F238E27FC236}">
                <a16:creationId xmlns:a16="http://schemas.microsoft.com/office/drawing/2014/main" id="{4D937594-22A8-4D70-8EC0-A8F7AB3E7251}"/>
              </a:ext>
            </a:extLst>
          </p:cNvPr>
          <p:cNvSpPr/>
          <p:nvPr/>
        </p:nvSpPr>
        <p:spPr>
          <a:xfrm>
            <a:off x="0" y="2982"/>
            <a:ext cx="3821277"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Today’s word</a:t>
            </a:r>
          </a:p>
        </p:txBody>
      </p:sp>
      <p:sp>
        <p:nvSpPr>
          <p:cNvPr id="12" name="TextBox 11">
            <a:extLst>
              <a:ext uri="{FF2B5EF4-FFF2-40B4-BE49-F238E27FC236}">
                <a16:creationId xmlns:a16="http://schemas.microsoft.com/office/drawing/2014/main" id="{96AC1869-3B47-4FAC-AE24-6828AF7D6603}"/>
              </a:ext>
            </a:extLst>
          </p:cNvPr>
          <p:cNvSpPr txBox="1"/>
          <p:nvPr/>
        </p:nvSpPr>
        <p:spPr>
          <a:xfrm>
            <a:off x="1006151" y="1141707"/>
            <a:ext cx="6096000" cy="4572534"/>
          </a:xfrm>
          <a:prstGeom prst="rect">
            <a:avLst/>
          </a:prstGeom>
          <a:noFill/>
        </p:spPr>
        <p:txBody>
          <a:bodyPr wrap="square">
            <a:spAutoFit/>
          </a:bodyPr>
          <a:lstStyle/>
          <a:p>
            <a:pPr>
              <a:lnSpc>
                <a:spcPct val="250000"/>
              </a:lnSpc>
            </a:pPr>
            <a:r>
              <a:rPr lang="ko-KR" altLang="en-US" sz="2000" i="0" u="none" strike="noStrike" baseline="0" dirty="0">
                <a:solidFill>
                  <a:srgbClr val="000000"/>
                </a:solidFill>
                <a:latin typeface="맑은 고딕" panose="020B0503020000020004" pitchFamily="50" charset="-127"/>
                <a:ea typeface="맑은 고딕" panose="020B0503020000020004" pitchFamily="50" charset="-127"/>
              </a:rPr>
              <a:t>안경</a:t>
            </a:r>
            <a:r>
              <a:rPr lang="en-US" altLang="ko-KR" sz="2000" i="0" u="none" strike="noStrike" baseline="0" dirty="0">
                <a:solidFill>
                  <a:srgbClr val="000000"/>
                </a:solidFill>
                <a:latin typeface="맑은 고딕" panose="020B0503020000020004" pitchFamily="50" charset="-127"/>
                <a:ea typeface="맑은 고딕" panose="020B0503020000020004" pitchFamily="50" charset="-127"/>
              </a:rPr>
              <a:t>[an </a:t>
            </a:r>
            <a:r>
              <a:rPr lang="en-US" altLang="ko-KR" sz="2000" i="0" u="none" strike="noStrike" baseline="0" dirty="0" err="1">
                <a:solidFill>
                  <a:srgbClr val="000000"/>
                </a:solidFill>
                <a:latin typeface="맑은 고딕" panose="020B0503020000020004" pitchFamily="50" charset="-127"/>
                <a:ea typeface="맑은 고딕" panose="020B0503020000020004" pitchFamily="50" charset="-127"/>
              </a:rPr>
              <a:t>gyeong</a:t>
            </a:r>
            <a:r>
              <a:rPr lang="en-US" altLang="ko-KR" sz="2000" i="0" u="none" strike="noStrike" baseline="0" dirty="0">
                <a:solidFill>
                  <a:srgbClr val="000000"/>
                </a:solidFill>
                <a:latin typeface="맑은 고딕" panose="020B0503020000020004" pitchFamily="50" charset="-127"/>
                <a:ea typeface="맑은 고딕" panose="020B0503020000020004" pitchFamily="50" charset="-127"/>
              </a:rPr>
              <a:t>] n. glasses</a:t>
            </a:r>
          </a:p>
          <a:p>
            <a:pPr>
              <a:lnSpc>
                <a:spcPct val="250000"/>
              </a:lnSpc>
            </a:pPr>
            <a:r>
              <a:rPr lang="ko-KR" altLang="en-US" sz="2000" i="0" u="none" strike="noStrike" baseline="0" dirty="0">
                <a:solidFill>
                  <a:srgbClr val="000000"/>
                </a:solidFill>
                <a:latin typeface="맑은 고딕" panose="020B0503020000020004" pitchFamily="50" charset="-127"/>
                <a:ea typeface="맑은 고딕" panose="020B0503020000020004" pitchFamily="50" charset="-127"/>
              </a:rPr>
              <a:t>깨끗하다</a:t>
            </a:r>
            <a:r>
              <a:rPr lang="en-US" altLang="ko-KR" sz="2000" i="0" u="none" strike="noStrike" baseline="0" dirty="0">
                <a:solidFill>
                  <a:srgbClr val="000000"/>
                </a:solidFill>
                <a:latin typeface="맑은 고딕" panose="020B0503020000020004" pitchFamily="50" charset="-127"/>
                <a:ea typeface="맑은 고딕" panose="020B0503020000020004" pitchFamily="50" charset="-127"/>
              </a:rPr>
              <a:t>[</a:t>
            </a:r>
            <a:r>
              <a:rPr lang="en-US" altLang="ko-KR" sz="2000" i="0" u="none" strike="noStrike" baseline="0" dirty="0" err="1">
                <a:solidFill>
                  <a:srgbClr val="000000"/>
                </a:solidFill>
                <a:latin typeface="맑은 고딕" panose="020B0503020000020004" pitchFamily="50" charset="-127"/>
                <a:ea typeface="맑은 고딕" panose="020B0503020000020004" pitchFamily="50" charset="-127"/>
              </a:rPr>
              <a:t>kkae</a:t>
            </a:r>
            <a:r>
              <a:rPr lang="en-US" altLang="ko-KR" sz="2000" i="0" u="none" strike="noStrike" baseline="0" dirty="0">
                <a:solidFill>
                  <a:srgbClr val="000000"/>
                </a:solidFill>
                <a:latin typeface="맑은 고딕" panose="020B0503020000020004" pitchFamily="50" charset="-127"/>
                <a:ea typeface="맑은 고딕" panose="020B0503020000020004" pitchFamily="50" charset="-127"/>
              </a:rPr>
              <a:t> </a:t>
            </a:r>
            <a:r>
              <a:rPr lang="en-US" altLang="ko-KR" sz="2000" i="0" u="none" strike="noStrike" baseline="0" dirty="0" err="1">
                <a:solidFill>
                  <a:srgbClr val="000000"/>
                </a:solidFill>
                <a:latin typeface="맑은 고딕" panose="020B0503020000020004" pitchFamily="50" charset="-127"/>
                <a:ea typeface="맑은 고딕" panose="020B0503020000020004" pitchFamily="50" charset="-127"/>
              </a:rPr>
              <a:t>kkeu</a:t>
            </a:r>
            <a:r>
              <a:rPr lang="en-US" altLang="ko-KR" sz="2000" i="0" u="none" strike="noStrike" baseline="0" dirty="0">
                <a:solidFill>
                  <a:srgbClr val="000000"/>
                </a:solidFill>
                <a:latin typeface="맑은 고딕" panose="020B0503020000020004" pitchFamily="50" charset="-127"/>
                <a:ea typeface="맑은 고딕" panose="020B0503020000020004" pitchFamily="50" charset="-127"/>
              </a:rPr>
              <a:t> ta da] v. clean</a:t>
            </a:r>
          </a:p>
          <a:p>
            <a:pPr>
              <a:lnSpc>
                <a:spcPct val="250000"/>
              </a:lnSpc>
            </a:pPr>
            <a:r>
              <a:rPr lang="ko-KR" altLang="en-US" sz="2000" i="0" u="none" strike="noStrike" baseline="0" dirty="0">
                <a:solidFill>
                  <a:srgbClr val="000000"/>
                </a:solidFill>
                <a:latin typeface="맑은 고딕" panose="020B0503020000020004" pitchFamily="50" charset="-127"/>
                <a:ea typeface="맑은 고딕" panose="020B0503020000020004" pitchFamily="50" charset="-127"/>
              </a:rPr>
              <a:t>보름달</a:t>
            </a:r>
            <a:r>
              <a:rPr lang="en-US" altLang="ko-KR" sz="2000" i="0" u="none" strike="noStrike" baseline="0" dirty="0">
                <a:solidFill>
                  <a:srgbClr val="000000"/>
                </a:solidFill>
                <a:latin typeface="맑은 고딕" panose="020B0503020000020004" pitchFamily="50" charset="-127"/>
                <a:ea typeface="맑은 고딕" panose="020B0503020000020004" pitchFamily="50" charset="-127"/>
              </a:rPr>
              <a:t>[</a:t>
            </a:r>
            <a:r>
              <a:rPr lang="en-US" altLang="ko-KR" sz="2000" i="0" u="none" strike="noStrike" baseline="0" dirty="0" err="1">
                <a:solidFill>
                  <a:srgbClr val="000000"/>
                </a:solidFill>
                <a:latin typeface="맑은 고딕" panose="020B0503020000020004" pitchFamily="50" charset="-127"/>
                <a:ea typeface="맑은 고딕" panose="020B0503020000020004" pitchFamily="50" charset="-127"/>
              </a:rPr>
              <a:t>bo</a:t>
            </a:r>
            <a:r>
              <a:rPr lang="en-US" altLang="ko-KR" sz="2000" i="0" u="none" strike="noStrike" baseline="0" dirty="0">
                <a:solidFill>
                  <a:srgbClr val="000000"/>
                </a:solidFill>
                <a:latin typeface="맑은 고딕" panose="020B0503020000020004" pitchFamily="50" charset="-127"/>
                <a:ea typeface="맑은 고딕" panose="020B0503020000020004" pitchFamily="50" charset="-127"/>
              </a:rPr>
              <a:t> </a:t>
            </a:r>
            <a:r>
              <a:rPr lang="en-US" altLang="ko-KR" sz="2000" i="0" u="none" strike="noStrike" baseline="0" dirty="0" err="1">
                <a:solidFill>
                  <a:srgbClr val="000000"/>
                </a:solidFill>
                <a:latin typeface="맑은 고딕" panose="020B0503020000020004" pitchFamily="50" charset="-127"/>
                <a:ea typeface="맑은 고딕" panose="020B0503020000020004" pitchFamily="50" charset="-127"/>
              </a:rPr>
              <a:t>leum</a:t>
            </a:r>
            <a:r>
              <a:rPr lang="en-US" altLang="ko-KR" sz="2000" i="0" u="none" strike="noStrike" baseline="0" dirty="0">
                <a:solidFill>
                  <a:srgbClr val="000000"/>
                </a:solidFill>
                <a:latin typeface="맑은 고딕" panose="020B0503020000020004" pitchFamily="50" charset="-127"/>
                <a:ea typeface="맑은 고딕" panose="020B0503020000020004" pitchFamily="50" charset="-127"/>
              </a:rPr>
              <a:t> dal] n. full moon</a:t>
            </a:r>
          </a:p>
          <a:p>
            <a:pPr>
              <a:lnSpc>
                <a:spcPct val="250000"/>
              </a:lnSpc>
            </a:pPr>
            <a:r>
              <a:rPr lang="ko-KR" altLang="en-US" sz="2000" i="0" u="none" strike="noStrike" baseline="0" dirty="0">
                <a:solidFill>
                  <a:srgbClr val="000000"/>
                </a:solidFill>
                <a:latin typeface="맑은 고딕" panose="020B0503020000020004" pitchFamily="50" charset="-127"/>
                <a:ea typeface="맑은 고딕" panose="020B0503020000020004" pitchFamily="50" charset="-127"/>
              </a:rPr>
              <a:t>뜨다</a:t>
            </a:r>
            <a:r>
              <a:rPr lang="en-US" altLang="ko-KR" sz="2000" i="0" u="none" strike="noStrike" baseline="0" dirty="0">
                <a:solidFill>
                  <a:srgbClr val="000000"/>
                </a:solidFill>
                <a:latin typeface="맑은 고딕" panose="020B0503020000020004" pitchFamily="50" charset="-127"/>
                <a:ea typeface="맑은 고딕" panose="020B0503020000020004" pitchFamily="50" charset="-127"/>
              </a:rPr>
              <a:t>[</a:t>
            </a:r>
            <a:r>
              <a:rPr lang="en-US" altLang="ko-KR" sz="2000" i="0" u="none" strike="noStrike" baseline="0" dirty="0" err="1">
                <a:solidFill>
                  <a:srgbClr val="000000"/>
                </a:solidFill>
                <a:latin typeface="맑은 고딕" panose="020B0503020000020004" pitchFamily="50" charset="-127"/>
                <a:ea typeface="맑은 고딕" panose="020B0503020000020004" pitchFamily="50" charset="-127"/>
              </a:rPr>
              <a:t>tteu</a:t>
            </a:r>
            <a:r>
              <a:rPr lang="en-US" altLang="ko-KR" sz="2000" i="0" u="none" strike="noStrike" baseline="0" dirty="0">
                <a:solidFill>
                  <a:srgbClr val="000000"/>
                </a:solidFill>
                <a:latin typeface="맑은 고딕" panose="020B0503020000020004" pitchFamily="50" charset="-127"/>
                <a:ea typeface="맑은 고딕" panose="020B0503020000020004" pitchFamily="50" charset="-127"/>
              </a:rPr>
              <a:t> da] v. rise</a:t>
            </a:r>
          </a:p>
          <a:p>
            <a:pPr>
              <a:lnSpc>
                <a:spcPct val="250000"/>
              </a:lnSpc>
            </a:pPr>
            <a:r>
              <a:rPr lang="ko-KR" altLang="en-US" sz="2000" i="0" u="none" strike="noStrike" baseline="0" dirty="0">
                <a:solidFill>
                  <a:srgbClr val="000000"/>
                </a:solidFill>
                <a:latin typeface="맑은 고딕" panose="020B0503020000020004" pitchFamily="50" charset="-127"/>
                <a:ea typeface="맑은 고딕" panose="020B0503020000020004" pitchFamily="50" charset="-127"/>
              </a:rPr>
              <a:t>냉장고</a:t>
            </a:r>
            <a:r>
              <a:rPr lang="en-US" altLang="ko-KR" sz="2000" i="0" u="none" strike="noStrike" baseline="0" dirty="0">
                <a:solidFill>
                  <a:srgbClr val="000000"/>
                </a:solidFill>
                <a:latin typeface="맑은 고딕" panose="020B0503020000020004" pitchFamily="50" charset="-127"/>
                <a:ea typeface="맑은 고딕" panose="020B0503020000020004" pitchFamily="50" charset="-127"/>
              </a:rPr>
              <a:t>[</a:t>
            </a:r>
            <a:r>
              <a:rPr lang="en-US" altLang="ko-KR" sz="2000" i="0" u="none" strike="noStrike" baseline="0" dirty="0" err="1">
                <a:solidFill>
                  <a:srgbClr val="000000"/>
                </a:solidFill>
                <a:latin typeface="맑은 고딕" panose="020B0503020000020004" pitchFamily="50" charset="-127"/>
                <a:ea typeface="맑은 고딕" panose="020B0503020000020004" pitchFamily="50" charset="-127"/>
              </a:rPr>
              <a:t>naeng</a:t>
            </a:r>
            <a:r>
              <a:rPr lang="en-US" altLang="ko-KR" sz="2000" i="0" u="none" strike="noStrike" baseline="0" dirty="0">
                <a:solidFill>
                  <a:srgbClr val="000000"/>
                </a:solidFill>
                <a:latin typeface="맑은 고딕" panose="020B0503020000020004" pitchFamily="50" charset="-127"/>
                <a:ea typeface="맑은 고딕" panose="020B0503020000020004" pitchFamily="50" charset="-127"/>
              </a:rPr>
              <a:t> </a:t>
            </a:r>
            <a:r>
              <a:rPr lang="en-US" altLang="ko-KR" sz="2000" i="0" u="none" strike="noStrike" baseline="0" dirty="0" err="1">
                <a:solidFill>
                  <a:srgbClr val="000000"/>
                </a:solidFill>
                <a:latin typeface="맑은 고딕" panose="020B0503020000020004" pitchFamily="50" charset="-127"/>
                <a:ea typeface="맑은 고딕" panose="020B0503020000020004" pitchFamily="50" charset="-127"/>
              </a:rPr>
              <a:t>jang</a:t>
            </a:r>
            <a:r>
              <a:rPr lang="en-US" altLang="ko-KR" sz="2000" i="0" u="none" strike="noStrike" baseline="0" dirty="0">
                <a:solidFill>
                  <a:srgbClr val="000000"/>
                </a:solidFill>
                <a:latin typeface="맑은 고딕" panose="020B0503020000020004" pitchFamily="50" charset="-127"/>
                <a:ea typeface="맑은 고딕" panose="020B0503020000020004" pitchFamily="50" charset="-127"/>
              </a:rPr>
              <a:t> go] n. refrigerator</a:t>
            </a:r>
          </a:p>
          <a:p>
            <a:pPr>
              <a:lnSpc>
                <a:spcPct val="250000"/>
              </a:lnSpc>
            </a:pPr>
            <a:r>
              <a:rPr lang="ko-KR" altLang="en-US" sz="2000" i="0" u="none" strike="noStrike" baseline="0" dirty="0">
                <a:solidFill>
                  <a:srgbClr val="000000"/>
                </a:solidFill>
                <a:latin typeface="맑은 고딕" panose="020B0503020000020004" pitchFamily="50" charset="-127"/>
                <a:ea typeface="맑은 고딕" panose="020B0503020000020004" pitchFamily="50" charset="-127"/>
              </a:rPr>
              <a:t>싸다</a:t>
            </a:r>
            <a:r>
              <a:rPr lang="en-US" altLang="ko-KR" sz="2000" i="0" u="none" strike="noStrike" baseline="0" dirty="0">
                <a:solidFill>
                  <a:srgbClr val="000000"/>
                </a:solidFill>
                <a:latin typeface="맑은 고딕" panose="020B0503020000020004" pitchFamily="50" charset="-127"/>
                <a:ea typeface="맑은 고딕" panose="020B0503020000020004" pitchFamily="50" charset="-127"/>
              </a:rPr>
              <a:t>[</a:t>
            </a:r>
            <a:r>
              <a:rPr lang="en-US" altLang="ko-KR" sz="2000" i="0" u="none" strike="noStrike" baseline="0" dirty="0" err="1">
                <a:solidFill>
                  <a:srgbClr val="000000"/>
                </a:solidFill>
                <a:latin typeface="맑은 고딕" panose="020B0503020000020004" pitchFamily="50" charset="-127"/>
                <a:ea typeface="맑은 고딕" panose="020B0503020000020004" pitchFamily="50" charset="-127"/>
              </a:rPr>
              <a:t>ssa</a:t>
            </a:r>
            <a:r>
              <a:rPr lang="en-US" altLang="ko-KR" sz="2000" i="0" u="none" strike="noStrike" baseline="0" dirty="0">
                <a:solidFill>
                  <a:srgbClr val="000000"/>
                </a:solidFill>
                <a:latin typeface="맑은 고딕" panose="020B0503020000020004" pitchFamily="50" charset="-127"/>
                <a:ea typeface="맑은 고딕" panose="020B0503020000020004" pitchFamily="50" charset="-127"/>
              </a:rPr>
              <a:t> da] v. cheap, inexpensive</a:t>
            </a:r>
          </a:p>
        </p:txBody>
      </p:sp>
      <p:cxnSp>
        <p:nvCxnSpPr>
          <p:cNvPr id="13" name="직선 연결선 12">
            <a:extLst>
              <a:ext uri="{FF2B5EF4-FFF2-40B4-BE49-F238E27FC236}">
                <a16:creationId xmlns:a16="http://schemas.microsoft.com/office/drawing/2014/main" id="{9385A09D-7B6F-463A-BD79-74E0992538D7}"/>
              </a:ext>
            </a:extLst>
          </p:cNvPr>
          <p:cNvCxnSpPr/>
          <p:nvPr/>
        </p:nvCxnSpPr>
        <p:spPr>
          <a:xfrm>
            <a:off x="5707118" y="1294801"/>
            <a:ext cx="0" cy="4698124"/>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E1DC353-4B97-42A6-95AD-D32D90987347}"/>
              </a:ext>
            </a:extLst>
          </p:cNvPr>
          <p:cNvSpPr txBox="1"/>
          <p:nvPr/>
        </p:nvSpPr>
        <p:spPr>
          <a:xfrm>
            <a:off x="6484883" y="1141707"/>
            <a:ext cx="6096000" cy="4572534"/>
          </a:xfrm>
          <a:prstGeom prst="rect">
            <a:avLst/>
          </a:prstGeom>
          <a:noFill/>
        </p:spPr>
        <p:txBody>
          <a:bodyPr wrap="square">
            <a:spAutoFit/>
          </a:bodyPr>
          <a:lstStyle/>
          <a:p>
            <a:pPr>
              <a:lnSpc>
                <a:spcPct val="250000"/>
              </a:lnSpc>
            </a:pPr>
            <a:r>
              <a:rPr lang="ko-KR" altLang="en-US" sz="2000" i="0" u="none" strike="noStrike" baseline="0" dirty="0">
                <a:solidFill>
                  <a:srgbClr val="000000"/>
                </a:solidFill>
                <a:latin typeface="+mn-ea"/>
              </a:rPr>
              <a:t>비싸다</a:t>
            </a:r>
            <a:r>
              <a:rPr lang="en-US" altLang="ko-KR" sz="2000" i="0" u="none" strike="noStrike" baseline="0" dirty="0">
                <a:solidFill>
                  <a:srgbClr val="000000"/>
                </a:solidFill>
                <a:latin typeface="+mn-ea"/>
              </a:rPr>
              <a:t>[bi </a:t>
            </a:r>
            <a:r>
              <a:rPr lang="en-US" altLang="ko-KR" sz="2000" i="0" u="none" strike="noStrike" baseline="0" dirty="0" err="1">
                <a:solidFill>
                  <a:srgbClr val="000000"/>
                </a:solidFill>
                <a:latin typeface="+mn-ea"/>
              </a:rPr>
              <a:t>ssa</a:t>
            </a:r>
            <a:r>
              <a:rPr lang="en-US" altLang="ko-KR" sz="2000" i="0" u="none" strike="noStrike" baseline="0" dirty="0">
                <a:solidFill>
                  <a:srgbClr val="000000"/>
                </a:solidFill>
                <a:latin typeface="+mn-ea"/>
              </a:rPr>
              <a:t> da] v. expensive</a:t>
            </a:r>
          </a:p>
          <a:p>
            <a:pPr>
              <a:lnSpc>
                <a:spcPct val="250000"/>
              </a:lnSpc>
            </a:pPr>
            <a:r>
              <a:rPr lang="ko-KR" altLang="en-US" sz="2000" i="0" u="none" strike="noStrike" baseline="0" dirty="0">
                <a:solidFill>
                  <a:srgbClr val="000000"/>
                </a:solidFill>
                <a:latin typeface="+mn-ea"/>
              </a:rPr>
              <a:t>팔다</a:t>
            </a:r>
            <a:r>
              <a:rPr lang="en-US" altLang="ko-KR" sz="2000" i="0" u="none" strike="noStrike" baseline="0" dirty="0">
                <a:solidFill>
                  <a:srgbClr val="000000"/>
                </a:solidFill>
                <a:latin typeface="+mn-ea"/>
              </a:rPr>
              <a:t>[pal da] v. sell</a:t>
            </a:r>
          </a:p>
          <a:p>
            <a:pPr>
              <a:lnSpc>
                <a:spcPct val="250000"/>
              </a:lnSpc>
            </a:pPr>
            <a:r>
              <a:rPr lang="ko-KR" altLang="en-US" sz="2000" dirty="0">
                <a:latin typeface="+mn-ea"/>
              </a:rPr>
              <a:t>또</a:t>
            </a:r>
            <a:r>
              <a:rPr lang="en-US" altLang="ko-KR" sz="2000" dirty="0">
                <a:latin typeface="+mn-ea"/>
              </a:rPr>
              <a:t>[</a:t>
            </a:r>
            <a:r>
              <a:rPr lang="en-US" altLang="ko-KR" sz="2000" dirty="0" err="1">
                <a:latin typeface="+mn-ea"/>
              </a:rPr>
              <a:t>tto</a:t>
            </a:r>
            <a:r>
              <a:rPr lang="en-US" altLang="ko-KR" sz="2000" dirty="0">
                <a:latin typeface="+mn-ea"/>
              </a:rPr>
              <a:t>] adv. again, conj. and</a:t>
            </a:r>
          </a:p>
          <a:p>
            <a:pPr>
              <a:lnSpc>
                <a:spcPct val="250000"/>
              </a:lnSpc>
            </a:pPr>
            <a:r>
              <a:rPr lang="ko-KR" altLang="en-US" sz="2000" dirty="0">
                <a:latin typeface="+mn-ea"/>
              </a:rPr>
              <a:t>군대</a:t>
            </a:r>
            <a:r>
              <a:rPr lang="en-US" altLang="ko-KR" sz="2000" dirty="0">
                <a:latin typeface="+mn-ea"/>
              </a:rPr>
              <a:t>[gun </a:t>
            </a:r>
            <a:r>
              <a:rPr lang="en-US" altLang="ko-KR" sz="2000" dirty="0" err="1">
                <a:latin typeface="+mn-ea"/>
              </a:rPr>
              <a:t>dae</a:t>
            </a:r>
            <a:r>
              <a:rPr lang="en-US" altLang="ko-KR" sz="2000" dirty="0">
                <a:latin typeface="+mn-ea"/>
              </a:rPr>
              <a:t>] n. military, army</a:t>
            </a:r>
          </a:p>
          <a:p>
            <a:pPr>
              <a:lnSpc>
                <a:spcPct val="250000"/>
              </a:lnSpc>
            </a:pPr>
            <a:r>
              <a:rPr lang="ko-KR" altLang="en-US" sz="2000" dirty="0">
                <a:latin typeface="+mn-ea"/>
              </a:rPr>
              <a:t>휴가</a:t>
            </a:r>
            <a:r>
              <a:rPr lang="en-US" altLang="ko-KR" sz="2000" dirty="0">
                <a:latin typeface="+mn-ea"/>
              </a:rPr>
              <a:t>[</a:t>
            </a:r>
            <a:r>
              <a:rPr lang="en-US" altLang="ko-KR" sz="2000" dirty="0" err="1">
                <a:latin typeface="+mn-ea"/>
              </a:rPr>
              <a:t>hyu</a:t>
            </a:r>
            <a:r>
              <a:rPr lang="en-US" altLang="ko-KR" sz="2000" dirty="0">
                <a:latin typeface="+mn-ea"/>
              </a:rPr>
              <a:t> ga] n. vacation, holiday</a:t>
            </a:r>
          </a:p>
          <a:p>
            <a:pPr>
              <a:lnSpc>
                <a:spcPct val="250000"/>
              </a:lnSpc>
            </a:pPr>
            <a:r>
              <a:rPr lang="ko-KR" altLang="en-US" sz="2000" dirty="0">
                <a:latin typeface="+mj-lt"/>
              </a:rPr>
              <a:t>앞</a:t>
            </a:r>
            <a:r>
              <a:rPr lang="en-US" altLang="ko-KR" sz="2000" dirty="0">
                <a:latin typeface="+mj-lt"/>
              </a:rPr>
              <a:t>[ap] n. front</a:t>
            </a:r>
          </a:p>
        </p:txBody>
      </p:sp>
    </p:spTree>
    <p:extLst>
      <p:ext uri="{BB962C8B-B14F-4D97-AF65-F5344CB8AC3E}">
        <p14:creationId xmlns:p14="http://schemas.microsoft.com/office/powerpoint/2010/main" val="3569158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709127"/>
            <a:ext cx="11355614" cy="586947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232257" rtl="0" eaLnBrk="1" fontAlgn="auto" latinLnBrk="0" hangingPunct="1">
              <a:lnSpc>
                <a:spcPct val="120000"/>
              </a:lnSpc>
              <a:spcBef>
                <a:spcPts val="1000"/>
              </a:spcBef>
              <a:spcAft>
                <a:spcPts val="0"/>
              </a:spcAft>
              <a:buClr>
                <a:srgbClr val="5B9BD5"/>
              </a:buClr>
              <a:buSzPct val="100000"/>
              <a:tabLst/>
              <a:defRPr/>
            </a:pPr>
            <a:endParaRPr lang="ko-KR" altLang="en-US" dirty="0">
              <a:solidFill>
                <a:prstClr val="white"/>
              </a:solidFill>
            </a:endParaRPr>
          </a:p>
        </p:txBody>
      </p:sp>
      <p:sp>
        <p:nvSpPr>
          <p:cNvPr id="8" name="직사각형 7">
            <a:extLst>
              <a:ext uri="{FF2B5EF4-FFF2-40B4-BE49-F238E27FC236}">
                <a16:creationId xmlns:a16="http://schemas.microsoft.com/office/drawing/2014/main" id="{4D937594-22A8-4D70-8EC0-A8F7AB3E7251}"/>
              </a:ext>
            </a:extLst>
          </p:cNvPr>
          <p:cNvSpPr/>
          <p:nvPr/>
        </p:nvSpPr>
        <p:spPr>
          <a:xfrm>
            <a:off x="0" y="2982"/>
            <a:ext cx="3821277"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Today’s word</a:t>
            </a:r>
          </a:p>
        </p:txBody>
      </p:sp>
      <p:cxnSp>
        <p:nvCxnSpPr>
          <p:cNvPr id="13" name="직선 연결선 12">
            <a:extLst>
              <a:ext uri="{FF2B5EF4-FFF2-40B4-BE49-F238E27FC236}">
                <a16:creationId xmlns:a16="http://schemas.microsoft.com/office/drawing/2014/main" id="{9385A09D-7B6F-463A-BD79-74E0992538D7}"/>
              </a:ext>
            </a:extLst>
          </p:cNvPr>
          <p:cNvCxnSpPr/>
          <p:nvPr/>
        </p:nvCxnSpPr>
        <p:spPr>
          <a:xfrm>
            <a:off x="6001407" y="1284291"/>
            <a:ext cx="0" cy="4698124"/>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2E197CB-7179-4C83-A175-1087F4E6864A}"/>
              </a:ext>
            </a:extLst>
          </p:cNvPr>
          <p:cNvSpPr txBox="1"/>
          <p:nvPr/>
        </p:nvSpPr>
        <p:spPr>
          <a:xfrm>
            <a:off x="1152426" y="966976"/>
            <a:ext cx="4782207" cy="5353773"/>
          </a:xfrm>
          <a:prstGeom prst="rect">
            <a:avLst/>
          </a:prstGeom>
          <a:noFill/>
        </p:spPr>
        <p:txBody>
          <a:bodyPr wrap="square">
            <a:spAutoFit/>
          </a:bodyPr>
          <a:lstStyle/>
          <a:p>
            <a:pPr>
              <a:lnSpc>
                <a:spcPct val="250000"/>
              </a:lnSpc>
            </a:pPr>
            <a:r>
              <a:rPr lang="ko-KR" altLang="en-US" sz="2000" dirty="0"/>
              <a:t>카페</a:t>
            </a:r>
            <a:r>
              <a:rPr lang="en-US" altLang="ko-KR" sz="2000" dirty="0"/>
              <a:t>[ka pe] n. cafe</a:t>
            </a:r>
          </a:p>
          <a:p>
            <a:pPr>
              <a:lnSpc>
                <a:spcPct val="250000"/>
              </a:lnSpc>
            </a:pPr>
            <a:r>
              <a:rPr lang="ko-KR" altLang="en-US" sz="2000" dirty="0"/>
              <a:t>수다</a:t>
            </a:r>
            <a:r>
              <a:rPr lang="en-US" altLang="ko-KR" sz="2000" dirty="0"/>
              <a:t>[</a:t>
            </a:r>
            <a:r>
              <a:rPr lang="en-US" altLang="ko-KR" sz="2000" dirty="0" err="1"/>
              <a:t>su</a:t>
            </a:r>
            <a:r>
              <a:rPr lang="en-US" altLang="ko-KR" sz="2000" dirty="0"/>
              <a:t> da] n. chat</a:t>
            </a:r>
          </a:p>
          <a:p>
            <a:pPr>
              <a:lnSpc>
                <a:spcPct val="250000"/>
              </a:lnSpc>
            </a:pPr>
            <a:r>
              <a:rPr lang="ko-KR" altLang="en-US" sz="2000" dirty="0"/>
              <a:t>얘기</a:t>
            </a:r>
            <a:r>
              <a:rPr lang="en-US" altLang="ko-KR" sz="2000" dirty="0"/>
              <a:t>[</a:t>
            </a:r>
            <a:r>
              <a:rPr lang="en-US" altLang="ko-KR" sz="2000" dirty="0" err="1"/>
              <a:t>yae</a:t>
            </a:r>
            <a:r>
              <a:rPr lang="en-US" altLang="ko-KR" sz="2000" dirty="0"/>
              <a:t> </a:t>
            </a:r>
            <a:r>
              <a:rPr lang="en-US" altLang="ko-KR" sz="2000" dirty="0" err="1"/>
              <a:t>gi</a:t>
            </a:r>
            <a:r>
              <a:rPr lang="en-US" altLang="ko-KR" sz="2000" dirty="0"/>
              <a:t>] n. story, conversation</a:t>
            </a:r>
          </a:p>
          <a:p>
            <a:pPr>
              <a:lnSpc>
                <a:spcPct val="250000"/>
              </a:lnSpc>
            </a:pPr>
            <a:r>
              <a:rPr lang="ko-KR" altLang="en-US" sz="2000" dirty="0"/>
              <a:t>때</a:t>
            </a:r>
            <a:r>
              <a:rPr lang="en-US" altLang="ko-KR" sz="2000" dirty="0"/>
              <a:t>[</a:t>
            </a:r>
            <a:r>
              <a:rPr lang="en-US" altLang="ko-KR" sz="2000" dirty="0" err="1"/>
              <a:t>ttae</a:t>
            </a:r>
            <a:r>
              <a:rPr lang="en-US" altLang="ko-KR" sz="2000" dirty="0"/>
              <a:t>] n. time, the moment</a:t>
            </a:r>
          </a:p>
          <a:p>
            <a:pPr>
              <a:lnSpc>
                <a:spcPct val="250000"/>
              </a:lnSpc>
            </a:pPr>
            <a:r>
              <a:rPr lang="ko-KR" altLang="en-US" sz="2000" dirty="0"/>
              <a:t>참</a:t>
            </a:r>
            <a:r>
              <a:rPr lang="en-US" altLang="ko-KR" sz="2000" dirty="0"/>
              <a:t>[cham] adv. really, truly, very</a:t>
            </a:r>
          </a:p>
          <a:p>
            <a:pPr>
              <a:lnSpc>
                <a:spcPct val="250000"/>
              </a:lnSpc>
            </a:pPr>
            <a:r>
              <a:rPr lang="ko-KR" altLang="en-US" sz="2000" dirty="0"/>
              <a:t>힘들다</a:t>
            </a:r>
            <a:r>
              <a:rPr lang="en-US" altLang="ko-KR" sz="2000" dirty="0"/>
              <a:t>[him </a:t>
            </a:r>
            <a:r>
              <a:rPr lang="en-US" altLang="ko-KR" sz="2000" dirty="0" err="1"/>
              <a:t>deul</a:t>
            </a:r>
            <a:r>
              <a:rPr lang="en-US" altLang="ko-KR" sz="2000" dirty="0"/>
              <a:t> da] v. hard, difficult</a:t>
            </a:r>
          </a:p>
          <a:p>
            <a:pPr>
              <a:lnSpc>
                <a:spcPct val="250000"/>
              </a:lnSpc>
            </a:pPr>
            <a:endParaRPr lang="en-US" altLang="ko-KR" sz="2000" b="0" i="0" u="none" strike="noStrike" baseline="0" dirty="0">
              <a:solidFill>
                <a:srgbClr val="000000"/>
              </a:solidFill>
              <a:latin typeface="Yoon YGO 520_TT"/>
            </a:endParaRPr>
          </a:p>
        </p:txBody>
      </p:sp>
      <p:sp>
        <p:nvSpPr>
          <p:cNvPr id="12" name="TextBox 11">
            <a:extLst>
              <a:ext uri="{FF2B5EF4-FFF2-40B4-BE49-F238E27FC236}">
                <a16:creationId xmlns:a16="http://schemas.microsoft.com/office/drawing/2014/main" id="{A34DDDFE-024E-4F93-8350-6841FEFC4A0C}"/>
              </a:ext>
            </a:extLst>
          </p:cNvPr>
          <p:cNvSpPr txBox="1"/>
          <p:nvPr/>
        </p:nvSpPr>
        <p:spPr>
          <a:xfrm>
            <a:off x="6456587" y="1413314"/>
            <a:ext cx="6642537" cy="3803092"/>
          </a:xfrm>
          <a:prstGeom prst="rect">
            <a:avLst/>
          </a:prstGeom>
          <a:noFill/>
        </p:spPr>
        <p:txBody>
          <a:bodyPr wrap="square">
            <a:spAutoFit/>
          </a:bodyPr>
          <a:lstStyle/>
          <a:p>
            <a:pPr>
              <a:lnSpc>
                <a:spcPct val="250000"/>
              </a:lnSpc>
            </a:pPr>
            <a:r>
              <a:rPr lang="ko-KR" altLang="en-US" sz="2000" dirty="0"/>
              <a:t>인테리어</a:t>
            </a:r>
            <a:r>
              <a:rPr lang="en-US" altLang="ko-KR" sz="2000" dirty="0"/>
              <a:t>[in </a:t>
            </a:r>
            <a:r>
              <a:rPr lang="en-US" altLang="ko-KR" sz="2000" dirty="0" err="1"/>
              <a:t>te</a:t>
            </a:r>
            <a:r>
              <a:rPr lang="en-US" altLang="ko-KR" sz="2000" dirty="0"/>
              <a:t> li </a:t>
            </a:r>
            <a:r>
              <a:rPr lang="en-US" altLang="ko-KR" sz="2000" dirty="0" err="1"/>
              <a:t>eo</a:t>
            </a:r>
            <a:r>
              <a:rPr lang="en-US" altLang="ko-KR" sz="2000" dirty="0"/>
              <a:t>] n. interior (design)</a:t>
            </a:r>
          </a:p>
          <a:p>
            <a:pPr>
              <a:lnSpc>
                <a:spcPct val="250000"/>
              </a:lnSpc>
            </a:pPr>
            <a:r>
              <a:rPr lang="ko-KR" altLang="en-US" sz="2000" dirty="0"/>
              <a:t>예쁘다</a:t>
            </a:r>
            <a:r>
              <a:rPr lang="en-US" altLang="ko-KR" sz="2000" dirty="0"/>
              <a:t>[ye </a:t>
            </a:r>
            <a:r>
              <a:rPr lang="en-US" altLang="ko-KR" sz="2000" dirty="0" err="1"/>
              <a:t>ppeu</a:t>
            </a:r>
            <a:r>
              <a:rPr lang="en-US" altLang="ko-KR" sz="2000" dirty="0"/>
              <a:t> da] v. pretty</a:t>
            </a:r>
          </a:p>
          <a:p>
            <a:pPr>
              <a:lnSpc>
                <a:spcPct val="250000"/>
              </a:lnSpc>
            </a:pPr>
            <a:r>
              <a:rPr lang="ko-KR" altLang="en-US" sz="2000" dirty="0"/>
              <a:t>디저트</a:t>
            </a:r>
            <a:r>
              <a:rPr lang="en-US" altLang="ko-KR" sz="2000" dirty="0"/>
              <a:t>[di </a:t>
            </a:r>
            <a:r>
              <a:rPr lang="en-US" altLang="ko-KR" sz="2000" dirty="0" err="1"/>
              <a:t>jeo</a:t>
            </a:r>
            <a:r>
              <a:rPr lang="en-US" altLang="ko-KR" sz="2000" dirty="0"/>
              <a:t> </a:t>
            </a:r>
            <a:r>
              <a:rPr lang="en-US" altLang="ko-KR" sz="2000" dirty="0" err="1"/>
              <a:t>teu</a:t>
            </a:r>
            <a:r>
              <a:rPr lang="en-US" altLang="ko-KR" sz="2000" dirty="0"/>
              <a:t>] n. dessert</a:t>
            </a:r>
          </a:p>
          <a:p>
            <a:pPr>
              <a:lnSpc>
                <a:spcPct val="250000"/>
              </a:lnSpc>
            </a:pPr>
            <a:r>
              <a:rPr lang="ko-KR" altLang="en-US" sz="2000" dirty="0"/>
              <a:t>내일</a:t>
            </a:r>
            <a:r>
              <a:rPr lang="en-US" altLang="ko-KR" sz="2000" dirty="0"/>
              <a:t>[nae il] n. tomorrow</a:t>
            </a:r>
          </a:p>
          <a:p>
            <a:pPr>
              <a:lnSpc>
                <a:spcPct val="250000"/>
              </a:lnSpc>
            </a:pPr>
            <a:r>
              <a:rPr lang="ko-KR" altLang="en-US" sz="2000" dirty="0"/>
              <a:t>과제</a:t>
            </a:r>
            <a:r>
              <a:rPr lang="en-US" altLang="ko-KR" sz="2000" dirty="0"/>
              <a:t>[</a:t>
            </a:r>
            <a:r>
              <a:rPr lang="en-US" altLang="ko-KR" sz="2000" dirty="0" err="1"/>
              <a:t>gwa</a:t>
            </a:r>
            <a:r>
              <a:rPr lang="en-US" altLang="ko-KR" sz="2000" dirty="0"/>
              <a:t> je] n. assignment</a:t>
            </a:r>
            <a:endParaRPr lang="ko-KR" altLang="en-US" sz="2000" dirty="0"/>
          </a:p>
        </p:txBody>
      </p:sp>
    </p:spTree>
    <p:extLst>
      <p:ext uri="{BB962C8B-B14F-4D97-AF65-F5344CB8AC3E}">
        <p14:creationId xmlns:p14="http://schemas.microsoft.com/office/powerpoint/2010/main" val="3853537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709127"/>
            <a:ext cx="11355614" cy="586947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endParaRPr lang="ko-KR" altLang="en-US" dirty="0">
              <a:solidFill>
                <a:prstClr val="white"/>
              </a:solidFill>
            </a:endParaRPr>
          </a:p>
        </p:txBody>
      </p:sp>
      <p:sp>
        <p:nvSpPr>
          <p:cNvPr id="3" name="직사각형 2">
            <a:extLst>
              <a:ext uri="{FF2B5EF4-FFF2-40B4-BE49-F238E27FC236}">
                <a16:creationId xmlns:a16="http://schemas.microsoft.com/office/drawing/2014/main" id="{43CD350C-F338-4F26-A9A0-54D2464636E2}"/>
              </a:ext>
            </a:extLst>
          </p:cNvPr>
          <p:cNvSpPr/>
          <p:nvPr/>
        </p:nvSpPr>
        <p:spPr>
          <a:xfrm>
            <a:off x="531845" y="0"/>
            <a:ext cx="3821277"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Today’s conversation</a:t>
            </a:r>
          </a:p>
        </p:txBody>
      </p:sp>
      <p:sp>
        <p:nvSpPr>
          <p:cNvPr id="7" name="TextBox 6">
            <a:extLst>
              <a:ext uri="{FF2B5EF4-FFF2-40B4-BE49-F238E27FC236}">
                <a16:creationId xmlns:a16="http://schemas.microsoft.com/office/drawing/2014/main" id="{550AC697-12A5-4433-BF69-3AD548CCA601}"/>
              </a:ext>
            </a:extLst>
          </p:cNvPr>
          <p:cNvSpPr txBox="1"/>
          <p:nvPr/>
        </p:nvSpPr>
        <p:spPr>
          <a:xfrm>
            <a:off x="965103" y="1218292"/>
            <a:ext cx="10573407" cy="5238357"/>
          </a:xfrm>
          <a:prstGeom prst="rect">
            <a:avLst/>
          </a:prstGeom>
          <a:noFill/>
        </p:spPr>
        <p:txBody>
          <a:bodyPr wrap="square">
            <a:spAutoFit/>
          </a:bodyPr>
          <a:lstStyle/>
          <a:p>
            <a:pPr>
              <a:lnSpc>
                <a:spcPct val="200000"/>
              </a:lnSpc>
            </a:pPr>
            <a:r>
              <a:rPr lang="ko-KR" altLang="en-US" sz="2000" b="0" i="0" u="none" strike="noStrike" baseline="0" dirty="0">
                <a:solidFill>
                  <a:srgbClr val="000000"/>
                </a:solidFill>
                <a:highlight>
                  <a:srgbClr val="00FF00"/>
                </a:highlight>
                <a:latin typeface="Yoon YGO 530_TT"/>
              </a:rPr>
              <a:t>민준</a:t>
            </a:r>
            <a:r>
              <a:rPr lang="en-US" altLang="ko-KR" sz="2000" b="0" i="0" u="none" strike="noStrike" baseline="0" dirty="0">
                <a:solidFill>
                  <a:srgbClr val="000000"/>
                </a:solidFill>
                <a:latin typeface="Yoon YGO 530_TT"/>
              </a:rPr>
              <a:t>: </a:t>
            </a:r>
            <a:r>
              <a:rPr lang="ko-KR" altLang="en-US" sz="2000" b="0" i="0" u="none" strike="noStrike" baseline="0" dirty="0">
                <a:solidFill>
                  <a:srgbClr val="000000"/>
                </a:solidFill>
                <a:latin typeface="Yoon YGO 530_TT"/>
              </a:rPr>
              <a:t>하윤아</a:t>
            </a:r>
            <a:r>
              <a:rPr lang="en-US" altLang="ko-KR" sz="2000" b="0" i="0" u="none" strike="noStrike" baseline="0" dirty="0">
                <a:solidFill>
                  <a:srgbClr val="000000"/>
                </a:solidFill>
                <a:latin typeface="Yoon YGO 530_TT"/>
              </a:rPr>
              <a:t>! </a:t>
            </a:r>
            <a:r>
              <a:rPr lang="ko-KR" altLang="en-US" sz="2000" b="0" i="0" u="none" strike="noStrike" baseline="0" dirty="0">
                <a:solidFill>
                  <a:srgbClr val="000000"/>
                </a:solidFill>
                <a:latin typeface="Yoon YGO 530_TT"/>
              </a:rPr>
              <a:t>나 몇일 전에 호준이 만났어</a:t>
            </a:r>
            <a:r>
              <a:rPr lang="en-US" altLang="ko-KR" sz="2000" b="0" i="0" u="none" strike="noStrike" baseline="0" dirty="0">
                <a:solidFill>
                  <a:srgbClr val="000000"/>
                </a:solidFill>
                <a:latin typeface="Yoon YGO 530_TT"/>
              </a:rPr>
              <a:t>.</a:t>
            </a:r>
          </a:p>
          <a:p>
            <a:pPr>
              <a:lnSpc>
                <a:spcPct val="200000"/>
              </a:lnSpc>
            </a:pPr>
            <a:r>
              <a:rPr lang="en-US" altLang="ko-KR" sz="2000" dirty="0">
                <a:solidFill>
                  <a:srgbClr val="000000"/>
                </a:solidFill>
                <a:latin typeface="Yoon YGO 530_TT"/>
              </a:rPr>
              <a:t>             </a:t>
            </a:r>
            <a:r>
              <a:rPr lang="en-US" altLang="ko-KR" sz="2000" b="0" i="0" u="none" strike="noStrike" baseline="0" dirty="0">
                <a:solidFill>
                  <a:srgbClr val="000000"/>
                </a:solidFill>
                <a:latin typeface="Yoon YGO 530_TT"/>
              </a:rPr>
              <a:t>[ha </a:t>
            </a:r>
            <a:r>
              <a:rPr lang="en-US" altLang="ko-KR" sz="2000" b="0" i="0" u="none" strike="noStrike" baseline="0" dirty="0" err="1">
                <a:solidFill>
                  <a:srgbClr val="000000"/>
                </a:solidFill>
                <a:latin typeface="Yoon YGO 530_TT"/>
              </a:rPr>
              <a:t>yun</a:t>
            </a:r>
            <a:r>
              <a:rPr lang="en-US" altLang="ko-KR" sz="2000" b="0" i="0" u="none" strike="noStrike" baseline="0" dirty="0">
                <a:solidFill>
                  <a:srgbClr val="000000"/>
                </a:solidFill>
                <a:latin typeface="Yoon YGO 530_TT"/>
              </a:rPr>
              <a:t> a! </a:t>
            </a:r>
            <a:r>
              <a:rPr lang="en-US" altLang="ko-KR" sz="2000" b="0" i="0" u="none" strike="noStrike" baseline="0" dirty="0" err="1">
                <a:solidFill>
                  <a:srgbClr val="000000"/>
                </a:solidFill>
                <a:latin typeface="Yoon YGO 530_TT"/>
              </a:rPr>
              <a:t>na</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myeo</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chil</a:t>
            </a:r>
            <a:r>
              <a:rPr lang="en-US" altLang="ko-KR" sz="2000" b="0" i="0" u="none" strike="noStrike" baseline="0" dirty="0">
                <a:solidFill>
                  <a:srgbClr val="000000"/>
                </a:solidFill>
                <a:latin typeface="Yoon YGO 530_TT"/>
              </a:rPr>
              <a:t> jeon e ho </a:t>
            </a:r>
            <a:r>
              <a:rPr lang="en-US" altLang="ko-KR" sz="2000" b="0" i="0" u="none" strike="noStrike" baseline="0" dirty="0" err="1">
                <a:solidFill>
                  <a:srgbClr val="000000"/>
                </a:solidFill>
                <a:latin typeface="Yoon YGO 530_TT"/>
              </a:rPr>
              <a:t>jun</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i</a:t>
            </a:r>
            <a:r>
              <a:rPr lang="en-US" altLang="ko-KR" sz="2000" b="0" i="0" u="none" strike="noStrike" baseline="0" dirty="0">
                <a:solidFill>
                  <a:srgbClr val="000000"/>
                </a:solidFill>
                <a:latin typeface="Yoon YGO 530_TT"/>
              </a:rPr>
              <a:t> man </a:t>
            </a:r>
            <a:r>
              <a:rPr lang="en-US" altLang="ko-KR" sz="2000" b="0" i="0" u="none" strike="noStrike" baseline="0" dirty="0" err="1">
                <a:solidFill>
                  <a:srgbClr val="000000"/>
                </a:solidFill>
                <a:latin typeface="Yoon YGO 530_TT"/>
              </a:rPr>
              <a:t>na</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sseo</a:t>
            </a:r>
            <a:r>
              <a:rPr lang="en-US" altLang="ko-KR" sz="2000" b="0" i="0" u="none" strike="noStrike" baseline="0" dirty="0">
                <a:solidFill>
                  <a:srgbClr val="000000"/>
                </a:solidFill>
                <a:latin typeface="Yoon YGO 530_TT"/>
              </a:rPr>
              <a:t>]</a:t>
            </a:r>
          </a:p>
          <a:p>
            <a:endParaRPr lang="en-US" altLang="ko-KR" sz="2000" b="1" dirty="0">
              <a:solidFill>
                <a:srgbClr val="000000"/>
              </a:solidFill>
              <a:latin typeface="Yoon YGO 530_TT"/>
            </a:endParaRPr>
          </a:p>
          <a:p>
            <a:r>
              <a:rPr lang="en-US" altLang="ko-KR" sz="2000" b="1" dirty="0">
                <a:solidFill>
                  <a:srgbClr val="000000"/>
                </a:solidFill>
                <a:latin typeface="Yoon YGO 530_TT"/>
              </a:rPr>
              <a:t>“</a:t>
            </a:r>
            <a:r>
              <a:rPr lang="en-US" altLang="ko-KR" sz="2000" b="1" i="0" u="none" strike="noStrike" baseline="0" dirty="0">
                <a:solidFill>
                  <a:srgbClr val="000000"/>
                </a:solidFill>
                <a:latin typeface="Arial" panose="020B0604020202020204" pitchFamily="34" charset="0"/>
              </a:rPr>
              <a:t>Minjun: </a:t>
            </a:r>
            <a:r>
              <a:rPr lang="en-US" altLang="ko-KR" sz="2000" b="1" i="0" u="none" strike="noStrike" baseline="0" dirty="0" err="1">
                <a:solidFill>
                  <a:srgbClr val="000000"/>
                </a:solidFill>
                <a:latin typeface="Arial" panose="020B0604020202020204" pitchFamily="34" charset="0"/>
              </a:rPr>
              <a:t>Hayun</a:t>
            </a:r>
            <a:r>
              <a:rPr lang="en-US" altLang="ko-KR" sz="2000" b="1" i="0" u="none" strike="noStrike" baseline="0" dirty="0">
                <a:solidFill>
                  <a:srgbClr val="000000"/>
                </a:solidFill>
                <a:latin typeface="Arial" panose="020B0604020202020204" pitchFamily="34" charset="0"/>
              </a:rPr>
              <a:t>! I met </a:t>
            </a:r>
            <a:r>
              <a:rPr lang="en-US" altLang="ko-KR" sz="2000" b="1" i="0" u="none" strike="noStrike" baseline="0" dirty="0" err="1">
                <a:solidFill>
                  <a:srgbClr val="000000"/>
                </a:solidFill>
                <a:latin typeface="Arial" panose="020B0604020202020204" pitchFamily="34" charset="0"/>
              </a:rPr>
              <a:t>Hojun</a:t>
            </a:r>
            <a:r>
              <a:rPr lang="en-US" altLang="ko-KR" sz="2000" b="1" i="0" u="none" strike="noStrike" baseline="0" dirty="0">
                <a:solidFill>
                  <a:srgbClr val="000000"/>
                </a:solidFill>
                <a:latin typeface="Arial" panose="020B0604020202020204" pitchFamily="34" charset="0"/>
              </a:rPr>
              <a:t> few days ago.”</a:t>
            </a:r>
          </a:p>
          <a:p>
            <a:pPr>
              <a:lnSpc>
                <a:spcPct val="200000"/>
              </a:lnSpc>
            </a:pPr>
            <a:endParaRPr lang="en-US" altLang="ko-KR" sz="2000" b="0" i="0" u="none" strike="noStrike" baseline="0" dirty="0">
              <a:solidFill>
                <a:srgbClr val="000000"/>
              </a:solidFill>
              <a:latin typeface="Yoon YGO 530_TT"/>
            </a:endParaRPr>
          </a:p>
          <a:p>
            <a:pPr>
              <a:lnSpc>
                <a:spcPct val="200000"/>
              </a:lnSpc>
            </a:pPr>
            <a:r>
              <a:rPr lang="ko-KR" altLang="en-US" sz="2000" b="0" i="0" u="none" strike="noStrike" baseline="0" dirty="0">
                <a:solidFill>
                  <a:srgbClr val="000000"/>
                </a:solidFill>
                <a:highlight>
                  <a:srgbClr val="FFFF00"/>
                </a:highlight>
                <a:latin typeface="Yoon YGO 530_TT"/>
              </a:rPr>
              <a:t>하윤</a:t>
            </a:r>
            <a:r>
              <a:rPr lang="en-US" altLang="ko-KR" sz="2000" b="0" i="0" u="none" strike="noStrike" baseline="0" dirty="0">
                <a:solidFill>
                  <a:srgbClr val="000000"/>
                </a:solidFill>
                <a:latin typeface="Yoon YGO 530_TT"/>
              </a:rPr>
              <a:t>: </a:t>
            </a:r>
            <a:r>
              <a:rPr lang="ko-KR" altLang="en-US" sz="2000" b="0" i="0" u="none" strike="noStrike" baseline="0" dirty="0">
                <a:solidFill>
                  <a:srgbClr val="000000"/>
                </a:solidFill>
                <a:latin typeface="Yoon YGO 530_TT"/>
              </a:rPr>
              <a:t>진짜</a:t>
            </a:r>
            <a:r>
              <a:rPr lang="en-US" altLang="ko-KR" sz="2000" b="0" i="0" u="none" strike="noStrike" baseline="0" dirty="0">
                <a:solidFill>
                  <a:srgbClr val="000000"/>
                </a:solidFill>
                <a:latin typeface="Yoon YGO 530_TT"/>
              </a:rPr>
              <a:t>? </a:t>
            </a:r>
            <a:r>
              <a:rPr lang="ko-KR" altLang="en-US" sz="2000" b="0" i="0" u="none" strike="noStrike" baseline="0" dirty="0">
                <a:solidFill>
                  <a:srgbClr val="000000"/>
                </a:solidFill>
                <a:latin typeface="Yoon YGO 530_TT"/>
              </a:rPr>
              <a:t>또 군대 휴가 나왔나 보네</a:t>
            </a:r>
            <a:r>
              <a:rPr lang="en-US" altLang="ko-KR" sz="2000" b="0" i="0" u="none" strike="noStrike" baseline="0" dirty="0">
                <a:solidFill>
                  <a:srgbClr val="000000"/>
                </a:solidFill>
                <a:latin typeface="Yoon YGO 530_TT"/>
              </a:rPr>
              <a:t>. </a:t>
            </a:r>
            <a:r>
              <a:rPr lang="ko-KR" altLang="en-US" sz="2000" b="0" i="0" u="none" strike="noStrike" baseline="0" dirty="0">
                <a:solidFill>
                  <a:srgbClr val="000000"/>
                </a:solidFill>
                <a:latin typeface="Yoon YGO 530_TT"/>
              </a:rPr>
              <a:t>뭐 했어</a:t>
            </a:r>
            <a:r>
              <a:rPr lang="en-US" altLang="ko-KR" sz="2000" b="0" i="0" u="none" strike="noStrike" baseline="0" dirty="0">
                <a:solidFill>
                  <a:srgbClr val="000000"/>
                </a:solidFill>
                <a:latin typeface="Yoon YGO 530_TT"/>
              </a:rPr>
              <a:t>?</a:t>
            </a:r>
          </a:p>
          <a:p>
            <a:pPr>
              <a:lnSpc>
                <a:spcPct val="200000"/>
              </a:lnSpc>
            </a:pP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jin</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jja</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tto</a:t>
            </a:r>
            <a:r>
              <a:rPr lang="en-US" altLang="ko-KR" sz="2000" b="0" i="0" u="none" strike="noStrike" baseline="0" dirty="0">
                <a:solidFill>
                  <a:srgbClr val="000000"/>
                </a:solidFill>
                <a:latin typeface="Yoon YGO 530_TT"/>
              </a:rPr>
              <a:t> gun </a:t>
            </a:r>
            <a:r>
              <a:rPr lang="en-US" altLang="ko-KR" sz="2000" b="0" i="0" u="none" strike="noStrike" baseline="0" dirty="0" err="1">
                <a:solidFill>
                  <a:srgbClr val="000000"/>
                </a:solidFill>
                <a:latin typeface="Yoon YGO 530_TT"/>
              </a:rPr>
              <a:t>dae</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hyu</a:t>
            </a:r>
            <a:r>
              <a:rPr lang="en-US" altLang="ko-KR" sz="2000" b="0" i="0" u="none" strike="noStrike" baseline="0" dirty="0">
                <a:solidFill>
                  <a:srgbClr val="000000"/>
                </a:solidFill>
                <a:latin typeface="Yoon YGO 530_TT"/>
              </a:rPr>
              <a:t> ga </a:t>
            </a:r>
            <a:r>
              <a:rPr lang="en-US" altLang="ko-KR" sz="2000" b="0" i="0" u="none" strike="noStrike" baseline="0" dirty="0" err="1">
                <a:solidFill>
                  <a:srgbClr val="000000"/>
                </a:solidFill>
                <a:latin typeface="Yoon YGO 530_TT"/>
              </a:rPr>
              <a:t>na</a:t>
            </a:r>
            <a:r>
              <a:rPr lang="en-US" altLang="ko-KR" sz="2000" b="0" i="0" u="none" strike="noStrike" baseline="0" dirty="0">
                <a:solidFill>
                  <a:srgbClr val="000000"/>
                </a:solidFill>
                <a:latin typeface="Yoon YGO 530_TT"/>
              </a:rPr>
              <a:t> wat </a:t>
            </a:r>
            <a:r>
              <a:rPr lang="en-US" altLang="ko-KR" sz="2000" b="0" i="0" u="none" strike="noStrike" baseline="0" dirty="0" err="1">
                <a:solidFill>
                  <a:srgbClr val="000000"/>
                </a:solidFill>
                <a:latin typeface="Yoon YGO 530_TT"/>
              </a:rPr>
              <a:t>na</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bo</a:t>
            </a:r>
            <a:r>
              <a:rPr lang="en-US" altLang="ko-KR" sz="2000" b="0" i="0" u="none" strike="noStrike" baseline="0" dirty="0">
                <a:solidFill>
                  <a:srgbClr val="000000"/>
                </a:solidFill>
                <a:latin typeface="Yoon YGO 530_TT"/>
              </a:rPr>
              <a:t> ne. </a:t>
            </a:r>
            <a:r>
              <a:rPr lang="en-US" altLang="ko-KR" sz="2000" b="0" i="0" u="none" strike="noStrike" baseline="0" dirty="0" err="1">
                <a:solidFill>
                  <a:srgbClr val="000000"/>
                </a:solidFill>
                <a:latin typeface="Yoon YGO 530_TT"/>
              </a:rPr>
              <a:t>mwo</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hae</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sseo</a:t>
            </a:r>
            <a:r>
              <a:rPr lang="en-US" altLang="ko-KR" sz="2000" b="0" i="0" u="none" strike="noStrike" baseline="0" dirty="0">
                <a:solidFill>
                  <a:srgbClr val="000000"/>
                </a:solidFill>
                <a:latin typeface="Yoon YGO 530_TT"/>
              </a:rPr>
              <a:t>?]</a:t>
            </a:r>
          </a:p>
          <a:p>
            <a:pPr>
              <a:lnSpc>
                <a:spcPct val="200000"/>
              </a:lnSpc>
            </a:pPr>
            <a:endParaRPr lang="en-US" altLang="ko-KR" sz="2000" b="0" i="0" u="none" strike="noStrike" baseline="0" dirty="0">
              <a:solidFill>
                <a:srgbClr val="000000"/>
              </a:solidFill>
              <a:latin typeface="Yoon YGO 530_TT"/>
            </a:endParaRPr>
          </a:p>
          <a:p>
            <a:r>
              <a:rPr lang="en-US" altLang="ko-KR" sz="2000" b="1" i="0" u="none" strike="noStrike" baseline="0" dirty="0">
                <a:solidFill>
                  <a:srgbClr val="000000"/>
                </a:solidFill>
                <a:latin typeface="Arial" panose="020B0604020202020204" pitchFamily="34" charset="0"/>
              </a:rPr>
              <a:t>“</a:t>
            </a:r>
            <a:r>
              <a:rPr lang="en-US" altLang="ko-KR" sz="2000" b="1" i="0" u="none" strike="noStrike" baseline="0" dirty="0" err="1">
                <a:solidFill>
                  <a:srgbClr val="000000"/>
                </a:solidFill>
                <a:latin typeface="Arial" panose="020B0604020202020204" pitchFamily="34" charset="0"/>
              </a:rPr>
              <a:t>Hayun</a:t>
            </a:r>
            <a:r>
              <a:rPr lang="en-US" altLang="ko-KR" sz="2000" b="1" i="0" u="none" strike="noStrike" baseline="0" dirty="0">
                <a:solidFill>
                  <a:srgbClr val="000000"/>
                </a:solidFill>
                <a:latin typeface="Arial" panose="020B0604020202020204" pitchFamily="34" charset="0"/>
              </a:rPr>
              <a:t>: Really? Maybe he was on an army </a:t>
            </a:r>
            <a:r>
              <a:rPr lang="en-US" altLang="ko-KR" sz="2000" b="1" i="0" u="none" strike="noStrike" baseline="0" dirty="0" err="1">
                <a:solidFill>
                  <a:srgbClr val="000000"/>
                </a:solidFill>
                <a:latin typeface="Arial" panose="020B0604020202020204" pitchFamily="34" charset="0"/>
              </a:rPr>
              <a:t>vacation.again</a:t>
            </a:r>
            <a:r>
              <a:rPr lang="en-US" altLang="ko-KR" sz="2000" b="1" i="0" u="none" strike="noStrike" baseline="0" dirty="0">
                <a:solidFill>
                  <a:srgbClr val="000000"/>
                </a:solidFill>
                <a:latin typeface="Arial" panose="020B0604020202020204" pitchFamily="34" charset="0"/>
              </a:rPr>
              <a:t>. What did you do?” </a:t>
            </a:r>
            <a:endParaRPr lang="en-US" altLang="ko-KR" sz="2000" b="1" i="0" u="none" strike="noStrike" baseline="0" dirty="0">
              <a:solidFill>
                <a:srgbClr val="000000"/>
              </a:solidFill>
              <a:latin typeface="Yoon YGO 530_TT"/>
            </a:endParaRPr>
          </a:p>
          <a:p>
            <a:pPr>
              <a:lnSpc>
                <a:spcPct val="200000"/>
              </a:lnSpc>
            </a:pPr>
            <a:endParaRPr lang="en-US" altLang="ko-KR" sz="2000" dirty="0">
              <a:solidFill>
                <a:srgbClr val="000000"/>
              </a:solidFill>
              <a:latin typeface="Yoon YGO 530_TT"/>
            </a:endParaRPr>
          </a:p>
        </p:txBody>
      </p:sp>
    </p:spTree>
    <p:extLst>
      <p:ext uri="{BB962C8B-B14F-4D97-AF65-F5344CB8AC3E}">
        <p14:creationId xmlns:p14="http://schemas.microsoft.com/office/powerpoint/2010/main" val="917943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709127"/>
            <a:ext cx="11355614" cy="586947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32257" rtl="0" eaLnBrk="1" fontAlgn="auto" latinLnBrk="0" hangingPunct="1">
              <a:lnSpc>
                <a:spcPct val="120000"/>
              </a:lnSpc>
              <a:spcBef>
                <a:spcPts val="1000"/>
              </a:spcBef>
              <a:spcAft>
                <a:spcPts val="0"/>
              </a:spcAft>
              <a:buClr>
                <a:srgbClr val="5B9BD5"/>
              </a:buClr>
              <a:buSzPct val="100000"/>
              <a:buFont typeface="Wingdings"/>
              <a:buNone/>
              <a:tabLst/>
              <a:defRPr/>
            </a:pPr>
            <a:endParaRPr lang="ko-KR" altLang="en-US" dirty="0">
              <a:solidFill>
                <a:prstClr val="white"/>
              </a:solidFill>
            </a:endParaRPr>
          </a:p>
        </p:txBody>
      </p:sp>
      <p:sp>
        <p:nvSpPr>
          <p:cNvPr id="3" name="직사각형 2">
            <a:extLst>
              <a:ext uri="{FF2B5EF4-FFF2-40B4-BE49-F238E27FC236}">
                <a16:creationId xmlns:a16="http://schemas.microsoft.com/office/drawing/2014/main" id="{43CD350C-F338-4F26-A9A0-54D2464636E2}"/>
              </a:ext>
            </a:extLst>
          </p:cNvPr>
          <p:cNvSpPr/>
          <p:nvPr/>
        </p:nvSpPr>
        <p:spPr>
          <a:xfrm>
            <a:off x="531845" y="0"/>
            <a:ext cx="3821277"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Today’s conversation</a:t>
            </a:r>
          </a:p>
        </p:txBody>
      </p:sp>
      <p:sp>
        <p:nvSpPr>
          <p:cNvPr id="6" name="TextBox 5">
            <a:extLst>
              <a:ext uri="{FF2B5EF4-FFF2-40B4-BE49-F238E27FC236}">
                <a16:creationId xmlns:a16="http://schemas.microsoft.com/office/drawing/2014/main" id="{132C1341-D436-4920-A428-FF3BEBAFA11D}"/>
              </a:ext>
            </a:extLst>
          </p:cNvPr>
          <p:cNvSpPr txBox="1"/>
          <p:nvPr/>
        </p:nvSpPr>
        <p:spPr>
          <a:xfrm>
            <a:off x="1019503" y="1067963"/>
            <a:ext cx="10152993" cy="4930581"/>
          </a:xfrm>
          <a:prstGeom prst="rect">
            <a:avLst/>
          </a:prstGeom>
          <a:noFill/>
        </p:spPr>
        <p:txBody>
          <a:bodyPr wrap="square">
            <a:spAutoFit/>
          </a:bodyPr>
          <a:lstStyle/>
          <a:p>
            <a:pPr>
              <a:lnSpc>
                <a:spcPct val="200000"/>
              </a:lnSpc>
            </a:pPr>
            <a:r>
              <a:rPr lang="ko-KR" altLang="en-US" sz="2000" b="0" i="0" u="none" strike="noStrike" baseline="0" dirty="0">
                <a:solidFill>
                  <a:srgbClr val="000000"/>
                </a:solidFill>
                <a:highlight>
                  <a:srgbClr val="00FF00"/>
                </a:highlight>
                <a:latin typeface="Yoon YGO 530_TT"/>
              </a:rPr>
              <a:t>민준</a:t>
            </a:r>
            <a:r>
              <a:rPr lang="en-US" altLang="ko-KR" sz="2000" b="0" i="0" u="none" strike="noStrike" baseline="0" dirty="0">
                <a:solidFill>
                  <a:srgbClr val="000000"/>
                </a:solidFill>
                <a:latin typeface="Yoon YGO 530_TT"/>
              </a:rPr>
              <a:t>: </a:t>
            </a:r>
            <a:r>
              <a:rPr lang="ko-KR" altLang="en-US" sz="2000" b="0" i="0" u="none" strike="noStrike" baseline="0" dirty="0">
                <a:solidFill>
                  <a:srgbClr val="000000"/>
                </a:solidFill>
                <a:latin typeface="Yoon YGO 530_TT"/>
              </a:rPr>
              <a:t>집 앞 카페 가서 수다 떨었어</a:t>
            </a:r>
            <a:r>
              <a:rPr lang="en-US" altLang="ko-KR" sz="2000" b="0" i="0" u="none" strike="noStrike" baseline="0" dirty="0">
                <a:solidFill>
                  <a:srgbClr val="000000"/>
                </a:solidFill>
                <a:latin typeface="Yoon YGO 530_TT"/>
              </a:rPr>
              <a:t>. </a:t>
            </a:r>
            <a:r>
              <a:rPr lang="ko-KR" altLang="en-US" sz="2000" b="0" i="0" u="none" strike="noStrike" baseline="0" dirty="0">
                <a:solidFill>
                  <a:srgbClr val="000000"/>
                </a:solidFill>
                <a:latin typeface="Yoon YGO 530_TT"/>
              </a:rPr>
              <a:t>군대 얘기 들으니까 예전 생각나더라</a:t>
            </a:r>
            <a:r>
              <a:rPr lang="en-US" altLang="ko-KR" sz="2000" b="0" i="0" u="none" strike="noStrike" baseline="0" dirty="0">
                <a:solidFill>
                  <a:srgbClr val="000000"/>
                </a:solidFill>
                <a:latin typeface="Yoon YGO 530_TT"/>
              </a:rPr>
              <a:t>. </a:t>
            </a:r>
            <a:r>
              <a:rPr lang="ko-KR" altLang="en-US" sz="2000" b="0" i="0" u="none" strike="noStrike" baseline="0" dirty="0">
                <a:solidFill>
                  <a:srgbClr val="000000"/>
                </a:solidFill>
                <a:latin typeface="Yoon YGO 530_TT"/>
              </a:rPr>
              <a:t>나 때는 참 힘들었   </a:t>
            </a:r>
            <a:endParaRPr lang="en-US" altLang="ko-KR" sz="2000" b="0" i="0" u="none" strike="noStrike" baseline="0" dirty="0">
              <a:solidFill>
                <a:srgbClr val="000000"/>
              </a:solidFill>
              <a:latin typeface="Yoon YGO 530_TT"/>
            </a:endParaRPr>
          </a:p>
          <a:p>
            <a:pPr>
              <a:lnSpc>
                <a:spcPct val="200000"/>
              </a:lnSpc>
            </a:pPr>
            <a:r>
              <a:rPr lang="en-US" altLang="ko-KR" sz="2000" dirty="0">
                <a:solidFill>
                  <a:srgbClr val="000000"/>
                </a:solidFill>
                <a:latin typeface="Yoon YGO 530_TT"/>
              </a:rPr>
              <a:t>           </a:t>
            </a:r>
            <a:r>
              <a:rPr lang="ko-KR" altLang="en-US" sz="2000" b="0" i="0" u="none" strike="noStrike" baseline="0" dirty="0" err="1">
                <a:solidFill>
                  <a:srgbClr val="000000"/>
                </a:solidFill>
                <a:latin typeface="Yoon YGO 530_TT"/>
              </a:rPr>
              <a:t>었는데</a:t>
            </a:r>
            <a:r>
              <a:rPr lang="en-US" altLang="ko-KR" sz="2000" b="0" i="0" u="none" strike="noStrike" baseline="0" dirty="0">
                <a:solidFill>
                  <a:srgbClr val="000000"/>
                </a:solidFill>
                <a:latin typeface="Yoon YGO 530_TT"/>
              </a:rPr>
              <a:t>… </a:t>
            </a:r>
          </a:p>
          <a:p>
            <a:pPr>
              <a:lnSpc>
                <a:spcPct val="200000"/>
              </a:lnSpc>
            </a:pPr>
            <a:r>
              <a:rPr lang="en-US" altLang="ko-KR" sz="2000" dirty="0">
                <a:solidFill>
                  <a:srgbClr val="000000"/>
                </a:solidFill>
                <a:latin typeface="Yoon YGO 530_TT"/>
              </a:rPr>
              <a:t>          </a:t>
            </a:r>
            <a:r>
              <a:rPr lang="en-US" altLang="ko-KR" sz="2000" b="0" i="0" u="none" strike="noStrike" baseline="0" dirty="0">
                <a:solidFill>
                  <a:srgbClr val="000000"/>
                </a:solidFill>
                <a:latin typeface="Yoon YGO 530_TT"/>
              </a:rPr>
              <a:t> [jib ap ka pe ga </a:t>
            </a:r>
            <a:r>
              <a:rPr lang="en-US" altLang="ko-KR" sz="2000" b="0" i="0" u="none" strike="noStrike" baseline="0" dirty="0" err="1">
                <a:solidFill>
                  <a:srgbClr val="000000"/>
                </a:solidFill>
                <a:latin typeface="Yoon YGO 530_TT"/>
              </a:rPr>
              <a:t>seo</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su</a:t>
            </a:r>
            <a:r>
              <a:rPr lang="en-US" altLang="ko-KR" sz="2000" b="0" i="0" u="none" strike="noStrike" baseline="0" dirty="0">
                <a:solidFill>
                  <a:srgbClr val="000000"/>
                </a:solidFill>
                <a:latin typeface="Yoon YGO 530_TT"/>
              </a:rPr>
              <a:t> da </a:t>
            </a:r>
            <a:r>
              <a:rPr lang="en-US" altLang="ko-KR" sz="2000" b="0" i="0" u="none" strike="noStrike" baseline="0" dirty="0" err="1">
                <a:solidFill>
                  <a:srgbClr val="000000"/>
                </a:solidFill>
                <a:latin typeface="Yoon YGO 530_TT"/>
              </a:rPr>
              <a:t>tteol</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eo</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sseo</a:t>
            </a:r>
            <a:r>
              <a:rPr lang="en-US" altLang="ko-KR" sz="2000" b="0" i="0" u="none" strike="noStrike" baseline="0" dirty="0">
                <a:solidFill>
                  <a:srgbClr val="000000"/>
                </a:solidFill>
                <a:latin typeface="Yoon YGO 530_TT"/>
              </a:rPr>
              <a:t>. Gun </a:t>
            </a:r>
            <a:r>
              <a:rPr lang="en-US" altLang="ko-KR" sz="2000" b="0" i="0" u="none" strike="noStrike" baseline="0" dirty="0" err="1">
                <a:solidFill>
                  <a:srgbClr val="000000"/>
                </a:solidFill>
                <a:latin typeface="Yoon YGO 530_TT"/>
              </a:rPr>
              <a:t>dae</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yae</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gi</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deul</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eu</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ni</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kka</a:t>
            </a:r>
            <a:r>
              <a:rPr lang="en-US" altLang="ko-KR" sz="2000" b="0" i="0" u="none" strike="noStrike" baseline="0" dirty="0">
                <a:solidFill>
                  <a:srgbClr val="000000"/>
                </a:solidFill>
                <a:latin typeface="Yoon YGO 530_TT"/>
              </a:rPr>
              <a:t> ye jeon </a:t>
            </a:r>
            <a:r>
              <a:rPr lang="en-US" altLang="ko-KR" sz="2000" b="0" i="0" u="none" strike="noStrike" baseline="0" dirty="0" err="1">
                <a:solidFill>
                  <a:srgbClr val="000000"/>
                </a:solidFill>
                <a:latin typeface="Yoon YGO 530_TT"/>
              </a:rPr>
              <a:t>saeng</a:t>
            </a:r>
            <a:r>
              <a:rPr lang="en-US" altLang="ko-KR" sz="2000" b="0" i="0" u="none" strike="noStrike" baseline="0" dirty="0">
                <a:solidFill>
                  <a:srgbClr val="000000"/>
                </a:solidFill>
                <a:latin typeface="Yoon YGO 530_TT"/>
              </a:rPr>
              <a:t> gag </a:t>
            </a:r>
            <a:r>
              <a:rPr lang="en-US" altLang="ko-KR" sz="2000" b="0" i="0" u="none" strike="noStrike" baseline="0" dirty="0" err="1">
                <a:solidFill>
                  <a:srgbClr val="000000"/>
                </a:solidFill>
                <a:latin typeface="Yoon YGO 530_TT"/>
              </a:rPr>
              <a:t>na</a:t>
            </a:r>
            <a:r>
              <a:rPr lang="en-US" altLang="ko-KR" sz="2000" b="0" i="0" u="none" strike="noStrike" baseline="0" dirty="0">
                <a:solidFill>
                  <a:srgbClr val="000000"/>
                </a:solidFill>
                <a:latin typeface="Yoon YGO 530_TT"/>
              </a:rPr>
              <a:t> </a:t>
            </a:r>
          </a:p>
          <a:p>
            <a:pPr>
              <a:lnSpc>
                <a:spcPct val="200000"/>
              </a:lnSpc>
            </a:pPr>
            <a:r>
              <a:rPr lang="en-US" altLang="ko-KR" sz="2000" dirty="0">
                <a:solidFill>
                  <a:srgbClr val="000000"/>
                </a:solidFill>
                <a:latin typeface="Yoon YGO 530_TT"/>
              </a:rPr>
              <a:t>          </a:t>
            </a:r>
            <a:r>
              <a:rPr lang="en-US" altLang="ko-KR" sz="2000" b="0" i="0" u="none" strike="noStrike" baseline="0" dirty="0" err="1">
                <a:solidFill>
                  <a:srgbClr val="000000"/>
                </a:solidFill>
                <a:latin typeface="Yoon YGO 530_TT"/>
              </a:rPr>
              <a:t>deola</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na</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ttae</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neun</a:t>
            </a:r>
            <a:r>
              <a:rPr lang="en-US" altLang="ko-KR" sz="2000" b="0" i="0" u="none" strike="noStrike" baseline="0" dirty="0">
                <a:solidFill>
                  <a:srgbClr val="000000"/>
                </a:solidFill>
                <a:latin typeface="Yoon YGO 530_TT"/>
              </a:rPr>
              <a:t> cham him </a:t>
            </a:r>
            <a:r>
              <a:rPr lang="en-US" altLang="ko-KR" sz="2000" b="0" i="0" u="none" strike="noStrike" baseline="0" dirty="0" err="1">
                <a:solidFill>
                  <a:srgbClr val="000000"/>
                </a:solidFill>
                <a:latin typeface="Yoon YGO 530_TT"/>
              </a:rPr>
              <a:t>deul</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eo</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sseot</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neun</a:t>
            </a:r>
            <a:r>
              <a:rPr lang="en-US" altLang="ko-KR" sz="2000" b="0" i="0" u="none" strike="noStrike" baseline="0" dirty="0">
                <a:solidFill>
                  <a:srgbClr val="000000"/>
                </a:solidFill>
                <a:latin typeface="Yoon YGO 530_TT"/>
              </a:rPr>
              <a:t> de ]</a:t>
            </a:r>
          </a:p>
          <a:p>
            <a:pPr>
              <a:lnSpc>
                <a:spcPct val="200000"/>
              </a:lnSpc>
            </a:pPr>
            <a:endParaRPr lang="en-US" altLang="ko-KR" sz="2000" b="0" i="0" u="none" strike="noStrike" baseline="0" dirty="0">
              <a:solidFill>
                <a:srgbClr val="000000"/>
              </a:solidFill>
              <a:latin typeface="Yoon YGO 530_TT"/>
            </a:endParaRPr>
          </a:p>
          <a:p>
            <a:pPr>
              <a:lnSpc>
                <a:spcPct val="200000"/>
              </a:lnSpc>
            </a:pPr>
            <a:r>
              <a:rPr lang="en-US" altLang="ko-KR" sz="2000" b="1" i="0" u="none" strike="noStrike" baseline="0" dirty="0">
                <a:solidFill>
                  <a:srgbClr val="000000"/>
                </a:solidFill>
                <a:latin typeface="Arial" panose="020B0604020202020204" pitchFamily="34" charset="0"/>
              </a:rPr>
              <a:t>Minjun: I went to a cafe in front of my house and chatted. When I heard about the military, I remembered it before. It was very difficult at that time ... </a:t>
            </a:r>
            <a:endParaRPr lang="en-US" altLang="ko-KR" sz="2000" b="1" i="0" u="none" strike="noStrike" baseline="0" dirty="0">
              <a:solidFill>
                <a:srgbClr val="000000"/>
              </a:solidFill>
              <a:latin typeface="Yoon YGO 530_TT"/>
            </a:endParaRPr>
          </a:p>
          <a:p>
            <a:pPr>
              <a:lnSpc>
                <a:spcPct val="200000"/>
              </a:lnSpc>
            </a:pPr>
            <a:endParaRPr lang="en-US" altLang="ko-KR" sz="2000" b="0" i="0" u="none" strike="noStrike" baseline="0" dirty="0">
              <a:solidFill>
                <a:srgbClr val="000000"/>
              </a:solidFill>
              <a:highlight>
                <a:srgbClr val="FFFF00"/>
              </a:highlight>
              <a:latin typeface="Yoon YGO 530_TT"/>
            </a:endParaRPr>
          </a:p>
        </p:txBody>
      </p:sp>
    </p:spTree>
    <p:extLst>
      <p:ext uri="{BB962C8B-B14F-4D97-AF65-F5344CB8AC3E}">
        <p14:creationId xmlns:p14="http://schemas.microsoft.com/office/powerpoint/2010/main" val="1637088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709127"/>
            <a:ext cx="11355614" cy="586947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32257" rtl="0" eaLnBrk="1" fontAlgn="auto" latinLnBrk="0" hangingPunct="1">
              <a:lnSpc>
                <a:spcPct val="120000"/>
              </a:lnSpc>
              <a:spcBef>
                <a:spcPts val="1000"/>
              </a:spcBef>
              <a:spcAft>
                <a:spcPts val="0"/>
              </a:spcAft>
              <a:buClr>
                <a:srgbClr val="5B9BD5"/>
              </a:buClr>
              <a:buSzPct val="100000"/>
              <a:buFont typeface="Wingdings"/>
              <a:buNone/>
              <a:tabLst/>
              <a:defRPr/>
            </a:pPr>
            <a:endParaRPr lang="ko-KR" altLang="en-US" dirty="0">
              <a:solidFill>
                <a:prstClr val="white"/>
              </a:solidFill>
            </a:endParaRPr>
          </a:p>
        </p:txBody>
      </p:sp>
      <p:sp>
        <p:nvSpPr>
          <p:cNvPr id="3" name="직사각형 2">
            <a:extLst>
              <a:ext uri="{FF2B5EF4-FFF2-40B4-BE49-F238E27FC236}">
                <a16:creationId xmlns:a16="http://schemas.microsoft.com/office/drawing/2014/main" id="{43CD350C-F338-4F26-A9A0-54D2464636E2}"/>
              </a:ext>
            </a:extLst>
          </p:cNvPr>
          <p:cNvSpPr/>
          <p:nvPr/>
        </p:nvSpPr>
        <p:spPr>
          <a:xfrm>
            <a:off x="531845" y="0"/>
            <a:ext cx="3821277"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Today’s conversation</a:t>
            </a:r>
          </a:p>
        </p:txBody>
      </p:sp>
      <p:sp>
        <p:nvSpPr>
          <p:cNvPr id="6" name="TextBox 5">
            <a:extLst>
              <a:ext uri="{FF2B5EF4-FFF2-40B4-BE49-F238E27FC236}">
                <a16:creationId xmlns:a16="http://schemas.microsoft.com/office/drawing/2014/main" id="{132C1341-D436-4920-A428-FF3BEBAFA11D}"/>
              </a:ext>
            </a:extLst>
          </p:cNvPr>
          <p:cNvSpPr txBox="1"/>
          <p:nvPr/>
        </p:nvSpPr>
        <p:spPr>
          <a:xfrm>
            <a:off x="1019503" y="1412208"/>
            <a:ext cx="10152993" cy="3697487"/>
          </a:xfrm>
          <a:prstGeom prst="rect">
            <a:avLst/>
          </a:prstGeom>
          <a:noFill/>
        </p:spPr>
        <p:txBody>
          <a:bodyPr wrap="square">
            <a:spAutoFit/>
          </a:bodyPr>
          <a:lstStyle/>
          <a:p>
            <a:pPr>
              <a:lnSpc>
                <a:spcPct val="200000"/>
              </a:lnSpc>
            </a:pPr>
            <a:r>
              <a:rPr lang="ko-KR" altLang="en-US" sz="2000" b="0" i="0" u="none" strike="noStrike" baseline="0" dirty="0">
                <a:solidFill>
                  <a:srgbClr val="000000"/>
                </a:solidFill>
                <a:highlight>
                  <a:srgbClr val="FFFF00"/>
                </a:highlight>
                <a:latin typeface="Yoon YGO 530_TT"/>
              </a:rPr>
              <a:t>하윤</a:t>
            </a:r>
            <a:r>
              <a:rPr lang="en-US" altLang="ko-KR" sz="2000" b="0" i="0" u="none" strike="noStrike" baseline="0" dirty="0">
                <a:solidFill>
                  <a:srgbClr val="000000"/>
                </a:solidFill>
                <a:latin typeface="Yoon YGO 530_TT"/>
              </a:rPr>
              <a:t>: </a:t>
            </a:r>
            <a:r>
              <a:rPr lang="ko-KR" altLang="en-US" sz="2000" b="0" i="0" u="none" strike="noStrike" baseline="0" dirty="0">
                <a:solidFill>
                  <a:srgbClr val="000000"/>
                </a:solidFill>
                <a:latin typeface="Yoon YGO 530_TT"/>
              </a:rPr>
              <a:t>요즘 많이 바뀌긴 했어</a:t>
            </a:r>
            <a:r>
              <a:rPr lang="en-US" altLang="ko-KR" sz="2000" b="0" i="0" u="none" strike="noStrike" baseline="0" dirty="0">
                <a:solidFill>
                  <a:srgbClr val="000000"/>
                </a:solidFill>
                <a:latin typeface="Yoon YGO 530_TT"/>
              </a:rPr>
              <a:t>. </a:t>
            </a:r>
            <a:r>
              <a:rPr lang="ko-KR" altLang="en-US" sz="2000" b="0" i="0" u="none" strike="noStrike" baseline="0" dirty="0">
                <a:solidFill>
                  <a:srgbClr val="000000"/>
                </a:solidFill>
                <a:latin typeface="Yoon YGO 530_TT"/>
              </a:rPr>
              <a:t>그나저나 그 카페 얼마전에 생겼었던 곳 말하는 거야</a:t>
            </a:r>
            <a:r>
              <a:rPr lang="en-US" altLang="ko-KR" sz="2000" b="0" i="0" u="none" strike="noStrike" baseline="0" dirty="0">
                <a:solidFill>
                  <a:srgbClr val="000000"/>
                </a:solidFill>
                <a:latin typeface="Yoon YGO 530_TT"/>
              </a:rPr>
              <a:t>?</a:t>
            </a:r>
          </a:p>
          <a:p>
            <a:pPr>
              <a:lnSpc>
                <a:spcPct val="200000"/>
              </a:lnSpc>
            </a:pP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yo</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jeum</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manh</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i</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ba</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kkwi</a:t>
            </a:r>
            <a:r>
              <a:rPr lang="en-US" altLang="ko-KR" sz="2000" b="0" i="0" u="none" strike="noStrike" baseline="0" dirty="0">
                <a:solidFill>
                  <a:srgbClr val="000000"/>
                </a:solidFill>
                <a:latin typeface="Yoon YGO 530_TT"/>
              </a:rPr>
              <a:t> gin </a:t>
            </a:r>
            <a:r>
              <a:rPr lang="en-US" altLang="ko-KR" sz="2000" b="0" i="0" u="none" strike="noStrike" baseline="0" dirty="0" err="1">
                <a:solidFill>
                  <a:srgbClr val="000000"/>
                </a:solidFill>
                <a:latin typeface="Yoon YGO 530_TT"/>
              </a:rPr>
              <a:t>hae</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sseo</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Geu</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na</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jeo</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na</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geu</a:t>
            </a:r>
            <a:r>
              <a:rPr lang="en-US" altLang="ko-KR" sz="2000" b="0" i="0" u="none" strike="noStrike" baseline="0" dirty="0">
                <a:solidFill>
                  <a:srgbClr val="000000"/>
                </a:solidFill>
                <a:latin typeface="Yoon YGO 530_TT"/>
              </a:rPr>
              <a:t> ka pe </a:t>
            </a:r>
            <a:r>
              <a:rPr lang="en-US" altLang="ko-KR" sz="2000" b="0" i="0" u="none" strike="noStrike" baseline="0" dirty="0" err="1">
                <a:solidFill>
                  <a:srgbClr val="000000"/>
                </a:solidFill>
                <a:latin typeface="Yoon YGO 530_TT"/>
              </a:rPr>
              <a:t>eol</a:t>
            </a:r>
            <a:r>
              <a:rPr lang="en-US" altLang="ko-KR" sz="2000" b="0" i="0" u="none" strike="noStrike" baseline="0" dirty="0">
                <a:solidFill>
                  <a:srgbClr val="000000"/>
                </a:solidFill>
                <a:latin typeface="Yoon YGO 530_TT"/>
              </a:rPr>
              <a:t> ma jeon e </a:t>
            </a:r>
            <a:r>
              <a:rPr lang="en-US" altLang="ko-KR" sz="2000" b="0" i="0" u="none" strike="noStrike" baseline="0" dirty="0" err="1">
                <a:solidFill>
                  <a:srgbClr val="000000"/>
                </a:solidFill>
                <a:latin typeface="Yoon YGO 530_TT"/>
              </a:rPr>
              <a:t>saeng</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gyeo</a:t>
            </a:r>
            <a:r>
              <a:rPr lang="en-US" altLang="ko-KR" sz="2000" b="0" i="0" u="none" strike="noStrike" baseline="0" dirty="0">
                <a:solidFill>
                  <a:srgbClr val="000000"/>
                </a:solidFill>
                <a:latin typeface="Yoon YGO 530_TT"/>
              </a:rPr>
              <a:t>  </a:t>
            </a:r>
          </a:p>
          <a:p>
            <a:pPr>
              <a:lnSpc>
                <a:spcPct val="200000"/>
              </a:lnSpc>
            </a:pPr>
            <a:r>
              <a:rPr lang="en-US" altLang="ko-KR" sz="2000" dirty="0">
                <a:solidFill>
                  <a:srgbClr val="000000"/>
                </a:solidFill>
                <a:latin typeface="Yoon YGO 530_TT"/>
              </a:rPr>
              <a:t>            </a:t>
            </a:r>
            <a:r>
              <a:rPr lang="en-US" altLang="ko-KR" sz="2000" b="0" i="0" u="none" strike="noStrike" baseline="0" dirty="0" err="1">
                <a:solidFill>
                  <a:srgbClr val="000000"/>
                </a:solidFill>
                <a:latin typeface="Yoon YGO 530_TT"/>
              </a:rPr>
              <a:t>sseot</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deon</a:t>
            </a:r>
            <a:r>
              <a:rPr lang="en-US" altLang="ko-KR" sz="2000" b="0" i="0" u="none" strike="noStrike" baseline="0" dirty="0">
                <a:solidFill>
                  <a:srgbClr val="000000"/>
                </a:solidFill>
                <a:latin typeface="Yoon YGO 530_TT"/>
              </a:rPr>
              <a:t> got mal ha </a:t>
            </a:r>
            <a:r>
              <a:rPr lang="en-US" altLang="ko-KR" sz="2000" b="0" i="0" u="none" strike="noStrike" baseline="0" dirty="0" err="1">
                <a:solidFill>
                  <a:srgbClr val="000000"/>
                </a:solidFill>
                <a:latin typeface="Yoon YGO 530_TT"/>
              </a:rPr>
              <a:t>neun</a:t>
            </a:r>
            <a:r>
              <a:rPr lang="en-US" altLang="ko-KR" sz="2000" b="0" i="0" u="none" strike="noStrike" baseline="0" dirty="0">
                <a:solidFill>
                  <a:srgbClr val="000000"/>
                </a:solidFill>
                <a:latin typeface="Yoon YGO 530_TT"/>
              </a:rPr>
              <a:t> geo </a:t>
            </a:r>
            <a:r>
              <a:rPr lang="en-US" altLang="ko-KR" sz="2000" b="0" i="0" u="none" strike="noStrike" baseline="0" dirty="0" err="1">
                <a:solidFill>
                  <a:srgbClr val="000000"/>
                </a:solidFill>
                <a:latin typeface="Yoon YGO 530_TT"/>
              </a:rPr>
              <a:t>ya</a:t>
            </a:r>
            <a:r>
              <a:rPr lang="en-US" altLang="ko-KR" sz="2000" b="0" i="0" u="none" strike="noStrike" baseline="0" dirty="0">
                <a:solidFill>
                  <a:srgbClr val="000000"/>
                </a:solidFill>
                <a:latin typeface="Yoon YGO 530_TT"/>
              </a:rPr>
              <a:t>?]</a:t>
            </a:r>
          </a:p>
          <a:p>
            <a:pPr>
              <a:lnSpc>
                <a:spcPct val="200000"/>
              </a:lnSpc>
            </a:pPr>
            <a:endParaRPr lang="en-US" altLang="ko-KR" sz="2000" b="1" i="0" u="none" strike="noStrike" baseline="0" dirty="0">
              <a:solidFill>
                <a:srgbClr val="000000"/>
              </a:solidFill>
              <a:latin typeface="Arial" panose="020B0604020202020204" pitchFamily="34" charset="0"/>
            </a:endParaRPr>
          </a:p>
          <a:p>
            <a:pPr>
              <a:lnSpc>
                <a:spcPct val="200000"/>
              </a:lnSpc>
            </a:pPr>
            <a:r>
              <a:rPr lang="en-US" altLang="ko-KR" sz="2000" b="1" i="0" u="none" strike="noStrike" baseline="0" dirty="0" err="1">
                <a:solidFill>
                  <a:srgbClr val="000000"/>
                </a:solidFill>
                <a:latin typeface="Arial" panose="020B0604020202020204" pitchFamily="34" charset="0"/>
              </a:rPr>
              <a:t>Hayun</a:t>
            </a:r>
            <a:r>
              <a:rPr lang="en-US" altLang="ko-KR" sz="2000" b="1" i="0" u="none" strike="noStrike" baseline="0" dirty="0">
                <a:solidFill>
                  <a:srgbClr val="000000"/>
                </a:solidFill>
                <a:latin typeface="Arial" panose="020B0604020202020204" pitchFamily="34" charset="0"/>
              </a:rPr>
              <a:t>: It has changed a lot lately. By the way, are you talking about the cafe that just started ? </a:t>
            </a:r>
            <a:endParaRPr lang="en-US" altLang="ko-KR" sz="2000" b="1" i="0" u="none" strike="noStrike" baseline="0" dirty="0">
              <a:solidFill>
                <a:srgbClr val="000000"/>
              </a:solidFill>
              <a:latin typeface="Yoon YGO 530_TT"/>
            </a:endParaRPr>
          </a:p>
        </p:txBody>
      </p:sp>
    </p:spTree>
    <p:extLst>
      <p:ext uri="{BB962C8B-B14F-4D97-AF65-F5344CB8AC3E}">
        <p14:creationId xmlns:p14="http://schemas.microsoft.com/office/powerpoint/2010/main" val="550490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709127"/>
            <a:ext cx="11355614" cy="586947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32257" rtl="0" eaLnBrk="1" fontAlgn="auto" latinLnBrk="0" hangingPunct="1">
              <a:lnSpc>
                <a:spcPct val="120000"/>
              </a:lnSpc>
              <a:spcBef>
                <a:spcPts val="1000"/>
              </a:spcBef>
              <a:spcAft>
                <a:spcPts val="0"/>
              </a:spcAft>
              <a:buClr>
                <a:srgbClr val="5B9BD5"/>
              </a:buClr>
              <a:buSzPct val="100000"/>
              <a:buFont typeface="Wingdings"/>
              <a:buNone/>
              <a:tabLst/>
              <a:defRPr/>
            </a:pPr>
            <a:endParaRPr lang="ko-KR" altLang="en-US" dirty="0">
              <a:solidFill>
                <a:prstClr val="white"/>
              </a:solidFill>
            </a:endParaRPr>
          </a:p>
        </p:txBody>
      </p:sp>
      <p:sp>
        <p:nvSpPr>
          <p:cNvPr id="3" name="직사각형 2">
            <a:extLst>
              <a:ext uri="{FF2B5EF4-FFF2-40B4-BE49-F238E27FC236}">
                <a16:creationId xmlns:a16="http://schemas.microsoft.com/office/drawing/2014/main" id="{43CD350C-F338-4F26-A9A0-54D2464636E2}"/>
              </a:ext>
            </a:extLst>
          </p:cNvPr>
          <p:cNvSpPr/>
          <p:nvPr/>
        </p:nvSpPr>
        <p:spPr>
          <a:xfrm>
            <a:off x="531845" y="0"/>
            <a:ext cx="3821277"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Today’s conversation</a:t>
            </a:r>
          </a:p>
        </p:txBody>
      </p:sp>
      <p:sp>
        <p:nvSpPr>
          <p:cNvPr id="6" name="TextBox 5">
            <a:extLst>
              <a:ext uri="{FF2B5EF4-FFF2-40B4-BE49-F238E27FC236}">
                <a16:creationId xmlns:a16="http://schemas.microsoft.com/office/drawing/2014/main" id="{132C1341-D436-4920-A428-FF3BEBAFA11D}"/>
              </a:ext>
            </a:extLst>
          </p:cNvPr>
          <p:cNvSpPr txBox="1"/>
          <p:nvPr/>
        </p:nvSpPr>
        <p:spPr>
          <a:xfrm>
            <a:off x="531845" y="1067963"/>
            <a:ext cx="11241962" cy="5016758"/>
          </a:xfrm>
          <a:prstGeom prst="rect">
            <a:avLst/>
          </a:prstGeom>
          <a:noFill/>
        </p:spPr>
        <p:txBody>
          <a:bodyPr wrap="square">
            <a:spAutoFit/>
          </a:bodyPr>
          <a:lstStyle/>
          <a:p>
            <a:pPr>
              <a:lnSpc>
                <a:spcPct val="200000"/>
              </a:lnSpc>
            </a:pPr>
            <a:r>
              <a:rPr lang="ko-KR" altLang="en-US" sz="2000" b="0" i="0" u="none" strike="noStrike" baseline="0" dirty="0">
                <a:solidFill>
                  <a:srgbClr val="000000"/>
                </a:solidFill>
                <a:highlight>
                  <a:srgbClr val="00FF00"/>
                </a:highlight>
                <a:latin typeface="Yoon YGO 530_TT"/>
              </a:rPr>
              <a:t>민준</a:t>
            </a:r>
            <a:r>
              <a:rPr lang="en-US" altLang="ko-KR" sz="2000" b="0" i="0" u="none" strike="noStrike" baseline="0" dirty="0">
                <a:solidFill>
                  <a:srgbClr val="000000"/>
                </a:solidFill>
                <a:latin typeface="Yoon YGO 530_TT"/>
              </a:rPr>
              <a:t>: </a:t>
            </a:r>
            <a:r>
              <a:rPr lang="ko-KR" altLang="en-US" sz="2000" b="0" i="0" u="none" strike="noStrike" baseline="0" dirty="0">
                <a:solidFill>
                  <a:srgbClr val="000000"/>
                </a:solidFill>
                <a:latin typeface="Yoon YGO 530_TT"/>
              </a:rPr>
              <a:t>맞아 카페 인테리어도 되게 예쁘고</a:t>
            </a:r>
            <a:r>
              <a:rPr lang="en-US" altLang="ko-KR" sz="2000" b="0" i="0" u="none" strike="noStrike" baseline="0" dirty="0">
                <a:solidFill>
                  <a:srgbClr val="000000"/>
                </a:solidFill>
                <a:latin typeface="Yoon YGO 530_TT"/>
              </a:rPr>
              <a:t>, </a:t>
            </a:r>
            <a:r>
              <a:rPr lang="ko-KR" altLang="en-US" sz="2000" b="0" i="0" u="none" strike="noStrike" baseline="0" dirty="0">
                <a:solidFill>
                  <a:srgbClr val="000000"/>
                </a:solidFill>
                <a:latin typeface="Yoon YGO 530_TT"/>
              </a:rPr>
              <a:t>디저트도 진짜 맛있었어</a:t>
            </a:r>
            <a:r>
              <a:rPr lang="en-US" altLang="ko-KR" sz="2000" b="0" i="0" u="none" strike="noStrike" baseline="0" dirty="0">
                <a:solidFill>
                  <a:srgbClr val="000000"/>
                </a:solidFill>
                <a:latin typeface="Yoon YGO 530_TT"/>
              </a:rPr>
              <a:t>. </a:t>
            </a:r>
            <a:r>
              <a:rPr lang="ko-KR" altLang="en-US" sz="2000" b="0" i="0" u="none" strike="noStrike" baseline="0" dirty="0">
                <a:solidFill>
                  <a:srgbClr val="000000"/>
                </a:solidFill>
                <a:latin typeface="Yoon YGO 530_TT"/>
              </a:rPr>
              <a:t>꼭 가봐</a:t>
            </a:r>
            <a:r>
              <a:rPr lang="en-US" altLang="ko-KR" sz="2000" b="0" i="0" u="none" strike="noStrike" baseline="0" dirty="0">
                <a:solidFill>
                  <a:srgbClr val="000000"/>
                </a:solidFill>
                <a:latin typeface="Yoon YGO 530_TT"/>
              </a:rPr>
              <a:t>.</a:t>
            </a:r>
          </a:p>
          <a:p>
            <a:pPr>
              <a:lnSpc>
                <a:spcPct val="200000"/>
              </a:lnSpc>
            </a:pP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maj</a:t>
            </a:r>
            <a:r>
              <a:rPr lang="en-US" altLang="ko-KR" sz="2000" b="0" i="0" u="none" strike="noStrike" baseline="0" dirty="0">
                <a:solidFill>
                  <a:srgbClr val="000000"/>
                </a:solidFill>
                <a:latin typeface="Yoon YGO 530_TT"/>
              </a:rPr>
              <a:t> a ka pe in </a:t>
            </a:r>
            <a:r>
              <a:rPr lang="en-US" altLang="ko-KR" sz="2000" b="0" i="0" u="none" strike="noStrike" baseline="0" dirty="0" err="1">
                <a:solidFill>
                  <a:srgbClr val="000000"/>
                </a:solidFill>
                <a:latin typeface="Yoon YGO 530_TT"/>
              </a:rPr>
              <a:t>te</a:t>
            </a:r>
            <a:r>
              <a:rPr lang="en-US" altLang="ko-KR" sz="2000" b="0" i="0" u="none" strike="noStrike" baseline="0" dirty="0">
                <a:solidFill>
                  <a:srgbClr val="000000"/>
                </a:solidFill>
                <a:latin typeface="Yoon YGO 530_TT"/>
              </a:rPr>
              <a:t> li </a:t>
            </a:r>
            <a:r>
              <a:rPr lang="en-US" altLang="ko-KR" sz="2000" b="0" i="0" u="none" strike="noStrike" baseline="0" dirty="0" err="1">
                <a:solidFill>
                  <a:srgbClr val="000000"/>
                </a:solidFill>
                <a:latin typeface="Yoon YGO 530_TT"/>
              </a:rPr>
              <a:t>eo</a:t>
            </a:r>
            <a:r>
              <a:rPr lang="en-US" altLang="ko-KR" sz="2000" b="0" i="0" u="none" strike="noStrike" baseline="0" dirty="0">
                <a:solidFill>
                  <a:srgbClr val="000000"/>
                </a:solidFill>
                <a:latin typeface="Yoon YGO 530_TT"/>
              </a:rPr>
              <a:t> do doe </a:t>
            </a:r>
            <a:r>
              <a:rPr lang="en-US" altLang="ko-KR" sz="2000" b="0" i="0" u="none" strike="noStrike" baseline="0" dirty="0" err="1">
                <a:solidFill>
                  <a:srgbClr val="000000"/>
                </a:solidFill>
                <a:latin typeface="Yoon YGO 530_TT"/>
              </a:rPr>
              <a:t>ge</a:t>
            </a:r>
            <a:r>
              <a:rPr lang="en-US" altLang="ko-KR" sz="2000" b="0" i="0" u="none" strike="noStrike" baseline="0" dirty="0">
                <a:solidFill>
                  <a:srgbClr val="000000"/>
                </a:solidFill>
                <a:latin typeface="Yoon YGO 530_TT"/>
              </a:rPr>
              <a:t> ye </a:t>
            </a:r>
            <a:r>
              <a:rPr lang="en-US" altLang="ko-KR" sz="2000" b="0" i="0" u="none" strike="noStrike" baseline="0" dirty="0" err="1">
                <a:solidFill>
                  <a:srgbClr val="000000"/>
                </a:solidFill>
                <a:latin typeface="Yoon YGO 530_TT"/>
              </a:rPr>
              <a:t>ppeu</a:t>
            </a:r>
            <a:r>
              <a:rPr lang="en-US" altLang="ko-KR" sz="2000" b="0" i="0" u="none" strike="noStrike" baseline="0" dirty="0">
                <a:solidFill>
                  <a:srgbClr val="000000"/>
                </a:solidFill>
                <a:latin typeface="Yoon YGO 530_TT"/>
              </a:rPr>
              <a:t> go, di </a:t>
            </a:r>
            <a:r>
              <a:rPr lang="en-US" altLang="ko-KR" sz="2000" b="0" i="0" u="none" strike="noStrike" baseline="0" dirty="0" err="1">
                <a:solidFill>
                  <a:srgbClr val="000000"/>
                </a:solidFill>
                <a:latin typeface="Yoon YGO 530_TT"/>
              </a:rPr>
              <a:t>jeo</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teu</a:t>
            </a:r>
            <a:r>
              <a:rPr lang="en-US" altLang="ko-KR" sz="2000" b="0" i="0" u="none" strike="noStrike" baseline="0" dirty="0">
                <a:solidFill>
                  <a:srgbClr val="000000"/>
                </a:solidFill>
                <a:latin typeface="Yoon YGO 530_TT"/>
              </a:rPr>
              <a:t> do </a:t>
            </a:r>
            <a:r>
              <a:rPr lang="en-US" altLang="ko-KR" sz="2000" b="0" i="0" u="none" strike="noStrike" baseline="0" dirty="0" err="1">
                <a:solidFill>
                  <a:srgbClr val="000000"/>
                </a:solidFill>
                <a:latin typeface="Yoon YGO 530_TT"/>
              </a:rPr>
              <a:t>jin</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jja</a:t>
            </a:r>
            <a:r>
              <a:rPr lang="en-US" altLang="ko-KR" sz="2000" b="0" i="0" u="none" strike="noStrike" baseline="0" dirty="0">
                <a:solidFill>
                  <a:srgbClr val="000000"/>
                </a:solidFill>
                <a:latin typeface="Yoon YGO 530_TT"/>
              </a:rPr>
              <a:t> ma </a:t>
            </a:r>
            <a:r>
              <a:rPr lang="en-US" altLang="ko-KR" sz="2000" b="0" i="0" u="none" strike="noStrike" baseline="0" dirty="0" err="1">
                <a:solidFill>
                  <a:srgbClr val="000000"/>
                </a:solidFill>
                <a:latin typeface="Yoon YGO 530_TT"/>
              </a:rPr>
              <a:t>si</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sseo</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sseo</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kkog</a:t>
            </a:r>
            <a:r>
              <a:rPr lang="en-US" altLang="ko-KR" sz="2000" b="0" i="0" u="none" strike="noStrike" baseline="0" dirty="0">
                <a:solidFill>
                  <a:srgbClr val="000000"/>
                </a:solidFill>
                <a:latin typeface="Yoon YGO 530_TT"/>
              </a:rPr>
              <a:t> ga bwa]</a:t>
            </a:r>
          </a:p>
          <a:p>
            <a:endParaRPr lang="en-US" altLang="ko-KR" sz="2000" b="1" i="0" u="none" strike="noStrike" baseline="0" dirty="0">
              <a:solidFill>
                <a:srgbClr val="000000"/>
              </a:solidFill>
              <a:latin typeface="Arial" panose="020B0604020202020204" pitchFamily="34" charset="0"/>
            </a:endParaRPr>
          </a:p>
          <a:p>
            <a:r>
              <a:rPr lang="en-US" altLang="ko-KR" sz="2000" b="1" i="0" u="none" strike="noStrike" baseline="0" dirty="0">
                <a:solidFill>
                  <a:srgbClr val="000000"/>
                </a:solidFill>
                <a:latin typeface="Arial" panose="020B0604020202020204" pitchFamily="34" charset="0"/>
              </a:rPr>
              <a:t>Minjun: Right, the cafe interior was very pretty, and the dessert was also really good. Be sure to go.</a:t>
            </a:r>
          </a:p>
          <a:p>
            <a:r>
              <a:rPr lang="en-US" altLang="ko-KR" sz="2000" b="1" i="0" u="none" strike="noStrike" baseline="0" dirty="0">
                <a:solidFill>
                  <a:srgbClr val="000000"/>
                </a:solidFill>
                <a:latin typeface="Arial" panose="020B0604020202020204" pitchFamily="34" charset="0"/>
              </a:rPr>
              <a:t> </a:t>
            </a:r>
          </a:p>
          <a:p>
            <a:endParaRPr lang="en-US" altLang="ko-KR" sz="2000" b="1" i="0" u="none" strike="noStrike" baseline="0" dirty="0">
              <a:solidFill>
                <a:srgbClr val="000000"/>
              </a:solidFill>
              <a:latin typeface="Arial" panose="020B0604020202020204" pitchFamily="34" charset="0"/>
            </a:endParaRPr>
          </a:p>
          <a:p>
            <a:pPr>
              <a:lnSpc>
                <a:spcPct val="200000"/>
              </a:lnSpc>
            </a:pPr>
            <a:r>
              <a:rPr lang="ko-KR" altLang="en-US" sz="2000" b="0" i="0" u="none" strike="noStrike" baseline="0" dirty="0">
                <a:solidFill>
                  <a:srgbClr val="000000"/>
                </a:solidFill>
                <a:highlight>
                  <a:srgbClr val="FFFF00"/>
                </a:highlight>
                <a:latin typeface="Yoon YGO 530_TT"/>
              </a:rPr>
              <a:t>하윤</a:t>
            </a:r>
            <a:r>
              <a:rPr lang="en-US" altLang="ko-KR" sz="2000" b="0" i="0" u="none" strike="noStrike" baseline="0" dirty="0">
                <a:solidFill>
                  <a:srgbClr val="000000"/>
                </a:solidFill>
                <a:latin typeface="Yoon YGO 530_TT"/>
              </a:rPr>
              <a:t>: </a:t>
            </a:r>
            <a:r>
              <a:rPr lang="ko-KR" altLang="en-US" sz="2000" b="0" i="0" u="none" strike="noStrike" baseline="0" dirty="0">
                <a:solidFill>
                  <a:srgbClr val="000000"/>
                </a:solidFill>
                <a:latin typeface="Yoon YGO 530_TT"/>
              </a:rPr>
              <a:t>그렇지 않아 도 내일 </a:t>
            </a:r>
            <a:r>
              <a:rPr lang="ko-KR" altLang="en-US" sz="2000" b="0" i="0" u="none" strike="noStrike" baseline="0" dirty="0" err="1">
                <a:solidFill>
                  <a:srgbClr val="000000"/>
                </a:solidFill>
                <a:latin typeface="Yoon YGO 530_TT"/>
              </a:rPr>
              <a:t>과제하러</a:t>
            </a:r>
            <a:r>
              <a:rPr lang="ko-KR" altLang="en-US" sz="2000" b="0" i="0" u="none" strike="noStrike" baseline="0" dirty="0">
                <a:solidFill>
                  <a:srgbClr val="000000"/>
                </a:solidFill>
                <a:latin typeface="Yoon YGO 530_TT"/>
              </a:rPr>
              <a:t> 카페 </a:t>
            </a:r>
            <a:r>
              <a:rPr lang="ko-KR" altLang="en-US" sz="2000" b="0" i="0" u="none" strike="noStrike" baseline="0" dirty="0" err="1">
                <a:solidFill>
                  <a:srgbClr val="000000"/>
                </a:solidFill>
                <a:latin typeface="Yoon YGO 530_TT"/>
              </a:rPr>
              <a:t>가려했는데</a:t>
            </a:r>
            <a:r>
              <a:rPr lang="en-US" altLang="ko-KR" sz="2000" b="0" i="0" u="none" strike="noStrike" baseline="0" dirty="0">
                <a:solidFill>
                  <a:srgbClr val="000000"/>
                </a:solidFill>
                <a:latin typeface="Yoon YGO 530_TT"/>
              </a:rPr>
              <a:t>! </a:t>
            </a:r>
            <a:r>
              <a:rPr lang="ko-KR" altLang="en-US" sz="2000" b="0" i="0" u="none" strike="noStrike" baseline="0" dirty="0">
                <a:solidFill>
                  <a:srgbClr val="000000"/>
                </a:solidFill>
                <a:latin typeface="Yoon YGO 530_TT"/>
              </a:rPr>
              <a:t>고마워</a:t>
            </a:r>
            <a:r>
              <a:rPr lang="en-US" altLang="ko-KR" sz="2000" b="0" i="0" u="none" strike="noStrike" baseline="0" dirty="0">
                <a:solidFill>
                  <a:srgbClr val="000000"/>
                </a:solidFill>
                <a:latin typeface="Yoon YGO 530_TT"/>
              </a:rPr>
              <a:t>.</a:t>
            </a:r>
          </a:p>
          <a:p>
            <a:pPr>
              <a:lnSpc>
                <a:spcPct val="200000"/>
              </a:lnSpc>
            </a:pP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geu</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leo</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ch</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i</a:t>
            </a:r>
            <a:r>
              <a:rPr lang="en-US" altLang="ko-KR" sz="2000" b="0" i="0" u="none" strike="noStrike" baseline="0" dirty="0">
                <a:solidFill>
                  <a:srgbClr val="000000"/>
                </a:solidFill>
                <a:latin typeface="Yoon YGO 530_TT"/>
              </a:rPr>
              <a:t> an a do nae il </a:t>
            </a:r>
            <a:r>
              <a:rPr lang="en-US" altLang="ko-KR" sz="2000" b="0" i="0" u="none" strike="noStrike" baseline="0" dirty="0" err="1">
                <a:solidFill>
                  <a:srgbClr val="000000"/>
                </a:solidFill>
                <a:latin typeface="Yoon YGO 530_TT"/>
              </a:rPr>
              <a:t>gwa</a:t>
            </a:r>
            <a:r>
              <a:rPr lang="en-US" altLang="ko-KR" sz="2000" b="0" i="0" u="none" strike="noStrike" baseline="0" dirty="0">
                <a:solidFill>
                  <a:srgbClr val="000000"/>
                </a:solidFill>
                <a:latin typeface="Yoon YGO 530_TT"/>
              </a:rPr>
              <a:t> je ha </a:t>
            </a:r>
            <a:r>
              <a:rPr lang="en-US" altLang="ko-KR" sz="2000" b="0" i="0" u="none" strike="noStrike" baseline="0" dirty="0" err="1">
                <a:solidFill>
                  <a:srgbClr val="000000"/>
                </a:solidFill>
                <a:latin typeface="Yoon YGO 530_TT"/>
              </a:rPr>
              <a:t>leo</a:t>
            </a:r>
            <a:r>
              <a:rPr lang="en-US" altLang="ko-KR" sz="2000" b="0" i="0" u="none" strike="noStrike" baseline="0" dirty="0">
                <a:solidFill>
                  <a:srgbClr val="000000"/>
                </a:solidFill>
                <a:latin typeface="Yoon YGO 530_TT"/>
              </a:rPr>
              <a:t> ka pe ga </a:t>
            </a:r>
            <a:r>
              <a:rPr lang="en-US" altLang="ko-KR" sz="2000" b="0" i="0" u="none" strike="noStrike" baseline="0" dirty="0" err="1">
                <a:solidFill>
                  <a:srgbClr val="000000"/>
                </a:solidFill>
                <a:latin typeface="Yoon YGO 530_TT"/>
              </a:rPr>
              <a:t>lyeo</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haet</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neun</a:t>
            </a:r>
            <a:r>
              <a:rPr lang="en-US" altLang="ko-KR" sz="2000" b="0" i="0" u="none" strike="noStrike" baseline="0" dirty="0">
                <a:solidFill>
                  <a:srgbClr val="000000"/>
                </a:solidFill>
                <a:latin typeface="Yoon YGO 530_TT"/>
              </a:rPr>
              <a:t> de! Go ma wo.]</a:t>
            </a:r>
          </a:p>
          <a:p>
            <a:pPr>
              <a:lnSpc>
                <a:spcPct val="200000"/>
              </a:lnSpc>
            </a:pPr>
            <a:endParaRPr lang="en-US" altLang="ko-KR" sz="2000" dirty="0">
              <a:solidFill>
                <a:srgbClr val="000000"/>
              </a:solidFill>
              <a:latin typeface="Yoon YGO 530_TT"/>
            </a:endParaRPr>
          </a:p>
          <a:p>
            <a:r>
              <a:rPr lang="en-US" altLang="ko-KR" sz="2000" b="1" i="0" u="none" strike="noStrike" baseline="0" dirty="0" err="1">
                <a:solidFill>
                  <a:srgbClr val="000000"/>
                </a:solidFill>
                <a:latin typeface="Arial" panose="020B0604020202020204" pitchFamily="34" charset="0"/>
              </a:rPr>
              <a:t>Hayun</a:t>
            </a:r>
            <a:r>
              <a:rPr lang="en-US" altLang="ko-KR" sz="2000" b="1" i="0" u="none" strike="noStrike" baseline="0" dirty="0">
                <a:solidFill>
                  <a:srgbClr val="000000"/>
                </a:solidFill>
                <a:latin typeface="Arial" panose="020B0604020202020204" pitchFamily="34" charset="0"/>
              </a:rPr>
              <a:t>: I was just thinking about to go to the cafe for an assignment tomorrow! Thanks. </a:t>
            </a:r>
            <a:endParaRPr lang="ko-KR" altLang="en-US" sz="2000" b="1" dirty="0"/>
          </a:p>
        </p:txBody>
      </p:sp>
    </p:spTree>
    <p:extLst>
      <p:ext uri="{BB962C8B-B14F-4D97-AF65-F5344CB8AC3E}">
        <p14:creationId xmlns:p14="http://schemas.microsoft.com/office/powerpoint/2010/main" val="2873955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709127"/>
            <a:ext cx="11355614" cy="586947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32257" rtl="0" eaLnBrk="1" fontAlgn="auto" latinLnBrk="0" hangingPunct="1">
              <a:lnSpc>
                <a:spcPct val="120000"/>
              </a:lnSpc>
              <a:spcBef>
                <a:spcPts val="1000"/>
              </a:spcBef>
              <a:spcAft>
                <a:spcPts val="0"/>
              </a:spcAft>
              <a:buClr>
                <a:srgbClr val="5B9BD5"/>
              </a:buClr>
              <a:buSzPct val="100000"/>
              <a:buFont typeface="Wingdings"/>
              <a:buNone/>
              <a:tabLst/>
              <a:defRPr/>
            </a:pPr>
            <a:endParaRPr lang="ko-KR" altLang="en-US" dirty="0">
              <a:solidFill>
                <a:prstClr val="white"/>
              </a:solidFill>
            </a:endParaRPr>
          </a:p>
        </p:txBody>
      </p:sp>
      <p:sp>
        <p:nvSpPr>
          <p:cNvPr id="3" name="직사각형 2">
            <a:extLst>
              <a:ext uri="{FF2B5EF4-FFF2-40B4-BE49-F238E27FC236}">
                <a16:creationId xmlns:a16="http://schemas.microsoft.com/office/drawing/2014/main" id="{43CD350C-F338-4F26-A9A0-54D2464636E2}"/>
              </a:ext>
            </a:extLst>
          </p:cNvPr>
          <p:cNvSpPr/>
          <p:nvPr/>
        </p:nvSpPr>
        <p:spPr>
          <a:xfrm>
            <a:off x="280636" y="-48286"/>
            <a:ext cx="4964603"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Sentence Drill/ Practice</a:t>
            </a:r>
          </a:p>
        </p:txBody>
      </p:sp>
      <p:sp>
        <p:nvSpPr>
          <p:cNvPr id="6" name="TextBox 5">
            <a:extLst>
              <a:ext uri="{FF2B5EF4-FFF2-40B4-BE49-F238E27FC236}">
                <a16:creationId xmlns:a16="http://schemas.microsoft.com/office/drawing/2014/main" id="{132C1341-D436-4920-A428-FF3BEBAFA11D}"/>
              </a:ext>
            </a:extLst>
          </p:cNvPr>
          <p:cNvSpPr txBox="1"/>
          <p:nvPr/>
        </p:nvSpPr>
        <p:spPr>
          <a:xfrm>
            <a:off x="1019503" y="852810"/>
            <a:ext cx="10152993" cy="4928080"/>
          </a:xfrm>
          <a:prstGeom prst="rect">
            <a:avLst/>
          </a:prstGeom>
          <a:noFill/>
        </p:spPr>
        <p:txBody>
          <a:bodyPr wrap="square">
            <a:spAutoFit/>
          </a:bodyPr>
          <a:lstStyle/>
          <a:p>
            <a:pPr>
              <a:lnSpc>
                <a:spcPct val="200000"/>
              </a:lnSpc>
            </a:pPr>
            <a:r>
              <a:rPr lang="en-US" altLang="ko-KR" sz="2000" b="0" i="0" u="none" strike="noStrike" baseline="0" dirty="0">
                <a:solidFill>
                  <a:srgbClr val="000000"/>
                </a:solidFill>
                <a:latin typeface="Yoon YGO 530_TT"/>
              </a:rPr>
              <a:t>&lt; Topic: Café &amp; Restaurant &gt;</a:t>
            </a:r>
          </a:p>
          <a:p>
            <a:pPr>
              <a:lnSpc>
                <a:spcPct val="200000"/>
              </a:lnSpc>
            </a:pPr>
            <a:endParaRPr lang="en-US" altLang="ko-KR" sz="2000" b="0" i="0" u="none" strike="noStrike" baseline="0" dirty="0">
              <a:solidFill>
                <a:srgbClr val="000000"/>
              </a:solidFill>
              <a:latin typeface="Yoon YGO 530_TT"/>
            </a:endParaRPr>
          </a:p>
          <a:p>
            <a:pPr>
              <a:lnSpc>
                <a:spcPct val="200000"/>
              </a:lnSpc>
            </a:pPr>
            <a:r>
              <a:rPr lang="en-US" altLang="ko-KR" sz="2000" b="0" i="0" u="none" strike="noStrike" baseline="0" dirty="0">
                <a:solidFill>
                  <a:srgbClr val="000000"/>
                </a:solidFill>
                <a:latin typeface="Yoon YGO 530_TT"/>
              </a:rPr>
              <a:t>1. </a:t>
            </a:r>
            <a:r>
              <a:rPr lang="ko-KR" altLang="en-US" sz="2000" b="0" i="0" u="none" strike="noStrike" baseline="0" dirty="0">
                <a:solidFill>
                  <a:srgbClr val="000000"/>
                </a:solidFill>
                <a:latin typeface="Yoon YGO 530_TT"/>
              </a:rPr>
              <a:t>물 한 잔 주 시겠어요</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mul</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han</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jan</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ju</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si</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ge</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sseo</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yo</a:t>
            </a:r>
            <a:r>
              <a:rPr lang="en-US" altLang="ko-KR" sz="2000" b="0" i="0" u="none" strike="noStrike" baseline="0" dirty="0">
                <a:solidFill>
                  <a:srgbClr val="000000"/>
                </a:solidFill>
                <a:latin typeface="Yoon YGO 530_TT"/>
              </a:rPr>
              <a:t>?]</a:t>
            </a:r>
          </a:p>
          <a:p>
            <a:pPr>
              <a:lnSpc>
                <a:spcPct val="200000"/>
              </a:lnSpc>
            </a:pPr>
            <a:r>
              <a:rPr lang="en-US" altLang="ko-KR" sz="2000" b="0" i="0" u="none" strike="noStrike" baseline="0" dirty="0">
                <a:solidFill>
                  <a:schemeClr val="accent1">
                    <a:lumMod val="50000"/>
                  </a:schemeClr>
                </a:solidFill>
                <a:latin typeface="Yoon YGO 530_TT"/>
              </a:rPr>
              <a:t>:  (what) (how many)</a:t>
            </a:r>
            <a:r>
              <a:rPr lang="ko-KR" altLang="en-US" sz="2000" b="0" i="0" u="none" strike="noStrike" baseline="0" dirty="0">
                <a:solidFill>
                  <a:schemeClr val="accent1">
                    <a:lumMod val="50000"/>
                  </a:schemeClr>
                </a:solidFill>
                <a:latin typeface="Yoon YGO 530_TT"/>
              </a:rPr>
              <a:t>잔 </a:t>
            </a:r>
            <a:r>
              <a:rPr lang="en-US" altLang="ko-KR" sz="2000" b="0" i="0" u="none" strike="noStrike" baseline="0" dirty="0">
                <a:solidFill>
                  <a:schemeClr val="accent1">
                    <a:lumMod val="50000"/>
                  </a:schemeClr>
                </a:solidFill>
                <a:latin typeface="Yoon YGO 530_TT"/>
              </a:rPr>
              <a:t>(action/verb)</a:t>
            </a:r>
            <a:r>
              <a:rPr lang="ko-KR" altLang="en-US" sz="2000" b="0" i="0" u="none" strike="noStrike" baseline="0" dirty="0">
                <a:solidFill>
                  <a:schemeClr val="accent1">
                    <a:lumMod val="50000"/>
                  </a:schemeClr>
                </a:solidFill>
                <a:latin typeface="Yoon YGO 530_TT"/>
              </a:rPr>
              <a:t>시겠어요</a:t>
            </a:r>
            <a:r>
              <a:rPr lang="en-US" altLang="ko-KR" sz="2000" b="0" i="0" u="none" strike="noStrike" baseline="0" dirty="0">
                <a:solidFill>
                  <a:schemeClr val="accent1">
                    <a:lumMod val="50000"/>
                  </a:schemeClr>
                </a:solidFill>
                <a:latin typeface="Yoon YGO 530_TT"/>
              </a:rPr>
              <a:t>? “Could I have a glass of water?”</a:t>
            </a:r>
          </a:p>
          <a:p>
            <a:pPr>
              <a:lnSpc>
                <a:spcPct val="200000"/>
              </a:lnSpc>
            </a:pPr>
            <a:r>
              <a:rPr lang="en-US" altLang="ko-KR" sz="2000" b="0" i="0" u="none" strike="noStrike" baseline="0" dirty="0">
                <a:solidFill>
                  <a:srgbClr val="000000"/>
                </a:solidFill>
                <a:latin typeface="Yoon YGO 530_TT"/>
              </a:rPr>
              <a:t>2. </a:t>
            </a:r>
            <a:r>
              <a:rPr lang="ko-KR" altLang="en-US" sz="2000" b="0" i="0" u="none" strike="noStrike" baseline="0" dirty="0">
                <a:solidFill>
                  <a:srgbClr val="000000"/>
                </a:solidFill>
                <a:latin typeface="Yoon YGO 530_TT"/>
              </a:rPr>
              <a:t>냅킨 은 어디 있나요</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naeb</a:t>
            </a:r>
            <a:r>
              <a:rPr lang="en-US" altLang="ko-KR" sz="2000" b="0" i="0" u="none" strike="noStrike" baseline="0" dirty="0">
                <a:solidFill>
                  <a:srgbClr val="000000"/>
                </a:solidFill>
                <a:latin typeface="Yoon YGO 530_TT"/>
              </a:rPr>
              <a:t> kin </a:t>
            </a:r>
            <a:r>
              <a:rPr lang="en-US" altLang="ko-KR" sz="2000" b="0" i="0" u="none" strike="noStrike" baseline="0" dirty="0" err="1">
                <a:solidFill>
                  <a:srgbClr val="000000"/>
                </a:solidFill>
                <a:latin typeface="Yoon YGO 530_TT"/>
              </a:rPr>
              <a:t>eun</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eo</a:t>
            </a:r>
            <a:r>
              <a:rPr lang="en-US" altLang="ko-KR" sz="2000" b="0" i="0" u="none" strike="noStrike" baseline="0" dirty="0">
                <a:solidFill>
                  <a:srgbClr val="000000"/>
                </a:solidFill>
                <a:latin typeface="Yoon YGO 530_TT"/>
              </a:rPr>
              <a:t> di it </a:t>
            </a:r>
            <a:r>
              <a:rPr lang="en-US" altLang="ko-KR" sz="2000" b="0" i="0" u="none" strike="noStrike" baseline="0" dirty="0" err="1">
                <a:solidFill>
                  <a:srgbClr val="000000"/>
                </a:solidFill>
                <a:latin typeface="Yoon YGO 530_TT"/>
              </a:rPr>
              <a:t>na</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yo</a:t>
            </a:r>
            <a:r>
              <a:rPr lang="en-US" altLang="ko-KR" sz="2000" b="0" i="0" u="none" strike="noStrike" baseline="0" dirty="0">
                <a:solidFill>
                  <a:srgbClr val="000000"/>
                </a:solidFill>
                <a:latin typeface="Yoon YGO 530_TT"/>
              </a:rPr>
              <a:t>?]</a:t>
            </a:r>
          </a:p>
          <a:p>
            <a:pPr>
              <a:lnSpc>
                <a:spcPct val="200000"/>
              </a:lnSpc>
            </a:pPr>
            <a:r>
              <a:rPr lang="en-US" altLang="ko-KR" sz="2000" b="0" i="0" u="none" strike="noStrike" baseline="0" dirty="0">
                <a:solidFill>
                  <a:schemeClr val="accent1">
                    <a:lumMod val="50000"/>
                  </a:schemeClr>
                </a:solidFill>
                <a:latin typeface="Yoon YGO 530_TT"/>
              </a:rPr>
              <a:t>:  (what)</a:t>
            </a:r>
            <a:r>
              <a:rPr lang="ko-KR" altLang="en-US" sz="2000" b="0" i="0" u="none" strike="noStrike" baseline="0" dirty="0">
                <a:solidFill>
                  <a:schemeClr val="accent1">
                    <a:lumMod val="50000"/>
                  </a:schemeClr>
                </a:solidFill>
                <a:latin typeface="Yoon YGO 530_TT"/>
              </a:rPr>
              <a:t>은</a:t>
            </a:r>
            <a:r>
              <a:rPr lang="en-US" altLang="ko-KR" sz="2000" b="0" i="0" u="none" strike="noStrike" baseline="0" dirty="0">
                <a:solidFill>
                  <a:schemeClr val="accent1">
                    <a:lumMod val="50000"/>
                  </a:schemeClr>
                </a:solidFill>
                <a:latin typeface="Yoon YGO 530_TT"/>
              </a:rPr>
              <a:t>/</a:t>
            </a:r>
            <a:r>
              <a:rPr lang="ko-KR" altLang="en-US" sz="2000" b="0" i="0" u="none" strike="noStrike" baseline="0" dirty="0">
                <a:solidFill>
                  <a:schemeClr val="accent1">
                    <a:lumMod val="50000"/>
                  </a:schemeClr>
                </a:solidFill>
                <a:latin typeface="Yoon YGO 530_TT"/>
              </a:rPr>
              <a:t>는 어디 </a:t>
            </a:r>
            <a:r>
              <a:rPr lang="en-US" altLang="ko-KR" sz="2000" b="0" i="0" u="none" strike="noStrike" baseline="0" dirty="0">
                <a:solidFill>
                  <a:schemeClr val="accent1">
                    <a:lumMod val="50000"/>
                  </a:schemeClr>
                </a:solidFill>
                <a:latin typeface="Yoon YGO 530_TT"/>
              </a:rPr>
              <a:t>(action/verb)</a:t>
            </a:r>
            <a:r>
              <a:rPr lang="ko-KR" altLang="en-US" sz="2000" b="0" i="0" u="none" strike="noStrike" baseline="0" dirty="0">
                <a:solidFill>
                  <a:schemeClr val="accent1">
                    <a:lumMod val="50000"/>
                  </a:schemeClr>
                </a:solidFill>
                <a:latin typeface="Yoon YGO 530_TT"/>
              </a:rPr>
              <a:t>나요</a:t>
            </a:r>
            <a:r>
              <a:rPr lang="en-US" altLang="ko-KR" sz="2000" b="0" i="0" u="none" strike="noStrike" baseline="0" dirty="0">
                <a:solidFill>
                  <a:schemeClr val="accent1">
                    <a:lumMod val="50000"/>
                  </a:schemeClr>
                </a:solidFill>
                <a:latin typeface="Yoon YGO 530_TT"/>
              </a:rPr>
              <a:t>? “Where is the napkin?”</a:t>
            </a:r>
          </a:p>
          <a:p>
            <a:pPr>
              <a:lnSpc>
                <a:spcPct val="200000"/>
              </a:lnSpc>
            </a:pPr>
            <a:r>
              <a:rPr lang="en-US" altLang="ko-KR" sz="2000" b="0" i="0" u="none" strike="noStrike" baseline="0" dirty="0">
                <a:solidFill>
                  <a:srgbClr val="000000"/>
                </a:solidFill>
                <a:latin typeface="Yoon YGO 530_TT"/>
              </a:rPr>
              <a:t>3. </a:t>
            </a:r>
            <a:r>
              <a:rPr lang="ko-KR" altLang="en-US" sz="2000" b="0" i="0" u="none" strike="noStrike" baseline="0" dirty="0">
                <a:solidFill>
                  <a:srgbClr val="000000"/>
                </a:solidFill>
                <a:latin typeface="Yoon YGO 530_TT"/>
              </a:rPr>
              <a:t>오늘 카페 에서 숙제 를 했어요</a:t>
            </a:r>
            <a:r>
              <a:rPr lang="en-US" altLang="ko-KR" sz="2000" b="0" i="0" u="none" strike="noStrike" baseline="0" dirty="0">
                <a:solidFill>
                  <a:srgbClr val="000000"/>
                </a:solidFill>
                <a:latin typeface="Yoon YGO 530_TT"/>
              </a:rPr>
              <a:t>. [o </a:t>
            </a:r>
            <a:r>
              <a:rPr lang="en-US" altLang="ko-KR" sz="2000" b="0" i="0" u="none" strike="noStrike" baseline="0" dirty="0" err="1">
                <a:solidFill>
                  <a:srgbClr val="000000"/>
                </a:solidFill>
                <a:latin typeface="Yoon YGO 530_TT"/>
              </a:rPr>
              <a:t>neul</a:t>
            </a:r>
            <a:r>
              <a:rPr lang="en-US" altLang="ko-KR" sz="2000" b="0" i="0" u="none" strike="noStrike" baseline="0" dirty="0">
                <a:solidFill>
                  <a:srgbClr val="000000"/>
                </a:solidFill>
                <a:latin typeface="Yoon YGO 530_TT"/>
              </a:rPr>
              <a:t> ka pe e </a:t>
            </a:r>
            <a:r>
              <a:rPr lang="en-US" altLang="ko-KR" sz="2000" b="0" i="0" u="none" strike="noStrike" baseline="0" dirty="0" err="1">
                <a:solidFill>
                  <a:srgbClr val="000000"/>
                </a:solidFill>
                <a:latin typeface="Yoon YGO 530_TT"/>
              </a:rPr>
              <a:t>seo</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sug</a:t>
            </a:r>
            <a:r>
              <a:rPr lang="en-US" altLang="ko-KR" sz="2000" b="0" i="0" u="none" strike="noStrike" baseline="0" dirty="0">
                <a:solidFill>
                  <a:srgbClr val="000000"/>
                </a:solidFill>
                <a:latin typeface="Yoon YGO 530_TT"/>
              </a:rPr>
              <a:t> je </a:t>
            </a:r>
            <a:r>
              <a:rPr lang="en-US" altLang="ko-KR" sz="2000" b="0" i="0" u="none" strike="noStrike" baseline="0" dirty="0" err="1">
                <a:solidFill>
                  <a:srgbClr val="000000"/>
                </a:solidFill>
                <a:latin typeface="Yoon YGO 530_TT"/>
              </a:rPr>
              <a:t>leul</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hae</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sseo</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yo</a:t>
            </a:r>
            <a:r>
              <a:rPr lang="en-US" altLang="ko-KR" sz="2000" b="0" i="0" u="none" strike="noStrike" baseline="0" dirty="0">
                <a:solidFill>
                  <a:srgbClr val="000000"/>
                </a:solidFill>
                <a:latin typeface="Yoon YGO 530_TT"/>
              </a:rPr>
              <a:t>]</a:t>
            </a:r>
          </a:p>
          <a:p>
            <a:pPr>
              <a:lnSpc>
                <a:spcPct val="200000"/>
              </a:lnSpc>
            </a:pPr>
            <a:r>
              <a:rPr lang="en-US" altLang="ko-KR" sz="2000" b="0" i="0" u="none" strike="noStrike" baseline="0" dirty="0">
                <a:solidFill>
                  <a:schemeClr val="accent1">
                    <a:lumMod val="50000"/>
                  </a:schemeClr>
                </a:solidFill>
                <a:latin typeface="Yoon YGO 530_TT"/>
              </a:rPr>
              <a:t>:  (when), (where)</a:t>
            </a:r>
            <a:r>
              <a:rPr lang="ko-KR" altLang="en-US" sz="2000" b="0" i="0" u="none" strike="noStrike" baseline="0" dirty="0">
                <a:solidFill>
                  <a:schemeClr val="accent1">
                    <a:lumMod val="50000"/>
                  </a:schemeClr>
                </a:solidFill>
                <a:latin typeface="Yoon YGO 530_TT"/>
              </a:rPr>
              <a:t>에서 </a:t>
            </a:r>
            <a:r>
              <a:rPr lang="en-US" altLang="ko-KR" sz="2000" b="0" i="0" u="none" strike="noStrike" baseline="0" dirty="0">
                <a:solidFill>
                  <a:schemeClr val="accent1">
                    <a:lumMod val="50000"/>
                  </a:schemeClr>
                </a:solidFill>
                <a:latin typeface="Yoon YGO 530_TT"/>
              </a:rPr>
              <a:t>(what)</a:t>
            </a:r>
            <a:r>
              <a:rPr lang="ko-KR" altLang="en-US" sz="2000" b="0" i="0" u="none" strike="noStrike" baseline="0" dirty="0">
                <a:solidFill>
                  <a:schemeClr val="accent1">
                    <a:lumMod val="50000"/>
                  </a:schemeClr>
                </a:solidFill>
                <a:latin typeface="Yoon YGO 530_TT"/>
              </a:rPr>
              <a:t>을</a:t>
            </a:r>
            <a:r>
              <a:rPr lang="en-US" altLang="ko-KR" sz="2000" b="0" i="0" u="none" strike="noStrike" baseline="0" dirty="0">
                <a:solidFill>
                  <a:schemeClr val="accent1">
                    <a:lumMod val="50000"/>
                  </a:schemeClr>
                </a:solidFill>
                <a:latin typeface="Yoon YGO 530_TT"/>
              </a:rPr>
              <a:t>/</a:t>
            </a:r>
            <a:r>
              <a:rPr lang="ko-KR" altLang="en-US" sz="2000" b="0" i="0" u="none" strike="noStrike" baseline="0" dirty="0">
                <a:solidFill>
                  <a:schemeClr val="accent1">
                    <a:lumMod val="50000"/>
                  </a:schemeClr>
                </a:solidFill>
                <a:latin typeface="Yoon YGO 530_TT"/>
              </a:rPr>
              <a:t>를 </a:t>
            </a:r>
            <a:r>
              <a:rPr lang="en-US" altLang="ko-KR" sz="2000" b="0" i="0" u="none" strike="noStrike" baseline="0" dirty="0">
                <a:solidFill>
                  <a:schemeClr val="accent1">
                    <a:lumMod val="50000"/>
                  </a:schemeClr>
                </a:solidFill>
                <a:latin typeface="Yoon YGO 530_TT"/>
              </a:rPr>
              <a:t>(action/verb)</a:t>
            </a:r>
            <a:r>
              <a:rPr lang="ko-KR" altLang="en-US" sz="2000" b="0" i="0" u="none" strike="noStrike" baseline="0" dirty="0">
                <a:solidFill>
                  <a:schemeClr val="accent1">
                    <a:lumMod val="50000"/>
                  </a:schemeClr>
                </a:solidFill>
                <a:latin typeface="Yoon YGO 530_TT"/>
              </a:rPr>
              <a:t>어요</a:t>
            </a:r>
            <a:r>
              <a:rPr lang="en-US" altLang="ko-KR" sz="2000" b="0" i="0" u="none" strike="noStrike" baseline="0" dirty="0">
                <a:solidFill>
                  <a:schemeClr val="accent1">
                    <a:lumMod val="50000"/>
                  </a:schemeClr>
                </a:solidFill>
                <a:latin typeface="Yoon YGO 530_TT"/>
              </a:rPr>
              <a:t>. “I did my homework at the café today”</a:t>
            </a:r>
            <a:endParaRPr lang="ko-KR" altLang="en-US" sz="2000" dirty="0">
              <a:solidFill>
                <a:schemeClr val="accent1">
                  <a:lumMod val="50000"/>
                </a:schemeClr>
              </a:solidFill>
            </a:endParaRPr>
          </a:p>
        </p:txBody>
      </p:sp>
      <p:sp>
        <p:nvSpPr>
          <p:cNvPr id="2" name="직사각형 1">
            <a:extLst>
              <a:ext uri="{FF2B5EF4-FFF2-40B4-BE49-F238E27FC236}">
                <a16:creationId xmlns:a16="http://schemas.microsoft.com/office/drawing/2014/main" id="{103A1564-0B1A-4D72-85CB-40C06CBAC954}"/>
              </a:ext>
            </a:extLst>
          </p:cNvPr>
          <p:cNvSpPr/>
          <p:nvPr/>
        </p:nvSpPr>
        <p:spPr>
          <a:xfrm>
            <a:off x="1202047" y="2787416"/>
            <a:ext cx="8661679" cy="562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a:extLst>
              <a:ext uri="{FF2B5EF4-FFF2-40B4-BE49-F238E27FC236}">
                <a16:creationId xmlns:a16="http://schemas.microsoft.com/office/drawing/2014/main" id="{B1B97446-1A0D-48A6-9D7E-EF5F1EEE183C}"/>
              </a:ext>
            </a:extLst>
          </p:cNvPr>
          <p:cNvSpPr/>
          <p:nvPr/>
        </p:nvSpPr>
        <p:spPr>
          <a:xfrm>
            <a:off x="1202047" y="3905113"/>
            <a:ext cx="8661679" cy="562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D2CD43A2-4B58-4F0F-9F90-BE168881528F}"/>
              </a:ext>
            </a:extLst>
          </p:cNvPr>
          <p:cNvSpPr/>
          <p:nvPr/>
        </p:nvSpPr>
        <p:spPr>
          <a:xfrm>
            <a:off x="1245200" y="5065052"/>
            <a:ext cx="10227951" cy="10838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4556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709127"/>
            <a:ext cx="11355614" cy="586947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32257" rtl="0" eaLnBrk="1" fontAlgn="auto" latinLnBrk="0" hangingPunct="1">
              <a:lnSpc>
                <a:spcPct val="120000"/>
              </a:lnSpc>
              <a:spcBef>
                <a:spcPts val="1000"/>
              </a:spcBef>
              <a:spcAft>
                <a:spcPts val="0"/>
              </a:spcAft>
              <a:buClr>
                <a:srgbClr val="5B9BD5"/>
              </a:buClr>
              <a:buSzPct val="100000"/>
              <a:buFont typeface="Wingdings"/>
              <a:buNone/>
              <a:tabLst/>
              <a:defRPr/>
            </a:pPr>
            <a:endParaRPr lang="ko-KR" altLang="en-US" dirty="0">
              <a:solidFill>
                <a:prstClr val="white"/>
              </a:solidFill>
            </a:endParaRPr>
          </a:p>
        </p:txBody>
      </p:sp>
      <p:sp>
        <p:nvSpPr>
          <p:cNvPr id="3" name="직사각형 2">
            <a:extLst>
              <a:ext uri="{FF2B5EF4-FFF2-40B4-BE49-F238E27FC236}">
                <a16:creationId xmlns:a16="http://schemas.microsoft.com/office/drawing/2014/main" id="{43CD350C-F338-4F26-A9A0-54D2464636E2}"/>
              </a:ext>
            </a:extLst>
          </p:cNvPr>
          <p:cNvSpPr/>
          <p:nvPr/>
        </p:nvSpPr>
        <p:spPr>
          <a:xfrm>
            <a:off x="280636" y="-48286"/>
            <a:ext cx="4964603"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Sentence Drill/ Practice</a:t>
            </a:r>
          </a:p>
        </p:txBody>
      </p:sp>
      <p:sp>
        <p:nvSpPr>
          <p:cNvPr id="6" name="TextBox 5">
            <a:extLst>
              <a:ext uri="{FF2B5EF4-FFF2-40B4-BE49-F238E27FC236}">
                <a16:creationId xmlns:a16="http://schemas.microsoft.com/office/drawing/2014/main" id="{132C1341-D436-4920-A428-FF3BEBAFA11D}"/>
              </a:ext>
            </a:extLst>
          </p:cNvPr>
          <p:cNvSpPr txBox="1"/>
          <p:nvPr/>
        </p:nvSpPr>
        <p:spPr>
          <a:xfrm>
            <a:off x="1119986" y="1093970"/>
            <a:ext cx="10152993" cy="4930581"/>
          </a:xfrm>
          <a:prstGeom prst="rect">
            <a:avLst/>
          </a:prstGeom>
          <a:noFill/>
        </p:spPr>
        <p:txBody>
          <a:bodyPr wrap="square">
            <a:spAutoFit/>
          </a:bodyPr>
          <a:lstStyle/>
          <a:p>
            <a:pPr>
              <a:lnSpc>
                <a:spcPct val="200000"/>
              </a:lnSpc>
            </a:pPr>
            <a:r>
              <a:rPr lang="en-US" altLang="ko-KR" sz="2000" b="0" i="0" u="none" strike="noStrike" baseline="0" dirty="0">
                <a:solidFill>
                  <a:srgbClr val="000000"/>
                </a:solidFill>
                <a:latin typeface="Yoon YGO 530_TT"/>
              </a:rPr>
              <a:t>4. </a:t>
            </a:r>
            <a:r>
              <a:rPr lang="ko-KR" altLang="en-US" sz="2000" b="0" i="0" u="none" strike="noStrike" baseline="0" dirty="0">
                <a:solidFill>
                  <a:srgbClr val="000000"/>
                </a:solidFill>
                <a:latin typeface="Yoon YGO 530_TT"/>
              </a:rPr>
              <a:t>메뉴에 아메리카노</a:t>
            </a:r>
            <a:r>
              <a:rPr lang="en-US" altLang="ko-KR" sz="2000" b="0" i="0" u="none" strike="noStrike" baseline="0" dirty="0">
                <a:solidFill>
                  <a:srgbClr val="000000"/>
                </a:solidFill>
                <a:latin typeface="Yoon YGO 530_TT"/>
              </a:rPr>
              <a:t>, </a:t>
            </a:r>
            <a:r>
              <a:rPr lang="ko-KR" altLang="en-US" sz="2000" b="0" i="0" u="none" strike="noStrike" baseline="0" dirty="0">
                <a:solidFill>
                  <a:srgbClr val="000000"/>
                </a:solidFill>
                <a:latin typeface="Yoon YGO 530_TT"/>
              </a:rPr>
              <a:t>카페 라떼</a:t>
            </a:r>
            <a:r>
              <a:rPr lang="en-US" altLang="ko-KR" sz="2000" b="0" i="0" u="none" strike="noStrike" baseline="0" dirty="0">
                <a:solidFill>
                  <a:srgbClr val="000000"/>
                </a:solidFill>
                <a:latin typeface="Yoon YGO 530_TT"/>
              </a:rPr>
              <a:t>, </a:t>
            </a:r>
            <a:r>
              <a:rPr lang="ko-KR" altLang="en-US" sz="2000" b="0" i="0" u="none" strike="noStrike" baseline="0" dirty="0">
                <a:solidFill>
                  <a:srgbClr val="000000"/>
                </a:solidFill>
                <a:latin typeface="Yoon YGO 530_TT"/>
              </a:rPr>
              <a:t>마카롱 등 이 있어요</a:t>
            </a:r>
            <a:r>
              <a:rPr lang="en-US" altLang="ko-KR" sz="2000" b="0" i="0" u="none" strike="noStrike" baseline="0" dirty="0">
                <a:solidFill>
                  <a:srgbClr val="000000"/>
                </a:solidFill>
                <a:latin typeface="Yoon YGO 530_TT"/>
              </a:rPr>
              <a:t>. [me </a:t>
            </a:r>
            <a:r>
              <a:rPr lang="en-US" altLang="ko-KR" sz="2000" b="0" i="0" u="none" strike="noStrike" baseline="0" dirty="0" err="1">
                <a:solidFill>
                  <a:srgbClr val="000000"/>
                </a:solidFill>
                <a:latin typeface="Yoon YGO 530_TT"/>
              </a:rPr>
              <a:t>nyu</a:t>
            </a:r>
            <a:r>
              <a:rPr lang="en-US" altLang="ko-KR" sz="2000" dirty="0">
                <a:solidFill>
                  <a:srgbClr val="000000"/>
                </a:solidFill>
                <a:latin typeface="Yoon YGO 530_TT"/>
              </a:rPr>
              <a:t> </a:t>
            </a:r>
            <a:r>
              <a:rPr lang="en-US" altLang="ko-KR" sz="2000" b="0" i="0" u="none" strike="noStrike" baseline="0" dirty="0">
                <a:solidFill>
                  <a:srgbClr val="000000"/>
                </a:solidFill>
                <a:latin typeface="Yoon YGO 530_TT"/>
              </a:rPr>
              <a:t>e a me li ka no, ka pe la </a:t>
            </a:r>
            <a:r>
              <a:rPr lang="en-US" altLang="ko-KR" sz="2000" b="0" i="0" u="none" strike="noStrike" baseline="0" dirty="0" err="1">
                <a:solidFill>
                  <a:srgbClr val="000000"/>
                </a:solidFill>
                <a:latin typeface="Yoon YGO 530_TT"/>
              </a:rPr>
              <a:t>tte</a:t>
            </a:r>
            <a:r>
              <a:rPr lang="en-US" altLang="ko-KR" sz="2000" b="0" i="0" u="none" strike="noStrike" baseline="0" dirty="0">
                <a:solidFill>
                  <a:srgbClr val="000000"/>
                </a:solidFill>
                <a:latin typeface="Yoon YGO 530_TT"/>
              </a:rPr>
              <a:t>, ma ka long </a:t>
            </a:r>
            <a:r>
              <a:rPr lang="en-US" altLang="ko-KR" sz="2000" b="0" i="0" u="none" strike="noStrike" baseline="0" dirty="0" err="1">
                <a:solidFill>
                  <a:srgbClr val="000000"/>
                </a:solidFill>
                <a:latin typeface="Yoon YGO 530_TT"/>
              </a:rPr>
              <a:t>deung</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i</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i</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sseo</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yo</a:t>
            </a:r>
            <a:r>
              <a:rPr lang="en-US" altLang="ko-KR" sz="2000" b="0" i="0" u="none" strike="noStrike" baseline="0" dirty="0">
                <a:solidFill>
                  <a:srgbClr val="000000"/>
                </a:solidFill>
                <a:latin typeface="Yoon YGO 530_TT"/>
              </a:rPr>
              <a:t>]</a:t>
            </a:r>
          </a:p>
          <a:p>
            <a:pPr>
              <a:lnSpc>
                <a:spcPct val="200000"/>
              </a:lnSpc>
            </a:pPr>
            <a:r>
              <a:rPr lang="en-US" altLang="ko-KR" sz="2000" b="0" i="0" u="none" strike="noStrike" baseline="0" dirty="0">
                <a:solidFill>
                  <a:schemeClr val="accent1">
                    <a:lumMod val="50000"/>
                  </a:schemeClr>
                </a:solidFill>
                <a:latin typeface="Yoon YGO 530_TT"/>
              </a:rPr>
              <a:t>: (where)</a:t>
            </a:r>
            <a:r>
              <a:rPr lang="ko-KR" altLang="en-US" sz="2000" b="0" i="0" u="none" strike="noStrike" baseline="0" dirty="0">
                <a:solidFill>
                  <a:schemeClr val="accent1">
                    <a:lumMod val="50000"/>
                  </a:schemeClr>
                </a:solidFill>
                <a:latin typeface="Yoon YGO 530_TT"/>
              </a:rPr>
              <a:t>에 </a:t>
            </a:r>
            <a:r>
              <a:rPr lang="en-US" altLang="ko-KR" sz="2000" b="0" i="0" u="none" strike="noStrike" baseline="0" dirty="0">
                <a:solidFill>
                  <a:schemeClr val="accent1">
                    <a:lumMod val="50000"/>
                  </a:schemeClr>
                </a:solidFill>
                <a:latin typeface="Yoon YGO 530_TT"/>
              </a:rPr>
              <a:t>(what),(what),(what) </a:t>
            </a:r>
            <a:r>
              <a:rPr lang="ko-KR" altLang="en-US" sz="2000" b="0" i="0" u="none" strike="noStrike" baseline="0" dirty="0">
                <a:solidFill>
                  <a:schemeClr val="accent1">
                    <a:lumMod val="50000"/>
                  </a:schemeClr>
                </a:solidFill>
                <a:latin typeface="Yoon YGO 530_TT"/>
              </a:rPr>
              <a:t>등 이 </a:t>
            </a:r>
            <a:r>
              <a:rPr lang="en-US" altLang="ko-KR" sz="2000" b="0" i="0" u="none" strike="noStrike" baseline="0" dirty="0">
                <a:solidFill>
                  <a:schemeClr val="accent1">
                    <a:lumMod val="50000"/>
                  </a:schemeClr>
                </a:solidFill>
                <a:latin typeface="Yoon YGO 530_TT"/>
              </a:rPr>
              <a:t>(action/verb)</a:t>
            </a:r>
            <a:r>
              <a:rPr lang="ko-KR" altLang="en-US" sz="2000" b="0" i="0" u="none" strike="noStrike" baseline="0" dirty="0">
                <a:solidFill>
                  <a:schemeClr val="accent1">
                    <a:lumMod val="50000"/>
                  </a:schemeClr>
                </a:solidFill>
                <a:latin typeface="Yoon YGO 530_TT"/>
              </a:rPr>
              <a:t>어요</a:t>
            </a:r>
            <a:r>
              <a:rPr lang="en-US" altLang="ko-KR" sz="2000" b="0" i="0" u="none" strike="noStrike" baseline="0" dirty="0">
                <a:solidFill>
                  <a:schemeClr val="accent1">
                    <a:lumMod val="50000"/>
                  </a:schemeClr>
                </a:solidFill>
                <a:latin typeface="Yoon YGO 530_TT"/>
              </a:rPr>
              <a:t>. “There are Americano, Cafe Latte, Macarons, etc. on the menu.”</a:t>
            </a:r>
          </a:p>
          <a:p>
            <a:pPr>
              <a:lnSpc>
                <a:spcPct val="200000"/>
              </a:lnSpc>
            </a:pPr>
            <a:r>
              <a:rPr lang="en-US" altLang="ko-KR" sz="2000" b="0" i="0" u="none" strike="noStrike" baseline="0" dirty="0">
                <a:solidFill>
                  <a:srgbClr val="000000"/>
                </a:solidFill>
                <a:latin typeface="Yoon YGO 530_TT"/>
              </a:rPr>
              <a:t>5. </a:t>
            </a:r>
            <a:r>
              <a:rPr lang="ko-KR" altLang="en-US" sz="2000" b="0" i="0" u="none" strike="noStrike" baseline="0" dirty="0">
                <a:solidFill>
                  <a:srgbClr val="000000"/>
                </a:solidFill>
                <a:latin typeface="Yoon YGO 530_TT"/>
              </a:rPr>
              <a:t>아메리카노 두 잔 이랑 </a:t>
            </a:r>
            <a:r>
              <a:rPr lang="ko-KR" altLang="en-US" sz="2000" b="0" i="0" u="none" strike="noStrike" baseline="0" dirty="0" err="1">
                <a:solidFill>
                  <a:srgbClr val="000000"/>
                </a:solidFill>
                <a:latin typeface="Yoon YGO 530_TT"/>
              </a:rPr>
              <a:t>초콜렛</a:t>
            </a:r>
            <a:r>
              <a:rPr lang="ko-KR" altLang="en-US" sz="2000" b="0" i="0" u="none" strike="noStrike" baseline="0" dirty="0">
                <a:solidFill>
                  <a:srgbClr val="000000"/>
                </a:solidFill>
                <a:latin typeface="Yoon YGO 530_TT"/>
              </a:rPr>
              <a:t> 마카롱 하나 주세요</a:t>
            </a:r>
            <a:r>
              <a:rPr lang="en-US" altLang="ko-KR" sz="2000" b="0" i="0" u="none" strike="noStrike" baseline="0" dirty="0">
                <a:solidFill>
                  <a:srgbClr val="000000"/>
                </a:solidFill>
                <a:latin typeface="Yoon YGO 530_TT"/>
              </a:rPr>
              <a:t>. [a me li ka no du </a:t>
            </a:r>
            <a:r>
              <a:rPr lang="en-US" altLang="ko-KR" sz="2000" b="0" i="0" u="none" strike="noStrike" baseline="0" dirty="0" err="1">
                <a:solidFill>
                  <a:srgbClr val="000000"/>
                </a:solidFill>
                <a:latin typeface="Yoon YGO 530_TT"/>
              </a:rPr>
              <a:t>jan</a:t>
            </a:r>
            <a:r>
              <a:rPr lang="en-US" altLang="ko-KR" sz="2000" b="0" i="0" u="none" strike="noStrike" baseline="0" dirty="0">
                <a:solidFill>
                  <a:srgbClr val="000000"/>
                </a:solidFill>
                <a:latin typeface="Yoon YGO 530_TT"/>
              </a:rPr>
              <a:t> I lang </a:t>
            </a:r>
            <a:r>
              <a:rPr lang="en-US" altLang="ko-KR" sz="2000" b="0" i="0" u="none" strike="noStrike" baseline="0" dirty="0" err="1">
                <a:solidFill>
                  <a:srgbClr val="000000"/>
                </a:solidFill>
                <a:latin typeface="Yoon YGO 530_TT"/>
              </a:rPr>
              <a:t>cho</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kol</a:t>
            </a:r>
            <a:r>
              <a:rPr lang="en-US" altLang="ko-KR" sz="2000" b="0" i="0" u="none" strike="noStrike" baseline="0" dirty="0">
                <a:solidFill>
                  <a:srgbClr val="000000"/>
                </a:solidFill>
                <a:latin typeface="Yoon YGO 530_TT"/>
              </a:rPr>
              <a:t> let ma ka long ha </a:t>
            </a:r>
            <a:r>
              <a:rPr lang="en-US" altLang="ko-KR" sz="2000" b="0" i="0" u="none" strike="noStrike" baseline="0" dirty="0" err="1">
                <a:solidFill>
                  <a:srgbClr val="000000"/>
                </a:solidFill>
                <a:latin typeface="Yoon YGO 530_TT"/>
              </a:rPr>
              <a:t>na</a:t>
            </a:r>
            <a:r>
              <a:rPr lang="en-US" altLang="ko-KR" sz="2000" b="0" i="0" u="none" strike="noStrike" baseline="0" dirty="0">
                <a:solidFill>
                  <a:srgbClr val="000000"/>
                </a:solidFill>
                <a:latin typeface="Yoon YGO 530_TT"/>
              </a:rPr>
              <a:t> </a:t>
            </a:r>
            <a:r>
              <a:rPr lang="en-US" altLang="ko-KR" sz="2000" b="0" i="0" u="none" strike="noStrike" baseline="0" dirty="0" err="1">
                <a:solidFill>
                  <a:srgbClr val="000000"/>
                </a:solidFill>
                <a:latin typeface="Yoon YGO 530_TT"/>
              </a:rPr>
              <a:t>ju</a:t>
            </a:r>
            <a:r>
              <a:rPr lang="en-US" altLang="ko-KR" sz="2000" b="0" i="0" u="none" strike="noStrike" baseline="0" dirty="0">
                <a:solidFill>
                  <a:srgbClr val="000000"/>
                </a:solidFill>
                <a:latin typeface="Yoon YGO 530_TT"/>
              </a:rPr>
              <a:t> se </a:t>
            </a:r>
            <a:r>
              <a:rPr lang="en-US" altLang="ko-KR" sz="2000" b="0" i="0" u="none" strike="noStrike" baseline="0" dirty="0" err="1">
                <a:solidFill>
                  <a:srgbClr val="000000"/>
                </a:solidFill>
                <a:latin typeface="Yoon YGO 530_TT"/>
              </a:rPr>
              <a:t>yo</a:t>
            </a:r>
            <a:r>
              <a:rPr lang="en-US" altLang="ko-KR" sz="2000" b="0" i="0" u="none" strike="noStrike" baseline="0" dirty="0">
                <a:solidFill>
                  <a:srgbClr val="000000"/>
                </a:solidFill>
                <a:latin typeface="Yoon YGO 530_TT"/>
              </a:rPr>
              <a:t>]</a:t>
            </a:r>
          </a:p>
          <a:p>
            <a:pPr>
              <a:lnSpc>
                <a:spcPct val="200000"/>
              </a:lnSpc>
            </a:pPr>
            <a:r>
              <a:rPr lang="en-US" altLang="ko-KR" sz="2000" b="0" i="0" u="none" strike="noStrike" baseline="0" dirty="0">
                <a:solidFill>
                  <a:schemeClr val="accent1">
                    <a:lumMod val="50000"/>
                  </a:schemeClr>
                </a:solidFill>
                <a:latin typeface="Yoon YGO 530_TT"/>
              </a:rPr>
              <a:t>: (what) (how many)</a:t>
            </a:r>
            <a:r>
              <a:rPr lang="ko-KR" altLang="en-US" sz="2000" b="0" i="0" u="none" strike="noStrike" baseline="0" dirty="0">
                <a:solidFill>
                  <a:schemeClr val="accent1">
                    <a:lumMod val="50000"/>
                  </a:schemeClr>
                </a:solidFill>
                <a:latin typeface="Yoon YGO 530_TT"/>
              </a:rPr>
              <a:t>잔 이랑 </a:t>
            </a:r>
            <a:r>
              <a:rPr lang="en-US" altLang="ko-KR" sz="2000" b="0" i="0" u="none" strike="noStrike" baseline="0" dirty="0">
                <a:solidFill>
                  <a:schemeClr val="accent1">
                    <a:lumMod val="50000"/>
                  </a:schemeClr>
                </a:solidFill>
                <a:latin typeface="Yoon YGO 530_TT"/>
              </a:rPr>
              <a:t>(what)(how many) (action/verb)</a:t>
            </a:r>
            <a:r>
              <a:rPr lang="ko-KR" altLang="en-US" sz="2000" b="0" i="0" u="none" strike="noStrike" baseline="0" dirty="0">
                <a:solidFill>
                  <a:schemeClr val="accent1">
                    <a:lumMod val="50000"/>
                  </a:schemeClr>
                </a:solidFill>
                <a:latin typeface="Yoon YGO 530_TT"/>
              </a:rPr>
              <a:t>세요</a:t>
            </a:r>
            <a:r>
              <a:rPr lang="en-US" altLang="ko-KR" sz="2000" b="0" i="0" u="none" strike="noStrike" baseline="0" dirty="0">
                <a:solidFill>
                  <a:schemeClr val="accent1">
                    <a:lumMod val="50000"/>
                  </a:schemeClr>
                </a:solidFill>
                <a:latin typeface="Yoon YGO 530_TT"/>
              </a:rPr>
              <a:t>. “(Give me) Two glasses of Americano and one chocolate macaron”</a:t>
            </a:r>
          </a:p>
        </p:txBody>
      </p:sp>
      <p:sp>
        <p:nvSpPr>
          <p:cNvPr id="9" name="직사각형 8">
            <a:extLst>
              <a:ext uri="{FF2B5EF4-FFF2-40B4-BE49-F238E27FC236}">
                <a16:creationId xmlns:a16="http://schemas.microsoft.com/office/drawing/2014/main" id="{B1B72DC6-DBE7-4D84-9C38-F9F577E567C3}"/>
              </a:ext>
            </a:extLst>
          </p:cNvPr>
          <p:cNvSpPr/>
          <p:nvPr/>
        </p:nvSpPr>
        <p:spPr>
          <a:xfrm>
            <a:off x="1082506" y="4940730"/>
            <a:ext cx="10227951" cy="10838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8CF16EB4-C685-476F-98AB-3003741E793D}"/>
              </a:ext>
            </a:extLst>
          </p:cNvPr>
          <p:cNvSpPr/>
          <p:nvPr/>
        </p:nvSpPr>
        <p:spPr>
          <a:xfrm>
            <a:off x="844063" y="2475439"/>
            <a:ext cx="10227951" cy="10838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24239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9" name="직사각형 8">
            <a:extLst>
              <a:ext uri="{FF2B5EF4-FFF2-40B4-BE49-F238E27FC236}">
                <a16:creationId xmlns:a16="http://schemas.microsoft.com/office/drawing/2014/main" id="{6B5EE806-9BA7-49FE-A387-5347DA75DE2A}"/>
              </a:ext>
            </a:extLst>
          </p:cNvPr>
          <p:cNvSpPr/>
          <p:nvPr/>
        </p:nvSpPr>
        <p:spPr>
          <a:xfrm>
            <a:off x="418193" y="2766"/>
            <a:ext cx="5938160" cy="1824538"/>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1. Endings </a:t>
            </a:r>
            <a:r>
              <a:rPr lang="en-US" altLang="ko-KR" sz="2400" b="1" i="1" kern="0" dirty="0">
                <a:solidFill>
                  <a:srgbClr val="87726A"/>
                </a:solidFill>
              </a:rPr>
              <a:t>- Sentence final endings</a:t>
            </a:r>
          </a:p>
          <a:p>
            <a:pPr algn="ctr" latinLnBrk="0">
              <a:lnSpc>
                <a:spcPct val="150000"/>
              </a:lnSpc>
              <a:defRPr/>
            </a:pPr>
            <a:endParaRPr lang="ko-KR" altLang="en-US" sz="5400" kern="0" dirty="0">
              <a:solidFill>
                <a:srgbClr val="87726A"/>
              </a:solidFill>
            </a:endParaRPr>
          </a:p>
        </p:txBody>
      </p:sp>
      <p:sp>
        <p:nvSpPr>
          <p:cNvPr id="5" name="모서리가 둥근 직사각형 4"/>
          <p:cNvSpPr/>
          <p:nvPr/>
        </p:nvSpPr>
        <p:spPr>
          <a:xfrm>
            <a:off x="94593" y="913446"/>
            <a:ext cx="12002814" cy="5802664"/>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6" name="TextBox 5">
            <a:extLst>
              <a:ext uri="{FF2B5EF4-FFF2-40B4-BE49-F238E27FC236}">
                <a16:creationId xmlns:a16="http://schemas.microsoft.com/office/drawing/2014/main" id="{20AAA472-AA3D-4E6E-BD83-C8664FE2067F}"/>
              </a:ext>
            </a:extLst>
          </p:cNvPr>
          <p:cNvSpPr txBox="1"/>
          <p:nvPr/>
        </p:nvSpPr>
        <p:spPr>
          <a:xfrm>
            <a:off x="762000" y="1150195"/>
            <a:ext cx="10668000" cy="1354217"/>
          </a:xfrm>
          <a:prstGeom prst="rect">
            <a:avLst/>
          </a:prstGeom>
          <a:noFill/>
        </p:spPr>
        <p:txBody>
          <a:bodyPr wrap="square">
            <a:spAutoFit/>
          </a:bodyPr>
          <a:lstStyle/>
          <a:p>
            <a:r>
              <a:rPr lang="en-US" altLang="ko-KR" sz="2200" b="1" dirty="0"/>
              <a:t>Sentence final endings</a:t>
            </a:r>
          </a:p>
          <a:p>
            <a:r>
              <a:rPr lang="en-US" altLang="ko-KR" sz="2000" dirty="0"/>
              <a:t>:</a:t>
            </a:r>
            <a:r>
              <a:rPr lang="en-US" altLang="ko-KR" sz="2000" i="0" u="none" strike="noStrike" baseline="0" dirty="0">
                <a:solidFill>
                  <a:srgbClr val="000000"/>
                </a:solidFill>
                <a:latin typeface="Arial" panose="020B0604020202020204" pitchFamily="34" charset="0"/>
              </a:rPr>
              <a:t> The typical examples of sentence-final endings are various speech-level endings. These speech-level endings indicate the speaker’s interpersonal relationship with the addressees or attitude toward them (e.g., social meanings such as intimacy and formality of the situation). </a:t>
            </a:r>
            <a:endParaRPr lang="en-US" altLang="ko-KR" sz="2000" dirty="0"/>
          </a:p>
        </p:txBody>
      </p:sp>
      <p:pic>
        <p:nvPicPr>
          <p:cNvPr id="3" name="그림 2">
            <a:extLst>
              <a:ext uri="{FF2B5EF4-FFF2-40B4-BE49-F238E27FC236}">
                <a16:creationId xmlns:a16="http://schemas.microsoft.com/office/drawing/2014/main" id="{B0C31F54-3985-4CBF-B49E-2D3DB537B05E}"/>
              </a:ext>
            </a:extLst>
          </p:cNvPr>
          <p:cNvPicPr>
            <a:picLocks noChangeAspect="1"/>
          </p:cNvPicPr>
          <p:nvPr/>
        </p:nvPicPr>
        <p:blipFill rotWithShape="1">
          <a:blip r:embed="rId3"/>
          <a:srcRect l="2240" r="776"/>
          <a:stretch/>
        </p:blipFill>
        <p:spPr>
          <a:xfrm>
            <a:off x="183930" y="2737984"/>
            <a:ext cx="11824139" cy="3649472"/>
          </a:xfrm>
          <a:prstGeom prst="rect">
            <a:avLst/>
          </a:prstGeom>
        </p:spPr>
      </p:pic>
    </p:spTree>
    <p:extLst>
      <p:ext uri="{BB962C8B-B14F-4D97-AF65-F5344CB8AC3E}">
        <p14:creationId xmlns:p14="http://schemas.microsoft.com/office/powerpoint/2010/main" val="3838010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709127"/>
            <a:ext cx="11355614" cy="586947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32257" rtl="0" eaLnBrk="1" fontAlgn="auto" latinLnBrk="0" hangingPunct="1">
              <a:lnSpc>
                <a:spcPct val="120000"/>
              </a:lnSpc>
              <a:spcBef>
                <a:spcPts val="1000"/>
              </a:spcBef>
              <a:spcAft>
                <a:spcPts val="0"/>
              </a:spcAft>
              <a:buClr>
                <a:srgbClr val="5B9BD5"/>
              </a:buClr>
              <a:buSzPct val="100000"/>
              <a:buFont typeface="Wingdings"/>
              <a:buNone/>
              <a:tabLst/>
              <a:defRPr/>
            </a:pPr>
            <a:endParaRPr lang="ko-KR" altLang="en-US" dirty="0">
              <a:solidFill>
                <a:prstClr val="white"/>
              </a:solidFill>
            </a:endParaRPr>
          </a:p>
        </p:txBody>
      </p:sp>
      <p:sp>
        <p:nvSpPr>
          <p:cNvPr id="3" name="직사각형 2">
            <a:extLst>
              <a:ext uri="{FF2B5EF4-FFF2-40B4-BE49-F238E27FC236}">
                <a16:creationId xmlns:a16="http://schemas.microsoft.com/office/drawing/2014/main" id="{43CD350C-F338-4F26-A9A0-54D2464636E2}"/>
              </a:ext>
            </a:extLst>
          </p:cNvPr>
          <p:cNvSpPr/>
          <p:nvPr/>
        </p:nvSpPr>
        <p:spPr>
          <a:xfrm>
            <a:off x="280636" y="-48286"/>
            <a:ext cx="4964603"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Sentence Drill/ Practice</a:t>
            </a:r>
          </a:p>
        </p:txBody>
      </p:sp>
      <p:sp>
        <p:nvSpPr>
          <p:cNvPr id="6" name="TextBox 5">
            <a:extLst>
              <a:ext uri="{FF2B5EF4-FFF2-40B4-BE49-F238E27FC236}">
                <a16:creationId xmlns:a16="http://schemas.microsoft.com/office/drawing/2014/main" id="{132C1341-D436-4920-A428-FF3BEBAFA11D}"/>
              </a:ext>
            </a:extLst>
          </p:cNvPr>
          <p:cNvSpPr txBox="1"/>
          <p:nvPr/>
        </p:nvSpPr>
        <p:spPr>
          <a:xfrm>
            <a:off x="1089841" y="1272736"/>
            <a:ext cx="10152993" cy="4312527"/>
          </a:xfrm>
          <a:prstGeom prst="rect">
            <a:avLst/>
          </a:prstGeom>
          <a:noFill/>
        </p:spPr>
        <p:txBody>
          <a:bodyPr wrap="square">
            <a:spAutoFit/>
          </a:bodyPr>
          <a:lstStyle/>
          <a:p>
            <a:pPr>
              <a:lnSpc>
                <a:spcPct val="200000"/>
              </a:lnSpc>
            </a:pPr>
            <a:r>
              <a:rPr lang="en-US" altLang="ko-KR" sz="2000" b="0" i="0" u="none" strike="noStrike" baseline="0">
                <a:solidFill>
                  <a:srgbClr val="000000"/>
                </a:solidFill>
                <a:latin typeface="Yoon YGO 530_TT"/>
              </a:rPr>
              <a:t>6. </a:t>
            </a:r>
            <a:r>
              <a:rPr lang="ko-KR" altLang="en-US" sz="2000" b="0" i="0" u="none" strike="noStrike" baseline="0">
                <a:solidFill>
                  <a:srgbClr val="000000"/>
                </a:solidFill>
                <a:latin typeface="Yoon YGO 530_TT"/>
              </a:rPr>
              <a:t>화장실 이 어디 있는지 알 수 있을까요</a:t>
            </a:r>
            <a:r>
              <a:rPr lang="en-US" altLang="ko-KR" sz="2000" b="0" i="0" u="none" strike="noStrike" baseline="0">
                <a:solidFill>
                  <a:srgbClr val="000000"/>
                </a:solidFill>
                <a:latin typeface="Yoon YGO 530_TT"/>
              </a:rPr>
              <a:t>? [hwa jang sil i eo di it neun ji al su i sseul kka yo?]</a:t>
            </a:r>
          </a:p>
          <a:p>
            <a:pPr>
              <a:lnSpc>
                <a:spcPct val="200000"/>
              </a:lnSpc>
            </a:pPr>
            <a:r>
              <a:rPr lang="en-US" altLang="ko-KR" sz="2000" b="0" i="0" u="none" strike="noStrike" baseline="0">
                <a:solidFill>
                  <a:schemeClr val="accent1">
                    <a:lumMod val="50000"/>
                  </a:schemeClr>
                </a:solidFill>
                <a:latin typeface="Yoon YGO 530_TT"/>
              </a:rPr>
              <a:t>: (where)</a:t>
            </a:r>
            <a:r>
              <a:rPr lang="ko-KR" altLang="en-US" sz="2000" b="0" i="0" u="none" strike="noStrike" baseline="0">
                <a:solidFill>
                  <a:schemeClr val="accent1">
                    <a:lumMod val="50000"/>
                  </a:schemeClr>
                </a:solidFill>
                <a:latin typeface="Yoon YGO 530_TT"/>
              </a:rPr>
              <a:t>이이</a:t>
            </a:r>
            <a:r>
              <a:rPr lang="en-US" altLang="ko-KR" sz="2000" b="0" i="0" u="none" strike="noStrike" baseline="0">
                <a:solidFill>
                  <a:schemeClr val="accent1">
                    <a:lumMod val="50000"/>
                  </a:schemeClr>
                </a:solidFill>
                <a:latin typeface="Yoon YGO 530_TT"/>
              </a:rPr>
              <a:t>/</a:t>
            </a:r>
            <a:r>
              <a:rPr lang="ko-KR" altLang="en-US" sz="2000" b="0" i="0" u="none" strike="noStrike" baseline="0">
                <a:solidFill>
                  <a:schemeClr val="accent1">
                    <a:lumMod val="50000"/>
                  </a:schemeClr>
                </a:solidFill>
                <a:latin typeface="Yoon YGO 530_TT"/>
              </a:rPr>
              <a:t>가 어디 </a:t>
            </a:r>
            <a:r>
              <a:rPr lang="en-US" altLang="ko-KR" sz="2000" b="0" i="0" u="none" strike="noStrike" baseline="0">
                <a:solidFill>
                  <a:schemeClr val="accent1">
                    <a:lumMod val="50000"/>
                  </a:schemeClr>
                </a:solidFill>
                <a:latin typeface="Yoon YGO 530_TT"/>
              </a:rPr>
              <a:t>(action/verb)</a:t>
            </a:r>
            <a:r>
              <a:rPr lang="ko-KR" altLang="en-US" sz="2000" b="0" i="0" u="none" strike="noStrike" baseline="0">
                <a:solidFill>
                  <a:schemeClr val="accent1">
                    <a:lumMod val="50000"/>
                  </a:schemeClr>
                </a:solidFill>
                <a:latin typeface="Yoon YGO 530_TT"/>
              </a:rPr>
              <a:t>는지 </a:t>
            </a:r>
            <a:r>
              <a:rPr lang="en-US" altLang="ko-KR" sz="2000" b="0" i="0" u="none" strike="noStrike" baseline="0">
                <a:solidFill>
                  <a:schemeClr val="accent1">
                    <a:lumMod val="50000"/>
                  </a:schemeClr>
                </a:solidFill>
                <a:latin typeface="Yoon YGO 530_TT"/>
              </a:rPr>
              <a:t>(action/verb) </a:t>
            </a:r>
            <a:r>
              <a:rPr lang="ko-KR" altLang="en-US" sz="2000" b="0" i="0" u="none" strike="noStrike" baseline="0">
                <a:solidFill>
                  <a:schemeClr val="accent1">
                    <a:lumMod val="50000"/>
                  </a:schemeClr>
                </a:solidFill>
                <a:latin typeface="Yoon YGO 530_TT"/>
              </a:rPr>
              <a:t>수 있을까요</a:t>
            </a:r>
            <a:r>
              <a:rPr lang="en-US" altLang="ko-KR" sz="2000" b="0" i="0" u="none" strike="noStrike" baseline="0">
                <a:solidFill>
                  <a:schemeClr val="accent1">
                    <a:lumMod val="50000"/>
                  </a:schemeClr>
                </a:solidFill>
                <a:latin typeface="Yoon YGO 530_TT"/>
              </a:rPr>
              <a:t>? “Can I know where the toilet is?”</a:t>
            </a:r>
          </a:p>
          <a:p>
            <a:pPr>
              <a:lnSpc>
                <a:spcPct val="200000"/>
              </a:lnSpc>
            </a:pPr>
            <a:r>
              <a:rPr lang="en-US" altLang="ko-KR" sz="2000" b="0" i="0" u="none" strike="noStrike" baseline="0">
                <a:solidFill>
                  <a:srgbClr val="000000"/>
                </a:solidFill>
                <a:latin typeface="Yoon YGO 530_TT"/>
              </a:rPr>
              <a:t>7. </a:t>
            </a:r>
            <a:r>
              <a:rPr lang="ko-KR" altLang="en-US" sz="2000" b="0" i="0" u="none" strike="noStrike" baseline="0">
                <a:solidFill>
                  <a:srgbClr val="000000"/>
                </a:solidFill>
                <a:latin typeface="Yoon YGO 530_TT"/>
              </a:rPr>
              <a:t>너 는 뭐 주문 할래</a:t>
            </a:r>
            <a:r>
              <a:rPr lang="en-US" altLang="ko-KR" sz="2000" b="0" i="0" u="none" strike="noStrike" baseline="0">
                <a:solidFill>
                  <a:srgbClr val="000000"/>
                </a:solidFill>
                <a:latin typeface="Yoon YGO 530_TT"/>
              </a:rPr>
              <a:t>? [neo neun mwo ju mun hal lae?]</a:t>
            </a:r>
          </a:p>
          <a:p>
            <a:pPr>
              <a:lnSpc>
                <a:spcPct val="200000"/>
              </a:lnSpc>
            </a:pPr>
            <a:r>
              <a:rPr lang="en-US" altLang="ko-KR" sz="2000" b="0" i="0" u="none" strike="noStrike" baseline="0">
                <a:solidFill>
                  <a:schemeClr val="accent1">
                    <a:lumMod val="50000"/>
                  </a:schemeClr>
                </a:solidFill>
                <a:latin typeface="Yoon YGO 530_TT"/>
              </a:rPr>
              <a:t>: (who)</a:t>
            </a:r>
            <a:r>
              <a:rPr lang="ko-KR" altLang="en-US" sz="2000" b="0" i="0" u="none" strike="noStrike" baseline="0">
                <a:solidFill>
                  <a:schemeClr val="accent1">
                    <a:lumMod val="50000"/>
                  </a:schemeClr>
                </a:solidFill>
                <a:latin typeface="Yoon YGO 530_TT"/>
              </a:rPr>
              <a:t>은</a:t>
            </a:r>
            <a:r>
              <a:rPr lang="en-US" altLang="ko-KR" sz="2000" b="0" i="0" u="none" strike="noStrike" baseline="0">
                <a:solidFill>
                  <a:schemeClr val="accent1">
                    <a:lumMod val="50000"/>
                  </a:schemeClr>
                </a:solidFill>
                <a:latin typeface="Yoon YGO 530_TT"/>
              </a:rPr>
              <a:t>/</a:t>
            </a:r>
            <a:r>
              <a:rPr lang="ko-KR" altLang="en-US" sz="2000" b="0" i="0" u="none" strike="noStrike" baseline="0">
                <a:solidFill>
                  <a:schemeClr val="accent1">
                    <a:lumMod val="50000"/>
                  </a:schemeClr>
                </a:solidFill>
                <a:latin typeface="Yoon YGO 530_TT"/>
              </a:rPr>
              <a:t>는 뭐 </a:t>
            </a:r>
            <a:r>
              <a:rPr lang="en-US" altLang="ko-KR" sz="2000" b="0" i="0" u="none" strike="noStrike" baseline="0">
                <a:solidFill>
                  <a:schemeClr val="accent1">
                    <a:lumMod val="50000"/>
                  </a:schemeClr>
                </a:solidFill>
                <a:latin typeface="Yoon YGO 530_TT"/>
              </a:rPr>
              <a:t>(action/verb)</a:t>
            </a:r>
            <a:r>
              <a:rPr lang="ko-KR" altLang="en-US" sz="2000" b="0" i="0" u="none" strike="noStrike" baseline="0">
                <a:solidFill>
                  <a:schemeClr val="accent1">
                    <a:lumMod val="50000"/>
                  </a:schemeClr>
                </a:solidFill>
                <a:latin typeface="Yoon YGO 530_TT"/>
              </a:rPr>
              <a:t>할래</a:t>
            </a:r>
            <a:r>
              <a:rPr lang="en-US" altLang="ko-KR" sz="2000" b="0" i="0" u="none" strike="noStrike" baseline="0">
                <a:solidFill>
                  <a:schemeClr val="accent1">
                    <a:lumMod val="50000"/>
                  </a:schemeClr>
                </a:solidFill>
                <a:latin typeface="Yoon YGO 530_TT"/>
              </a:rPr>
              <a:t>? “What do you want to order?”</a:t>
            </a:r>
          </a:p>
          <a:p>
            <a:pPr>
              <a:lnSpc>
                <a:spcPct val="200000"/>
              </a:lnSpc>
            </a:pPr>
            <a:r>
              <a:rPr lang="en-US" altLang="ko-KR" sz="2000" b="0" i="0" u="none" strike="noStrike" baseline="0">
                <a:solidFill>
                  <a:srgbClr val="000000"/>
                </a:solidFill>
                <a:latin typeface="Yoon YGO 530_TT"/>
              </a:rPr>
              <a:t>8. </a:t>
            </a:r>
            <a:r>
              <a:rPr lang="ko-KR" altLang="en-US" sz="2000" b="0" i="0" u="none" strike="noStrike" baseline="0">
                <a:solidFill>
                  <a:srgbClr val="000000"/>
                </a:solidFill>
                <a:latin typeface="Yoon YGO 530_TT"/>
              </a:rPr>
              <a:t>남은 음식 포장해 주세요</a:t>
            </a:r>
            <a:r>
              <a:rPr lang="en-US" altLang="ko-KR" sz="2000" b="0" i="0" u="none" strike="noStrike" baseline="0">
                <a:solidFill>
                  <a:srgbClr val="000000"/>
                </a:solidFill>
                <a:latin typeface="Yoon YGO 530_TT"/>
              </a:rPr>
              <a:t>. [nam eun eum sig po jang hae ju se yo]</a:t>
            </a:r>
          </a:p>
          <a:p>
            <a:pPr>
              <a:lnSpc>
                <a:spcPct val="200000"/>
              </a:lnSpc>
            </a:pPr>
            <a:r>
              <a:rPr lang="en-US" altLang="ko-KR" sz="2000">
                <a:solidFill>
                  <a:srgbClr val="000000"/>
                </a:solidFill>
                <a:latin typeface="Yoon YGO 530_TT"/>
              </a:rPr>
              <a:t>:</a:t>
            </a:r>
            <a:r>
              <a:rPr lang="en-US" altLang="ko-KR" sz="2000" b="0" i="0" u="none" strike="noStrike" baseline="0">
                <a:solidFill>
                  <a:schemeClr val="accent1">
                    <a:lumMod val="50000"/>
                  </a:schemeClr>
                </a:solidFill>
                <a:latin typeface="Yoon YGO 530_TT"/>
              </a:rPr>
              <a:t> (what) (action/verb)</a:t>
            </a:r>
            <a:r>
              <a:rPr lang="ko-KR" altLang="en-US" sz="2000" b="0" i="0" u="none" strike="noStrike" baseline="0">
                <a:solidFill>
                  <a:schemeClr val="accent1">
                    <a:lumMod val="50000"/>
                  </a:schemeClr>
                </a:solidFill>
                <a:latin typeface="Yoon YGO 530_TT"/>
              </a:rPr>
              <a:t>세요 “</a:t>
            </a:r>
            <a:r>
              <a:rPr lang="en-US" altLang="ko-KR" sz="2000" b="0" i="0" u="none" strike="noStrike" baseline="0">
                <a:solidFill>
                  <a:schemeClr val="accent1">
                    <a:lumMod val="50000"/>
                  </a:schemeClr>
                </a:solidFill>
                <a:latin typeface="Yoon YGO 530_TT"/>
              </a:rPr>
              <a:t>Please pack the leftovers.”</a:t>
            </a:r>
            <a:endParaRPr lang="en-US" altLang="ko-KR" sz="2000" b="0" i="0" u="none" strike="noStrike" baseline="0" dirty="0">
              <a:solidFill>
                <a:schemeClr val="accent1">
                  <a:lumMod val="50000"/>
                </a:schemeClr>
              </a:solidFill>
              <a:latin typeface="Yoon YGO 530_TT"/>
            </a:endParaRPr>
          </a:p>
        </p:txBody>
      </p:sp>
      <p:sp>
        <p:nvSpPr>
          <p:cNvPr id="9" name="직사각형 8">
            <a:extLst>
              <a:ext uri="{FF2B5EF4-FFF2-40B4-BE49-F238E27FC236}">
                <a16:creationId xmlns:a16="http://schemas.microsoft.com/office/drawing/2014/main" id="{38746D63-07F5-4EA6-8AEE-C1566EE95B3C}"/>
              </a:ext>
            </a:extLst>
          </p:cNvPr>
          <p:cNvSpPr/>
          <p:nvPr/>
        </p:nvSpPr>
        <p:spPr>
          <a:xfrm>
            <a:off x="1089841" y="2013583"/>
            <a:ext cx="10227951" cy="10838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865D03C1-724B-4705-A555-256EF26E542D}"/>
              </a:ext>
            </a:extLst>
          </p:cNvPr>
          <p:cNvSpPr/>
          <p:nvPr/>
        </p:nvSpPr>
        <p:spPr>
          <a:xfrm>
            <a:off x="1041679" y="3760597"/>
            <a:ext cx="10227951" cy="757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62FB2A7F-CBA0-4DCB-9706-7667BD0DC4DD}"/>
              </a:ext>
            </a:extLst>
          </p:cNvPr>
          <p:cNvSpPr/>
          <p:nvPr/>
        </p:nvSpPr>
        <p:spPr>
          <a:xfrm>
            <a:off x="874208" y="5158862"/>
            <a:ext cx="10227951" cy="757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5723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709127"/>
            <a:ext cx="11355614" cy="586947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32257" rtl="0" eaLnBrk="1" fontAlgn="auto" latinLnBrk="0" hangingPunct="1">
              <a:lnSpc>
                <a:spcPct val="120000"/>
              </a:lnSpc>
              <a:spcBef>
                <a:spcPts val="1000"/>
              </a:spcBef>
              <a:spcAft>
                <a:spcPts val="0"/>
              </a:spcAft>
              <a:buClr>
                <a:srgbClr val="5B9BD5"/>
              </a:buClr>
              <a:buSzPct val="100000"/>
              <a:buFont typeface="Wingdings"/>
              <a:buNone/>
              <a:tabLst/>
              <a:defRPr/>
            </a:pPr>
            <a:endParaRPr lang="ko-KR" altLang="en-US" dirty="0">
              <a:solidFill>
                <a:prstClr val="white"/>
              </a:solidFill>
            </a:endParaRPr>
          </a:p>
        </p:txBody>
      </p:sp>
      <p:sp>
        <p:nvSpPr>
          <p:cNvPr id="3" name="직사각형 2">
            <a:extLst>
              <a:ext uri="{FF2B5EF4-FFF2-40B4-BE49-F238E27FC236}">
                <a16:creationId xmlns:a16="http://schemas.microsoft.com/office/drawing/2014/main" id="{43CD350C-F338-4F26-A9A0-54D2464636E2}"/>
              </a:ext>
            </a:extLst>
          </p:cNvPr>
          <p:cNvSpPr/>
          <p:nvPr/>
        </p:nvSpPr>
        <p:spPr>
          <a:xfrm>
            <a:off x="280636" y="-48286"/>
            <a:ext cx="4964603"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Sentence Drill/ Practice</a:t>
            </a:r>
          </a:p>
        </p:txBody>
      </p:sp>
      <p:sp>
        <p:nvSpPr>
          <p:cNvPr id="6" name="TextBox 5">
            <a:extLst>
              <a:ext uri="{FF2B5EF4-FFF2-40B4-BE49-F238E27FC236}">
                <a16:creationId xmlns:a16="http://schemas.microsoft.com/office/drawing/2014/main" id="{132C1341-D436-4920-A428-FF3BEBAFA11D}"/>
              </a:ext>
            </a:extLst>
          </p:cNvPr>
          <p:cNvSpPr txBox="1"/>
          <p:nvPr/>
        </p:nvSpPr>
        <p:spPr>
          <a:xfrm>
            <a:off x="1210421" y="1795250"/>
            <a:ext cx="10152993" cy="3083921"/>
          </a:xfrm>
          <a:prstGeom prst="rect">
            <a:avLst/>
          </a:prstGeom>
          <a:noFill/>
        </p:spPr>
        <p:txBody>
          <a:bodyPr wrap="square">
            <a:spAutoFit/>
          </a:bodyPr>
          <a:lstStyle/>
          <a:p>
            <a:pPr>
              <a:lnSpc>
                <a:spcPct val="200000"/>
              </a:lnSpc>
            </a:pPr>
            <a:r>
              <a:rPr lang="en-US" altLang="ko-KR" sz="2000" dirty="0">
                <a:latin typeface="Yoon YGO 530_TT"/>
              </a:rPr>
              <a:t>9. </a:t>
            </a:r>
            <a:r>
              <a:rPr lang="ko-KR" altLang="en-US" sz="2000" dirty="0">
                <a:latin typeface="Yoon YGO 530_TT"/>
              </a:rPr>
              <a:t>어떤 메뉴가 제일 인기 많나요</a:t>
            </a:r>
            <a:r>
              <a:rPr lang="en-US" altLang="ko-KR" sz="2000" dirty="0">
                <a:latin typeface="Yoon YGO 530_TT"/>
              </a:rPr>
              <a:t>? [</a:t>
            </a:r>
            <a:r>
              <a:rPr lang="en-US" altLang="ko-KR" sz="2000" dirty="0" err="1">
                <a:latin typeface="Yoon YGO 530_TT"/>
              </a:rPr>
              <a:t>eo</a:t>
            </a:r>
            <a:r>
              <a:rPr lang="en-US" altLang="ko-KR" sz="2000" dirty="0">
                <a:latin typeface="Yoon YGO 530_TT"/>
              </a:rPr>
              <a:t> </a:t>
            </a:r>
            <a:r>
              <a:rPr lang="en-US" altLang="ko-KR" sz="2000" dirty="0" err="1">
                <a:latin typeface="Yoon YGO 530_TT"/>
              </a:rPr>
              <a:t>tteon</a:t>
            </a:r>
            <a:r>
              <a:rPr lang="en-US" altLang="ko-KR" sz="2000" dirty="0">
                <a:latin typeface="Yoon YGO 530_TT"/>
              </a:rPr>
              <a:t> me </a:t>
            </a:r>
            <a:r>
              <a:rPr lang="en-US" altLang="ko-KR" sz="2000" dirty="0" err="1">
                <a:latin typeface="Yoon YGO 530_TT"/>
              </a:rPr>
              <a:t>nyu</a:t>
            </a:r>
            <a:r>
              <a:rPr lang="en-US" altLang="ko-KR" sz="2000" dirty="0">
                <a:latin typeface="Yoon YGO 530_TT"/>
              </a:rPr>
              <a:t> ga je il in </a:t>
            </a:r>
            <a:r>
              <a:rPr lang="en-US" altLang="ko-KR" sz="2000" dirty="0" err="1">
                <a:latin typeface="Yoon YGO 530_TT"/>
              </a:rPr>
              <a:t>gi</a:t>
            </a:r>
            <a:r>
              <a:rPr lang="en-US" altLang="ko-KR" sz="2000" dirty="0">
                <a:latin typeface="Yoon YGO 530_TT"/>
              </a:rPr>
              <a:t> </a:t>
            </a:r>
            <a:r>
              <a:rPr lang="en-US" altLang="ko-KR" sz="2000" dirty="0" err="1">
                <a:latin typeface="Yoon YGO 530_TT"/>
              </a:rPr>
              <a:t>manh</a:t>
            </a:r>
            <a:r>
              <a:rPr lang="en-US" altLang="ko-KR" sz="2000" dirty="0">
                <a:latin typeface="Yoon YGO 530_TT"/>
              </a:rPr>
              <a:t> </a:t>
            </a:r>
            <a:r>
              <a:rPr lang="en-US" altLang="ko-KR" sz="2000" dirty="0" err="1">
                <a:latin typeface="Yoon YGO 530_TT"/>
              </a:rPr>
              <a:t>na</a:t>
            </a:r>
            <a:r>
              <a:rPr lang="en-US" altLang="ko-KR" sz="2000" dirty="0">
                <a:latin typeface="Yoon YGO 530_TT"/>
              </a:rPr>
              <a:t> </a:t>
            </a:r>
            <a:r>
              <a:rPr lang="en-US" altLang="ko-KR" sz="2000" dirty="0" err="1">
                <a:latin typeface="Yoon YGO 530_TT"/>
              </a:rPr>
              <a:t>yo</a:t>
            </a:r>
            <a:r>
              <a:rPr lang="en-US" altLang="ko-KR" sz="2000" dirty="0">
                <a:latin typeface="Yoon YGO 530_TT"/>
              </a:rPr>
              <a:t>?]</a:t>
            </a:r>
          </a:p>
          <a:p>
            <a:pPr>
              <a:lnSpc>
                <a:spcPct val="200000"/>
              </a:lnSpc>
            </a:pPr>
            <a:r>
              <a:rPr lang="en-US" altLang="ko-KR" sz="2000" dirty="0">
                <a:solidFill>
                  <a:schemeClr val="accent1">
                    <a:lumMod val="50000"/>
                  </a:schemeClr>
                </a:solidFill>
                <a:latin typeface="Yoon YGO 530_TT"/>
              </a:rPr>
              <a:t>: </a:t>
            </a:r>
            <a:r>
              <a:rPr lang="ko-KR" altLang="en-US" sz="2000" dirty="0">
                <a:solidFill>
                  <a:schemeClr val="accent1">
                    <a:lumMod val="50000"/>
                  </a:schemeClr>
                </a:solidFill>
                <a:latin typeface="Yoon YGO 530_TT"/>
              </a:rPr>
              <a:t>어떤 </a:t>
            </a:r>
            <a:r>
              <a:rPr lang="en-US" altLang="ko-KR" sz="2000" dirty="0">
                <a:solidFill>
                  <a:schemeClr val="accent1">
                    <a:lumMod val="50000"/>
                  </a:schemeClr>
                </a:solidFill>
                <a:latin typeface="Yoon YGO 530_TT"/>
              </a:rPr>
              <a:t>(what)</a:t>
            </a:r>
            <a:r>
              <a:rPr lang="ko-KR" altLang="en-US" sz="2000" dirty="0">
                <a:solidFill>
                  <a:schemeClr val="accent1">
                    <a:lumMod val="50000"/>
                  </a:schemeClr>
                </a:solidFill>
                <a:latin typeface="Yoon YGO 530_TT"/>
              </a:rPr>
              <a:t>이</a:t>
            </a:r>
            <a:r>
              <a:rPr lang="en-US" altLang="ko-KR" sz="2000" dirty="0">
                <a:solidFill>
                  <a:schemeClr val="accent1">
                    <a:lumMod val="50000"/>
                  </a:schemeClr>
                </a:solidFill>
                <a:latin typeface="Yoon YGO 530_TT"/>
              </a:rPr>
              <a:t>/</a:t>
            </a:r>
            <a:r>
              <a:rPr lang="ko-KR" altLang="en-US" sz="2000" dirty="0">
                <a:solidFill>
                  <a:schemeClr val="accent1">
                    <a:lumMod val="50000"/>
                  </a:schemeClr>
                </a:solidFill>
                <a:latin typeface="Yoon YGO 530_TT"/>
              </a:rPr>
              <a:t>가 제일 인기 </a:t>
            </a:r>
            <a:r>
              <a:rPr lang="en-US" altLang="ko-KR" sz="2000" dirty="0">
                <a:solidFill>
                  <a:schemeClr val="accent1">
                    <a:lumMod val="50000"/>
                  </a:schemeClr>
                </a:solidFill>
                <a:latin typeface="Yoon YGO 530_TT"/>
              </a:rPr>
              <a:t>(action/verb)</a:t>
            </a:r>
            <a:r>
              <a:rPr lang="ko-KR" altLang="en-US" sz="2000" dirty="0">
                <a:solidFill>
                  <a:schemeClr val="accent1">
                    <a:lumMod val="50000"/>
                  </a:schemeClr>
                </a:solidFill>
                <a:latin typeface="Yoon YGO 530_TT"/>
              </a:rPr>
              <a:t>나요</a:t>
            </a:r>
            <a:r>
              <a:rPr lang="en-US" altLang="ko-KR" sz="2000" dirty="0">
                <a:solidFill>
                  <a:schemeClr val="accent1">
                    <a:lumMod val="50000"/>
                  </a:schemeClr>
                </a:solidFill>
                <a:latin typeface="Yoon YGO 530_TT"/>
              </a:rPr>
              <a:t>? “Which menu is the most popular?”</a:t>
            </a:r>
          </a:p>
          <a:p>
            <a:pPr>
              <a:lnSpc>
                <a:spcPct val="200000"/>
              </a:lnSpc>
            </a:pPr>
            <a:r>
              <a:rPr lang="en-US" altLang="ko-KR" sz="2000" dirty="0">
                <a:latin typeface="Yoon YGO 530_TT"/>
              </a:rPr>
              <a:t>10. </a:t>
            </a:r>
            <a:r>
              <a:rPr lang="ko-KR" altLang="en-US" sz="2000" dirty="0">
                <a:latin typeface="Yoon YGO 530_TT"/>
              </a:rPr>
              <a:t>피클이랑 김치 더 </a:t>
            </a:r>
            <a:r>
              <a:rPr lang="ko-KR" altLang="en-US" sz="2000" dirty="0" err="1">
                <a:latin typeface="Yoon YGO 530_TT"/>
              </a:rPr>
              <a:t>주시겠어요</a:t>
            </a:r>
            <a:r>
              <a:rPr lang="en-US" altLang="ko-KR" sz="2000" dirty="0">
                <a:latin typeface="Yoon YGO 530_TT"/>
              </a:rPr>
              <a:t>? [pi </a:t>
            </a:r>
            <a:r>
              <a:rPr lang="en-US" altLang="ko-KR" sz="2000" dirty="0" err="1">
                <a:latin typeface="Yoon YGO 530_TT"/>
              </a:rPr>
              <a:t>keul</a:t>
            </a:r>
            <a:r>
              <a:rPr lang="en-US" altLang="ko-KR" sz="2000" dirty="0">
                <a:latin typeface="Yoon YGO 530_TT"/>
              </a:rPr>
              <a:t> I lang </a:t>
            </a:r>
            <a:r>
              <a:rPr lang="en-US" altLang="ko-KR" sz="2000" dirty="0" err="1">
                <a:latin typeface="Yoon YGO 530_TT"/>
              </a:rPr>
              <a:t>gim</a:t>
            </a:r>
            <a:r>
              <a:rPr lang="en-US" altLang="ko-KR" sz="2000" dirty="0">
                <a:latin typeface="Yoon YGO 530_TT"/>
              </a:rPr>
              <a:t> chi deo </a:t>
            </a:r>
            <a:r>
              <a:rPr lang="en-US" altLang="ko-KR" sz="2000" dirty="0" err="1">
                <a:latin typeface="Yoon YGO 530_TT"/>
              </a:rPr>
              <a:t>ju</a:t>
            </a:r>
            <a:r>
              <a:rPr lang="en-US" altLang="ko-KR" sz="2000" dirty="0">
                <a:latin typeface="Yoon YGO 530_TT"/>
              </a:rPr>
              <a:t> </a:t>
            </a:r>
            <a:r>
              <a:rPr lang="en-US" altLang="ko-KR" sz="2000" dirty="0" err="1">
                <a:latin typeface="Yoon YGO 530_TT"/>
              </a:rPr>
              <a:t>si</a:t>
            </a:r>
            <a:r>
              <a:rPr lang="en-US" altLang="ko-KR" sz="2000" dirty="0">
                <a:latin typeface="Yoon YGO 530_TT"/>
              </a:rPr>
              <a:t> </a:t>
            </a:r>
            <a:r>
              <a:rPr lang="en-US" altLang="ko-KR" sz="2000" dirty="0" err="1">
                <a:latin typeface="Yoon YGO 530_TT"/>
              </a:rPr>
              <a:t>ge</a:t>
            </a:r>
            <a:r>
              <a:rPr lang="en-US" altLang="ko-KR" sz="2000" dirty="0">
                <a:latin typeface="Yoon YGO 530_TT"/>
              </a:rPr>
              <a:t> </a:t>
            </a:r>
            <a:r>
              <a:rPr lang="en-US" altLang="ko-KR" sz="2000" dirty="0" err="1">
                <a:latin typeface="Yoon YGO 530_TT"/>
              </a:rPr>
              <a:t>sseo</a:t>
            </a:r>
            <a:r>
              <a:rPr lang="en-US" altLang="ko-KR" sz="2000" dirty="0">
                <a:latin typeface="Yoon YGO 530_TT"/>
              </a:rPr>
              <a:t> </a:t>
            </a:r>
            <a:r>
              <a:rPr lang="en-US" altLang="ko-KR" sz="2000" dirty="0" err="1">
                <a:latin typeface="Yoon YGO 530_TT"/>
              </a:rPr>
              <a:t>yo</a:t>
            </a:r>
            <a:r>
              <a:rPr lang="en-US" altLang="ko-KR" sz="2000" dirty="0">
                <a:latin typeface="Yoon YGO 530_TT"/>
              </a:rPr>
              <a:t>?]</a:t>
            </a:r>
          </a:p>
          <a:p>
            <a:pPr>
              <a:lnSpc>
                <a:spcPct val="200000"/>
              </a:lnSpc>
            </a:pPr>
            <a:r>
              <a:rPr lang="en-US" altLang="ko-KR" sz="2000" dirty="0">
                <a:solidFill>
                  <a:schemeClr val="accent1">
                    <a:lumMod val="50000"/>
                  </a:schemeClr>
                </a:solidFill>
                <a:latin typeface="Yoon YGO 530_TT"/>
              </a:rPr>
              <a:t>: (what)(</a:t>
            </a:r>
            <a:r>
              <a:rPr lang="ko-KR" altLang="en-US" sz="2000" dirty="0">
                <a:solidFill>
                  <a:schemeClr val="accent1">
                    <a:lumMod val="50000"/>
                  </a:schemeClr>
                </a:solidFill>
                <a:latin typeface="Yoon YGO 530_TT"/>
              </a:rPr>
              <a:t>이</a:t>
            </a:r>
            <a:r>
              <a:rPr lang="en-US" altLang="ko-KR" sz="2000" dirty="0">
                <a:solidFill>
                  <a:schemeClr val="accent1">
                    <a:lumMod val="50000"/>
                  </a:schemeClr>
                </a:solidFill>
                <a:latin typeface="Yoon YGO 530_TT"/>
              </a:rPr>
              <a:t>)</a:t>
            </a:r>
            <a:r>
              <a:rPr lang="ko-KR" altLang="en-US" sz="2000" dirty="0">
                <a:solidFill>
                  <a:schemeClr val="accent1">
                    <a:lumMod val="50000"/>
                  </a:schemeClr>
                </a:solidFill>
                <a:latin typeface="Yoon YGO 530_TT"/>
              </a:rPr>
              <a:t>랑 </a:t>
            </a:r>
            <a:r>
              <a:rPr lang="en-US" altLang="ko-KR" sz="2000" dirty="0">
                <a:solidFill>
                  <a:schemeClr val="accent1">
                    <a:lumMod val="50000"/>
                  </a:schemeClr>
                </a:solidFill>
                <a:latin typeface="Yoon YGO 530_TT"/>
              </a:rPr>
              <a:t>(what) </a:t>
            </a:r>
            <a:r>
              <a:rPr lang="ko-KR" altLang="en-US" sz="2000" dirty="0">
                <a:solidFill>
                  <a:schemeClr val="accent1">
                    <a:lumMod val="50000"/>
                  </a:schemeClr>
                </a:solidFill>
                <a:latin typeface="Yoon YGO 530_TT"/>
              </a:rPr>
              <a:t>더 </a:t>
            </a:r>
            <a:r>
              <a:rPr lang="en-US" altLang="ko-KR" sz="2000" dirty="0">
                <a:solidFill>
                  <a:schemeClr val="accent1">
                    <a:lumMod val="50000"/>
                  </a:schemeClr>
                </a:solidFill>
                <a:latin typeface="Yoon YGO 530_TT"/>
              </a:rPr>
              <a:t>(action/verb) </a:t>
            </a:r>
            <a:r>
              <a:rPr lang="ko-KR" altLang="en-US" sz="2000" dirty="0">
                <a:solidFill>
                  <a:schemeClr val="accent1">
                    <a:lumMod val="50000"/>
                  </a:schemeClr>
                </a:solidFill>
                <a:latin typeface="Yoon YGO 530_TT"/>
              </a:rPr>
              <a:t>시겠어요</a:t>
            </a:r>
            <a:r>
              <a:rPr lang="en-US" altLang="ko-KR" sz="2000" dirty="0">
                <a:solidFill>
                  <a:schemeClr val="accent1">
                    <a:lumMod val="50000"/>
                  </a:schemeClr>
                </a:solidFill>
                <a:latin typeface="Yoon YGO 530_TT"/>
              </a:rPr>
              <a:t>? “Would you please give more pickle and kimchi?”</a:t>
            </a:r>
            <a:endParaRPr lang="en-US" altLang="ko-KR" sz="2000" b="0" i="0" u="none" strike="noStrike" baseline="0" dirty="0">
              <a:solidFill>
                <a:schemeClr val="accent1">
                  <a:lumMod val="50000"/>
                </a:schemeClr>
              </a:solidFill>
              <a:latin typeface="Yoon YGO 530_TT"/>
            </a:endParaRPr>
          </a:p>
        </p:txBody>
      </p:sp>
      <p:sp>
        <p:nvSpPr>
          <p:cNvPr id="8" name="직사각형 7">
            <a:extLst>
              <a:ext uri="{FF2B5EF4-FFF2-40B4-BE49-F238E27FC236}">
                <a16:creationId xmlns:a16="http://schemas.microsoft.com/office/drawing/2014/main" id="{A6645A1C-EC1D-41DB-B787-89F319306992}"/>
              </a:ext>
            </a:extLst>
          </p:cNvPr>
          <p:cNvSpPr/>
          <p:nvPr/>
        </p:nvSpPr>
        <p:spPr>
          <a:xfrm>
            <a:off x="753628" y="2458633"/>
            <a:ext cx="10227951" cy="757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2" name="직사각형 11">
            <a:extLst>
              <a:ext uri="{FF2B5EF4-FFF2-40B4-BE49-F238E27FC236}">
                <a16:creationId xmlns:a16="http://schemas.microsoft.com/office/drawing/2014/main" id="{FE53BCF6-4F7F-48CB-9698-5DB19DB3A704}"/>
              </a:ext>
            </a:extLst>
          </p:cNvPr>
          <p:cNvSpPr/>
          <p:nvPr/>
        </p:nvSpPr>
        <p:spPr>
          <a:xfrm>
            <a:off x="982024" y="3743837"/>
            <a:ext cx="10227951" cy="1264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4755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9" name="제목 1">
            <a:extLst>
              <a:ext uri="{FF2B5EF4-FFF2-40B4-BE49-F238E27FC236}">
                <a16:creationId xmlns:a16="http://schemas.microsoft.com/office/drawing/2014/main" id="{4D6301DC-5132-459C-BD83-9E556ED686B2}"/>
              </a:ext>
            </a:extLst>
          </p:cNvPr>
          <p:cNvSpPr txBox="1">
            <a:spLocks/>
          </p:cNvSpPr>
          <p:nvPr/>
        </p:nvSpPr>
        <p:spPr>
          <a:xfrm>
            <a:off x="1730188" y="345599"/>
            <a:ext cx="9144000" cy="878730"/>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endParaRPr lang="ko-KR" altLang="en-US" sz="4800" dirty="0"/>
          </a:p>
        </p:txBody>
      </p:sp>
      <p:sp>
        <p:nvSpPr>
          <p:cNvPr id="20" name="직사각형 19">
            <a:extLst>
              <a:ext uri="{FF2B5EF4-FFF2-40B4-BE49-F238E27FC236}">
                <a16:creationId xmlns:a16="http://schemas.microsoft.com/office/drawing/2014/main" id="{A4ECEE62-4E95-4D8B-B356-CCBD7EB616BF}"/>
              </a:ext>
            </a:extLst>
          </p:cNvPr>
          <p:cNvSpPr/>
          <p:nvPr/>
        </p:nvSpPr>
        <p:spPr>
          <a:xfrm>
            <a:off x="2881512" y="2527547"/>
            <a:ext cx="6253397" cy="1298817"/>
          </a:xfrm>
          <a:prstGeom prst="rect">
            <a:avLst/>
          </a:prstGeom>
        </p:spPr>
        <p:txBody>
          <a:bodyPr wrap="square">
            <a:spAutoFit/>
          </a:bodyPr>
          <a:lstStyle/>
          <a:p>
            <a:pPr algn="ctr" latinLnBrk="0">
              <a:lnSpc>
                <a:spcPct val="150000"/>
              </a:lnSpc>
              <a:defRPr/>
            </a:pPr>
            <a:r>
              <a:rPr lang="en-US" altLang="ko-KR" sz="6000" b="1" i="1" kern="0" dirty="0">
                <a:solidFill>
                  <a:srgbClr val="87726A"/>
                </a:solidFill>
              </a:rPr>
              <a:t>Korean Culture</a:t>
            </a:r>
          </a:p>
        </p:txBody>
      </p:sp>
    </p:spTree>
    <p:extLst>
      <p:ext uri="{BB962C8B-B14F-4D97-AF65-F5344CB8AC3E}">
        <p14:creationId xmlns:p14="http://schemas.microsoft.com/office/powerpoint/2010/main" val="1580633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9" name="제목 1">
            <a:extLst>
              <a:ext uri="{FF2B5EF4-FFF2-40B4-BE49-F238E27FC236}">
                <a16:creationId xmlns:a16="http://schemas.microsoft.com/office/drawing/2014/main" id="{4D6301DC-5132-459C-BD83-9E556ED686B2}"/>
              </a:ext>
            </a:extLst>
          </p:cNvPr>
          <p:cNvSpPr txBox="1">
            <a:spLocks/>
          </p:cNvSpPr>
          <p:nvPr/>
        </p:nvSpPr>
        <p:spPr>
          <a:xfrm>
            <a:off x="1730188" y="345599"/>
            <a:ext cx="9144000" cy="878730"/>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endParaRPr lang="ko-KR" altLang="en-US" sz="4800" dirty="0"/>
          </a:p>
        </p:txBody>
      </p:sp>
      <p:sp>
        <p:nvSpPr>
          <p:cNvPr id="20" name="직사각형 19">
            <a:extLst>
              <a:ext uri="{FF2B5EF4-FFF2-40B4-BE49-F238E27FC236}">
                <a16:creationId xmlns:a16="http://schemas.microsoft.com/office/drawing/2014/main" id="{A4ECEE62-4E95-4D8B-B356-CCBD7EB616BF}"/>
              </a:ext>
            </a:extLst>
          </p:cNvPr>
          <p:cNvSpPr/>
          <p:nvPr/>
        </p:nvSpPr>
        <p:spPr>
          <a:xfrm>
            <a:off x="3526971" y="2430728"/>
            <a:ext cx="6253397" cy="1298817"/>
          </a:xfrm>
          <a:prstGeom prst="rect">
            <a:avLst/>
          </a:prstGeom>
        </p:spPr>
        <p:txBody>
          <a:bodyPr wrap="square">
            <a:spAutoFit/>
          </a:bodyPr>
          <a:lstStyle/>
          <a:p>
            <a:pPr algn="ctr" latinLnBrk="0">
              <a:lnSpc>
                <a:spcPct val="150000"/>
              </a:lnSpc>
              <a:defRPr/>
            </a:pPr>
            <a:r>
              <a:rPr lang="en-US" altLang="ko-KR" sz="6000" b="1" i="1" kern="0" dirty="0">
                <a:solidFill>
                  <a:srgbClr val="87726A"/>
                </a:solidFill>
              </a:rPr>
              <a:t>Korean Culture</a:t>
            </a:r>
          </a:p>
        </p:txBody>
      </p:sp>
      <p:sp>
        <p:nvSpPr>
          <p:cNvPr id="6" name="모서리가 둥근 직사각형 4">
            <a:extLst>
              <a:ext uri="{FF2B5EF4-FFF2-40B4-BE49-F238E27FC236}">
                <a16:creationId xmlns:a16="http://schemas.microsoft.com/office/drawing/2014/main" id="{7CBD0192-C5F9-4968-A1E8-634AE3AEEFD0}"/>
              </a:ext>
            </a:extLst>
          </p:cNvPr>
          <p:cNvSpPr/>
          <p:nvPr/>
        </p:nvSpPr>
        <p:spPr>
          <a:xfrm>
            <a:off x="46653" y="835304"/>
            <a:ext cx="12098694" cy="5923234"/>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l" defTabSz="232257" rtl="0">
              <a:lnSpc>
                <a:spcPct val="100000"/>
              </a:lnSpc>
              <a:spcBef>
                <a:spcPct val="0"/>
              </a:spcBef>
              <a:spcAft>
                <a:spcPts val="0"/>
              </a:spcAft>
              <a:defRPr kumimoji="0" sz="1800" b="0" i="0" u="none" strike="noStrike" kern="1200" cap="none" spc="0" normalizeH="0" baseline="0">
                <a:solidFill>
                  <a:schemeClr val="lt1"/>
                </a:solidFill>
                <a:latin typeface="+mn-lt"/>
                <a:ea typeface="+mn-ea"/>
                <a:cs typeface="+mn-cs"/>
              </a:defRPr>
            </a:lvl1pPr>
          </a:lstStyle>
          <a:p>
            <a:pPr marL="342900" indent="-342900">
              <a:buAutoNum type="arabicPeriod"/>
              <a:defRPr/>
            </a:pPr>
            <a:endParaRPr lang="en-US" altLang="ko-KR">
              <a:solidFill>
                <a:schemeClr val="tx1"/>
              </a:solidFill>
            </a:endParaRPr>
          </a:p>
          <a:p>
            <a:pPr marL="342900" indent="-342900">
              <a:buAutoNum type="arabicPeriod"/>
              <a:defRPr/>
            </a:pPr>
            <a:r>
              <a:rPr lang="en-US" altLang="ko-KR">
                <a:solidFill>
                  <a:prstClr val="white"/>
                </a:solidFill>
              </a:rPr>
              <a:t>5. https://www.youtube.com/watch?v=wr7UtYDG7Jo</a:t>
            </a:r>
          </a:p>
        </p:txBody>
      </p:sp>
      <p:sp>
        <p:nvSpPr>
          <p:cNvPr id="10" name="TextBox 9">
            <a:extLst>
              <a:ext uri="{FF2B5EF4-FFF2-40B4-BE49-F238E27FC236}">
                <a16:creationId xmlns:a16="http://schemas.microsoft.com/office/drawing/2014/main" id="{968F180F-23EB-4D33-96F5-4BE44685C11E}"/>
              </a:ext>
            </a:extLst>
          </p:cNvPr>
          <p:cNvSpPr txBox="1"/>
          <p:nvPr/>
        </p:nvSpPr>
        <p:spPr>
          <a:xfrm>
            <a:off x="466531" y="174485"/>
            <a:ext cx="6839339" cy="523220"/>
          </a:xfrm>
          <a:prstGeom prst="rect">
            <a:avLst/>
          </a:prstGeom>
          <a:noFill/>
        </p:spPr>
        <p:txBody>
          <a:bodyPr wrap="square" rtlCol="0">
            <a:spAutoFit/>
          </a:bodyPr>
          <a:lstStyle/>
          <a:p>
            <a:r>
              <a:rPr lang="en-US" altLang="ko-KR" sz="2800" b="1" dirty="0"/>
              <a:t>Korean culture – </a:t>
            </a:r>
            <a:r>
              <a:rPr lang="en-US" altLang="ko-KR" sz="2800" b="1" dirty="0">
                <a:solidFill>
                  <a:schemeClr val="accent2">
                    <a:lumMod val="75000"/>
                  </a:schemeClr>
                </a:solidFill>
              </a:rPr>
              <a:t>1. IT powerhouse</a:t>
            </a:r>
            <a:endParaRPr lang="ko-KR" altLang="en-US" sz="2800" b="1" dirty="0">
              <a:solidFill>
                <a:schemeClr val="accent2">
                  <a:lumMod val="75000"/>
                </a:schemeClr>
              </a:solidFill>
            </a:endParaRPr>
          </a:p>
        </p:txBody>
      </p:sp>
      <p:sp>
        <p:nvSpPr>
          <p:cNvPr id="11" name="TextBox 10">
            <a:extLst>
              <a:ext uri="{FF2B5EF4-FFF2-40B4-BE49-F238E27FC236}">
                <a16:creationId xmlns:a16="http://schemas.microsoft.com/office/drawing/2014/main" id="{A16A7D0A-ACE6-4791-8F32-1906D2167514}"/>
              </a:ext>
            </a:extLst>
          </p:cNvPr>
          <p:cNvSpPr txBox="1"/>
          <p:nvPr/>
        </p:nvSpPr>
        <p:spPr>
          <a:xfrm>
            <a:off x="466531" y="905069"/>
            <a:ext cx="10767526" cy="369332"/>
          </a:xfrm>
          <a:prstGeom prst="rect">
            <a:avLst/>
          </a:prstGeom>
          <a:noFill/>
        </p:spPr>
        <p:txBody>
          <a:bodyPr wrap="square" rtlCol="0">
            <a:spAutoFit/>
          </a:bodyPr>
          <a:lstStyle/>
          <a:p>
            <a:r>
              <a:rPr lang="en-US" altLang="ko-KR" dirty="0"/>
              <a:t>Korea, which is called ‘</a:t>
            </a:r>
            <a:r>
              <a:rPr lang="en-US" altLang="ko-KR" b="1" dirty="0">
                <a:solidFill>
                  <a:schemeClr val="accent6">
                    <a:lumMod val="75000"/>
                  </a:schemeClr>
                </a:solidFill>
              </a:rPr>
              <a:t>IT</a:t>
            </a:r>
            <a:r>
              <a:rPr lang="en-US" altLang="ko-KR" dirty="0">
                <a:solidFill>
                  <a:schemeClr val="accent6">
                    <a:lumMod val="75000"/>
                  </a:schemeClr>
                </a:solidFill>
              </a:rPr>
              <a:t> </a:t>
            </a:r>
            <a:r>
              <a:rPr lang="en-US" altLang="ko-KR" dirty="0"/>
              <a:t>( Information Technology)’ powerhouse, has cell phone signals everywhere</a:t>
            </a:r>
            <a:endParaRPr lang="ko-KR" altLang="en-US" dirty="0"/>
          </a:p>
        </p:txBody>
      </p:sp>
      <p:pic>
        <p:nvPicPr>
          <p:cNvPr id="12" name="그림 11">
            <a:extLst>
              <a:ext uri="{FF2B5EF4-FFF2-40B4-BE49-F238E27FC236}">
                <a16:creationId xmlns:a16="http://schemas.microsoft.com/office/drawing/2014/main" id="{3B22ED81-3986-4286-BC19-A3351EF49119}"/>
              </a:ext>
            </a:extLst>
          </p:cNvPr>
          <p:cNvPicPr>
            <a:picLocks noChangeAspect="1"/>
          </p:cNvPicPr>
          <p:nvPr/>
        </p:nvPicPr>
        <p:blipFill>
          <a:blip r:embed="rId2"/>
          <a:stretch>
            <a:fillRect/>
          </a:stretch>
        </p:blipFill>
        <p:spPr>
          <a:xfrm>
            <a:off x="9702385" y="1574521"/>
            <a:ext cx="2023084" cy="2155024"/>
          </a:xfrm>
          <a:prstGeom prst="rect">
            <a:avLst/>
          </a:prstGeom>
        </p:spPr>
      </p:pic>
      <p:pic>
        <p:nvPicPr>
          <p:cNvPr id="13" name="그림 12">
            <a:extLst>
              <a:ext uri="{FF2B5EF4-FFF2-40B4-BE49-F238E27FC236}">
                <a16:creationId xmlns:a16="http://schemas.microsoft.com/office/drawing/2014/main" id="{66E50A05-DE0A-4675-81C1-5C6969D0B247}"/>
              </a:ext>
            </a:extLst>
          </p:cNvPr>
          <p:cNvPicPr>
            <a:picLocks noChangeAspect="1"/>
          </p:cNvPicPr>
          <p:nvPr/>
        </p:nvPicPr>
        <p:blipFill>
          <a:blip r:embed="rId3"/>
          <a:stretch>
            <a:fillRect/>
          </a:stretch>
        </p:blipFill>
        <p:spPr>
          <a:xfrm>
            <a:off x="5734622" y="3072815"/>
            <a:ext cx="3897681" cy="2855937"/>
          </a:xfrm>
          <a:prstGeom prst="rect">
            <a:avLst/>
          </a:prstGeom>
        </p:spPr>
      </p:pic>
      <p:pic>
        <p:nvPicPr>
          <p:cNvPr id="14" name="그림 13">
            <a:extLst>
              <a:ext uri="{FF2B5EF4-FFF2-40B4-BE49-F238E27FC236}">
                <a16:creationId xmlns:a16="http://schemas.microsoft.com/office/drawing/2014/main" id="{90C35A8B-712E-48B2-ACFC-D2B815B0BE88}"/>
              </a:ext>
            </a:extLst>
          </p:cNvPr>
          <p:cNvPicPr>
            <a:picLocks noChangeAspect="1"/>
          </p:cNvPicPr>
          <p:nvPr/>
        </p:nvPicPr>
        <p:blipFill>
          <a:blip r:embed="rId4"/>
          <a:stretch>
            <a:fillRect/>
          </a:stretch>
        </p:blipFill>
        <p:spPr>
          <a:xfrm>
            <a:off x="704121" y="3054950"/>
            <a:ext cx="4274297" cy="2868983"/>
          </a:xfrm>
          <a:prstGeom prst="rect">
            <a:avLst/>
          </a:prstGeom>
        </p:spPr>
      </p:pic>
      <p:sp>
        <p:nvSpPr>
          <p:cNvPr id="15" name="TextBox 14">
            <a:extLst>
              <a:ext uri="{FF2B5EF4-FFF2-40B4-BE49-F238E27FC236}">
                <a16:creationId xmlns:a16="http://schemas.microsoft.com/office/drawing/2014/main" id="{B7A17737-DB83-4686-BE93-EE3D40DD6DD1}"/>
              </a:ext>
            </a:extLst>
          </p:cNvPr>
          <p:cNvSpPr txBox="1"/>
          <p:nvPr/>
        </p:nvSpPr>
        <p:spPr>
          <a:xfrm>
            <a:off x="466531" y="1683507"/>
            <a:ext cx="8092978" cy="1200329"/>
          </a:xfrm>
          <a:prstGeom prst="rect">
            <a:avLst/>
          </a:prstGeom>
          <a:noFill/>
        </p:spPr>
        <p:txBody>
          <a:bodyPr wrap="square" rtlCol="0">
            <a:spAutoFit/>
          </a:bodyPr>
          <a:lstStyle/>
          <a:p>
            <a:r>
              <a:rPr lang="en-US" altLang="ko-KR" dirty="0"/>
              <a:t>In Korea, phone signals are good everywhere, such as </a:t>
            </a:r>
            <a:r>
              <a:rPr lang="en-US" altLang="ko-KR" b="1" dirty="0">
                <a:solidFill>
                  <a:schemeClr val="accent1">
                    <a:lumMod val="75000"/>
                  </a:schemeClr>
                </a:solidFill>
              </a:rPr>
              <a:t>subways, train, countryside, basement</a:t>
            </a:r>
            <a:r>
              <a:rPr lang="en-US" altLang="ko-KR" dirty="0"/>
              <a:t>, and even </a:t>
            </a:r>
            <a:r>
              <a:rPr lang="en-US" altLang="ko-KR" b="1" dirty="0">
                <a:solidFill>
                  <a:schemeClr val="accent1">
                    <a:lumMod val="75000"/>
                  </a:schemeClr>
                </a:solidFill>
              </a:rPr>
              <a:t>mountains</a:t>
            </a:r>
          </a:p>
          <a:p>
            <a:endParaRPr lang="en-US" altLang="ko-KR" dirty="0"/>
          </a:p>
          <a:p>
            <a:r>
              <a:rPr lang="en-US" altLang="ko-KR" dirty="0"/>
              <a:t>Most places have </a:t>
            </a:r>
            <a:r>
              <a:rPr lang="en-US" altLang="ko-KR" b="1" dirty="0"/>
              <a:t>Wi-Fi </a:t>
            </a:r>
            <a:r>
              <a:rPr lang="en-US" altLang="ko-KR" dirty="0"/>
              <a:t>installed</a:t>
            </a:r>
            <a:endParaRPr lang="ko-KR" altLang="en-US" dirty="0"/>
          </a:p>
        </p:txBody>
      </p:sp>
      <p:sp>
        <p:nvSpPr>
          <p:cNvPr id="16" name="TextBox 15">
            <a:extLst>
              <a:ext uri="{FF2B5EF4-FFF2-40B4-BE49-F238E27FC236}">
                <a16:creationId xmlns:a16="http://schemas.microsoft.com/office/drawing/2014/main" id="{4624BD51-15F1-4893-8F75-28C3491FFEDC}"/>
              </a:ext>
            </a:extLst>
          </p:cNvPr>
          <p:cNvSpPr txBox="1"/>
          <p:nvPr/>
        </p:nvSpPr>
        <p:spPr>
          <a:xfrm>
            <a:off x="46653" y="5955026"/>
            <a:ext cx="5803641" cy="369332"/>
          </a:xfrm>
          <a:prstGeom prst="rect">
            <a:avLst/>
          </a:prstGeom>
          <a:noFill/>
        </p:spPr>
        <p:txBody>
          <a:bodyPr wrap="square" rtlCol="0">
            <a:spAutoFit/>
          </a:bodyPr>
          <a:lstStyle/>
          <a:p>
            <a:r>
              <a:rPr lang="en-US" altLang="ko-KR" b="1" dirty="0"/>
              <a:t>All the people on the subway look at their phone</a:t>
            </a:r>
            <a:endParaRPr lang="ko-KR" altLang="en-US" b="1" dirty="0"/>
          </a:p>
        </p:txBody>
      </p:sp>
      <p:sp>
        <p:nvSpPr>
          <p:cNvPr id="17" name="TextBox 16">
            <a:extLst>
              <a:ext uri="{FF2B5EF4-FFF2-40B4-BE49-F238E27FC236}">
                <a16:creationId xmlns:a16="http://schemas.microsoft.com/office/drawing/2014/main" id="{57A46D93-C06D-43B3-9D6E-EBE60ADEF078}"/>
              </a:ext>
            </a:extLst>
          </p:cNvPr>
          <p:cNvSpPr txBox="1"/>
          <p:nvPr/>
        </p:nvSpPr>
        <p:spPr>
          <a:xfrm>
            <a:off x="5734622" y="5981300"/>
            <a:ext cx="6167535" cy="369332"/>
          </a:xfrm>
          <a:prstGeom prst="rect">
            <a:avLst/>
          </a:prstGeom>
          <a:noFill/>
        </p:spPr>
        <p:txBody>
          <a:bodyPr wrap="square" rtlCol="0">
            <a:spAutoFit/>
          </a:bodyPr>
          <a:lstStyle/>
          <a:p>
            <a:r>
              <a:rPr lang="en-US" altLang="ko-KR" b="1" dirty="0"/>
              <a:t>Even the highest mountain in Korea has a good signal</a:t>
            </a:r>
            <a:endParaRPr lang="ko-KR" altLang="en-US" b="1" dirty="0"/>
          </a:p>
        </p:txBody>
      </p:sp>
    </p:spTree>
    <p:extLst>
      <p:ext uri="{BB962C8B-B14F-4D97-AF65-F5344CB8AC3E}">
        <p14:creationId xmlns:p14="http://schemas.microsoft.com/office/powerpoint/2010/main" val="77593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9" name="제목 1">
            <a:extLst>
              <a:ext uri="{FF2B5EF4-FFF2-40B4-BE49-F238E27FC236}">
                <a16:creationId xmlns:a16="http://schemas.microsoft.com/office/drawing/2014/main" id="{4D6301DC-5132-459C-BD83-9E556ED686B2}"/>
              </a:ext>
            </a:extLst>
          </p:cNvPr>
          <p:cNvSpPr txBox="1">
            <a:spLocks/>
          </p:cNvSpPr>
          <p:nvPr/>
        </p:nvSpPr>
        <p:spPr>
          <a:xfrm>
            <a:off x="1730188" y="345599"/>
            <a:ext cx="9144000" cy="878730"/>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endParaRPr lang="ko-KR" altLang="en-US" sz="4800" dirty="0"/>
          </a:p>
        </p:txBody>
      </p:sp>
      <p:sp>
        <p:nvSpPr>
          <p:cNvPr id="6" name="모서리가 둥근 직사각형 4">
            <a:extLst>
              <a:ext uri="{FF2B5EF4-FFF2-40B4-BE49-F238E27FC236}">
                <a16:creationId xmlns:a16="http://schemas.microsoft.com/office/drawing/2014/main" id="{7CBD0192-C5F9-4968-A1E8-634AE3AEEFD0}"/>
              </a:ext>
            </a:extLst>
          </p:cNvPr>
          <p:cNvSpPr/>
          <p:nvPr/>
        </p:nvSpPr>
        <p:spPr>
          <a:xfrm>
            <a:off x="46653" y="835304"/>
            <a:ext cx="12098694" cy="5923234"/>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l" defTabSz="232257" rtl="0">
              <a:lnSpc>
                <a:spcPct val="100000"/>
              </a:lnSpc>
              <a:spcBef>
                <a:spcPct val="0"/>
              </a:spcBef>
              <a:spcAft>
                <a:spcPts val="0"/>
              </a:spcAft>
              <a:defRPr kumimoji="0" sz="1800" b="0" i="0" u="none" strike="noStrike" kern="1200" cap="none" spc="0" normalizeH="0" baseline="0">
                <a:solidFill>
                  <a:schemeClr val="lt1"/>
                </a:solidFill>
                <a:latin typeface="+mn-lt"/>
                <a:ea typeface="+mn-ea"/>
                <a:cs typeface="+mn-cs"/>
              </a:defRPr>
            </a:lvl1pPr>
          </a:lstStyle>
          <a:p>
            <a:pPr marL="342900" indent="-342900">
              <a:buAutoNum type="arabicPeriod"/>
              <a:defRPr/>
            </a:pPr>
            <a:endParaRPr lang="en-US" altLang="ko-KR">
              <a:solidFill>
                <a:schemeClr val="tx1"/>
              </a:solidFill>
            </a:endParaRPr>
          </a:p>
          <a:p>
            <a:pPr marL="342900" indent="-342900">
              <a:buAutoNum type="arabicPeriod"/>
              <a:defRPr/>
            </a:pPr>
            <a:r>
              <a:rPr lang="en-US" altLang="ko-KR">
                <a:solidFill>
                  <a:prstClr val="white"/>
                </a:solidFill>
              </a:rPr>
              <a:t>5. https://www.youtube.com/watch?v=wr7UtYDG7Jo</a:t>
            </a:r>
          </a:p>
        </p:txBody>
      </p:sp>
      <p:pic>
        <p:nvPicPr>
          <p:cNvPr id="18" name="그림 17">
            <a:extLst>
              <a:ext uri="{FF2B5EF4-FFF2-40B4-BE49-F238E27FC236}">
                <a16:creationId xmlns:a16="http://schemas.microsoft.com/office/drawing/2014/main" id="{B36758BA-9BCD-4969-9631-9FDC118132E1}"/>
              </a:ext>
            </a:extLst>
          </p:cNvPr>
          <p:cNvPicPr>
            <a:picLocks noChangeAspect="1"/>
          </p:cNvPicPr>
          <p:nvPr/>
        </p:nvPicPr>
        <p:blipFill>
          <a:blip r:embed="rId2"/>
          <a:stretch>
            <a:fillRect/>
          </a:stretch>
        </p:blipFill>
        <p:spPr>
          <a:xfrm>
            <a:off x="163246" y="65732"/>
            <a:ext cx="6839340" cy="735992"/>
          </a:xfrm>
          <a:prstGeom prst="rect">
            <a:avLst/>
          </a:prstGeom>
        </p:spPr>
      </p:pic>
      <p:pic>
        <p:nvPicPr>
          <p:cNvPr id="19" name="그림 18">
            <a:extLst>
              <a:ext uri="{FF2B5EF4-FFF2-40B4-BE49-F238E27FC236}">
                <a16:creationId xmlns:a16="http://schemas.microsoft.com/office/drawing/2014/main" id="{7870524E-EDAF-48FD-855C-E7C57A02E6ED}"/>
              </a:ext>
            </a:extLst>
          </p:cNvPr>
          <p:cNvPicPr>
            <a:picLocks noChangeAspect="1"/>
          </p:cNvPicPr>
          <p:nvPr/>
        </p:nvPicPr>
        <p:blipFill>
          <a:blip r:embed="rId3"/>
          <a:stretch>
            <a:fillRect/>
          </a:stretch>
        </p:blipFill>
        <p:spPr>
          <a:xfrm>
            <a:off x="520824" y="2209075"/>
            <a:ext cx="3739472" cy="2486749"/>
          </a:xfrm>
          <a:prstGeom prst="rect">
            <a:avLst/>
          </a:prstGeom>
        </p:spPr>
      </p:pic>
      <p:sp>
        <p:nvSpPr>
          <p:cNvPr id="21" name="TextBox 20">
            <a:extLst>
              <a:ext uri="{FF2B5EF4-FFF2-40B4-BE49-F238E27FC236}">
                <a16:creationId xmlns:a16="http://schemas.microsoft.com/office/drawing/2014/main" id="{301623EB-474B-4C7C-B789-2B0F2F0F4157}"/>
              </a:ext>
            </a:extLst>
          </p:cNvPr>
          <p:cNvSpPr txBox="1"/>
          <p:nvPr/>
        </p:nvSpPr>
        <p:spPr>
          <a:xfrm>
            <a:off x="1810132" y="5617482"/>
            <a:ext cx="1932315" cy="369332"/>
          </a:xfrm>
          <a:prstGeom prst="rect">
            <a:avLst/>
          </a:prstGeom>
          <a:noFill/>
        </p:spPr>
        <p:txBody>
          <a:bodyPr wrap="square" rtlCol="0">
            <a:spAutoFit/>
          </a:bodyPr>
          <a:lstStyle/>
          <a:p>
            <a:r>
              <a:rPr lang="en-US" altLang="ko-KR" b="1" dirty="0"/>
              <a:t>Kebob,,</a:t>
            </a:r>
            <a:endParaRPr lang="ko-KR" altLang="en-US" b="1" dirty="0"/>
          </a:p>
        </p:txBody>
      </p:sp>
      <p:sp>
        <p:nvSpPr>
          <p:cNvPr id="22" name="TextBox 21">
            <a:extLst>
              <a:ext uri="{FF2B5EF4-FFF2-40B4-BE49-F238E27FC236}">
                <a16:creationId xmlns:a16="http://schemas.microsoft.com/office/drawing/2014/main" id="{D38F8065-DFA2-4495-92C2-3DA627012FC3}"/>
              </a:ext>
            </a:extLst>
          </p:cNvPr>
          <p:cNvSpPr txBox="1"/>
          <p:nvPr/>
        </p:nvSpPr>
        <p:spPr>
          <a:xfrm>
            <a:off x="4617617" y="4602793"/>
            <a:ext cx="888316" cy="369332"/>
          </a:xfrm>
          <a:prstGeom prst="rect">
            <a:avLst/>
          </a:prstGeom>
          <a:noFill/>
        </p:spPr>
        <p:txBody>
          <a:bodyPr wrap="square" rtlCol="0">
            <a:spAutoFit/>
          </a:bodyPr>
          <a:lstStyle/>
          <a:p>
            <a:r>
              <a:rPr lang="en-US" altLang="ko-KR" b="1" dirty="0"/>
              <a:t>Vs.</a:t>
            </a:r>
            <a:endParaRPr lang="ko-KR" altLang="en-US" b="1" dirty="0"/>
          </a:p>
        </p:txBody>
      </p:sp>
      <p:sp>
        <p:nvSpPr>
          <p:cNvPr id="23" name="TextBox 22">
            <a:extLst>
              <a:ext uri="{FF2B5EF4-FFF2-40B4-BE49-F238E27FC236}">
                <a16:creationId xmlns:a16="http://schemas.microsoft.com/office/drawing/2014/main" id="{4AA5F38B-2FF0-479D-BFA7-FEDED8A6CEDE}"/>
              </a:ext>
            </a:extLst>
          </p:cNvPr>
          <p:cNvSpPr txBox="1"/>
          <p:nvPr/>
        </p:nvSpPr>
        <p:spPr>
          <a:xfrm>
            <a:off x="7500244" y="5617482"/>
            <a:ext cx="2509263" cy="369332"/>
          </a:xfrm>
          <a:prstGeom prst="rect">
            <a:avLst/>
          </a:prstGeom>
          <a:noFill/>
        </p:spPr>
        <p:txBody>
          <a:bodyPr wrap="square" rtlCol="0">
            <a:spAutoFit/>
          </a:bodyPr>
          <a:lstStyle/>
          <a:p>
            <a:r>
              <a:rPr lang="en-US" altLang="ko-KR" b="1" dirty="0"/>
              <a:t>Korean ‘street food’</a:t>
            </a:r>
            <a:endParaRPr lang="ko-KR" altLang="en-US" b="1" dirty="0"/>
          </a:p>
        </p:txBody>
      </p:sp>
      <p:pic>
        <p:nvPicPr>
          <p:cNvPr id="24" name="그림 23">
            <a:extLst>
              <a:ext uri="{FF2B5EF4-FFF2-40B4-BE49-F238E27FC236}">
                <a16:creationId xmlns:a16="http://schemas.microsoft.com/office/drawing/2014/main" id="{4997B6D2-B93D-4F06-9573-46AA212C15E3}"/>
              </a:ext>
            </a:extLst>
          </p:cNvPr>
          <p:cNvPicPr>
            <a:picLocks noChangeAspect="1"/>
          </p:cNvPicPr>
          <p:nvPr/>
        </p:nvPicPr>
        <p:blipFill>
          <a:blip r:embed="rId4"/>
          <a:stretch>
            <a:fillRect/>
          </a:stretch>
        </p:blipFill>
        <p:spPr>
          <a:xfrm>
            <a:off x="5252352" y="1256361"/>
            <a:ext cx="6226281" cy="3948175"/>
          </a:xfrm>
          <a:prstGeom prst="rect">
            <a:avLst/>
          </a:prstGeom>
        </p:spPr>
      </p:pic>
      <p:pic>
        <p:nvPicPr>
          <p:cNvPr id="25" name="그림 24">
            <a:extLst>
              <a:ext uri="{FF2B5EF4-FFF2-40B4-BE49-F238E27FC236}">
                <a16:creationId xmlns:a16="http://schemas.microsoft.com/office/drawing/2014/main" id="{A9184F9F-A528-4606-8000-BC39C00A0564}"/>
              </a:ext>
            </a:extLst>
          </p:cNvPr>
          <p:cNvPicPr>
            <a:picLocks noChangeAspect="1"/>
          </p:cNvPicPr>
          <p:nvPr/>
        </p:nvPicPr>
        <p:blipFill>
          <a:blip r:embed="rId5"/>
          <a:stretch>
            <a:fillRect/>
          </a:stretch>
        </p:blipFill>
        <p:spPr>
          <a:xfrm>
            <a:off x="5119386" y="993140"/>
            <a:ext cx="6497321" cy="4331548"/>
          </a:xfrm>
          <a:prstGeom prst="rect">
            <a:avLst/>
          </a:prstGeom>
        </p:spPr>
      </p:pic>
      <p:pic>
        <p:nvPicPr>
          <p:cNvPr id="26" name="그림 25">
            <a:extLst>
              <a:ext uri="{FF2B5EF4-FFF2-40B4-BE49-F238E27FC236}">
                <a16:creationId xmlns:a16="http://schemas.microsoft.com/office/drawing/2014/main" id="{62163B7B-0592-4B41-9A0B-9E46A0EC92E9}"/>
              </a:ext>
            </a:extLst>
          </p:cNvPr>
          <p:cNvPicPr>
            <a:picLocks noChangeAspect="1"/>
          </p:cNvPicPr>
          <p:nvPr/>
        </p:nvPicPr>
        <p:blipFill>
          <a:blip r:embed="rId6"/>
          <a:stretch>
            <a:fillRect/>
          </a:stretch>
        </p:blipFill>
        <p:spPr>
          <a:xfrm>
            <a:off x="4920878" y="1339560"/>
            <a:ext cx="7066720" cy="3985128"/>
          </a:xfrm>
          <a:prstGeom prst="rect">
            <a:avLst/>
          </a:prstGeom>
        </p:spPr>
      </p:pic>
      <p:pic>
        <p:nvPicPr>
          <p:cNvPr id="27" name="그림 26">
            <a:extLst>
              <a:ext uri="{FF2B5EF4-FFF2-40B4-BE49-F238E27FC236}">
                <a16:creationId xmlns:a16="http://schemas.microsoft.com/office/drawing/2014/main" id="{6A5D37A5-C81D-4673-A33F-93A4331AD10C}"/>
              </a:ext>
            </a:extLst>
          </p:cNvPr>
          <p:cNvPicPr>
            <a:picLocks noChangeAspect="1"/>
          </p:cNvPicPr>
          <p:nvPr/>
        </p:nvPicPr>
        <p:blipFill>
          <a:blip r:embed="rId7"/>
          <a:stretch>
            <a:fillRect/>
          </a:stretch>
        </p:blipFill>
        <p:spPr>
          <a:xfrm>
            <a:off x="4678558" y="1279484"/>
            <a:ext cx="7097143" cy="3985127"/>
          </a:xfrm>
          <a:prstGeom prst="rect">
            <a:avLst/>
          </a:prstGeom>
        </p:spPr>
      </p:pic>
      <p:pic>
        <p:nvPicPr>
          <p:cNvPr id="28" name="그림 27">
            <a:extLst>
              <a:ext uri="{FF2B5EF4-FFF2-40B4-BE49-F238E27FC236}">
                <a16:creationId xmlns:a16="http://schemas.microsoft.com/office/drawing/2014/main" id="{EE28CECE-805A-46D9-92F9-4CADF7B8DBD6}"/>
              </a:ext>
            </a:extLst>
          </p:cNvPr>
          <p:cNvPicPr>
            <a:picLocks noChangeAspect="1"/>
          </p:cNvPicPr>
          <p:nvPr/>
        </p:nvPicPr>
        <p:blipFill>
          <a:blip r:embed="rId8"/>
          <a:stretch>
            <a:fillRect/>
          </a:stretch>
        </p:blipFill>
        <p:spPr>
          <a:xfrm>
            <a:off x="4723254" y="1212155"/>
            <a:ext cx="7108606" cy="4074883"/>
          </a:xfrm>
          <a:prstGeom prst="rect">
            <a:avLst/>
          </a:prstGeom>
        </p:spPr>
      </p:pic>
      <p:pic>
        <p:nvPicPr>
          <p:cNvPr id="29" name="그림 28">
            <a:extLst>
              <a:ext uri="{FF2B5EF4-FFF2-40B4-BE49-F238E27FC236}">
                <a16:creationId xmlns:a16="http://schemas.microsoft.com/office/drawing/2014/main" id="{52CEC9C2-CC60-49C5-832F-5B2A4159AEDF}"/>
              </a:ext>
            </a:extLst>
          </p:cNvPr>
          <p:cNvPicPr>
            <a:picLocks noChangeAspect="1"/>
          </p:cNvPicPr>
          <p:nvPr/>
        </p:nvPicPr>
        <p:blipFill>
          <a:blip r:embed="rId9"/>
          <a:stretch>
            <a:fillRect/>
          </a:stretch>
        </p:blipFill>
        <p:spPr>
          <a:xfrm>
            <a:off x="5191503" y="1408581"/>
            <a:ext cx="5977691" cy="3985127"/>
          </a:xfrm>
          <a:prstGeom prst="rect">
            <a:avLst/>
          </a:prstGeom>
        </p:spPr>
      </p:pic>
      <p:pic>
        <p:nvPicPr>
          <p:cNvPr id="30" name="그림 29">
            <a:extLst>
              <a:ext uri="{FF2B5EF4-FFF2-40B4-BE49-F238E27FC236}">
                <a16:creationId xmlns:a16="http://schemas.microsoft.com/office/drawing/2014/main" id="{5679059F-0FE6-4071-9544-5828733481DB}"/>
              </a:ext>
            </a:extLst>
          </p:cNvPr>
          <p:cNvPicPr>
            <a:picLocks noChangeAspect="1"/>
          </p:cNvPicPr>
          <p:nvPr/>
        </p:nvPicPr>
        <p:blipFill>
          <a:blip r:embed="rId10"/>
          <a:stretch>
            <a:fillRect/>
          </a:stretch>
        </p:blipFill>
        <p:spPr>
          <a:xfrm>
            <a:off x="4723106" y="1147715"/>
            <a:ext cx="7305117" cy="4116897"/>
          </a:xfrm>
          <a:prstGeom prst="rect">
            <a:avLst/>
          </a:prstGeom>
        </p:spPr>
      </p:pic>
      <p:pic>
        <p:nvPicPr>
          <p:cNvPr id="31" name="그림 30">
            <a:extLst>
              <a:ext uri="{FF2B5EF4-FFF2-40B4-BE49-F238E27FC236}">
                <a16:creationId xmlns:a16="http://schemas.microsoft.com/office/drawing/2014/main" id="{5F04571E-D814-45A0-AE16-5D469B6F424E}"/>
              </a:ext>
            </a:extLst>
          </p:cNvPr>
          <p:cNvPicPr>
            <a:picLocks noChangeAspect="1"/>
          </p:cNvPicPr>
          <p:nvPr/>
        </p:nvPicPr>
        <p:blipFill>
          <a:blip r:embed="rId11"/>
          <a:stretch>
            <a:fillRect/>
          </a:stretch>
        </p:blipFill>
        <p:spPr>
          <a:xfrm>
            <a:off x="5859863" y="241059"/>
            <a:ext cx="5152650" cy="5152650"/>
          </a:xfrm>
          <a:prstGeom prst="rect">
            <a:avLst/>
          </a:prstGeom>
        </p:spPr>
      </p:pic>
      <p:pic>
        <p:nvPicPr>
          <p:cNvPr id="32" name="그림 31">
            <a:extLst>
              <a:ext uri="{FF2B5EF4-FFF2-40B4-BE49-F238E27FC236}">
                <a16:creationId xmlns:a16="http://schemas.microsoft.com/office/drawing/2014/main" id="{807294B1-7394-435F-A8F3-86D3457426D5}"/>
              </a:ext>
            </a:extLst>
          </p:cNvPr>
          <p:cNvPicPr>
            <a:picLocks noChangeAspect="1"/>
          </p:cNvPicPr>
          <p:nvPr/>
        </p:nvPicPr>
        <p:blipFill>
          <a:blip r:embed="rId12"/>
          <a:stretch>
            <a:fillRect/>
          </a:stretch>
        </p:blipFill>
        <p:spPr>
          <a:xfrm>
            <a:off x="4968834" y="754716"/>
            <a:ext cx="6961208" cy="4638993"/>
          </a:xfrm>
          <a:prstGeom prst="rect">
            <a:avLst/>
          </a:prstGeom>
        </p:spPr>
      </p:pic>
      <p:pic>
        <p:nvPicPr>
          <p:cNvPr id="33" name="그림 32">
            <a:extLst>
              <a:ext uri="{FF2B5EF4-FFF2-40B4-BE49-F238E27FC236}">
                <a16:creationId xmlns:a16="http://schemas.microsoft.com/office/drawing/2014/main" id="{41853368-105C-4051-BF7C-5C609F9AA476}"/>
              </a:ext>
            </a:extLst>
          </p:cNvPr>
          <p:cNvPicPr>
            <a:picLocks noChangeAspect="1"/>
          </p:cNvPicPr>
          <p:nvPr/>
        </p:nvPicPr>
        <p:blipFill>
          <a:blip r:embed="rId13"/>
          <a:stretch>
            <a:fillRect/>
          </a:stretch>
        </p:blipFill>
        <p:spPr>
          <a:xfrm>
            <a:off x="4909166" y="896202"/>
            <a:ext cx="6445702" cy="4497507"/>
          </a:xfrm>
          <a:prstGeom prst="rect">
            <a:avLst/>
          </a:prstGeom>
        </p:spPr>
      </p:pic>
      <p:pic>
        <p:nvPicPr>
          <p:cNvPr id="34" name="그림 33">
            <a:extLst>
              <a:ext uri="{FF2B5EF4-FFF2-40B4-BE49-F238E27FC236}">
                <a16:creationId xmlns:a16="http://schemas.microsoft.com/office/drawing/2014/main" id="{E2B5B60D-C73E-435E-993C-75EA9D878A2C}"/>
              </a:ext>
            </a:extLst>
          </p:cNvPr>
          <p:cNvPicPr>
            <a:picLocks noChangeAspect="1"/>
          </p:cNvPicPr>
          <p:nvPr/>
        </p:nvPicPr>
        <p:blipFill>
          <a:blip r:embed="rId14"/>
          <a:stretch>
            <a:fillRect/>
          </a:stretch>
        </p:blipFill>
        <p:spPr>
          <a:xfrm>
            <a:off x="4556756" y="1178278"/>
            <a:ext cx="7373286" cy="4157624"/>
          </a:xfrm>
          <a:prstGeom prst="rect">
            <a:avLst/>
          </a:prstGeom>
        </p:spPr>
      </p:pic>
      <p:pic>
        <p:nvPicPr>
          <p:cNvPr id="35" name="그림 34">
            <a:extLst>
              <a:ext uri="{FF2B5EF4-FFF2-40B4-BE49-F238E27FC236}">
                <a16:creationId xmlns:a16="http://schemas.microsoft.com/office/drawing/2014/main" id="{5D6E5D53-7E25-460E-9E9D-1CB486D287FC}"/>
              </a:ext>
            </a:extLst>
          </p:cNvPr>
          <p:cNvPicPr>
            <a:picLocks noChangeAspect="1"/>
          </p:cNvPicPr>
          <p:nvPr/>
        </p:nvPicPr>
        <p:blipFill>
          <a:blip r:embed="rId15"/>
          <a:stretch>
            <a:fillRect/>
          </a:stretch>
        </p:blipFill>
        <p:spPr>
          <a:xfrm>
            <a:off x="4761658" y="1230767"/>
            <a:ext cx="6970100" cy="3992871"/>
          </a:xfrm>
          <a:prstGeom prst="rect">
            <a:avLst/>
          </a:prstGeom>
        </p:spPr>
      </p:pic>
      <p:sp>
        <p:nvSpPr>
          <p:cNvPr id="36" name="TextBox 35">
            <a:extLst>
              <a:ext uri="{FF2B5EF4-FFF2-40B4-BE49-F238E27FC236}">
                <a16:creationId xmlns:a16="http://schemas.microsoft.com/office/drawing/2014/main" id="{8C45F53F-42BA-41E0-8E2D-7B6F2091A7E7}"/>
              </a:ext>
            </a:extLst>
          </p:cNvPr>
          <p:cNvSpPr txBox="1"/>
          <p:nvPr/>
        </p:nvSpPr>
        <p:spPr>
          <a:xfrm>
            <a:off x="2373978" y="6401295"/>
            <a:ext cx="7170476" cy="400110"/>
          </a:xfrm>
          <a:prstGeom prst="rect">
            <a:avLst/>
          </a:prstGeom>
          <a:noFill/>
        </p:spPr>
        <p:txBody>
          <a:bodyPr wrap="square" rtlCol="0">
            <a:spAutoFit/>
          </a:bodyPr>
          <a:lstStyle/>
          <a:p>
            <a:r>
              <a:rPr lang="en-US" altLang="ko-KR" sz="2000" b="1" dirty="0">
                <a:solidFill>
                  <a:schemeClr val="accent5">
                    <a:lumMod val="75000"/>
                  </a:schemeClr>
                </a:solidFill>
              </a:rPr>
              <a:t>Most of these foods can be eaten within 20czk – 50czk</a:t>
            </a:r>
            <a:endParaRPr lang="ko-KR" altLang="en-US" sz="2000" b="1" dirty="0">
              <a:solidFill>
                <a:schemeClr val="accent5">
                  <a:lumMod val="75000"/>
                </a:schemeClr>
              </a:solidFill>
            </a:endParaRPr>
          </a:p>
        </p:txBody>
      </p:sp>
      <p:pic>
        <p:nvPicPr>
          <p:cNvPr id="37" name="그림 36">
            <a:extLst>
              <a:ext uri="{FF2B5EF4-FFF2-40B4-BE49-F238E27FC236}">
                <a16:creationId xmlns:a16="http://schemas.microsoft.com/office/drawing/2014/main" id="{14247E78-93DA-4644-9E7E-1DA336AF3876}"/>
              </a:ext>
            </a:extLst>
          </p:cNvPr>
          <p:cNvPicPr>
            <a:picLocks noChangeAspect="1"/>
          </p:cNvPicPr>
          <p:nvPr/>
        </p:nvPicPr>
        <p:blipFill>
          <a:blip r:embed="rId16"/>
          <a:stretch>
            <a:fillRect/>
          </a:stretch>
        </p:blipFill>
        <p:spPr>
          <a:xfrm>
            <a:off x="1655516" y="683459"/>
            <a:ext cx="8970210" cy="5335614"/>
          </a:xfrm>
          <a:prstGeom prst="rect">
            <a:avLst/>
          </a:prstGeom>
        </p:spPr>
      </p:pic>
    </p:spTree>
    <p:extLst>
      <p:ext uri="{BB962C8B-B14F-4D97-AF65-F5344CB8AC3E}">
        <p14:creationId xmlns:p14="http://schemas.microsoft.com/office/powerpoint/2010/main" val="203199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6" name="모서리가 둥근 직사각형 4">
            <a:extLst>
              <a:ext uri="{FF2B5EF4-FFF2-40B4-BE49-F238E27FC236}">
                <a16:creationId xmlns:a16="http://schemas.microsoft.com/office/drawing/2014/main" id="{7CBD0192-C5F9-4968-A1E8-634AE3AEEFD0}"/>
              </a:ext>
            </a:extLst>
          </p:cNvPr>
          <p:cNvSpPr/>
          <p:nvPr/>
        </p:nvSpPr>
        <p:spPr>
          <a:xfrm>
            <a:off x="46653" y="835304"/>
            <a:ext cx="12098694" cy="5923234"/>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l" defTabSz="232257" rtl="0">
              <a:lnSpc>
                <a:spcPct val="100000"/>
              </a:lnSpc>
              <a:spcBef>
                <a:spcPct val="0"/>
              </a:spcBef>
              <a:spcAft>
                <a:spcPts val="0"/>
              </a:spcAft>
              <a:defRPr kumimoji="0" sz="1800" b="0" i="0" u="none" strike="noStrike" kern="1200" cap="none" spc="0" normalizeH="0" baseline="0">
                <a:solidFill>
                  <a:schemeClr val="lt1"/>
                </a:solidFill>
                <a:latin typeface="+mn-lt"/>
                <a:ea typeface="+mn-ea"/>
                <a:cs typeface="+mn-cs"/>
              </a:defRPr>
            </a:lvl1pPr>
          </a:lstStyle>
          <a:p>
            <a:pPr marL="342900" indent="-342900">
              <a:buAutoNum type="arabicPeriod"/>
              <a:defRPr/>
            </a:pPr>
            <a:endParaRPr lang="en-US" altLang="ko-KR">
              <a:solidFill>
                <a:schemeClr val="tx1"/>
              </a:solidFill>
            </a:endParaRPr>
          </a:p>
          <a:p>
            <a:pPr marL="342900" indent="-342900">
              <a:buAutoNum type="arabicPeriod"/>
              <a:defRPr/>
            </a:pPr>
            <a:r>
              <a:rPr lang="en-US" altLang="ko-KR">
                <a:solidFill>
                  <a:prstClr val="white"/>
                </a:solidFill>
              </a:rPr>
              <a:t>5. https://www.youtube.com/watch?v=wr7UtYDG7Jo</a:t>
            </a:r>
          </a:p>
        </p:txBody>
      </p:sp>
      <p:sp>
        <p:nvSpPr>
          <p:cNvPr id="38" name="TextBox 37">
            <a:extLst>
              <a:ext uri="{FF2B5EF4-FFF2-40B4-BE49-F238E27FC236}">
                <a16:creationId xmlns:a16="http://schemas.microsoft.com/office/drawing/2014/main" id="{1E187DD8-B1F7-4022-A45D-64F95B47397F}"/>
              </a:ext>
            </a:extLst>
          </p:cNvPr>
          <p:cNvSpPr txBox="1"/>
          <p:nvPr/>
        </p:nvSpPr>
        <p:spPr>
          <a:xfrm>
            <a:off x="438539" y="289249"/>
            <a:ext cx="6839339" cy="523220"/>
          </a:xfrm>
          <a:prstGeom prst="rect">
            <a:avLst/>
          </a:prstGeom>
          <a:noFill/>
        </p:spPr>
        <p:txBody>
          <a:bodyPr wrap="square" rtlCol="0">
            <a:spAutoFit/>
          </a:bodyPr>
          <a:lstStyle/>
          <a:p>
            <a:r>
              <a:rPr lang="en-US" altLang="ko-KR" sz="2800" b="1" dirty="0">
                <a:solidFill>
                  <a:schemeClr val="accent2">
                    <a:lumMod val="75000"/>
                  </a:schemeClr>
                </a:solidFill>
              </a:rPr>
              <a:t>2. Sincere for food</a:t>
            </a:r>
            <a:endParaRPr lang="ko-KR" altLang="en-US" sz="2800" b="1" dirty="0">
              <a:solidFill>
                <a:schemeClr val="accent2">
                  <a:lumMod val="75000"/>
                </a:schemeClr>
              </a:solidFill>
            </a:endParaRPr>
          </a:p>
        </p:txBody>
      </p:sp>
      <p:pic>
        <p:nvPicPr>
          <p:cNvPr id="39" name="그림 38">
            <a:extLst>
              <a:ext uri="{FF2B5EF4-FFF2-40B4-BE49-F238E27FC236}">
                <a16:creationId xmlns:a16="http://schemas.microsoft.com/office/drawing/2014/main" id="{0B5C40FF-451F-4526-8E5B-D442479EFDC5}"/>
              </a:ext>
            </a:extLst>
          </p:cNvPr>
          <p:cNvPicPr>
            <a:picLocks noChangeAspect="1"/>
          </p:cNvPicPr>
          <p:nvPr/>
        </p:nvPicPr>
        <p:blipFill>
          <a:blip r:embed="rId2"/>
          <a:stretch>
            <a:fillRect/>
          </a:stretch>
        </p:blipFill>
        <p:spPr>
          <a:xfrm>
            <a:off x="5628902" y="485545"/>
            <a:ext cx="6057814" cy="3469475"/>
          </a:xfrm>
          <a:prstGeom prst="rect">
            <a:avLst/>
          </a:prstGeom>
        </p:spPr>
      </p:pic>
      <p:pic>
        <p:nvPicPr>
          <p:cNvPr id="40" name="그림 39">
            <a:extLst>
              <a:ext uri="{FF2B5EF4-FFF2-40B4-BE49-F238E27FC236}">
                <a16:creationId xmlns:a16="http://schemas.microsoft.com/office/drawing/2014/main" id="{31DA225C-553B-49B3-87A8-B3FE32370ED3}"/>
              </a:ext>
            </a:extLst>
          </p:cNvPr>
          <p:cNvPicPr>
            <a:picLocks noChangeAspect="1"/>
          </p:cNvPicPr>
          <p:nvPr/>
        </p:nvPicPr>
        <p:blipFill>
          <a:blip r:embed="rId3"/>
          <a:stretch>
            <a:fillRect/>
          </a:stretch>
        </p:blipFill>
        <p:spPr>
          <a:xfrm>
            <a:off x="838205" y="2389219"/>
            <a:ext cx="7214113" cy="4131719"/>
          </a:xfrm>
          <a:prstGeom prst="rect">
            <a:avLst/>
          </a:prstGeom>
        </p:spPr>
      </p:pic>
      <p:pic>
        <p:nvPicPr>
          <p:cNvPr id="41" name="그림 40">
            <a:extLst>
              <a:ext uri="{FF2B5EF4-FFF2-40B4-BE49-F238E27FC236}">
                <a16:creationId xmlns:a16="http://schemas.microsoft.com/office/drawing/2014/main" id="{3389012D-7F72-40AD-8CC5-5FACA5AD1AEE}"/>
              </a:ext>
            </a:extLst>
          </p:cNvPr>
          <p:cNvPicPr>
            <a:picLocks noChangeAspect="1"/>
          </p:cNvPicPr>
          <p:nvPr/>
        </p:nvPicPr>
        <p:blipFill>
          <a:blip r:embed="rId4"/>
          <a:stretch>
            <a:fillRect/>
          </a:stretch>
        </p:blipFill>
        <p:spPr>
          <a:xfrm>
            <a:off x="6722926" y="0"/>
            <a:ext cx="5141893" cy="6858000"/>
          </a:xfrm>
          <a:prstGeom prst="rect">
            <a:avLst/>
          </a:prstGeom>
        </p:spPr>
      </p:pic>
      <p:pic>
        <p:nvPicPr>
          <p:cNvPr id="42" name="그림 41">
            <a:extLst>
              <a:ext uri="{FF2B5EF4-FFF2-40B4-BE49-F238E27FC236}">
                <a16:creationId xmlns:a16="http://schemas.microsoft.com/office/drawing/2014/main" id="{75ECAA43-AF5F-428F-80F5-38AE5D96D4F4}"/>
              </a:ext>
            </a:extLst>
          </p:cNvPr>
          <p:cNvPicPr>
            <a:picLocks noChangeAspect="1"/>
          </p:cNvPicPr>
          <p:nvPr/>
        </p:nvPicPr>
        <p:blipFill>
          <a:blip r:embed="rId5"/>
          <a:stretch>
            <a:fillRect/>
          </a:stretch>
        </p:blipFill>
        <p:spPr>
          <a:xfrm>
            <a:off x="55426" y="1827148"/>
            <a:ext cx="6667500" cy="3800475"/>
          </a:xfrm>
          <a:prstGeom prst="rect">
            <a:avLst/>
          </a:prstGeom>
        </p:spPr>
      </p:pic>
      <p:sp>
        <p:nvSpPr>
          <p:cNvPr id="43" name="TextBox 42">
            <a:extLst>
              <a:ext uri="{FF2B5EF4-FFF2-40B4-BE49-F238E27FC236}">
                <a16:creationId xmlns:a16="http://schemas.microsoft.com/office/drawing/2014/main" id="{F17599F3-38B0-40E8-A671-8FD88C307D00}"/>
              </a:ext>
            </a:extLst>
          </p:cNvPr>
          <p:cNvSpPr txBox="1"/>
          <p:nvPr/>
        </p:nvSpPr>
        <p:spPr>
          <a:xfrm>
            <a:off x="773425" y="920572"/>
            <a:ext cx="4677374" cy="677108"/>
          </a:xfrm>
          <a:prstGeom prst="rect">
            <a:avLst/>
          </a:prstGeom>
          <a:noFill/>
        </p:spPr>
        <p:txBody>
          <a:bodyPr wrap="square" rtlCol="0">
            <a:spAutoFit/>
          </a:bodyPr>
          <a:lstStyle/>
          <a:p>
            <a:r>
              <a:rPr lang="ko-KR" altLang="en-US" b="1" dirty="0">
                <a:solidFill>
                  <a:schemeClr val="accent5">
                    <a:lumMod val="75000"/>
                  </a:schemeClr>
                </a:solidFill>
              </a:rPr>
              <a:t>포장마차</a:t>
            </a:r>
            <a:r>
              <a:rPr lang="en-US" altLang="ko-KR" b="1" dirty="0">
                <a:solidFill>
                  <a:schemeClr val="accent5">
                    <a:lumMod val="75000"/>
                  </a:schemeClr>
                </a:solidFill>
              </a:rPr>
              <a:t>[</a:t>
            </a:r>
            <a:r>
              <a:rPr lang="en-US" altLang="ko-KR" b="1" dirty="0" err="1">
                <a:solidFill>
                  <a:schemeClr val="accent5">
                    <a:lumMod val="75000"/>
                  </a:schemeClr>
                </a:solidFill>
              </a:rPr>
              <a:t>pojangmacha</a:t>
            </a:r>
            <a:r>
              <a:rPr lang="en-US" altLang="ko-KR" b="1" dirty="0">
                <a:solidFill>
                  <a:schemeClr val="accent5">
                    <a:lumMod val="75000"/>
                  </a:schemeClr>
                </a:solidFill>
              </a:rPr>
              <a:t>]</a:t>
            </a:r>
          </a:p>
          <a:p>
            <a:r>
              <a:rPr lang="en-US" altLang="ko-KR" sz="2000" b="1" dirty="0">
                <a:solidFill>
                  <a:schemeClr val="accent5">
                    <a:lumMod val="75000"/>
                  </a:schemeClr>
                </a:solidFill>
              </a:rPr>
              <a:t>(snack cart)</a:t>
            </a:r>
            <a:endParaRPr lang="ko-KR" altLang="en-US" sz="2000" b="1" dirty="0">
              <a:solidFill>
                <a:schemeClr val="accent5">
                  <a:lumMod val="75000"/>
                </a:schemeClr>
              </a:solidFill>
            </a:endParaRPr>
          </a:p>
        </p:txBody>
      </p:sp>
    </p:spTree>
    <p:extLst>
      <p:ext uri="{BB962C8B-B14F-4D97-AF65-F5344CB8AC3E}">
        <p14:creationId xmlns:p14="http://schemas.microsoft.com/office/powerpoint/2010/main" val="409328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6" name="모서리가 둥근 직사각형 4">
            <a:extLst>
              <a:ext uri="{FF2B5EF4-FFF2-40B4-BE49-F238E27FC236}">
                <a16:creationId xmlns:a16="http://schemas.microsoft.com/office/drawing/2014/main" id="{7CBD0192-C5F9-4968-A1E8-634AE3AEEFD0}"/>
              </a:ext>
            </a:extLst>
          </p:cNvPr>
          <p:cNvSpPr/>
          <p:nvPr/>
        </p:nvSpPr>
        <p:spPr>
          <a:xfrm>
            <a:off x="46653" y="835304"/>
            <a:ext cx="12098694" cy="5923234"/>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l" defTabSz="232257" rtl="0">
              <a:lnSpc>
                <a:spcPct val="100000"/>
              </a:lnSpc>
              <a:spcBef>
                <a:spcPct val="0"/>
              </a:spcBef>
              <a:spcAft>
                <a:spcPts val="0"/>
              </a:spcAft>
              <a:defRPr kumimoji="0" sz="1800" b="0" i="0" u="none" strike="noStrike" kern="1200" cap="none" spc="0" normalizeH="0" baseline="0">
                <a:solidFill>
                  <a:schemeClr val="lt1"/>
                </a:solidFill>
                <a:latin typeface="+mn-lt"/>
                <a:ea typeface="+mn-ea"/>
                <a:cs typeface="+mn-cs"/>
              </a:defRPr>
            </a:lvl1pPr>
          </a:lstStyle>
          <a:p>
            <a:pPr marL="342900" indent="-342900">
              <a:buAutoNum type="arabicPeriod"/>
              <a:defRPr/>
            </a:pPr>
            <a:endParaRPr lang="en-US" altLang="ko-KR">
              <a:solidFill>
                <a:schemeClr val="tx1"/>
              </a:solidFill>
            </a:endParaRPr>
          </a:p>
          <a:p>
            <a:pPr marL="342900" indent="-342900">
              <a:buAutoNum type="arabicPeriod"/>
              <a:defRPr/>
            </a:pPr>
            <a:r>
              <a:rPr lang="en-US" altLang="ko-KR">
                <a:solidFill>
                  <a:prstClr val="white"/>
                </a:solidFill>
              </a:rPr>
              <a:t>5. https://www.youtube.com/watch?v=wr7UtYDG7Jo</a:t>
            </a:r>
          </a:p>
        </p:txBody>
      </p:sp>
      <p:sp>
        <p:nvSpPr>
          <p:cNvPr id="3" name="TextBox 2">
            <a:extLst>
              <a:ext uri="{FF2B5EF4-FFF2-40B4-BE49-F238E27FC236}">
                <a16:creationId xmlns:a16="http://schemas.microsoft.com/office/drawing/2014/main" id="{7F10E7AC-DC17-4467-A38E-1457D8CDF326}"/>
              </a:ext>
            </a:extLst>
          </p:cNvPr>
          <p:cNvSpPr txBox="1"/>
          <p:nvPr/>
        </p:nvSpPr>
        <p:spPr>
          <a:xfrm>
            <a:off x="438539" y="289249"/>
            <a:ext cx="6839339" cy="523220"/>
          </a:xfrm>
          <a:prstGeom prst="rect">
            <a:avLst/>
          </a:prstGeom>
          <a:noFill/>
        </p:spPr>
        <p:txBody>
          <a:bodyPr wrap="square" rtlCol="0">
            <a:spAutoFit/>
          </a:bodyPr>
          <a:lstStyle/>
          <a:p>
            <a:r>
              <a:rPr lang="en-US" altLang="ko-KR" sz="2800" b="1" dirty="0">
                <a:solidFill>
                  <a:schemeClr val="accent2">
                    <a:lumMod val="75000"/>
                  </a:schemeClr>
                </a:solidFill>
              </a:rPr>
              <a:t>2. Sincere for food</a:t>
            </a:r>
            <a:endParaRPr lang="ko-KR" altLang="en-US" sz="2800" b="1" dirty="0">
              <a:solidFill>
                <a:schemeClr val="accent2">
                  <a:lumMod val="75000"/>
                </a:schemeClr>
              </a:solidFill>
            </a:endParaRPr>
          </a:p>
        </p:txBody>
      </p:sp>
      <p:sp>
        <p:nvSpPr>
          <p:cNvPr id="4" name="TextBox 3">
            <a:extLst>
              <a:ext uri="{FF2B5EF4-FFF2-40B4-BE49-F238E27FC236}">
                <a16:creationId xmlns:a16="http://schemas.microsoft.com/office/drawing/2014/main" id="{60CCB6BE-6511-4552-ABE4-D5D5B9032772}"/>
              </a:ext>
            </a:extLst>
          </p:cNvPr>
          <p:cNvSpPr txBox="1"/>
          <p:nvPr/>
        </p:nvSpPr>
        <p:spPr>
          <a:xfrm>
            <a:off x="856034" y="812469"/>
            <a:ext cx="6643992" cy="400110"/>
          </a:xfrm>
          <a:prstGeom prst="rect">
            <a:avLst/>
          </a:prstGeom>
          <a:noFill/>
        </p:spPr>
        <p:txBody>
          <a:bodyPr wrap="square" rtlCol="0">
            <a:spAutoFit/>
          </a:bodyPr>
          <a:lstStyle/>
          <a:p>
            <a:r>
              <a:rPr lang="en-US" altLang="ko-KR" sz="2000" b="1" dirty="0"/>
              <a:t>Koreans</a:t>
            </a:r>
            <a:r>
              <a:rPr lang="ko-KR" altLang="en-US" sz="2000" b="1" dirty="0"/>
              <a:t> </a:t>
            </a:r>
            <a:r>
              <a:rPr lang="en-US" altLang="ko-KR" sz="2000" b="1" dirty="0"/>
              <a:t>have</a:t>
            </a:r>
            <a:r>
              <a:rPr lang="ko-KR" altLang="en-US" sz="2000" b="1" dirty="0"/>
              <a:t> </a:t>
            </a:r>
            <a:r>
              <a:rPr lang="en-US" altLang="ko-KR" sz="2000" b="1" dirty="0"/>
              <a:t>a</a:t>
            </a:r>
            <a:r>
              <a:rPr lang="ko-KR" altLang="en-US" sz="2000" b="1" dirty="0"/>
              <a:t> </a:t>
            </a:r>
            <a:r>
              <a:rPr lang="en-US" altLang="ko-KR" sz="2000" b="1" dirty="0"/>
              <a:t>special affection for ‘MEAL’ (</a:t>
            </a:r>
            <a:r>
              <a:rPr lang="ko-KR" altLang="en-US" sz="2000" b="1" dirty="0"/>
              <a:t>밥</a:t>
            </a:r>
            <a:r>
              <a:rPr lang="en-US" altLang="ko-KR" sz="2000" b="1" dirty="0"/>
              <a:t>)</a:t>
            </a:r>
            <a:endParaRPr lang="ko-KR" altLang="en-US" sz="2000" b="1" dirty="0"/>
          </a:p>
        </p:txBody>
      </p:sp>
      <p:sp>
        <p:nvSpPr>
          <p:cNvPr id="5" name="TextBox 4">
            <a:extLst>
              <a:ext uri="{FF2B5EF4-FFF2-40B4-BE49-F238E27FC236}">
                <a16:creationId xmlns:a16="http://schemas.microsoft.com/office/drawing/2014/main" id="{61B3B8CB-E97F-4A7D-A65D-F813B63BBE18}"/>
              </a:ext>
            </a:extLst>
          </p:cNvPr>
          <p:cNvSpPr txBox="1"/>
          <p:nvPr/>
        </p:nvSpPr>
        <p:spPr>
          <a:xfrm>
            <a:off x="972766" y="1212579"/>
            <a:ext cx="5029200" cy="369332"/>
          </a:xfrm>
          <a:prstGeom prst="rect">
            <a:avLst/>
          </a:prstGeom>
          <a:noFill/>
        </p:spPr>
        <p:txBody>
          <a:bodyPr wrap="square" rtlCol="0">
            <a:spAutoFit/>
          </a:bodyPr>
          <a:lstStyle/>
          <a:p>
            <a:r>
              <a:rPr lang="en-US" altLang="ko-KR" dirty="0"/>
              <a:t>There are various expressions using ‘</a:t>
            </a:r>
            <a:r>
              <a:rPr lang="en-US" altLang="ko-KR" b="1" dirty="0"/>
              <a:t>meal</a:t>
            </a:r>
            <a:r>
              <a:rPr lang="en-US" altLang="ko-KR" dirty="0"/>
              <a:t>’</a:t>
            </a:r>
            <a:endParaRPr lang="ko-KR" altLang="en-US" dirty="0"/>
          </a:p>
        </p:txBody>
      </p:sp>
      <p:sp>
        <p:nvSpPr>
          <p:cNvPr id="7" name="TextBox 6">
            <a:extLst>
              <a:ext uri="{FF2B5EF4-FFF2-40B4-BE49-F238E27FC236}">
                <a16:creationId xmlns:a16="http://schemas.microsoft.com/office/drawing/2014/main" id="{E305395C-5F31-4EA9-A12E-3743B4F17A8D}"/>
              </a:ext>
            </a:extLst>
          </p:cNvPr>
          <p:cNvSpPr txBox="1"/>
          <p:nvPr/>
        </p:nvSpPr>
        <p:spPr>
          <a:xfrm>
            <a:off x="205075" y="1551993"/>
            <a:ext cx="10145949" cy="5016758"/>
          </a:xfrm>
          <a:prstGeom prst="rect">
            <a:avLst/>
          </a:prstGeom>
          <a:noFill/>
        </p:spPr>
        <p:txBody>
          <a:bodyPr wrap="square" rtlCol="0">
            <a:spAutoFit/>
          </a:bodyPr>
          <a:lstStyle/>
          <a:p>
            <a:pPr marL="342900" indent="-342900">
              <a:buAutoNum type="arabicPeriod"/>
            </a:pPr>
            <a:r>
              <a:rPr lang="en-US" altLang="ko-KR" sz="2000" b="1" dirty="0"/>
              <a:t>When</a:t>
            </a:r>
            <a:r>
              <a:rPr lang="ko-KR" altLang="en-US" sz="2000" b="1" dirty="0"/>
              <a:t> </a:t>
            </a:r>
            <a:r>
              <a:rPr lang="en-US" altLang="ko-KR" sz="2000" b="1" dirty="0"/>
              <a:t>you</a:t>
            </a:r>
            <a:r>
              <a:rPr lang="ko-KR" altLang="en-US" sz="2000" b="1" dirty="0"/>
              <a:t> </a:t>
            </a:r>
            <a:r>
              <a:rPr lang="en-US" altLang="ko-KR" sz="2000" b="1" dirty="0"/>
              <a:t>scold</a:t>
            </a:r>
            <a:r>
              <a:rPr lang="ko-KR" altLang="en-US" sz="2000" b="1" dirty="0"/>
              <a:t> </a:t>
            </a:r>
            <a:r>
              <a:rPr lang="en-US" altLang="ko-KR" sz="2000" b="1" dirty="0"/>
              <a:t>someone – </a:t>
            </a:r>
            <a:r>
              <a:rPr lang="ko-KR" altLang="en-US" sz="2000" b="1" dirty="0"/>
              <a:t>너 밥도 없을 줄 알아</a:t>
            </a:r>
            <a:endParaRPr lang="en-US" altLang="ko-KR" sz="2000" b="1" dirty="0"/>
          </a:p>
          <a:p>
            <a:pPr marL="342900" indent="-342900">
              <a:buAutoNum type="arabicPeriod"/>
            </a:pPr>
            <a:endParaRPr lang="en-US" altLang="ko-KR" sz="2000" b="1" dirty="0"/>
          </a:p>
          <a:p>
            <a:pPr marL="342900" indent="-342900">
              <a:buAutoNum type="arabicPeriod"/>
            </a:pPr>
            <a:r>
              <a:rPr lang="en-US" altLang="ko-KR" sz="2000" b="1" dirty="0"/>
              <a:t>When you trying to approach someone – </a:t>
            </a:r>
            <a:r>
              <a:rPr lang="ko-KR" altLang="en-US" sz="2000" b="1" dirty="0"/>
              <a:t>밥 한끼 같이 </a:t>
            </a:r>
            <a:r>
              <a:rPr lang="ko-KR" altLang="en-US" sz="2000" b="1" dirty="0" err="1"/>
              <a:t>먹을래요</a:t>
            </a:r>
            <a:r>
              <a:rPr lang="en-US" altLang="ko-KR" sz="2000" b="1" dirty="0"/>
              <a:t>?</a:t>
            </a:r>
          </a:p>
          <a:p>
            <a:pPr marL="342900" indent="-342900">
              <a:buAutoNum type="arabicPeriod"/>
            </a:pPr>
            <a:endParaRPr lang="en-US" altLang="ko-KR" sz="2000" b="1" dirty="0"/>
          </a:p>
          <a:p>
            <a:pPr marL="342900" indent="-342900">
              <a:buAutoNum type="arabicPeriod"/>
            </a:pPr>
            <a:endParaRPr lang="en-US" altLang="ko-KR" sz="2000" b="1" dirty="0"/>
          </a:p>
          <a:p>
            <a:pPr marL="342900" indent="-342900">
              <a:buAutoNum type="arabicPeriod"/>
            </a:pPr>
            <a:r>
              <a:rPr lang="en-US" altLang="ko-KR" sz="2000" b="1" dirty="0"/>
              <a:t>When you’re thankful to someone- </a:t>
            </a:r>
            <a:r>
              <a:rPr lang="ko-KR" altLang="en-US" sz="2000" b="1" dirty="0"/>
              <a:t>야 내가 밥 한 번 살게</a:t>
            </a:r>
            <a:endParaRPr lang="en-US" altLang="ko-KR" sz="2000" b="1" dirty="0"/>
          </a:p>
          <a:p>
            <a:pPr marL="342900" indent="-342900">
              <a:buAutoNum type="arabicPeriod"/>
            </a:pPr>
            <a:endParaRPr lang="en-US" altLang="ko-KR" sz="2000" b="1" dirty="0"/>
          </a:p>
          <a:p>
            <a:pPr marL="342900" indent="-342900">
              <a:buAutoNum type="arabicPeriod"/>
            </a:pPr>
            <a:r>
              <a:rPr lang="en-US" altLang="ko-KR" sz="2000" b="1" dirty="0"/>
              <a:t>When you ask how someone doing – </a:t>
            </a:r>
            <a:r>
              <a:rPr lang="ko-KR" altLang="en-US" sz="2000" b="1" dirty="0"/>
              <a:t>밥은 먹고 사니</a:t>
            </a:r>
            <a:r>
              <a:rPr lang="en-US" altLang="ko-KR" sz="2000" b="1" dirty="0"/>
              <a:t>?</a:t>
            </a:r>
          </a:p>
          <a:p>
            <a:pPr marL="342900" indent="-342900">
              <a:buAutoNum type="arabicPeriod"/>
            </a:pPr>
            <a:endParaRPr lang="en-US" altLang="ko-KR" sz="2000" b="1" dirty="0"/>
          </a:p>
          <a:p>
            <a:pPr marL="342900" indent="-342900">
              <a:buAutoNum type="arabicPeriod"/>
            </a:pPr>
            <a:r>
              <a:rPr lang="en-US" altLang="ko-KR" sz="2000" b="1" dirty="0"/>
              <a:t>When someone is sick – </a:t>
            </a:r>
            <a:r>
              <a:rPr lang="ko-KR" altLang="en-US" sz="2000" b="1" dirty="0"/>
              <a:t>밥 잘 챙겨 먹어</a:t>
            </a:r>
            <a:endParaRPr lang="en-US" altLang="ko-KR" sz="2000" b="1" dirty="0"/>
          </a:p>
          <a:p>
            <a:pPr marL="342900" indent="-342900">
              <a:buAutoNum type="arabicPeriod"/>
            </a:pPr>
            <a:endParaRPr lang="en-US" altLang="ko-KR" sz="2000" b="1" dirty="0"/>
          </a:p>
          <a:p>
            <a:pPr marL="342900" indent="-342900">
              <a:buAutoNum type="arabicPeriod"/>
            </a:pPr>
            <a:r>
              <a:rPr lang="en-US" altLang="ko-KR" sz="2000" b="1" dirty="0"/>
              <a:t>When we say goodbye to someone – </a:t>
            </a:r>
            <a:r>
              <a:rPr lang="ko-KR" altLang="en-US" sz="2000" b="1" dirty="0"/>
              <a:t>나중에 밥 한 번 먹자</a:t>
            </a:r>
            <a:endParaRPr lang="en-US" altLang="ko-KR" sz="2000" b="1" dirty="0"/>
          </a:p>
          <a:p>
            <a:pPr marL="342900" indent="-342900">
              <a:buAutoNum type="arabicPeriod"/>
            </a:pPr>
            <a:endParaRPr lang="en-US" altLang="ko-KR" sz="2000" b="1" dirty="0"/>
          </a:p>
          <a:p>
            <a:pPr marL="342900" indent="-342900">
              <a:buAutoNum type="arabicPeriod"/>
            </a:pPr>
            <a:r>
              <a:rPr lang="en-US" altLang="ko-KR" sz="2000" b="1" dirty="0"/>
              <a:t>Greeting – </a:t>
            </a:r>
            <a:r>
              <a:rPr lang="ko-KR" altLang="en-US" sz="2000" b="1" dirty="0"/>
              <a:t>밥 </a:t>
            </a:r>
            <a:r>
              <a:rPr lang="ko-KR" altLang="en-US" sz="2000" b="1" dirty="0" err="1"/>
              <a:t>먹었어</a:t>
            </a:r>
            <a:r>
              <a:rPr lang="en-US" altLang="ko-KR" sz="2000" b="1" dirty="0"/>
              <a:t>?</a:t>
            </a:r>
          </a:p>
          <a:p>
            <a:pPr marL="342900" indent="-342900">
              <a:buAutoNum type="arabicPeriod"/>
            </a:pPr>
            <a:endParaRPr lang="en-US" altLang="ko-KR" sz="2000" b="1" dirty="0"/>
          </a:p>
          <a:p>
            <a:pPr marL="342900" indent="-342900">
              <a:buAutoNum type="arabicPeriod"/>
            </a:pPr>
            <a:r>
              <a:rPr lang="en-US" altLang="ko-KR" sz="2000" b="1" dirty="0"/>
              <a:t>When we threat someone – </a:t>
            </a:r>
            <a:r>
              <a:rPr lang="ko-KR" altLang="en-US" sz="2000" b="1" dirty="0"/>
              <a:t>콩밥 먹고 싶냐</a:t>
            </a:r>
            <a:r>
              <a:rPr lang="en-US" altLang="ko-KR" sz="2000" b="1" dirty="0"/>
              <a:t>?</a:t>
            </a:r>
            <a:r>
              <a:rPr lang="ko-KR" altLang="en-US" sz="2000" b="1" dirty="0"/>
              <a:t> </a:t>
            </a:r>
          </a:p>
        </p:txBody>
      </p:sp>
      <p:sp>
        <p:nvSpPr>
          <p:cNvPr id="8" name="TextBox 7">
            <a:extLst>
              <a:ext uri="{FF2B5EF4-FFF2-40B4-BE49-F238E27FC236}">
                <a16:creationId xmlns:a16="http://schemas.microsoft.com/office/drawing/2014/main" id="{6D3198F7-CD84-400E-8AA5-DF9B6518D7C4}"/>
              </a:ext>
            </a:extLst>
          </p:cNvPr>
          <p:cNvSpPr txBox="1"/>
          <p:nvPr/>
        </p:nvSpPr>
        <p:spPr>
          <a:xfrm>
            <a:off x="6465653" y="1735799"/>
            <a:ext cx="5726347" cy="400110"/>
          </a:xfrm>
          <a:prstGeom prst="rect">
            <a:avLst/>
          </a:prstGeom>
          <a:noFill/>
        </p:spPr>
        <p:txBody>
          <a:bodyPr wrap="square" rtlCol="0">
            <a:spAutoFit/>
          </a:bodyPr>
          <a:lstStyle/>
          <a:p>
            <a:r>
              <a:rPr lang="en-US" altLang="ko-KR" sz="2000" b="1" dirty="0">
                <a:solidFill>
                  <a:schemeClr val="accent5">
                    <a:lumMod val="75000"/>
                  </a:schemeClr>
                </a:solidFill>
              </a:rPr>
              <a:t>You can’t eat meal if you keep doing like this</a:t>
            </a:r>
            <a:endParaRPr lang="ko-KR" altLang="en-US" sz="2000" b="1" dirty="0">
              <a:solidFill>
                <a:schemeClr val="accent5">
                  <a:lumMod val="75000"/>
                </a:schemeClr>
              </a:solidFill>
            </a:endParaRPr>
          </a:p>
        </p:txBody>
      </p:sp>
      <p:sp>
        <p:nvSpPr>
          <p:cNvPr id="9" name="TextBox 8">
            <a:extLst>
              <a:ext uri="{FF2B5EF4-FFF2-40B4-BE49-F238E27FC236}">
                <a16:creationId xmlns:a16="http://schemas.microsoft.com/office/drawing/2014/main" id="{D6BF0981-B58C-4B47-82BC-264AC5A8AE58}"/>
              </a:ext>
            </a:extLst>
          </p:cNvPr>
          <p:cNvSpPr txBox="1"/>
          <p:nvPr/>
        </p:nvSpPr>
        <p:spPr>
          <a:xfrm>
            <a:off x="7140102" y="2475817"/>
            <a:ext cx="5428034" cy="400110"/>
          </a:xfrm>
          <a:prstGeom prst="rect">
            <a:avLst/>
          </a:prstGeom>
          <a:noFill/>
        </p:spPr>
        <p:txBody>
          <a:bodyPr wrap="square" rtlCol="0">
            <a:spAutoFit/>
          </a:bodyPr>
          <a:lstStyle/>
          <a:p>
            <a:r>
              <a:rPr lang="en-US" altLang="ko-KR" sz="2000" b="1" dirty="0">
                <a:solidFill>
                  <a:schemeClr val="accent5">
                    <a:lumMod val="75000"/>
                  </a:schemeClr>
                </a:solidFill>
              </a:rPr>
              <a:t>Do you want to have a meal with me?</a:t>
            </a:r>
            <a:endParaRPr lang="ko-KR" altLang="en-US" sz="2000" b="1" dirty="0">
              <a:solidFill>
                <a:schemeClr val="accent5">
                  <a:lumMod val="75000"/>
                </a:schemeClr>
              </a:solidFill>
            </a:endParaRPr>
          </a:p>
        </p:txBody>
      </p:sp>
      <p:sp>
        <p:nvSpPr>
          <p:cNvPr id="10" name="TextBox 9">
            <a:extLst>
              <a:ext uri="{FF2B5EF4-FFF2-40B4-BE49-F238E27FC236}">
                <a16:creationId xmlns:a16="http://schemas.microsoft.com/office/drawing/2014/main" id="{8EE0742B-11F1-4E39-BD15-5B01A4693D9A}"/>
              </a:ext>
            </a:extLst>
          </p:cNvPr>
          <p:cNvSpPr txBox="1"/>
          <p:nvPr/>
        </p:nvSpPr>
        <p:spPr>
          <a:xfrm>
            <a:off x="7720917" y="3028890"/>
            <a:ext cx="4020368" cy="400110"/>
          </a:xfrm>
          <a:prstGeom prst="rect">
            <a:avLst/>
          </a:prstGeom>
          <a:noFill/>
        </p:spPr>
        <p:txBody>
          <a:bodyPr wrap="square" rtlCol="0">
            <a:spAutoFit/>
          </a:bodyPr>
          <a:lstStyle/>
          <a:p>
            <a:r>
              <a:rPr lang="en-US" altLang="ko-KR" sz="2000" b="1" dirty="0">
                <a:solidFill>
                  <a:schemeClr val="accent5">
                    <a:lumMod val="75000"/>
                  </a:schemeClr>
                </a:solidFill>
              </a:rPr>
              <a:t>Hey, I will buy a meal for you</a:t>
            </a:r>
            <a:endParaRPr lang="ko-KR" altLang="en-US" sz="2000" b="1" dirty="0">
              <a:solidFill>
                <a:schemeClr val="accent5">
                  <a:lumMod val="75000"/>
                </a:schemeClr>
              </a:solidFill>
            </a:endParaRPr>
          </a:p>
        </p:txBody>
      </p:sp>
      <p:sp>
        <p:nvSpPr>
          <p:cNvPr id="11" name="TextBox 10">
            <a:extLst>
              <a:ext uri="{FF2B5EF4-FFF2-40B4-BE49-F238E27FC236}">
                <a16:creationId xmlns:a16="http://schemas.microsoft.com/office/drawing/2014/main" id="{B9483E10-B1C8-4384-8518-494A8529E21A}"/>
              </a:ext>
            </a:extLst>
          </p:cNvPr>
          <p:cNvSpPr txBox="1"/>
          <p:nvPr/>
        </p:nvSpPr>
        <p:spPr>
          <a:xfrm>
            <a:off x="7140102" y="3689445"/>
            <a:ext cx="3774332" cy="400110"/>
          </a:xfrm>
          <a:prstGeom prst="rect">
            <a:avLst/>
          </a:prstGeom>
          <a:noFill/>
        </p:spPr>
        <p:txBody>
          <a:bodyPr wrap="square" rtlCol="0">
            <a:spAutoFit/>
          </a:bodyPr>
          <a:lstStyle/>
          <a:p>
            <a:r>
              <a:rPr lang="en-US" altLang="ko-KR" sz="2000" b="1" dirty="0">
                <a:solidFill>
                  <a:schemeClr val="accent5">
                    <a:lumMod val="75000"/>
                  </a:schemeClr>
                </a:solidFill>
              </a:rPr>
              <a:t>Do you eat well these days?</a:t>
            </a:r>
            <a:endParaRPr lang="ko-KR" altLang="en-US" sz="2000" b="1" dirty="0">
              <a:solidFill>
                <a:schemeClr val="accent5">
                  <a:lumMod val="75000"/>
                </a:schemeClr>
              </a:solidFill>
            </a:endParaRPr>
          </a:p>
        </p:txBody>
      </p:sp>
      <p:sp>
        <p:nvSpPr>
          <p:cNvPr id="12" name="TextBox 11">
            <a:extLst>
              <a:ext uri="{FF2B5EF4-FFF2-40B4-BE49-F238E27FC236}">
                <a16:creationId xmlns:a16="http://schemas.microsoft.com/office/drawing/2014/main" id="{2BB8CD51-79A5-4C68-A7D2-BE3F81D2EFB0}"/>
              </a:ext>
            </a:extLst>
          </p:cNvPr>
          <p:cNvSpPr txBox="1"/>
          <p:nvPr/>
        </p:nvSpPr>
        <p:spPr>
          <a:xfrm>
            <a:off x="5710136" y="4245747"/>
            <a:ext cx="3881336" cy="400110"/>
          </a:xfrm>
          <a:prstGeom prst="rect">
            <a:avLst/>
          </a:prstGeom>
          <a:noFill/>
        </p:spPr>
        <p:txBody>
          <a:bodyPr wrap="square" rtlCol="0">
            <a:spAutoFit/>
          </a:bodyPr>
          <a:lstStyle/>
          <a:p>
            <a:r>
              <a:rPr lang="en-US" altLang="ko-KR" sz="2000" b="1" dirty="0">
                <a:solidFill>
                  <a:schemeClr val="accent5">
                    <a:lumMod val="75000"/>
                  </a:schemeClr>
                </a:solidFill>
              </a:rPr>
              <a:t>Don’t skip meals and eat well</a:t>
            </a:r>
            <a:endParaRPr lang="ko-KR" altLang="en-US" sz="2000" b="1" dirty="0">
              <a:solidFill>
                <a:schemeClr val="accent5">
                  <a:lumMod val="75000"/>
                </a:schemeClr>
              </a:solidFill>
            </a:endParaRPr>
          </a:p>
        </p:txBody>
      </p:sp>
      <p:sp>
        <p:nvSpPr>
          <p:cNvPr id="13" name="TextBox 12">
            <a:extLst>
              <a:ext uri="{FF2B5EF4-FFF2-40B4-BE49-F238E27FC236}">
                <a16:creationId xmlns:a16="http://schemas.microsoft.com/office/drawing/2014/main" id="{DBF0F84A-87A0-4B07-B46B-2CB61FA9A0F0}"/>
              </a:ext>
            </a:extLst>
          </p:cNvPr>
          <p:cNvSpPr txBox="1"/>
          <p:nvPr/>
        </p:nvSpPr>
        <p:spPr>
          <a:xfrm>
            <a:off x="7720917" y="4910921"/>
            <a:ext cx="3453319" cy="400110"/>
          </a:xfrm>
          <a:prstGeom prst="rect">
            <a:avLst/>
          </a:prstGeom>
          <a:noFill/>
        </p:spPr>
        <p:txBody>
          <a:bodyPr wrap="square" rtlCol="0">
            <a:spAutoFit/>
          </a:bodyPr>
          <a:lstStyle/>
          <a:p>
            <a:r>
              <a:rPr lang="en-US" altLang="ko-KR" sz="2000" b="1" dirty="0">
                <a:solidFill>
                  <a:schemeClr val="accent5">
                    <a:lumMod val="75000"/>
                  </a:schemeClr>
                </a:solidFill>
              </a:rPr>
              <a:t>Let’s eat a meal later</a:t>
            </a:r>
            <a:endParaRPr lang="ko-KR" altLang="en-US" sz="2000" b="1" dirty="0">
              <a:solidFill>
                <a:schemeClr val="accent5">
                  <a:lumMod val="75000"/>
                </a:schemeClr>
              </a:solidFill>
            </a:endParaRPr>
          </a:p>
        </p:txBody>
      </p:sp>
      <p:sp>
        <p:nvSpPr>
          <p:cNvPr id="14" name="TextBox 13">
            <a:extLst>
              <a:ext uri="{FF2B5EF4-FFF2-40B4-BE49-F238E27FC236}">
                <a16:creationId xmlns:a16="http://schemas.microsoft.com/office/drawing/2014/main" id="{29CDA13A-282A-439E-94A5-7AD3D638C8D0}"/>
              </a:ext>
            </a:extLst>
          </p:cNvPr>
          <p:cNvSpPr txBox="1"/>
          <p:nvPr/>
        </p:nvSpPr>
        <p:spPr>
          <a:xfrm>
            <a:off x="3487366" y="5538838"/>
            <a:ext cx="2903706" cy="400110"/>
          </a:xfrm>
          <a:prstGeom prst="rect">
            <a:avLst/>
          </a:prstGeom>
          <a:noFill/>
        </p:spPr>
        <p:txBody>
          <a:bodyPr wrap="square" rtlCol="0">
            <a:spAutoFit/>
          </a:bodyPr>
          <a:lstStyle/>
          <a:p>
            <a:r>
              <a:rPr lang="en-US" altLang="ko-KR" sz="2000" b="1" dirty="0">
                <a:solidFill>
                  <a:schemeClr val="accent5">
                    <a:lumMod val="75000"/>
                  </a:schemeClr>
                </a:solidFill>
              </a:rPr>
              <a:t>Did you eat?</a:t>
            </a:r>
            <a:endParaRPr lang="ko-KR" altLang="en-US" sz="2000" b="1" dirty="0">
              <a:solidFill>
                <a:schemeClr val="accent5">
                  <a:lumMod val="75000"/>
                </a:schemeClr>
              </a:solidFill>
            </a:endParaRPr>
          </a:p>
        </p:txBody>
      </p:sp>
      <p:sp>
        <p:nvSpPr>
          <p:cNvPr id="15" name="TextBox 14">
            <a:extLst>
              <a:ext uri="{FF2B5EF4-FFF2-40B4-BE49-F238E27FC236}">
                <a16:creationId xmlns:a16="http://schemas.microsoft.com/office/drawing/2014/main" id="{5B74503F-9452-4F91-BED1-CF32DDC76396}"/>
              </a:ext>
            </a:extLst>
          </p:cNvPr>
          <p:cNvSpPr txBox="1"/>
          <p:nvPr/>
        </p:nvSpPr>
        <p:spPr>
          <a:xfrm>
            <a:off x="6096000" y="6122754"/>
            <a:ext cx="5006900" cy="400110"/>
          </a:xfrm>
          <a:prstGeom prst="rect">
            <a:avLst/>
          </a:prstGeom>
          <a:noFill/>
        </p:spPr>
        <p:txBody>
          <a:bodyPr wrap="square" rtlCol="0">
            <a:spAutoFit/>
          </a:bodyPr>
          <a:lstStyle/>
          <a:p>
            <a:r>
              <a:rPr lang="en-US" altLang="ko-KR" sz="2000" b="1" dirty="0">
                <a:solidFill>
                  <a:schemeClr val="accent5">
                    <a:lumMod val="75000"/>
                  </a:schemeClr>
                </a:solidFill>
              </a:rPr>
              <a:t>Do you want to eat rice with beans?</a:t>
            </a:r>
            <a:endParaRPr lang="ko-KR" altLang="en-US" sz="2000" b="1" dirty="0">
              <a:solidFill>
                <a:schemeClr val="accent5">
                  <a:lumMod val="75000"/>
                </a:schemeClr>
              </a:solidFill>
            </a:endParaRPr>
          </a:p>
        </p:txBody>
      </p:sp>
    </p:spTree>
    <p:extLst>
      <p:ext uri="{BB962C8B-B14F-4D97-AF65-F5344CB8AC3E}">
        <p14:creationId xmlns:p14="http://schemas.microsoft.com/office/powerpoint/2010/main" val="304666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fade">
                                      <p:cBhvr>
                                        <p:cTn id="4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6" name="모서리가 둥근 직사각형 4">
            <a:extLst>
              <a:ext uri="{FF2B5EF4-FFF2-40B4-BE49-F238E27FC236}">
                <a16:creationId xmlns:a16="http://schemas.microsoft.com/office/drawing/2014/main" id="{7CBD0192-C5F9-4968-A1E8-634AE3AEEFD0}"/>
              </a:ext>
            </a:extLst>
          </p:cNvPr>
          <p:cNvSpPr/>
          <p:nvPr/>
        </p:nvSpPr>
        <p:spPr>
          <a:xfrm>
            <a:off x="46653" y="835304"/>
            <a:ext cx="12098694" cy="5923234"/>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l" defTabSz="232257" rtl="0">
              <a:lnSpc>
                <a:spcPct val="100000"/>
              </a:lnSpc>
              <a:spcBef>
                <a:spcPct val="0"/>
              </a:spcBef>
              <a:spcAft>
                <a:spcPts val="0"/>
              </a:spcAft>
              <a:defRPr kumimoji="0" sz="1800" b="0" i="0" u="none" strike="noStrike" kern="1200" cap="none" spc="0" normalizeH="0" baseline="0">
                <a:solidFill>
                  <a:schemeClr val="lt1"/>
                </a:solidFill>
                <a:latin typeface="+mn-lt"/>
                <a:ea typeface="+mn-ea"/>
                <a:cs typeface="+mn-cs"/>
              </a:defRPr>
            </a:lvl1pPr>
          </a:lstStyle>
          <a:p>
            <a:pPr marL="342900" indent="-342900">
              <a:buAutoNum type="arabicPeriod"/>
              <a:defRPr/>
            </a:pPr>
            <a:endParaRPr lang="en-US" altLang="ko-KR">
              <a:solidFill>
                <a:schemeClr val="tx1"/>
              </a:solidFill>
            </a:endParaRPr>
          </a:p>
          <a:p>
            <a:pPr marL="342900" indent="-342900">
              <a:buAutoNum type="arabicPeriod"/>
              <a:defRPr/>
            </a:pPr>
            <a:r>
              <a:rPr lang="en-US" altLang="ko-KR">
                <a:solidFill>
                  <a:prstClr val="white"/>
                </a:solidFill>
              </a:rPr>
              <a:t>5. https://www.youtube.com/watch?v=wr7UtYDG7Jo</a:t>
            </a:r>
          </a:p>
        </p:txBody>
      </p:sp>
      <p:sp>
        <p:nvSpPr>
          <p:cNvPr id="3" name="TextBox 2">
            <a:extLst>
              <a:ext uri="{FF2B5EF4-FFF2-40B4-BE49-F238E27FC236}">
                <a16:creationId xmlns:a16="http://schemas.microsoft.com/office/drawing/2014/main" id="{ACE7D8AA-EEB6-458F-AC19-7A4F0EC8AE09}"/>
              </a:ext>
            </a:extLst>
          </p:cNvPr>
          <p:cNvSpPr txBox="1"/>
          <p:nvPr/>
        </p:nvSpPr>
        <p:spPr>
          <a:xfrm>
            <a:off x="438539" y="289249"/>
            <a:ext cx="6839339" cy="523220"/>
          </a:xfrm>
          <a:prstGeom prst="rect">
            <a:avLst/>
          </a:prstGeom>
          <a:noFill/>
        </p:spPr>
        <p:txBody>
          <a:bodyPr wrap="square" rtlCol="0">
            <a:spAutoFit/>
          </a:bodyPr>
          <a:lstStyle/>
          <a:p>
            <a:r>
              <a:rPr lang="en-US" altLang="ko-KR" sz="2800" b="1" dirty="0">
                <a:solidFill>
                  <a:schemeClr val="accent2">
                    <a:lumMod val="75000"/>
                  </a:schemeClr>
                </a:solidFill>
              </a:rPr>
              <a:t>3. A country of good security</a:t>
            </a:r>
            <a:endParaRPr lang="ko-KR" altLang="en-US" sz="2800" b="1" dirty="0">
              <a:solidFill>
                <a:schemeClr val="accent2">
                  <a:lumMod val="75000"/>
                </a:schemeClr>
              </a:solidFill>
            </a:endParaRPr>
          </a:p>
        </p:txBody>
      </p:sp>
      <p:pic>
        <p:nvPicPr>
          <p:cNvPr id="4" name="그림 3">
            <a:extLst>
              <a:ext uri="{FF2B5EF4-FFF2-40B4-BE49-F238E27FC236}">
                <a16:creationId xmlns:a16="http://schemas.microsoft.com/office/drawing/2014/main" id="{00BF8D49-A963-4D0F-929D-4BDE2B826E62}"/>
              </a:ext>
            </a:extLst>
          </p:cNvPr>
          <p:cNvPicPr>
            <a:picLocks noChangeAspect="1"/>
          </p:cNvPicPr>
          <p:nvPr/>
        </p:nvPicPr>
        <p:blipFill>
          <a:blip r:embed="rId2"/>
          <a:stretch>
            <a:fillRect/>
          </a:stretch>
        </p:blipFill>
        <p:spPr>
          <a:xfrm>
            <a:off x="7777654" y="443933"/>
            <a:ext cx="3898863" cy="5970134"/>
          </a:xfrm>
          <a:prstGeom prst="rect">
            <a:avLst/>
          </a:prstGeom>
        </p:spPr>
      </p:pic>
      <p:pic>
        <p:nvPicPr>
          <p:cNvPr id="5" name="그림 4">
            <a:extLst>
              <a:ext uri="{FF2B5EF4-FFF2-40B4-BE49-F238E27FC236}">
                <a16:creationId xmlns:a16="http://schemas.microsoft.com/office/drawing/2014/main" id="{20A803E2-B435-43F9-94F3-49B28F7633AC}"/>
              </a:ext>
            </a:extLst>
          </p:cNvPr>
          <p:cNvPicPr>
            <a:picLocks noChangeAspect="1"/>
          </p:cNvPicPr>
          <p:nvPr/>
        </p:nvPicPr>
        <p:blipFill>
          <a:blip r:embed="rId3"/>
          <a:stretch>
            <a:fillRect/>
          </a:stretch>
        </p:blipFill>
        <p:spPr>
          <a:xfrm>
            <a:off x="1658736" y="1334614"/>
            <a:ext cx="4677901" cy="3198476"/>
          </a:xfrm>
          <a:prstGeom prst="rect">
            <a:avLst/>
          </a:prstGeom>
        </p:spPr>
      </p:pic>
      <p:sp>
        <p:nvSpPr>
          <p:cNvPr id="7" name="TextBox 6">
            <a:extLst>
              <a:ext uri="{FF2B5EF4-FFF2-40B4-BE49-F238E27FC236}">
                <a16:creationId xmlns:a16="http://schemas.microsoft.com/office/drawing/2014/main" id="{553BE872-9DF7-47C5-8734-C6C18F1524B2}"/>
              </a:ext>
            </a:extLst>
          </p:cNvPr>
          <p:cNvSpPr txBox="1"/>
          <p:nvPr/>
        </p:nvSpPr>
        <p:spPr>
          <a:xfrm>
            <a:off x="306039" y="5090628"/>
            <a:ext cx="7383294" cy="1323439"/>
          </a:xfrm>
          <a:prstGeom prst="rect">
            <a:avLst/>
          </a:prstGeom>
          <a:noFill/>
        </p:spPr>
        <p:txBody>
          <a:bodyPr wrap="square" rtlCol="0">
            <a:spAutoFit/>
          </a:bodyPr>
          <a:lstStyle/>
          <a:p>
            <a:r>
              <a:rPr lang="en-US" altLang="ko-KR" sz="2000" b="1" dirty="0">
                <a:solidFill>
                  <a:schemeClr val="accent1">
                    <a:lumMod val="75000"/>
                  </a:schemeClr>
                </a:solidFill>
              </a:rPr>
              <a:t>South Korea </a:t>
            </a:r>
            <a:r>
              <a:rPr lang="en-US" altLang="ko-KR" sz="2000" dirty="0"/>
              <a:t>is the most secure country in the world</a:t>
            </a:r>
          </a:p>
          <a:p>
            <a:r>
              <a:rPr lang="en-US" altLang="ko-KR" sz="2000" b="1" dirty="0"/>
              <a:t>CCTV</a:t>
            </a:r>
            <a:r>
              <a:rPr lang="en-US" altLang="ko-KR" sz="2000" dirty="0"/>
              <a:t> is installed everywhere in Seoul, and police officers monitoring the dangerous places through CCTV for </a:t>
            </a:r>
            <a:r>
              <a:rPr lang="en-US" altLang="ko-KR" sz="2000" b="1" dirty="0"/>
              <a:t>24 hours</a:t>
            </a:r>
          </a:p>
          <a:p>
            <a:r>
              <a:rPr lang="en-US" altLang="ko-KR" sz="2000" dirty="0"/>
              <a:t>Dispatch them immediately if there is a problem</a:t>
            </a:r>
          </a:p>
        </p:txBody>
      </p:sp>
      <p:pic>
        <p:nvPicPr>
          <p:cNvPr id="8" name="그림 7">
            <a:extLst>
              <a:ext uri="{FF2B5EF4-FFF2-40B4-BE49-F238E27FC236}">
                <a16:creationId xmlns:a16="http://schemas.microsoft.com/office/drawing/2014/main" id="{E8B6A8EC-03A9-4E0A-9590-3706F6E8AD32}"/>
              </a:ext>
            </a:extLst>
          </p:cNvPr>
          <p:cNvPicPr>
            <a:picLocks noChangeAspect="1"/>
          </p:cNvPicPr>
          <p:nvPr/>
        </p:nvPicPr>
        <p:blipFill>
          <a:blip r:embed="rId4"/>
          <a:stretch>
            <a:fillRect/>
          </a:stretch>
        </p:blipFill>
        <p:spPr>
          <a:xfrm>
            <a:off x="1063244" y="953516"/>
            <a:ext cx="5868884" cy="3895725"/>
          </a:xfrm>
          <a:prstGeom prst="rect">
            <a:avLst/>
          </a:prstGeom>
        </p:spPr>
      </p:pic>
      <p:pic>
        <p:nvPicPr>
          <p:cNvPr id="9" name="그림 8">
            <a:extLst>
              <a:ext uri="{FF2B5EF4-FFF2-40B4-BE49-F238E27FC236}">
                <a16:creationId xmlns:a16="http://schemas.microsoft.com/office/drawing/2014/main" id="{5E78683B-26F9-468E-8272-2553E391CE21}"/>
              </a:ext>
            </a:extLst>
          </p:cNvPr>
          <p:cNvPicPr>
            <a:picLocks noChangeAspect="1"/>
          </p:cNvPicPr>
          <p:nvPr/>
        </p:nvPicPr>
        <p:blipFill>
          <a:blip r:embed="rId5"/>
          <a:stretch>
            <a:fillRect/>
          </a:stretch>
        </p:blipFill>
        <p:spPr>
          <a:xfrm>
            <a:off x="248788" y="1053856"/>
            <a:ext cx="7825825" cy="5220820"/>
          </a:xfrm>
          <a:prstGeom prst="rect">
            <a:avLst/>
          </a:prstGeom>
        </p:spPr>
      </p:pic>
      <p:pic>
        <p:nvPicPr>
          <p:cNvPr id="10" name="그림 9">
            <a:extLst>
              <a:ext uri="{FF2B5EF4-FFF2-40B4-BE49-F238E27FC236}">
                <a16:creationId xmlns:a16="http://schemas.microsoft.com/office/drawing/2014/main" id="{49251198-8D9A-46DC-B9B3-44BEC9739360}"/>
              </a:ext>
            </a:extLst>
          </p:cNvPr>
          <p:cNvPicPr>
            <a:picLocks noChangeAspect="1"/>
          </p:cNvPicPr>
          <p:nvPr/>
        </p:nvPicPr>
        <p:blipFill>
          <a:blip r:embed="rId6"/>
          <a:stretch>
            <a:fillRect/>
          </a:stretch>
        </p:blipFill>
        <p:spPr>
          <a:xfrm>
            <a:off x="2186151" y="760128"/>
            <a:ext cx="7966841" cy="5514548"/>
          </a:xfrm>
          <a:prstGeom prst="rect">
            <a:avLst/>
          </a:prstGeom>
        </p:spPr>
      </p:pic>
    </p:spTree>
    <p:extLst>
      <p:ext uri="{BB962C8B-B14F-4D97-AF65-F5344CB8AC3E}">
        <p14:creationId xmlns:p14="http://schemas.microsoft.com/office/powerpoint/2010/main" val="325936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6" name="모서리가 둥근 직사각형 4">
            <a:extLst>
              <a:ext uri="{FF2B5EF4-FFF2-40B4-BE49-F238E27FC236}">
                <a16:creationId xmlns:a16="http://schemas.microsoft.com/office/drawing/2014/main" id="{7CBD0192-C5F9-4968-A1E8-634AE3AEEFD0}"/>
              </a:ext>
            </a:extLst>
          </p:cNvPr>
          <p:cNvSpPr/>
          <p:nvPr/>
        </p:nvSpPr>
        <p:spPr>
          <a:xfrm>
            <a:off x="46653" y="646258"/>
            <a:ext cx="12098694" cy="6123038"/>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l" defTabSz="232257" rtl="0">
              <a:lnSpc>
                <a:spcPct val="100000"/>
              </a:lnSpc>
              <a:spcBef>
                <a:spcPct val="0"/>
              </a:spcBef>
              <a:spcAft>
                <a:spcPts val="0"/>
              </a:spcAft>
              <a:defRPr kumimoji="0" sz="1800" b="0" i="0" u="none" strike="noStrike" kern="1200" cap="none" spc="0" normalizeH="0" baseline="0">
                <a:solidFill>
                  <a:schemeClr val="lt1"/>
                </a:solidFill>
                <a:latin typeface="+mn-lt"/>
                <a:ea typeface="+mn-ea"/>
                <a:cs typeface="+mn-cs"/>
              </a:defRPr>
            </a:lvl1pPr>
          </a:lstStyle>
          <a:p>
            <a:pPr marL="342900" indent="-342900">
              <a:buAutoNum type="arabicPeriod"/>
              <a:defRPr/>
            </a:pPr>
            <a:endParaRPr lang="en-US" altLang="ko-KR">
              <a:solidFill>
                <a:schemeClr val="tx1"/>
              </a:solidFill>
            </a:endParaRPr>
          </a:p>
          <a:p>
            <a:pPr marL="342900" indent="-342900">
              <a:buAutoNum type="arabicPeriod"/>
              <a:defRPr/>
            </a:pPr>
            <a:r>
              <a:rPr lang="en-US" altLang="ko-KR">
                <a:solidFill>
                  <a:prstClr val="white"/>
                </a:solidFill>
              </a:rPr>
              <a:t>5. https://www.youtube.com/watch?v=wr7UtYDG7Jo</a:t>
            </a:r>
          </a:p>
        </p:txBody>
      </p:sp>
      <p:sp>
        <p:nvSpPr>
          <p:cNvPr id="11" name="TextBox 10">
            <a:extLst>
              <a:ext uri="{FF2B5EF4-FFF2-40B4-BE49-F238E27FC236}">
                <a16:creationId xmlns:a16="http://schemas.microsoft.com/office/drawing/2014/main" id="{C92F0F66-C439-4E44-A0CE-43839A3A9673}"/>
              </a:ext>
            </a:extLst>
          </p:cNvPr>
          <p:cNvSpPr txBox="1"/>
          <p:nvPr/>
        </p:nvSpPr>
        <p:spPr>
          <a:xfrm>
            <a:off x="214604" y="76812"/>
            <a:ext cx="6839339" cy="523220"/>
          </a:xfrm>
          <a:prstGeom prst="rect">
            <a:avLst/>
          </a:prstGeom>
          <a:noFill/>
        </p:spPr>
        <p:txBody>
          <a:bodyPr wrap="square" rtlCol="0">
            <a:spAutoFit/>
          </a:bodyPr>
          <a:lstStyle/>
          <a:p>
            <a:r>
              <a:rPr lang="en-US" altLang="ko-KR" sz="2800" b="1" dirty="0">
                <a:solidFill>
                  <a:schemeClr val="accent2">
                    <a:lumMod val="75000"/>
                  </a:schemeClr>
                </a:solidFill>
              </a:rPr>
              <a:t>3. A country of good security</a:t>
            </a:r>
            <a:endParaRPr lang="ko-KR" altLang="en-US" sz="2800" b="1" dirty="0">
              <a:solidFill>
                <a:schemeClr val="accent2">
                  <a:lumMod val="75000"/>
                </a:schemeClr>
              </a:solidFill>
            </a:endParaRPr>
          </a:p>
        </p:txBody>
      </p:sp>
      <p:sp>
        <p:nvSpPr>
          <p:cNvPr id="12" name="TextBox 11">
            <a:extLst>
              <a:ext uri="{FF2B5EF4-FFF2-40B4-BE49-F238E27FC236}">
                <a16:creationId xmlns:a16="http://schemas.microsoft.com/office/drawing/2014/main" id="{38542357-691F-43BD-831D-E840EB8FDD0C}"/>
              </a:ext>
            </a:extLst>
          </p:cNvPr>
          <p:cNvSpPr txBox="1"/>
          <p:nvPr/>
        </p:nvSpPr>
        <p:spPr>
          <a:xfrm>
            <a:off x="2072521" y="613983"/>
            <a:ext cx="8326876" cy="523220"/>
          </a:xfrm>
          <a:prstGeom prst="rect">
            <a:avLst/>
          </a:prstGeom>
          <a:noFill/>
        </p:spPr>
        <p:txBody>
          <a:bodyPr wrap="square" rtlCol="0">
            <a:spAutoFit/>
          </a:bodyPr>
          <a:lstStyle/>
          <a:p>
            <a:r>
              <a:rPr lang="en-US" altLang="ko-KR" sz="2800" b="1" dirty="0">
                <a:solidFill>
                  <a:srgbClr val="FF0000"/>
                </a:solidFill>
              </a:rPr>
              <a:t>Korean’s creed : If it’s</a:t>
            </a:r>
            <a:r>
              <a:rPr lang="ko-KR" altLang="en-US" sz="2800" b="1" dirty="0">
                <a:solidFill>
                  <a:srgbClr val="FF0000"/>
                </a:solidFill>
              </a:rPr>
              <a:t> </a:t>
            </a:r>
            <a:r>
              <a:rPr lang="en-US" altLang="ko-KR" sz="2800" b="1" dirty="0">
                <a:solidFill>
                  <a:srgbClr val="FF0000"/>
                </a:solidFill>
              </a:rPr>
              <a:t>not</a:t>
            </a:r>
            <a:r>
              <a:rPr lang="ko-KR" altLang="en-US" sz="2800" b="1" dirty="0">
                <a:solidFill>
                  <a:srgbClr val="FF0000"/>
                </a:solidFill>
              </a:rPr>
              <a:t> </a:t>
            </a:r>
            <a:r>
              <a:rPr lang="en-US" altLang="ko-KR" sz="2800" b="1" dirty="0">
                <a:solidFill>
                  <a:srgbClr val="FF0000"/>
                </a:solidFill>
              </a:rPr>
              <a:t>mine,</a:t>
            </a:r>
            <a:r>
              <a:rPr lang="ko-KR" altLang="en-US" sz="2800" b="1" dirty="0">
                <a:solidFill>
                  <a:srgbClr val="FF0000"/>
                </a:solidFill>
              </a:rPr>
              <a:t> </a:t>
            </a:r>
            <a:r>
              <a:rPr lang="en-US" altLang="ko-KR" sz="2800" b="1" dirty="0">
                <a:solidFill>
                  <a:srgbClr val="FF0000"/>
                </a:solidFill>
              </a:rPr>
              <a:t>do</a:t>
            </a:r>
            <a:r>
              <a:rPr lang="ko-KR" altLang="en-US" sz="2800" b="1" dirty="0">
                <a:solidFill>
                  <a:srgbClr val="FF0000"/>
                </a:solidFill>
              </a:rPr>
              <a:t> </a:t>
            </a:r>
            <a:r>
              <a:rPr lang="en-US" altLang="ko-KR" sz="2800" b="1" dirty="0">
                <a:solidFill>
                  <a:srgbClr val="FF0000"/>
                </a:solidFill>
              </a:rPr>
              <a:t>not</a:t>
            </a:r>
            <a:r>
              <a:rPr lang="ko-KR" altLang="en-US" sz="2800" b="1" dirty="0">
                <a:solidFill>
                  <a:srgbClr val="FF0000"/>
                </a:solidFill>
              </a:rPr>
              <a:t> </a:t>
            </a:r>
            <a:r>
              <a:rPr lang="en-US" altLang="ko-KR" sz="2800" b="1" dirty="0">
                <a:solidFill>
                  <a:srgbClr val="FF0000"/>
                </a:solidFill>
              </a:rPr>
              <a:t>touch</a:t>
            </a:r>
            <a:r>
              <a:rPr lang="ko-KR" altLang="en-US" sz="2800" b="1" dirty="0">
                <a:solidFill>
                  <a:srgbClr val="FF0000"/>
                </a:solidFill>
              </a:rPr>
              <a:t> </a:t>
            </a:r>
            <a:r>
              <a:rPr lang="en-US" altLang="ko-KR" sz="2800" b="1" dirty="0">
                <a:solidFill>
                  <a:srgbClr val="FF0000"/>
                </a:solidFill>
              </a:rPr>
              <a:t>it</a:t>
            </a:r>
          </a:p>
        </p:txBody>
      </p:sp>
      <p:pic>
        <p:nvPicPr>
          <p:cNvPr id="13" name="그림 12">
            <a:extLst>
              <a:ext uri="{FF2B5EF4-FFF2-40B4-BE49-F238E27FC236}">
                <a16:creationId xmlns:a16="http://schemas.microsoft.com/office/drawing/2014/main" id="{994E2BFA-24EF-4133-A731-DAB7BA6B4B18}"/>
              </a:ext>
            </a:extLst>
          </p:cNvPr>
          <p:cNvPicPr>
            <a:picLocks noChangeAspect="1"/>
          </p:cNvPicPr>
          <p:nvPr/>
        </p:nvPicPr>
        <p:blipFill>
          <a:blip r:embed="rId2"/>
          <a:stretch>
            <a:fillRect/>
          </a:stretch>
        </p:blipFill>
        <p:spPr>
          <a:xfrm>
            <a:off x="348809" y="1440536"/>
            <a:ext cx="3986815" cy="5286862"/>
          </a:xfrm>
          <a:prstGeom prst="rect">
            <a:avLst/>
          </a:prstGeom>
        </p:spPr>
      </p:pic>
      <p:pic>
        <p:nvPicPr>
          <p:cNvPr id="14" name="그림 13">
            <a:extLst>
              <a:ext uri="{FF2B5EF4-FFF2-40B4-BE49-F238E27FC236}">
                <a16:creationId xmlns:a16="http://schemas.microsoft.com/office/drawing/2014/main" id="{50E6D4B8-DE69-4F98-8005-E71766F3E486}"/>
              </a:ext>
            </a:extLst>
          </p:cNvPr>
          <p:cNvPicPr>
            <a:picLocks noChangeAspect="1"/>
          </p:cNvPicPr>
          <p:nvPr/>
        </p:nvPicPr>
        <p:blipFill rotWithShape="1">
          <a:blip r:embed="rId3"/>
          <a:srcRect l="10772" t="355" r="10718"/>
          <a:stretch/>
        </p:blipFill>
        <p:spPr>
          <a:xfrm>
            <a:off x="5077839" y="2198452"/>
            <a:ext cx="6692629" cy="3924802"/>
          </a:xfrm>
          <a:prstGeom prst="rect">
            <a:avLst/>
          </a:prstGeom>
        </p:spPr>
      </p:pic>
      <p:pic>
        <p:nvPicPr>
          <p:cNvPr id="15" name="그림 14">
            <a:extLst>
              <a:ext uri="{FF2B5EF4-FFF2-40B4-BE49-F238E27FC236}">
                <a16:creationId xmlns:a16="http://schemas.microsoft.com/office/drawing/2014/main" id="{09554126-09DC-44AA-832B-2885459B5927}"/>
              </a:ext>
            </a:extLst>
          </p:cNvPr>
          <p:cNvPicPr>
            <a:picLocks noChangeAspect="1"/>
          </p:cNvPicPr>
          <p:nvPr/>
        </p:nvPicPr>
        <p:blipFill>
          <a:blip r:embed="rId4"/>
          <a:stretch>
            <a:fillRect/>
          </a:stretch>
        </p:blipFill>
        <p:spPr>
          <a:xfrm>
            <a:off x="59472" y="1989240"/>
            <a:ext cx="6289202" cy="4297809"/>
          </a:xfrm>
          <a:prstGeom prst="rect">
            <a:avLst/>
          </a:prstGeom>
        </p:spPr>
      </p:pic>
      <p:pic>
        <p:nvPicPr>
          <p:cNvPr id="16" name="그림 15">
            <a:extLst>
              <a:ext uri="{FF2B5EF4-FFF2-40B4-BE49-F238E27FC236}">
                <a16:creationId xmlns:a16="http://schemas.microsoft.com/office/drawing/2014/main" id="{CE8BDA11-A65E-491F-820F-C52A250FCB7A}"/>
              </a:ext>
            </a:extLst>
          </p:cNvPr>
          <p:cNvPicPr>
            <a:picLocks noChangeAspect="1"/>
          </p:cNvPicPr>
          <p:nvPr/>
        </p:nvPicPr>
        <p:blipFill>
          <a:blip r:embed="rId5"/>
          <a:stretch>
            <a:fillRect/>
          </a:stretch>
        </p:blipFill>
        <p:spPr>
          <a:xfrm>
            <a:off x="5445868" y="2225015"/>
            <a:ext cx="6324600" cy="3810000"/>
          </a:xfrm>
          <a:prstGeom prst="rect">
            <a:avLst/>
          </a:prstGeom>
        </p:spPr>
      </p:pic>
      <p:sp>
        <p:nvSpPr>
          <p:cNvPr id="17" name="TextBox 16">
            <a:extLst>
              <a:ext uri="{FF2B5EF4-FFF2-40B4-BE49-F238E27FC236}">
                <a16:creationId xmlns:a16="http://schemas.microsoft.com/office/drawing/2014/main" id="{159C117B-A02F-4F80-9A78-7C5F349E3E5B}"/>
              </a:ext>
            </a:extLst>
          </p:cNvPr>
          <p:cNvSpPr txBox="1"/>
          <p:nvPr/>
        </p:nvSpPr>
        <p:spPr>
          <a:xfrm>
            <a:off x="4335624" y="1094171"/>
            <a:ext cx="7716416" cy="923330"/>
          </a:xfrm>
          <a:prstGeom prst="rect">
            <a:avLst/>
          </a:prstGeom>
          <a:noFill/>
          <a:ln w="38100">
            <a:solidFill>
              <a:schemeClr val="accent1">
                <a:lumMod val="75000"/>
              </a:schemeClr>
            </a:solidFill>
          </a:ln>
        </p:spPr>
        <p:txBody>
          <a:bodyPr wrap="square" rtlCol="0">
            <a:spAutoFit/>
          </a:bodyPr>
          <a:lstStyle/>
          <a:p>
            <a:r>
              <a:rPr lang="en-US" altLang="ko-KR" dirty="0"/>
              <a:t>Koreans don’t touch other people’s things that aren’t their own, and in cafes where univ. students study a lot, they can see a lot of expensive electronic devices just placed on the table without their owners</a:t>
            </a:r>
            <a:endParaRPr lang="ko-KR" altLang="en-US" dirty="0"/>
          </a:p>
        </p:txBody>
      </p:sp>
      <p:sp>
        <p:nvSpPr>
          <p:cNvPr id="18" name="TextBox 17">
            <a:extLst>
              <a:ext uri="{FF2B5EF4-FFF2-40B4-BE49-F238E27FC236}">
                <a16:creationId xmlns:a16="http://schemas.microsoft.com/office/drawing/2014/main" id="{6D5D45C0-A1FD-49F3-8EC0-85D0B2DE6A57}"/>
              </a:ext>
            </a:extLst>
          </p:cNvPr>
          <p:cNvSpPr txBox="1"/>
          <p:nvPr/>
        </p:nvSpPr>
        <p:spPr>
          <a:xfrm>
            <a:off x="6650830" y="6248660"/>
            <a:ext cx="6094378" cy="369332"/>
          </a:xfrm>
          <a:prstGeom prst="rect">
            <a:avLst/>
          </a:prstGeom>
          <a:noFill/>
        </p:spPr>
        <p:txBody>
          <a:bodyPr wrap="square">
            <a:spAutoFit/>
          </a:bodyPr>
          <a:lstStyle/>
          <a:p>
            <a:r>
              <a:rPr lang="en-US" altLang="ko-KR" dirty="0">
                <a:hlinkClick r:id="rId6"/>
              </a:rPr>
              <a:t>https://www.youtube.com/watch?v=Ne4bfEb20lU</a:t>
            </a:r>
            <a:endParaRPr lang="ko-KR" altLang="en-US" dirty="0"/>
          </a:p>
        </p:txBody>
      </p:sp>
    </p:spTree>
    <p:extLst>
      <p:ext uri="{BB962C8B-B14F-4D97-AF65-F5344CB8AC3E}">
        <p14:creationId xmlns:p14="http://schemas.microsoft.com/office/powerpoint/2010/main" val="92454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6" name="모서리가 둥근 직사각형 4">
            <a:extLst>
              <a:ext uri="{FF2B5EF4-FFF2-40B4-BE49-F238E27FC236}">
                <a16:creationId xmlns:a16="http://schemas.microsoft.com/office/drawing/2014/main" id="{7CBD0192-C5F9-4968-A1E8-634AE3AEEFD0}"/>
              </a:ext>
            </a:extLst>
          </p:cNvPr>
          <p:cNvSpPr/>
          <p:nvPr/>
        </p:nvSpPr>
        <p:spPr>
          <a:xfrm>
            <a:off x="46653" y="835304"/>
            <a:ext cx="12098694" cy="5923234"/>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l" defTabSz="232257" rtl="0">
              <a:lnSpc>
                <a:spcPct val="100000"/>
              </a:lnSpc>
              <a:spcBef>
                <a:spcPct val="0"/>
              </a:spcBef>
              <a:spcAft>
                <a:spcPts val="0"/>
              </a:spcAft>
              <a:defRPr kumimoji="0" sz="1800" b="0" i="0" u="none" strike="noStrike" kern="1200" cap="none" spc="0" normalizeH="0" baseline="0">
                <a:solidFill>
                  <a:schemeClr val="lt1"/>
                </a:solidFill>
                <a:latin typeface="+mn-lt"/>
                <a:ea typeface="+mn-ea"/>
                <a:cs typeface="+mn-cs"/>
              </a:defRPr>
            </a:lvl1pPr>
          </a:lstStyle>
          <a:p>
            <a:pPr marL="342900" indent="-342900">
              <a:buAutoNum type="arabicPeriod"/>
              <a:defRPr/>
            </a:pPr>
            <a:endParaRPr lang="en-US" altLang="ko-KR">
              <a:solidFill>
                <a:schemeClr val="tx1"/>
              </a:solidFill>
            </a:endParaRPr>
          </a:p>
          <a:p>
            <a:pPr marL="342900" indent="-342900">
              <a:buAutoNum type="arabicPeriod"/>
              <a:defRPr/>
            </a:pPr>
            <a:r>
              <a:rPr lang="en-US" altLang="ko-KR">
                <a:solidFill>
                  <a:prstClr val="white"/>
                </a:solidFill>
              </a:rPr>
              <a:t>5. https://www.youtube.com/watch?v=wr7UtYDG7Jo</a:t>
            </a:r>
          </a:p>
        </p:txBody>
      </p:sp>
      <p:sp>
        <p:nvSpPr>
          <p:cNvPr id="3" name="TextBox 2">
            <a:extLst>
              <a:ext uri="{FF2B5EF4-FFF2-40B4-BE49-F238E27FC236}">
                <a16:creationId xmlns:a16="http://schemas.microsoft.com/office/drawing/2014/main" id="{A88B8217-EB82-4DBE-9C97-58A2712124D7}"/>
              </a:ext>
            </a:extLst>
          </p:cNvPr>
          <p:cNvSpPr txBox="1"/>
          <p:nvPr/>
        </p:nvSpPr>
        <p:spPr>
          <a:xfrm>
            <a:off x="292426" y="330375"/>
            <a:ext cx="6839339" cy="523220"/>
          </a:xfrm>
          <a:prstGeom prst="rect">
            <a:avLst/>
          </a:prstGeom>
          <a:noFill/>
        </p:spPr>
        <p:txBody>
          <a:bodyPr wrap="square" rtlCol="0">
            <a:spAutoFit/>
          </a:bodyPr>
          <a:lstStyle/>
          <a:p>
            <a:r>
              <a:rPr lang="en-US" altLang="ko-KR" sz="2800" b="1" dirty="0">
                <a:solidFill>
                  <a:schemeClr val="accent2">
                    <a:lumMod val="75000"/>
                  </a:schemeClr>
                </a:solidFill>
              </a:rPr>
              <a:t>4. Fast country</a:t>
            </a:r>
            <a:endParaRPr lang="ko-KR" altLang="en-US" sz="2800" b="1" dirty="0">
              <a:solidFill>
                <a:schemeClr val="accent2">
                  <a:lumMod val="75000"/>
                </a:schemeClr>
              </a:solidFill>
            </a:endParaRPr>
          </a:p>
        </p:txBody>
      </p:sp>
      <p:sp>
        <p:nvSpPr>
          <p:cNvPr id="4" name="TextBox 3">
            <a:extLst>
              <a:ext uri="{FF2B5EF4-FFF2-40B4-BE49-F238E27FC236}">
                <a16:creationId xmlns:a16="http://schemas.microsoft.com/office/drawing/2014/main" id="{FA9A47C8-20DE-4E8A-9422-6B37FBBA8D45}"/>
              </a:ext>
            </a:extLst>
          </p:cNvPr>
          <p:cNvSpPr txBox="1"/>
          <p:nvPr/>
        </p:nvSpPr>
        <p:spPr>
          <a:xfrm>
            <a:off x="5444247" y="6157651"/>
            <a:ext cx="6274342" cy="369332"/>
          </a:xfrm>
          <a:prstGeom prst="rect">
            <a:avLst/>
          </a:prstGeom>
          <a:noFill/>
        </p:spPr>
        <p:txBody>
          <a:bodyPr wrap="square" rtlCol="0">
            <a:spAutoFit/>
          </a:bodyPr>
          <a:lstStyle/>
          <a:p>
            <a:r>
              <a:rPr lang="en-US" altLang="ko-KR" dirty="0">
                <a:hlinkClick r:id="rId2"/>
              </a:rPr>
              <a:t>https://www.youtube.com/watch?v=MB_GN9N8mg4</a:t>
            </a:r>
            <a:endParaRPr lang="ko-KR" altLang="en-US" dirty="0"/>
          </a:p>
        </p:txBody>
      </p:sp>
      <p:pic>
        <p:nvPicPr>
          <p:cNvPr id="5" name="그림 4">
            <a:extLst>
              <a:ext uri="{FF2B5EF4-FFF2-40B4-BE49-F238E27FC236}">
                <a16:creationId xmlns:a16="http://schemas.microsoft.com/office/drawing/2014/main" id="{FB7BB27C-9E0A-49A3-B386-0DF8A99E33BF}"/>
              </a:ext>
            </a:extLst>
          </p:cNvPr>
          <p:cNvPicPr>
            <a:picLocks noChangeAspect="1"/>
          </p:cNvPicPr>
          <p:nvPr/>
        </p:nvPicPr>
        <p:blipFill>
          <a:blip r:embed="rId3"/>
          <a:stretch>
            <a:fillRect/>
          </a:stretch>
        </p:blipFill>
        <p:spPr>
          <a:xfrm>
            <a:off x="585989" y="1047750"/>
            <a:ext cx="3724275" cy="4762500"/>
          </a:xfrm>
          <a:prstGeom prst="rect">
            <a:avLst/>
          </a:prstGeom>
        </p:spPr>
      </p:pic>
      <p:sp>
        <p:nvSpPr>
          <p:cNvPr id="7" name="TextBox 6">
            <a:extLst>
              <a:ext uri="{FF2B5EF4-FFF2-40B4-BE49-F238E27FC236}">
                <a16:creationId xmlns:a16="http://schemas.microsoft.com/office/drawing/2014/main" id="{057CFB14-D0B2-4910-B1C4-E26CE0950B39}"/>
              </a:ext>
            </a:extLst>
          </p:cNvPr>
          <p:cNvSpPr txBox="1"/>
          <p:nvPr/>
        </p:nvSpPr>
        <p:spPr>
          <a:xfrm>
            <a:off x="4503906" y="1371600"/>
            <a:ext cx="7448146" cy="954107"/>
          </a:xfrm>
          <a:prstGeom prst="rect">
            <a:avLst/>
          </a:prstGeom>
          <a:noFill/>
        </p:spPr>
        <p:txBody>
          <a:bodyPr wrap="square" rtlCol="0">
            <a:spAutoFit/>
          </a:bodyPr>
          <a:lstStyle/>
          <a:p>
            <a:r>
              <a:rPr lang="en-US" altLang="ko-KR" sz="2000" b="1" dirty="0">
                <a:solidFill>
                  <a:schemeClr val="accent1">
                    <a:lumMod val="75000"/>
                  </a:schemeClr>
                </a:solidFill>
              </a:rPr>
              <a:t>Everything is fast in Korea</a:t>
            </a:r>
          </a:p>
          <a:p>
            <a:r>
              <a:rPr lang="en-US" altLang="ko-KR" dirty="0"/>
              <a:t>For example, the package arrives on the day, and if you order groceries </a:t>
            </a:r>
            <a:r>
              <a:rPr lang="en-US" altLang="ko-KR" b="1" dirty="0"/>
              <a:t>at night </a:t>
            </a:r>
            <a:r>
              <a:rPr lang="en-US" altLang="ko-KR" dirty="0"/>
              <a:t>( 12a.m), it arrives in front of your door at </a:t>
            </a:r>
            <a:r>
              <a:rPr lang="en-US" altLang="ko-KR" b="1" dirty="0"/>
              <a:t>6 </a:t>
            </a:r>
            <a:r>
              <a:rPr lang="en-US" altLang="ko-KR" b="1" dirty="0" err="1"/>
              <a:t>a.m</a:t>
            </a:r>
            <a:endParaRPr lang="ko-KR" altLang="en-US" b="1" dirty="0"/>
          </a:p>
        </p:txBody>
      </p:sp>
      <p:pic>
        <p:nvPicPr>
          <p:cNvPr id="8" name="그림 7">
            <a:extLst>
              <a:ext uri="{FF2B5EF4-FFF2-40B4-BE49-F238E27FC236}">
                <a16:creationId xmlns:a16="http://schemas.microsoft.com/office/drawing/2014/main" id="{39DE745C-7DCA-4655-8F78-740EFCD81D49}"/>
              </a:ext>
            </a:extLst>
          </p:cNvPr>
          <p:cNvPicPr>
            <a:picLocks noChangeAspect="1"/>
          </p:cNvPicPr>
          <p:nvPr/>
        </p:nvPicPr>
        <p:blipFill>
          <a:blip r:embed="rId4"/>
          <a:stretch>
            <a:fillRect/>
          </a:stretch>
        </p:blipFill>
        <p:spPr>
          <a:xfrm>
            <a:off x="4744567" y="2632170"/>
            <a:ext cx="6274342" cy="3137171"/>
          </a:xfrm>
          <a:prstGeom prst="rect">
            <a:avLst/>
          </a:prstGeom>
        </p:spPr>
      </p:pic>
    </p:spTree>
    <p:extLst>
      <p:ext uri="{BB962C8B-B14F-4D97-AF65-F5344CB8AC3E}">
        <p14:creationId xmlns:p14="http://schemas.microsoft.com/office/powerpoint/2010/main" val="527926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66521" y="915035"/>
            <a:ext cx="11258957" cy="5486636"/>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lang="en-US" altLang="ko-KR" sz="1800" b="1"/>
              <a:t>: presentation, official meeting, to customers </a:t>
            </a:r>
            <a:endParaRPr lang="ko-KR" altLang="en-US" sz="1800" b="1" dirty="0"/>
          </a:p>
        </p:txBody>
      </p:sp>
      <p:sp>
        <p:nvSpPr>
          <p:cNvPr id="7" name="TextBox 6">
            <a:extLst>
              <a:ext uri="{FF2B5EF4-FFF2-40B4-BE49-F238E27FC236}">
                <a16:creationId xmlns:a16="http://schemas.microsoft.com/office/drawing/2014/main" id="{EC467BD9-F473-4074-A80A-1C159BEF93D2}"/>
              </a:ext>
            </a:extLst>
          </p:cNvPr>
          <p:cNvSpPr txBox="1"/>
          <p:nvPr/>
        </p:nvSpPr>
        <p:spPr>
          <a:xfrm>
            <a:off x="841376" y="1208992"/>
            <a:ext cx="8860221" cy="430887"/>
          </a:xfrm>
          <a:prstGeom prst="rect">
            <a:avLst/>
          </a:prstGeom>
          <a:noFill/>
        </p:spPr>
        <p:txBody>
          <a:bodyPr wrap="square" rtlCol="0">
            <a:spAutoFit/>
          </a:bodyPr>
          <a:lstStyle/>
          <a:p>
            <a:r>
              <a:rPr lang="en-US" altLang="ko-KR" sz="2200" b="1" dirty="0"/>
              <a:t>Situation examples</a:t>
            </a:r>
          </a:p>
        </p:txBody>
      </p:sp>
      <p:sp>
        <p:nvSpPr>
          <p:cNvPr id="11" name="TextBox 10">
            <a:extLst>
              <a:ext uri="{FF2B5EF4-FFF2-40B4-BE49-F238E27FC236}">
                <a16:creationId xmlns:a16="http://schemas.microsoft.com/office/drawing/2014/main" id="{EA8CD3DB-96EA-43C8-82B1-A2C260717616}"/>
              </a:ext>
            </a:extLst>
          </p:cNvPr>
          <p:cNvSpPr txBox="1"/>
          <p:nvPr/>
        </p:nvSpPr>
        <p:spPr>
          <a:xfrm>
            <a:off x="2659123" y="3714377"/>
            <a:ext cx="8860221" cy="400110"/>
          </a:xfrm>
          <a:prstGeom prst="rect">
            <a:avLst/>
          </a:prstGeom>
          <a:noFill/>
        </p:spPr>
        <p:txBody>
          <a:bodyPr wrap="square" rtlCol="0">
            <a:spAutoFit/>
          </a:bodyPr>
          <a:lstStyle/>
          <a:p>
            <a:r>
              <a:rPr lang="en-US" altLang="ko-KR" sz="2000" b="1" dirty="0"/>
              <a:t>: official conversation, to someone older than you, to someone new</a:t>
            </a:r>
            <a:endParaRPr lang="ko-KR" altLang="en-US" sz="2000" b="1" dirty="0"/>
          </a:p>
        </p:txBody>
      </p:sp>
      <p:sp>
        <p:nvSpPr>
          <p:cNvPr id="12" name="TextBox 11">
            <a:extLst>
              <a:ext uri="{FF2B5EF4-FFF2-40B4-BE49-F238E27FC236}">
                <a16:creationId xmlns:a16="http://schemas.microsoft.com/office/drawing/2014/main" id="{5DCC3C27-9438-42ED-B26A-91ED712321A1}"/>
              </a:ext>
            </a:extLst>
          </p:cNvPr>
          <p:cNvSpPr txBox="1"/>
          <p:nvPr/>
        </p:nvSpPr>
        <p:spPr>
          <a:xfrm>
            <a:off x="2659123" y="2961714"/>
            <a:ext cx="6096000" cy="369332"/>
          </a:xfrm>
          <a:prstGeom prst="rect">
            <a:avLst/>
          </a:prstGeom>
          <a:noFill/>
        </p:spPr>
        <p:txBody>
          <a:bodyPr wrap="square">
            <a:spAutoFit/>
          </a:bodyPr>
          <a:lstStyle/>
          <a:p>
            <a:r>
              <a:rPr lang="en-US" altLang="ko-KR" sz="1800" b="1" dirty="0"/>
              <a:t>: presentation, official meeting, to customers </a:t>
            </a:r>
            <a:endParaRPr lang="ko-KR" altLang="en-US" sz="1800" b="1" dirty="0"/>
          </a:p>
        </p:txBody>
      </p:sp>
      <p:pic>
        <p:nvPicPr>
          <p:cNvPr id="6" name="그림 5">
            <a:extLst>
              <a:ext uri="{FF2B5EF4-FFF2-40B4-BE49-F238E27FC236}">
                <a16:creationId xmlns:a16="http://schemas.microsoft.com/office/drawing/2014/main" id="{7DE6ED48-1813-4385-803C-03EB987633FE}"/>
              </a:ext>
            </a:extLst>
          </p:cNvPr>
          <p:cNvPicPr>
            <a:picLocks noChangeAspect="1"/>
          </p:cNvPicPr>
          <p:nvPr/>
        </p:nvPicPr>
        <p:blipFill rotWithShape="1">
          <a:blip r:embed="rId3"/>
          <a:srcRect r="82689"/>
          <a:stretch/>
        </p:blipFill>
        <p:spPr>
          <a:xfrm>
            <a:off x="749745" y="1867583"/>
            <a:ext cx="1909378" cy="3781425"/>
          </a:xfrm>
          <a:prstGeom prst="rect">
            <a:avLst/>
          </a:prstGeom>
        </p:spPr>
      </p:pic>
      <p:sp>
        <p:nvSpPr>
          <p:cNvPr id="13" name="TextBox 12">
            <a:extLst>
              <a:ext uri="{FF2B5EF4-FFF2-40B4-BE49-F238E27FC236}">
                <a16:creationId xmlns:a16="http://schemas.microsoft.com/office/drawing/2014/main" id="{2B9C8958-C5B8-48DD-B76D-A1D8F3869B4F}"/>
              </a:ext>
            </a:extLst>
          </p:cNvPr>
          <p:cNvSpPr txBox="1"/>
          <p:nvPr/>
        </p:nvSpPr>
        <p:spPr>
          <a:xfrm>
            <a:off x="2659123" y="4297763"/>
            <a:ext cx="8860221" cy="400110"/>
          </a:xfrm>
          <a:prstGeom prst="rect">
            <a:avLst/>
          </a:prstGeom>
          <a:noFill/>
        </p:spPr>
        <p:txBody>
          <a:bodyPr wrap="square" rtlCol="0">
            <a:spAutoFit/>
          </a:bodyPr>
          <a:lstStyle/>
          <a:p>
            <a:r>
              <a:rPr lang="en-US" altLang="ko-KR" sz="2000" b="1" dirty="0"/>
              <a:t>: to someone close, when you got permission from someone older</a:t>
            </a:r>
            <a:endParaRPr lang="ko-KR" altLang="en-US" sz="2000" b="1" dirty="0"/>
          </a:p>
        </p:txBody>
      </p:sp>
      <p:sp>
        <p:nvSpPr>
          <p:cNvPr id="15" name="TextBox 14">
            <a:extLst>
              <a:ext uri="{FF2B5EF4-FFF2-40B4-BE49-F238E27FC236}">
                <a16:creationId xmlns:a16="http://schemas.microsoft.com/office/drawing/2014/main" id="{1C77D87F-26E9-46D9-BF95-E4C6C19AB7E7}"/>
              </a:ext>
            </a:extLst>
          </p:cNvPr>
          <p:cNvSpPr txBox="1"/>
          <p:nvPr/>
        </p:nvSpPr>
        <p:spPr>
          <a:xfrm>
            <a:off x="2659123" y="5026756"/>
            <a:ext cx="8860221" cy="400110"/>
          </a:xfrm>
          <a:prstGeom prst="rect">
            <a:avLst/>
          </a:prstGeom>
          <a:noFill/>
        </p:spPr>
        <p:txBody>
          <a:bodyPr wrap="square" rtlCol="0">
            <a:spAutoFit/>
          </a:bodyPr>
          <a:lstStyle/>
          <a:p>
            <a:r>
              <a:rPr lang="en-US" altLang="ko-KR" sz="2000" b="1" dirty="0"/>
              <a:t>: to someone younger</a:t>
            </a:r>
            <a:endParaRPr lang="ko-KR" altLang="en-US" sz="2000" b="1" dirty="0"/>
          </a:p>
        </p:txBody>
      </p:sp>
      <p:sp>
        <p:nvSpPr>
          <p:cNvPr id="8" name="사각형: 둥근 모서리 7">
            <a:extLst>
              <a:ext uri="{FF2B5EF4-FFF2-40B4-BE49-F238E27FC236}">
                <a16:creationId xmlns:a16="http://schemas.microsoft.com/office/drawing/2014/main" id="{0685A1F1-5C5D-41DD-A61B-86839D855A22}"/>
              </a:ext>
            </a:extLst>
          </p:cNvPr>
          <p:cNvSpPr/>
          <p:nvPr/>
        </p:nvSpPr>
        <p:spPr>
          <a:xfrm>
            <a:off x="6404681" y="1242573"/>
            <a:ext cx="5160579" cy="130957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ko-KR" dirty="0">
                <a:solidFill>
                  <a:schemeClr val="tx1"/>
                </a:solidFill>
              </a:rPr>
              <a:t>*</a:t>
            </a:r>
            <a:r>
              <a:rPr lang="ko-KR" altLang="en-US" dirty="0">
                <a:solidFill>
                  <a:schemeClr val="tx1"/>
                </a:solidFill>
              </a:rPr>
              <a:t>말 놓을까요</a:t>
            </a:r>
            <a:r>
              <a:rPr lang="en-US" altLang="ko-KR" dirty="0">
                <a:solidFill>
                  <a:schemeClr val="tx1"/>
                </a:solidFill>
              </a:rPr>
              <a:t>? [</a:t>
            </a:r>
            <a:r>
              <a:rPr lang="en-US" altLang="ko-KR" b="0" i="0" dirty="0">
                <a:solidFill>
                  <a:srgbClr val="5F6368"/>
                </a:solidFill>
                <a:effectLst/>
                <a:latin typeface="Roboto" panose="02000000000000000000" pitchFamily="2" charset="0"/>
              </a:rPr>
              <a:t>mal </a:t>
            </a:r>
            <a:r>
              <a:rPr lang="en-US" altLang="ko-KR" b="0" i="0" dirty="0" err="1">
                <a:solidFill>
                  <a:srgbClr val="5F6368"/>
                </a:solidFill>
                <a:effectLst/>
                <a:latin typeface="Roboto" panose="02000000000000000000" pitchFamily="2" charset="0"/>
              </a:rPr>
              <a:t>noh-eul</a:t>
            </a:r>
            <a:r>
              <a:rPr lang="en-US" altLang="ko-KR" sz="1800" b="0" i="0" u="none" strike="noStrike" baseline="0" dirty="0" err="1">
                <a:solidFill>
                  <a:srgbClr val="000000"/>
                </a:solidFill>
                <a:latin typeface="Arial" panose="020B0604020202020204" pitchFamily="34" charset="0"/>
              </a:rPr>
              <a:t>·</a:t>
            </a:r>
            <a:r>
              <a:rPr lang="en-US" altLang="ko-KR" b="0" i="0" dirty="0" err="1">
                <a:solidFill>
                  <a:srgbClr val="5F6368"/>
                </a:solidFill>
                <a:effectLst/>
                <a:latin typeface="Roboto" panose="02000000000000000000" pitchFamily="2" charset="0"/>
              </a:rPr>
              <a:t>kka</a:t>
            </a:r>
            <a:r>
              <a:rPr lang="en-US" altLang="ko-KR" sz="1800" b="0" i="0" u="none" strike="noStrike" baseline="0" dirty="0" err="1">
                <a:solidFill>
                  <a:srgbClr val="000000"/>
                </a:solidFill>
                <a:latin typeface="Arial" panose="020B0604020202020204" pitchFamily="34" charset="0"/>
              </a:rPr>
              <a:t>·</a:t>
            </a:r>
            <a:r>
              <a:rPr lang="en-US" altLang="ko-KR" b="0" i="0" dirty="0" err="1">
                <a:solidFill>
                  <a:srgbClr val="5F6368"/>
                </a:solidFill>
                <a:effectLst/>
                <a:latin typeface="Roboto" panose="02000000000000000000" pitchFamily="2" charset="0"/>
              </a:rPr>
              <a:t>yo</a:t>
            </a:r>
            <a:r>
              <a:rPr lang="en-US" altLang="ko-KR" b="0" i="0" dirty="0">
                <a:solidFill>
                  <a:srgbClr val="5F6368"/>
                </a:solidFill>
                <a:effectLst/>
                <a:latin typeface="Roboto" panose="02000000000000000000" pitchFamily="2" charset="0"/>
              </a:rPr>
              <a:t>]</a:t>
            </a:r>
          </a:p>
          <a:p>
            <a:pPr algn="ctr"/>
            <a:endParaRPr lang="en-US" altLang="ko-KR" dirty="0">
              <a:solidFill>
                <a:schemeClr val="tx1"/>
              </a:solidFill>
            </a:endParaRPr>
          </a:p>
          <a:p>
            <a:pPr algn="ctr"/>
            <a:r>
              <a:rPr lang="en-US" altLang="ko-KR" dirty="0">
                <a:solidFill>
                  <a:schemeClr val="tx1"/>
                </a:solidFill>
              </a:rPr>
              <a:t>*</a:t>
            </a:r>
            <a:r>
              <a:rPr lang="ko-KR" altLang="en-US" dirty="0">
                <a:solidFill>
                  <a:schemeClr val="tx1"/>
                </a:solidFill>
              </a:rPr>
              <a:t>말 편하게 하세요</a:t>
            </a:r>
            <a:r>
              <a:rPr lang="en-US" altLang="ko-KR" dirty="0">
                <a:solidFill>
                  <a:schemeClr val="tx1"/>
                </a:solidFill>
              </a:rPr>
              <a:t>. </a:t>
            </a:r>
            <a:r>
              <a:rPr lang="en-US" altLang="ko-KR" dirty="0">
                <a:solidFill>
                  <a:srgbClr val="5F6368"/>
                </a:solidFill>
                <a:latin typeface="Roboto" panose="02000000000000000000" pitchFamily="2" charset="0"/>
              </a:rPr>
              <a:t>[</a:t>
            </a:r>
            <a:r>
              <a:rPr lang="en-US" altLang="ko-KR" b="0" i="0" dirty="0">
                <a:solidFill>
                  <a:srgbClr val="5F6368"/>
                </a:solidFill>
                <a:effectLst/>
                <a:latin typeface="Roboto" panose="02000000000000000000" pitchFamily="2" charset="0"/>
              </a:rPr>
              <a:t>mal </a:t>
            </a:r>
            <a:r>
              <a:rPr lang="en-US" altLang="ko-KR" b="0" i="0" dirty="0" err="1">
                <a:solidFill>
                  <a:srgbClr val="5F6368"/>
                </a:solidFill>
                <a:effectLst/>
                <a:latin typeface="Roboto" panose="02000000000000000000" pitchFamily="2" charset="0"/>
              </a:rPr>
              <a:t>pyeon</a:t>
            </a:r>
            <a:r>
              <a:rPr lang="en-US" altLang="ko-KR" sz="1800" b="0" i="0" u="none" strike="noStrike" baseline="0" dirty="0" err="1">
                <a:solidFill>
                  <a:srgbClr val="000000"/>
                </a:solidFill>
                <a:latin typeface="Arial" panose="020B0604020202020204" pitchFamily="34" charset="0"/>
              </a:rPr>
              <a:t>·</a:t>
            </a:r>
            <a:r>
              <a:rPr lang="en-US" altLang="ko-KR" b="0" i="0" dirty="0" err="1">
                <a:solidFill>
                  <a:srgbClr val="5F6368"/>
                </a:solidFill>
                <a:effectLst/>
                <a:latin typeface="Roboto" panose="02000000000000000000" pitchFamily="2" charset="0"/>
              </a:rPr>
              <a:t>ha</a:t>
            </a:r>
            <a:r>
              <a:rPr lang="en-US" altLang="ko-KR" sz="1800" b="0" i="0" u="none" strike="noStrike" baseline="0" dirty="0" err="1">
                <a:solidFill>
                  <a:srgbClr val="000000"/>
                </a:solidFill>
                <a:latin typeface="Arial" panose="020B0604020202020204" pitchFamily="34" charset="0"/>
              </a:rPr>
              <a:t>·</a:t>
            </a:r>
            <a:r>
              <a:rPr lang="en-US" altLang="ko-KR" b="0" i="0" dirty="0" err="1">
                <a:solidFill>
                  <a:srgbClr val="5F6368"/>
                </a:solidFill>
                <a:effectLst/>
                <a:latin typeface="Roboto" panose="02000000000000000000" pitchFamily="2" charset="0"/>
              </a:rPr>
              <a:t>gae</a:t>
            </a:r>
            <a:r>
              <a:rPr lang="en-US" altLang="ko-KR" b="0" i="0" dirty="0">
                <a:solidFill>
                  <a:srgbClr val="5F6368"/>
                </a:solidFill>
                <a:effectLst/>
                <a:latin typeface="Roboto" panose="02000000000000000000" pitchFamily="2" charset="0"/>
              </a:rPr>
              <a:t> </a:t>
            </a:r>
            <a:r>
              <a:rPr lang="en-US" altLang="ko-KR" b="0" i="0" dirty="0" err="1">
                <a:solidFill>
                  <a:srgbClr val="5F6368"/>
                </a:solidFill>
                <a:effectLst/>
                <a:latin typeface="Roboto" panose="02000000000000000000" pitchFamily="2" charset="0"/>
              </a:rPr>
              <a:t>ha</a:t>
            </a:r>
            <a:r>
              <a:rPr lang="en-US" altLang="ko-KR" sz="1800" b="0" i="0" u="none" strike="noStrike" baseline="0" dirty="0" err="1">
                <a:solidFill>
                  <a:srgbClr val="000000"/>
                </a:solidFill>
                <a:latin typeface="Arial" panose="020B0604020202020204" pitchFamily="34" charset="0"/>
              </a:rPr>
              <a:t>·</a:t>
            </a:r>
            <a:r>
              <a:rPr lang="en-US" altLang="ko-KR" b="0" i="0" dirty="0" err="1">
                <a:solidFill>
                  <a:srgbClr val="5F6368"/>
                </a:solidFill>
                <a:effectLst/>
                <a:latin typeface="Roboto" panose="02000000000000000000" pitchFamily="2" charset="0"/>
              </a:rPr>
              <a:t>se</a:t>
            </a:r>
            <a:r>
              <a:rPr lang="en-US" altLang="ko-KR" sz="1800" b="0" i="0" u="none" strike="noStrike" baseline="0" dirty="0" err="1">
                <a:solidFill>
                  <a:srgbClr val="000000"/>
                </a:solidFill>
                <a:latin typeface="Arial" panose="020B0604020202020204" pitchFamily="34" charset="0"/>
              </a:rPr>
              <a:t>·</a:t>
            </a:r>
            <a:r>
              <a:rPr lang="en-US" altLang="ko-KR" b="0" i="0" dirty="0" err="1">
                <a:solidFill>
                  <a:srgbClr val="5F6368"/>
                </a:solidFill>
                <a:effectLst/>
                <a:latin typeface="Roboto" panose="02000000000000000000" pitchFamily="2" charset="0"/>
              </a:rPr>
              <a:t>yo</a:t>
            </a:r>
            <a:r>
              <a:rPr lang="en-US" altLang="ko-KR" b="0" i="0" dirty="0">
                <a:solidFill>
                  <a:srgbClr val="5F6368"/>
                </a:solidFill>
                <a:effectLst/>
                <a:latin typeface="Roboto" panose="02000000000000000000" pitchFamily="2" charset="0"/>
              </a:rPr>
              <a:t>]</a:t>
            </a:r>
            <a:endParaRPr lang="ko-KR" altLang="en-US" dirty="0">
              <a:solidFill>
                <a:schemeClr val="tx1"/>
              </a:solidFill>
            </a:endParaRPr>
          </a:p>
        </p:txBody>
      </p:sp>
      <p:cxnSp>
        <p:nvCxnSpPr>
          <p:cNvPr id="17" name="직선 연결선 16">
            <a:extLst>
              <a:ext uri="{FF2B5EF4-FFF2-40B4-BE49-F238E27FC236}">
                <a16:creationId xmlns:a16="http://schemas.microsoft.com/office/drawing/2014/main" id="{5C7E5DBD-B455-4032-9EAC-9BF185721F82}"/>
              </a:ext>
            </a:extLst>
          </p:cNvPr>
          <p:cNvCxnSpPr/>
          <p:nvPr/>
        </p:nvCxnSpPr>
        <p:spPr>
          <a:xfrm>
            <a:off x="5271486" y="4697873"/>
            <a:ext cx="556468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연결선: 꺾임 18">
            <a:extLst>
              <a:ext uri="{FF2B5EF4-FFF2-40B4-BE49-F238E27FC236}">
                <a16:creationId xmlns:a16="http://schemas.microsoft.com/office/drawing/2014/main" id="{904EF188-B561-45AA-9401-0BD6B948739C}"/>
              </a:ext>
            </a:extLst>
          </p:cNvPr>
          <p:cNvCxnSpPr/>
          <p:nvPr/>
        </p:nvCxnSpPr>
        <p:spPr>
          <a:xfrm rot="5400000" flipH="1" flipV="1">
            <a:off x="10093868" y="3355356"/>
            <a:ext cx="2104710" cy="325821"/>
          </a:xfrm>
          <a:prstGeom prst="bentConnector3">
            <a:avLst>
              <a:gd name="adj1" fmla="val 562"/>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직사각형 13">
            <a:extLst>
              <a:ext uri="{FF2B5EF4-FFF2-40B4-BE49-F238E27FC236}">
                <a16:creationId xmlns:a16="http://schemas.microsoft.com/office/drawing/2014/main" id="{780D524B-10FE-4A23-9ED5-130D3AC8EBFC}"/>
              </a:ext>
            </a:extLst>
          </p:cNvPr>
          <p:cNvSpPr/>
          <p:nvPr/>
        </p:nvSpPr>
        <p:spPr>
          <a:xfrm>
            <a:off x="418193" y="2766"/>
            <a:ext cx="5938160" cy="1824538"/>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1. Endings </a:t>
            </a:r>
            <a:r>
              <a:rPr lang="en-US" altLang="ko-KR" sz="2400" b="1" i="1" kern="0" dirty="0">
                <a:solidFill>
                  <a:srgbClr val="87726A"/>
                </a:solidFill>
              </a:rPr>
              <a:t>- Sentence final endings</a:t>
            </a:r>
          </a:p>
          <a:p>
            <a:pPr algn="ctr" latinLnBrk="0">
              <a:lnSpc>
                <a:spcPct val="150000"/>
              </a:lnSpc>
              <a:defRPr/>
            </a:pPr>
            <a:endParaRPr lang="ko-KR" altLang="en-US" sz="5400" kern="0" dirty="0">
              <a:solidFill>
                <a:srgbClr val="87726A"/>
              </a:solidFill>
            </a:endParaRPr>
          </a:p>
        </p:txBody>
      </p:sp>
    </p:spTree>
    <p:extLst>
      <p:ext uri="{BB962C8B-B14F-4D97-AF65-F5344CB8AC3E}">
        <p14:creationId xmlns:p14="http://schemas.microsoft.com/office/powerpoint/2010/main" val="1733270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6" name="모서리가 둥근 직사각형 4">
            <a:extLst>
              <a:ext uri="{FF2B5EF4-FFF2-40B4-BE49-F238E27FC236}">
                <a16:creationId xmlns:a16="http://schemas.microsoft.com/office/drawing/2014/main" id="{7CBD0192-C5F9-4968-A1E8-634AE3AEEFD0}"/>
              </a:ext>
            </a:extLst>
          </p:cNvPr>
          <p:cNvSpPr/>
          <p:nvPr/>
        </p:nvSpPr>
        <p:spPr>
          <a:xfrm>
            <a:off x="46653" y="835304"/>
            <a:ext cx="12098694" cy="5923234"/>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l" defTabSz="232257" rtl="0">
              <a:lnSpc>
                <a:spcPct val="100000"/>
              </a:lnSpc>
              <a:spcBef>
                <a:spcPct val="0"/>
              </a:spcBef>
              <a:spcAft>
                <a:spcPts val="0"/>
              </a:spcAft>
              <a:defRPr kumimoji="0" sz="1800" b="0" i="0" u="none" strike="noStrike" kern="1200" cap="none" spc="0" normalizeH="0" baseline="0">
                <a:solidFill>
                  <a:schemeClr val="lt1"/>
                </a:solidFill>
                <a:latin typeface="+mn-lt"/>
                <a:ea typeface="+mn-ea"/>
                <a:cs typeface="+mn-cs"/>
              </a:defRPr>
            </a:lvl1pPr>
          </a:lstStyle>
          <a:p>
            <a:pPr marL="342900" indent="-342900">
              <a:buAutoNum type="arabicPeriod"/>
              <a:defRPr/>
            </a:pPr>
            <a:endParaRPr lang="en-US" altLang="ko-KR">
              <a:solidFill>
                <a:schemeClr val="tx1"/>
              </a:solidFill>
            </a:endParaRPr>
          </a:p>
          <a:p>
            <a:pPr marL="342900" indent="-342900">
              <a:buAutoNum type="arabicPeriod"/>
              <a:defRPr/>
            </a:pPr>
            <a:r>
              <a:rPr lang="en-US" altLang="ko-KR">
                <a:solidFill>
                  <a:prstClr val="white"/>
                </a:solidFill>
              </a:rPr>
              <a:t>5. https://www.youtube.com/watch?v=wr7UtYDG7Jo</a:t>
            </a:r>
          </a:p>
        </p:txBody>
      </p:sp>
      <p:sp>
        <p:nvSpPr>
          <p:cNvPr id="3" name="TextBox 2">
            <a:extLst>
              <a:ext uri="{FF2B5EF4-FFF2-40B4-BE49-F238E27FC236}">
                <a16:creationId xmlns:a16="http://schemas.microsoft.com/office/drawing/2014/main" id="{CBE8680E-18B5-43C9-8A0C-5BDAA93911F4}"/>
              </a:ext>
            </a:extLst>
          </p:cNvPr>
          <p:cNvSpPr txBox="1"/>
          <p:nvPr/>
        </p:nvSpPr>
        <p:spPr>
          <a:xfrm>
            <a:off x="311882" y="437379"/>
            <a:ext cx="6839339" cy="523220"/>
          </a:xfrm>
          <a:prstGeom prst="rect">
            <a:avLst/>
          </a:prstGeom>
          <a:noFill/>
        </p:spPr>
        <p:txBody>
          <a:bodyPr wrap="square" rtlCol="0">
            <a:spAutoFit/>
          </a:bodyPr>
          <a:lstStyle/>
          <a:p>
            <a:r>
              <a:rPr lang="en-US" altLang="ko-KR" sz="2800" b="1" dirty="0">
                <a:solidFill>
                  <a:schemeClr val="accent2">
                    <a:lumMod val="75000"/>
                  </a:schemeClr>
                </a:solidFill>
              </a:rPr>
              <a:t>4. Fast and cheap healthcare system</a:t>
            </a:r>
            <a:endParaRPr lang="ko-KR" altLang="en-US" sz="2800" b="1" dirty="0">
              <a:solidFill>
                <a:schemeClr val="accent2">
                  <a:lumMod val="75000"/>
                </a:schemeClr>
              </a:solidFill>
            </a:endParaRPr>
          </a:p>
        </p:txBody>
      </p:sp>
      <p:pic>
        <p:nvPicPr>
          <p:cNvPr id="4" name="그림 3">
            <a:extLst>
              <a:ext uri="{FF2B5EF4-FFF2-40B4-BE49-F238E27FC236}">
                <a16:creationId xmlns:a16="http://schemas.microsoft.com/office/drawing/2014/main" id="{2E5C6D00-A49F-4813-9174-63B6B039FE1D}"/>
              </a:ext>
            </a:extLst>
          </p:cNvPr>
          <p:cNvPicPr>
            <a:picLocks noChangeAspect="1"/>
          </p:cNvPicPr>
          <p:nvPr/>
        </p:nvPicPr>
        <p:blipFill>
          <a:blip r:embed="rId2"/>
          <a:stretch>
            <a:fillRect/>
          </a:stretch>
        </p:blipFill>
        <p:spPr>
          <a:xfrm>
            <a:off x="311882" y="1517012"/>
            <a:ext cx="5898764" cy="3318055"/>
          </a:xfrm>
          <a:prstGeom prst="rect">
            <a:avLst/>
          </a:prstGeom>
        </p:spPr>
      </p:pic>
      <p:sp>
        <p:nvSpPr>
          <p:cNvPr id="5" name="TextBox 4">
            <a:extLst>
              <a:ext uri="{FF2B5EF4-FFF2-40B4-BE49-F238E27FC236}">
                <a16:creationId xmlns:a16="http://schemas.microsoft.com/office/drawing/2014/main" id="{3A366B36-D179-40C0-9249-68FAA0A9A7D0}"/>
              </a:ext>
            </a:extLst>
          </p:cNvPr>
          <p:cNvSpPr txBox="1"/>
          <p:nvPr/>
        </p:nvSpPr>
        <p:spPr>
          <a:xfrm>
            <a:off x="204280" y="5184843"/>
            <a:ext cx="11770469" cy="1323439"/>
          </a:xfrm>
          <a:prstGeom prst="rect">
            <a:avLst/>
          </a:prstGeom>
          <a:noFill/>
          <a:ln w="57150">
            <a:solidFill>
              <a:schemeClr val="accent1">
                <a:lumMod val="75000"/>
              </a:schemeClr>
            </a:solidFill>
          </a:ln>
        </p:spPr>
        <p:txBody>
          <a:bodyPr wrap="square" rtlCol="0">
            <a:spAutoFit/>
          </a:bodyPr>
          <a:lstStyle/>
          <a:p>
            <a:r>
              <a:rPr lang="en-US" altLang="ko-KR" sz="2000" dirty="0"/>
              <a:t>In some cases, you have to wait a lot to go to the hospital and make a reservation</a:t>
            </a:r>
          </a:p>
          <a:p>
            <a:endParaRPr lang="en-US" altLang="ko-KR" sz="2000" dirty="0"/>
          </a:p>
          <a:p>
            <a:r>
              <a:rPr lang="en-US" altLang="ko-KR" sz="2000" dirty="0"/>
              <a:t>But, in Korea, you can visit hospitals without a reservation and receive treatment on the same day &amp; even if there is no insurance, foreigners can get treatment in a cheap cost</a:t>
            </a:r>
            <a:endParaRPr lang="ko-KR" altLang="en-US" sz="2000" dirty="0"/>
          </a:p>
        </p:txBody>
      </p:sp>
      <p:pic>
        <p:nvPicPr>
          <p:cNvPr id="7" name="그림 6">
            <a:extLst>
              <a:ext uri="{FF2B5EF4-FFF2-40B4-BE49-F238E27FC236}">
                <a16:creationId xmlns:a16="http://schemas.microsoft.com/office/drawing/2014/main" id="{AD3921D9-C5A9-40D5-BBE7-43E4D0E197AD}"/>
              </a:ext>
            </a:extLst>
          </p:cNvPr>
          <p:cNvPicPr>
            <a:picLocks noChangeAspect="1"/>
          </p:cNvPicPr>
          <p:nvPr/>
        </p:nvPicPr>
        <p:blipFill>
          <a:blip r:embed="rId3"/>
          <a:stretch>
            <a:fillRect/>
          </a:stretch>
        </p:blipFill>
        <p:spPr>
          <a:xfrm>
            <a:off x="6361889" y="2022932"/>
            <a:ext cx="5689290" cy="2812135"/>
          </a:xfrm>
          <a:prstGeom prst="rect">
            <a:avLst/>
          </a:prstGeom>
        </p:spPr>
      </p:pic>
      <p:sp>
        <p:nvSpPr>
          <p:cNvPr id="8" name="TextBox 7">
            <a:hlinkClick r:id="rId4"/>
            <a:extLst>
              <a:ext uri="{FF2B5EF4-FFF2-40B4-BE49-F238E27FC236}">
                <a16:creationId xmlns:a16="http://schemas.microsoft.com/office/drawing/2014/main" id="{3AA518A5-BA82-4521-B068-7FEBFD315C61}"/>
              </a:ext>
            </a:extLst>
          </p:cNvPr>
          <p:cNvSpPr txBox="1"/>
          <p:nvPr/>
        </p:nvSpPr>
        <p:spPr>
          <a:xfrm>
            <a:off x="6210646" y="1653600"/>
            <a:ext cx="6094378" cy="369332"/>
          </a:xfrm>
          <a:prstGeom prst="rect">
            <a:avLst/>
          </a:prstGeom>
          <a:noFill/>
        </p:spPr>
        <p:txBody>
          <a:bodyPr wrap="square">
            <a:spAutoFit/>
          </a:bodyPr>
          <a:lstStyle/>
          <a:p>
            <a:r>
              <a:rPr lang="en-US" altLang="ko-KR" dirty="0">
                <a:hlinkClick r:id="rId4"/>
              </a:rPr>
              <a:t>https://www.youtube.com/watch?v=jm73iQudwzY</a:t>
            </a:r>
            <a:endParaRPr lang="ko-KR" altLang="en-US" dirty="0"/>
          </a:p>
        </p:txBody>
      </p:sp>
      <p:pic>
        <p:nvPicPr>
          <p:cNvPr id="9" name="그림 8">
            <a:extLst>
              <a:ext uri="{FF2B5EF4-FFF2-40B4-BE49-F238E27FC236}">
                <a16:creationId xmlns:a16="http://schemas.microsoft.com/office/drawing/2014/main" id="{9FD6A1DB-AB2E-4C56-A16E-F7AD066FC5D3}"/>
              </a:ext>
            </a:extLst>
          </p:cNvPr>
          <p:cNvPicPr>
            <a:picLocks noChangeAspect="1"/>
          </p:cNvPicPr>
          <p:nvPr/>
        </p:nvPicPr>
        <p:blipFill rotWithShape="1">
          <a:blip r:embed="rId5"/>
          <a:srcRect l="12207" t="7802" r="4176" b="6377"/>
          <a:stretch/>
        </p:blipFill>
        <p:spPr>
          <a:xfrm>
            <a:off x="727841" y="135961"/>
            <a:ext cx="10507028" cy="6065981"/>
          </a:xfrm>
          <a:prstGeom prst="rect">
            <a:avLst/>
          </a:prstGeom>
        </p:spPr>
      </p:pic>
    </p:spTree>
    <p:extLst>
      <p:ext uri="{BB962C8B-B14F-4D97-AF65-F5344CB8AC3E}">
        <p14:creationId xmlns:p14="http://schemas.microsoft.com/office/powerpoint/2010/main" val="231389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6" name="모서리가 둥근 직사각형 4">
            <a:extLst>
              <a:ext uri="{FF2B5EF4-FFF2-40B4-BE49-F238E27FC236}">
                <a16:creationId xmlns:a16="http://schemas.microsoft.com/office/drawing/2014/main" id="{7CBD0192-C5F9-4968-A1E8-634AE3AEEFD0}"/>
              </a:ext>
            </a:extLst>
          </p:cNvPr>
          <p:cNvSpPr/>
          <p:nvPr/>
        </p:nvSpPr>
        <p:spPr>
          <a:xfrm>
            <a:off x="46653" y="835304"/>
            <a:ext cx="12098694" cy="5923234"/>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l" defTabSz="232257" rtl="0">
              <a:lnSpc>
                <a:spcPct val="100000"/>
              </a:lnSpc>
              <a:spcBef>
                <a:spcPct val="0"/>
              </a:spcBef>
              <a:spcAft>
                <a:spcPts val="0"/>
              </a:spcAft>
              <a:defRPr kumimoji="0" sz="1800" b="0" i="0" u="none" strike="noStrike" kern="1200" cap="none" spc="0" normalizeH="0" baseline="0">
                <a:solidFill>
                  <a:schemeClr val="lt1"/>
                </a:solidFill>
                <a:latin typeface="+mn-lt"/>
                <a:ea typeface="+mn-ea"/>
                <a:cs typeface="+mn-cs"/>
              </a:defRPr>
            </a:lvl1pPr>
          </a:lstStyle>
          <a:p>
            <a:pPr marL="342900" indent="-342900">
              <a:buAutoNum type="arabicPeriod"/>
              <a:defRPr/>
            </a:pPr>
            <a:endParaRPr lang="en-US" altLang="ko-KR">
              <a:solidFill>
                <a:schemeClr val="tx1"/>
              </a:solidFill>
            </a:endParaRPr>
          </a:p>
          <a:p>
            <a:pPr marL="342900" indent="-342900">
              <a:buAutoNum type="arabicPeriod"/>
              <a:defRPr/>
            </a:pPr>
            <a:r>
              <a:rPr lang="en-US" altLang="ko-KR">
                <a:solidFill>
                  <a:prstClr val="white"/>
                </a:solidFill>
              </a:rPr>
              <a:t>5. https://www.youtube.com/watch?v=wr7UtYDG7Jo</a:t>
            </a:r>
          </a:p>
        </p:txBody>
      </p:sp>
      <p:sp>
        <p:nvSpPr>
          <p:cNvPr id="3" name="TextBox 2">
            <a:extLst>
              <a:ext uri="{FF2B5EF4-FFF2-40B4-BE49-F238E27FC236}">
                <a16:creationId xmlns:a16="http://schemas.microsoft.com/office/drawing/2014/main" id="{DE9949BF-C8B7-4328-8112-FE7BD576744F}"/>
              </a:ext>
            </a:extLst>
          </p:cNvPr>
          <p:cNvSpPr txBox="1"/>
          <p:nvPr/>
        </p:nvSpPr>
        <p:spPr>
          <a:xfrm>
            <a:off x="536642" y="163780"/>
            <a:ext cx="11118715" cy="5663089"/>
          </a:xfrm>
          <a:prstGeom prst="rect">
            <a:avLst/>
          </a:prstGeom>
          <a:noFill/>
        </p:spPr>
        <p:txBody>
          <a:bodyPr wrap="square" rtlCol="0">
            <a:spAutoFit/>
          </a:bodyPr>
          <a:lstStyle/>
          <a:p>
            <a:r>
              <a:rPr lang="en-US" altLang="ko-KR" sz="3200" b="1" dirty="0">
                <a:solidFill>
                  <a:schemeClr val="accent2">
                    <a:lumMod val="75000"/>
                  </a:schemeClr>
                </a:solidFill>
              </a:rPr>
              <a:t>5. Other things</a:t>
            </a:r>
          </a:p>
          <a:p>
            <a:endParaRPr lang="en-US" altLang="ko-KR" sz="3200" b="1" dirty="0">
              <a:solidFill>
                <a:schemeClr val="accent2">
                  <a:lumMod val="75000"/>
                </a:schemeClr>
              </a:solidFill>
            </a:endParaRPr>
          </a:p>
          <a:p>
            <a:endParaRPr lang="en-US" altLang="ko-KR" sz="3200" b="1" dirty="0">
              <a:solidFill>
                <a:schemeClr val="accent2">
                  <a:lumMod val="75000"/>
                </a:schemeClr>
              </a:solidFill>
            </a:endParaRPr>
          </a:p>
          <a:p>
            <a:endParaRPr lang="en-US" altLang="ko-KR" dirty="0"/>
          </a:p>
          <a:p>
            <a:endParaRPr lang="en-US" altLang="ko-KR" dirty="0"/>
          </a:p>
          <a:p>
            <a:r>
              <a:rPr lang="en-US" altLang="ko-KR" sz="2000" dirty="0"/>
              <a:t>-</a:t>
            </a:r>
            <a:r>
              <a:rPr lang="en-US" altLang="ko-KR" sz="2400" b="1" dirty="0"/>
              <a:t>All stores are open on the weekends and quite many shops are open even on holidays</a:t>
            </a:r>
          </a:p>
          <a:p>
            <a:endParaRPr lang="en-US" altLang="ko-KR" sz="2400" b="1" dirty="0"/>
          </a:p>
          <a:p>
            <a:pPr marL="342900" indent="-342900">
              <a:buFontTx/>
              <a:buChar char="-"/>
            </a:pPr>
            <a:r>
              <a:rPr lang="en-US" altLang="ko-KR" sz="2400" b="1" dirty="0"/>
              <a:t>The public transportation includes buses, subways and taxi arrive on time and can check where they are currently now</a:t>
            </a:r>
          </a:p>
          <a:p>
            <a:pPr marL="285750" indent="-285750">
              <a:buFontTx/>
              <a:buChar char="-"/>
            </a:pPr>
            <a:endParaRPr lang="en-US" altLang="ko-KR" sz="2400" b="1" dirty="0"/>
          </a:p>
          <a:p>
            <a:pPr marL="285750" indent="-285750">
              <a:buFontTx/>
              <a:buChar char="-"/>
            </a:pPr>
            <a:r>
              <a:rPr lang="en-US" altLang="ko-KR" sz="2400" b="1" dirty="0"/>
              <a:t>Most of public toilets are free</a:t>
            </a:r>
          </a:p>
          <a:p>
            <a:pPr marL="285750" indent="-285750">
              <a:buFontTx/>
              <a:buChar char="-"/>
            </a:pPr>
            <a:r>
              <a:rPr lang="en-US" altLang="ko-KR" sz="2400" b="1" dirty="0"/>
              <a:t>Also water is for free</a:t>
            </a:r>
          </a:p>
          <a:p>
            <a:pPr marL="285750" indent="-285750">
              <a:buFontTx/>
              <a:buChar char="-"/>
            </a:pPr>
            <a:endParaRPr lang="en-US" altLang="ko-KR" sz="2000" b="1" dirty="0"/>
          </a:p>
          <a:p>
            <a:pPr marL="285750" indent="-285750">
              <a:buFontTx/>
              <a:buChar char="-"/>
            </a:pPr>
            <a:endParaRPr lang="ko-KR" altLang="en-US" b="1" dirty="0"/>
          </a:p>
        </p:txBody>
      </p:sp>
      <p:pic>
        <p:nvPicPr>
          <p:cNvPr id="4" name="그림 3">
            <a:extLst>
              <a:ext uri="{FF2B5EF4-FFF2-40B4-BE49-F238E27FC236}">
                <a16:creationId xmlns:a16="http://schemas.microsoft.com/office/drawing/2014/main" id="{F1C70C43-928B-4EE4-80E8-CC9BF73EAEF5}"/>
              </a:ext>
            </a:extLst>
          </p:cNvPr>
          <p:cNvPicPr>
            <a:picLocks noChangeAspect="1"/>
          </p:cNvPicPr>
          <p:nvPr/>
        </p:nvPicPr>
        <p:blipFill>
          <a:blip r:embed="rId2"/>
          <a:stretch>
            <a:fillRect/>
          </a:stretch>
        </p:blipFill>
        <p:spPr>
          <a:xfrm>
            <a:off x="6537928" y="2669134"/>
            <a:ext cx="4918349" cy="2978239"/>
          </a:xfrm>
          <a:prstGeom prst="rect">
            <a:avLst/>
          </a:prstGeom>
        </p:spPr>
      </p:pic>
      <p:pic>
        <p:nvPicPr>
          <p:cNvPr id="5" name="그림 4">
            <a:extLst>
              <a:ext uri="{FF2B5EF4-FFF2-40B4-BE49-F238E27FC236}">
                <a16:creationId xmlns:a16="http://schemas.microsoft.com/office/drawing/2014/main" id="{E8F820D6-18AB-410B-965B-EA3ADA8D595F}"/>
              </a:ext>
            </a:extLst>
          </p:cNvPr>
          <p:cNvPicPr>
            <a:picLocks noChangeAspect="1"/>
          </p:cNvPicPr>
          <p:nvPr/>
        </p:nvPicPr>
        <p:blipFill rotWithShape="1">
          <a:blip r:embed="rId3"/>
          <a:srcRect l="12048" t="9219" r="43910" b="14326"/>
          <a:stretch/>
        </p:blipFill>
        <p:spPr>
          <a:xfrm>
            <a:off x="6467910" y="1031131"/>
            <a:ext cx="5369669" cy="5243208"/>
          </a:xfrm>
          <a:prstGeom prst="rect">
            <a:avLst/>
          </a:prstGeom>
        </p:spPr>
      </p:pic>
    </p:spTree>
    <p:extLst>
      <p:ext uri="{BB962C8B-B14F-4D97-AF65-F5344CB8AC3E}">
        <p14:creationId xmlns:p14="http://schemas.microsoft.com/office/powerpoint/2010/main" val="123504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5"/>
                                        </p:tgtEl>
                                        <p:attrNameLst>
                                          <p:attrName>ppt_x</p:attrName>
                                        </p:attrNameLst>
                                      </p:cBhvr>
                                      <p:tavLst>
                                        <p:tav tm="0">
                                          <p:val>
                                            <p:strVal val="ppt_x"/>
                                          </p:val>
                                        </p:tav>
                                        <p:tav tm="100000">
                                          <p:val>
                                            <p:strVal val="ppt_x"/>
                                          </p:val>
                                        </p:tav>
                                      </p:tavLst>
                                    </p:anim>
                                    <p:anim calcmode="lin" valueType="num">
                                      <p:cBhvr additive="base">
                                        <p:cTn id="22" dur="500"/>
                                        <p:tgtEl>
                                          <p:spTgt spid="5"/>
                                        </p:tgtEl>
                                        <p:attrNameLst>
                                          <p:attrName>ppt_y</p:attrName>
                                        </p:attrNameLst>
                                      </p:cBhvr>
                                      <p:tavLst>
                                        <p:tav tm="0">
                                          <p:val>
                                            <p:strVal val="ppt_y"/>
                                          </p:val>
                                        </p:tav>
                                        <p:tav tm="100000">
                                          <p:val>
                                            <p:strVal val="1+ppt_h/2"/>
                                          </p:val>
                                        </p:tav>
                                      </p:tavLst>
                                    </p:anim>
                                    <p:set>
                                      <p:cBhvr>
                                        <p:cTn id="2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7" name="모서리가 둥근 직사각형 4">
            <a:hlinkClick r:id="rId2"/>
            <a:extLst>
              <a:ext uri="{FF2B5EF4-FFF2-40B4-BE49-F238E27FC236}">
                <a16:creationId xmlns:a16="http://schemas.microsoft.com/office/drawing/2014/main" id="{EC622C56-9949-4F5F-A515-59FB85EE6396}"/>
              </a:ext>
            </a:extLst>
          </p:cNvPr>
          <p:cNvSpPr/>
          <p:nvPr/>
        </p:nvSpPr>
        <p:spPr>
          <a:xfrm>
            <a:off x="338002" y="1150798"/>
            <a:ext cx="11355614" cy="5435600"/>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l" defTabSz="232257" rtl="0">
              <a:lnSpc>
                <a:spcPct val="100000"/>
              </a:lnSpc>
              <a:spcBef>
                <a:spcPct val="0"/>
              </a:spcBef>
              <a:spcAft>
                <a:spcPts val="0"/>
              </a:spcAft>
              <a:defRPr kumimoji="0" sz="1800" b="0" i="0" u="none" strike="noStrike" kern="1200" cap="none" spc="0" normalizeH="0" baseline="0">
                <a:solidFill>
                  <a:schemeClr val="lt1"/>
                </a:solidFill>
                <a:latin typeface="+mn-lt"/>
                <a:ea typeface="+mn-ea"/>
                <a:cs typeface="+mn-cs"/>
              </a:defRPr>
            </a:lvl1pPr>
          </a:lstStyle>
          <a:p>
            <a:pPr algn="ctr">
              <a:defRPr/>
            </a:pPr>
            <a:r>
              <a:rPr lang="en-US" altLang="ko-KR">
                <a:solidFill>
                  <a:prstClr val="white"/>
                </a:solidFill>
              </a:rPr>
              <a:t>https://www.youtube.com/watch?v=nF1zZIETE5k</a:t>
            </a:r>
            <a:endParaRPr lang="ko-KR" altLang="en-US">
              <a:solidFill>
                <a:prstClr val="white"/>
              </a:solidFill>
            </a:endParaRPr>
          </a:p>
        </p:txBody>
      </p:sp>
      <p:sp>
        <p:nvSpPr>
          <p:cNvPr id="8" name="직사각형 7">
            <a:extLst>
              <a:ext uri="{FF2B5EF4-FFF2-40B4-BE49-F238E27FC236}">
                <a16:creationId xmlns:a16="http://schemas.microsoft.com/office/drawing/2014/main" id="{EFEA413E-C4E3-48D5-B996-0C1FD47D5B40}"/>
              </a:ext>
            </a:extLst>
          </p:cNvPr>
          <p:cNvSpPr/>
          <p:nvPr/>
        </p:nvSpPr>
        <p:spPr>
          <a:xfrm>
            <a:off x="3059338" y="271602"/>
            <a:ext cx="5938160" cy="735842"/>
          </a:xfrm>
          <a:prstGeom prst="rect">
            <a:avLst/>
          </a:prstGeom>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algn="ctr" latinLnBrk="0">
              <a:lnSpc>
                <a:spcPct val="150000"/>
              </a:lnSpc>
              <a:defRPr/>
            </a:pPr>
            <a:r>
              <a:rPr lang="en-US" altLang="ko-KR" sz="3200" b="1" i="1" kern="0">
                <a:solidFill>
                  <a:srgbClr val="87726A"/>
                </a:solidFill>
              </a:rPr>
              <a:t>Today’s K-pop</a:t>
            </a:r>
            <a:endParaRPr lang="ko-KR" altLang="en-US" sz="6000" kern="0">
              <a:solidFill>
                <a:srgbClr val="87726A"/>
              </a:solidFill>
            </a:endParaRPr>
          </a:p>
        </p:txBody>
      </p:sp>
      <p:sp>
        <p:nvSpPr>
          <p:cNvPr id="9" name="TextBox 3">
            <a:extLst>
              <a:ext uri="{FF2B5EF4-FFF2-40B4-BE49-F238E27FC236}">
                <a16:creationId xmlns:a16="http://schemas.microsoft.com/office/drawing/2014/main" id="{B79B6F19-D553-44EA-9D9D-162AAE325227}"/>
              </a:ext>
            </a:extLst>
          </p:cNvPr>
          <p:cNvSpPr txBox="1"/>
          <p:nvPr/>
        </p:nvSpPr>
        <p:spPr>
          <a:xfrm>
            <a:off x="6652338" y="3606988"/>
            <a:ext cx="4879910" cy="523220"/>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lvl="0">
              <a:defRPr/>
            </a:pPr>
            <a:r>
              <a:rPr lang="en-US" altLang="ko-KR" sz="2800" b="1" dirty="0"/>
              <a:t>Twice – Alcohol-Free</a:t>
            </a:r>
            <a:endParaRPr lang="ko-KR" altLang="en-US" sz="2800" b="1" dirty="0"/>
          </a:p>
        </p:txBody>
      </p:sp>
      <p:sp>
        <p:nvSpPr>
          <p:cNvPr id="11" name="TextBox 10">
            <a:extLst>
              <a:ext uri="{FF2B5EF4-FFF2-40B4-BE49-F238E27FC236}">
                <a16:creationId xmlns:a16="http://schemas.microsoft.com/office/drawing/2014/main" id="{4551FEDE-458A-446A-BA23-296A8FFCE261}"/>
              </a:ext>
            </a:extLst>
          </p:cNvPr>
          <p:cNvSpPr txBox="1"/>
          <p:nvPr/>
        </p:nvSpPr>
        <p:spPr>
          <a:xfrm>
            <a:off x="6652338" y="4559456"/>
            <a:ext cx="6094206" cy="369332"/>
          </a:xfrm>
          <a:prstGeom prst="rect">
            <a:avLst/>
          </a:prstGeom>
          <a:noFill/>
        </p:spPr>
        <p:txBody>
          <a:bodyPr wrap="square">
            <a:spAutoFit/>
          </a:bodyPr>
          <a:lstStyle/>
          <a:p>
            <a:r>
              <a:rPr lang="en-US" altLang="ko-KR" dirty="0">
                <a:hlinkClick r:id="rId3"/>
              </a:rPr>
              <a:t>TWICE "Alcohol-Free" M/V - YouTube</a:t>
            </a:r>
            <a:endParaRPr lang="ko-KR" altLang="en-US" dirty="0"/>
          </a:p>
        </p:txBody>
      </p:sp>
      <p:pic>
        <p:nvPicPr>
          <p:cNvPr id="1026" name="Picture 2">
            <a:extLst>
              <a:ext uri="{FF2B5EF4-FFF2-40B4-BE49-F238E27FC236}">
                <a16:creationId xmlns:a16="http://schemas.microsoft.com/office/drawing/2014/main" id="{C7806FDE-3ECA-4E8D-AAC7-E63C4B1D0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751" y="1818041"/>
            <a:ext cx="5038249" cy="3781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735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83778" y="965998"/>
            <a:ext cx="11592911"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pic>
        <p:nvPicPr>
          <p:cNvPr id="4" name="그림 3">
            <a:extLst>
              <a:ext uri="{FF2B5EF4-FFF2-40B4-BE49-F238E27FC236}">
                <a16:creationId xmlns:a16="http://schemas.microsoft.com/office/drawing/2014/main" id="{003C27A0-B750-4269-9E47-BF972EA65474}"/>
              </a:ext>
            </a:extLst>
          </p:cNvPr>
          <p:cNvPicPr>
            <a:picLocks noChangeAspect="1"/>
          </p:cNvPicPr>
          <p:nvPr/>
        </p:nvPicPr>
        <p:blipFill>
          <a:blip r:embed="rId3"/>
          <a:stretch>
            <a:fillRect/>
          </a:stretch>
        </p:blipFill>
        <p:spPr>
          <a:xfrm>
            <a:off x="403333" y="2424111"/>
            <a:ext cx="11353800" cy="2009775"/>
          </a:xfrm>
          <a:prstGeom prst="rect">
            <a:avLst/>
          </a:prstGeom>
        </p:spPr>
      </p:pic>
      <p:sp>
        <p:nvSpPr>
          <p:cNvPr id="10" name="TextBox 9">
            <a:extLst>
              <a:ext uri="{FF2B5EF4-FFF2-40B4-BE49-F238E27FC236}">
                <a16:creationId xmlns:a16="http://schemas.microsoft.com/office/drawing/2014/main" id="{0F49CECA-679F-4A46-886F-A57A87D660B0}"/>
              </a:ext>
            </a:extLst>
          </p:cNvPr>
          <p:cNvSpPr txBox="1"/>
          <p:nvPr/>
        </p:nvSpPr>
        <p:spPr>
          <a:xfrm>
            <a:off x="2438400" y="3059667"/>
            <a:ext cx="6096000" cy="369332"/>
          </a:xfrm>
          <a:prstGeom prst="rect">
            <a:avLst/>
          </a:prstGeom>
          <a:noFill/>
        </p:spPr>
        <p:txBody>
          <a:bodyPr wrap="square">
            <a:spAutoFit/>
          </a:bodyPr>
          <a:lstStyle/>
          <a:p>
            <a:r>
              <a:rPr lang="ko-KR" altLang="en-US" sz="1800" b="1" i="0" u="none" strike="noStrike" baseline="0" dirty="0">
                <a:solidFill>
                  <a:schemeClr val="tx2"/>
                </a:solidFill>
                <a:latin typeface="맑은 고딕" panose="020B0503020000020004" pitchFamily="50" charset="-127"/>
                <a:ea typeface="맑은 고딕" panose="020B0503020000020004" pitchFamily="50" charset="-127"/>
              </a:rPr>
              <a:t>앉읍시다</a:t>
            </a:r>
            <a:r>
              <a:rPr lang="en-US" altLang="ko-KR" sz="1800" b="1" i="0" u="none" strike="noStrike" baseline="0" dirty="0">
                <a:solidFill>
                  <a:schemeClr val="tx2"/>
                </a:solidFill>
                <a:latin typeface="Arial" panose="020B0604020202020204" pitchFamily="34" charset="0"/>
                <a:ea typeface="맑은 고딕" panose="020B0503020000020004" pitchFamily="50" charset="-127"/>
              </a:rPr>
              <a:t>[</a:t>
            </a:r>
            <a:r>
              <a:rPr lang="en-US" altLang="ko-KR" sz="1800" b="1" i="0" u="none" strike="noStrike" baseline="0" dirty="0" err="1">
                <a:solidFill>
                  <a:schemeClr val="tx2"/>
                </a:solidFill>
                <a:latin typeface="Arial" panose="020B0604020202020204" pitchFamily="34" charset="0"/>
                <a:ea typeface="맑은 고딕" panose="020B0503020000020004" pitchFamily="50" charset="-127"/>
              </a:rPr>
              <a:t>an</a:t>
            </a:r>
            <a:r>
              <a:rPr lang="en-US" altLang="ko-KR" sz="1800" b="1" i="0" u="none" strike="noStrike" baseline="0" dirty="0" err="1">
                <a:solidFill>
                  <a:schemeClr val="tx2"/>
                </a:solidFill>
                <a:latin typeface="맑은 고딕" panose="020B0503020000020004" pitchFamily="50" charset="-127"/>
                <a:ea typeface="맑은 고딕" panose="020B0503020000020004" pitchFamily="50" charset="-127"/>
              </a:rPr>
              <a:t>·</a:t>
            </a:r>
            <a:r>
              <a:rPr lang="en-US" altLang="ko-KR" sz="1800" b="1" i="0" u="none" strike="noStrike" baseline="0" dirty="0" err="1">
                <a:solidFill>
                  <a:schemeClr val="tx2"/>
                </a:solidFill>
                <a:latin typeface="Arial" panose="020B0604020202020204" pitchFamily="34" charset="0"/>
                <a:ea typeface="맑은 고딕" panose="020B0503020000020004" pitchFamily="50" charset="-127"/>
              </a:rPr>
              <a:t>jeup</a:t>
            </a:r>
            <a:r>
              <a:rPr lang="en-US" altLang="ko-KR" sz="1800" b="1" i="0" u="none" strike="noStrike" baseline="0" dirty="0" err="1">
                <a:solidFill>
                  <a:schemeClr val="tx2"/>
                </a:solidFill>
                <a:latin typeface="맑은 고딕" panose="020B0503020000020004" pitchFamily="50" charset="-127"/>
                <a:ea typeface="맑은 고딕" panose="020B0503020000020004" pitchFamily="50" charset="-127"/>
              </a:rPr>
              <a:t>·</a:t>
            </a:r>
            <a:r>
              <a:rPr lang="en-US" altLang="ko-KR" sz="1800" b="1" i="0" u="none" strike="noStrike" baseline="0" dirty="0" err="1">
                <a:solidFill>
                  <a:schemeClr val="tx2"/>
                </a:solidFill>
                <a:latin typeface="Arial" panose="020B0604020202020204" pitchFamily="34" charset="0"/>
                <a:ea typeface="맑은 고딕" panose="020B0503020000020004" pitchFamily="50" charset="-127"/>
              </a:rPr>
              <a:t>ssi</a:t>
            </a:r>
            <a:r>
              <a:rPr lang="en-US" altLang="ko-KR" sz="1800" b="1" i="0" u="none" strike="noStrike" baseline="0" dirty="0" err="1">
                <a:solidFill>
                  <a:schemeClr val="tx2"/>
                </a:solidFill>
                <a:latin typeface="맑은 고딕" panose="020B0503020000020004" pitchFamily="50" charset="-127"/>
                <a:ea typeface="맑은 고딕" panose="020B0503020000020004" pitchFamily="50" charset="-127"/>
              </a:rPr>
              <a:t>·</a:t>
            </a:r>
            <a:r>
              <a:rPr lang="en-US" altLang="ko-KR" sz="1800" b="1" i="0" u="none" strike="noStrike" baseline="0" dirty="0" err="1">
                <a:solidFill>
                  <a:schemeClr val="tx2"/>
                </a:solidFill>
                <a:latin typeface="Arial" panose="020B0604020202020204" pitchFamily="34" charset="0"/>
                <a:ea typeface="맑은 고딕" panose="020B0503020000020004" pitchFamily="50" charset="-127"/>
              </a:rPr>
              <a:t>da</a:t>
            </a:r>
            <a:r>
              <a:rPr lang="en-US" altLang="ko-KR" sz="1800" b="1" i="0" u="none" strike="noStrike" baseline="0" dirty="0">
                <a:solidFill>
                  <a:schemeClr val="tx2"/>
                </a:solidFill>
                <a:latin typeface="Arial" panose="020B0604020202020204" pitchFamily="34" charset="0"/>
                <a:ea typeface="맑은 고딕" panose="020B0503020000020004" pitchFamily="50" charset="-127"/>
              </a:rPr>
              <a:t>] </a:t>
            </a:r>
            <a:endParaRPr lang="ko-KR" altLang="en-US" b="1" dirty="0">
              <a:solidFill>
                <a:schemeClr val="tx2"/>
              </a:solidFill>
            </a:endParaRPr>
          </a:p>
        </p:txBody>
      </p:sp>
      <p:sp>
        <p:nvSpPr>
          <p:cNvPr id="11" name="TextBox 10">
            <a:extLst>
              <a:ext uri="{FF2B5EF4-FFF2-40B4-BE49-F238E27FC236}">
                <a16:creationId xmlns:a16="http://schemas.microsoft.com/office/drawing/2014/main" id="{30671859-07D3-4443-81BB-DA8FFE4A8BA9}"/>
              </a:ext>
            </a:extLst>
          </p:cNvPr>
          <p:cNvSpPr txBox="1"/>
          <p:nvPr/>
        </p:nvSpPr>
        <p:spPr>
          <a:xfrm>
            <a:off x="7032078" y="3059667"/>
            <a:ext cx="6096000" cy="369332"/>
          </a:xfrm>
          <a:prstGeom prst="rect">
            <a:avLst/>
          </a:prstGeom>
          <a:noFill/>
        </p:spPr>
        <p:txBody>
          <a:bodyPr wrap="square">
            <a:spAutoFit/>
          </a:bodyPr>
          <a:lstStyle/>
          <a:p>
            <a:r>
              <a:rPr lang="ko-KR" altLang="en-US" sz="1800" b="1" i="0" u="none" strike="noStrike" baseline="0" dirty="0">
                <a:solidFill>
                  <a:schemeClr val="tx2"/>
                </a:solidFill>
                <a:latin typeface="맑은 고딕" panose="020B0503020000020004" pitchFamily="50" charset="-127"/>
                <a:ea typeface="맑은 고딕" panose="020B0503020000020004" pitchFamily="50" charset="-127"/>
              </a:rPr>
              <a:t>앉아요</a:t>
            </a:r>
            <a:r>
              <a:rPr lang="en-US" altLang="ko-KR" sz="1800" b="1" i="0" u="none" strike="noStrike" baseline="0" dirty="0">
                <a:solidFill>
                  <a:schemeClr val="tx2"/>
                </a:solidFill>
                <a:latin typeface="Arial" panose="020B0604020202020204" pitchFamily="34" charset="0"/>
                <a:ea typeface="맑은 고딕" panose="020B0503020000020004" pitchFamily="50" charset="-127"/>
              </a:rPr>
              <a:t>[</a:t>
            </a:r>
            <a:r>
              <a:rPr lang="en-US" altLang="ko-KR" sz="1800" b="1" i="0" u="none" strike="noStrike" baseline="0" dirty="0" err="1">
                <a:solidFill>
                  <a:schemeClr val="tx2"/>
                </a:solidFill>
                <a:latin typeface="Arial" panose="020B0604020202020204" pitchFamily="34" charset="0"/>
                <a:ea typeface="맑은 고딕" panose="020B0503020000020004" pitchFamily="50" charset="-127"/>
              </a:rPr>
              <a:t>an</a:t>
            </a:r>
            <a:r>
              <a:rPr lang="en-US" altLang="ko-KR" sz="1800" b="1" i="0" u="none" strike="noStrike" baseline="0" dirty="0" err="1">
                <a:solidFill>
                  <a:schemeClr val="tx2"/>
                </a:solidFill>
                <a:latin typeface="맑은 고딕" panose="020B0503020000020004" pitchFamily="50" charset="-127"/>
                <a:ea typeface="맑은 고딕" panose="020B0503020000020004" pitchFamily="50" charset="-127"/>
              </a:rPr>
              <a:t>·</a:t>
            </a:r>
            <a:r>
              <a:rPr lang="en-US" altLang="ko-KR" sz="1800" b="1" i="0" u="none" strike="noStrike" baseline="0" dirty="0" err="1">
                <a:solidFill>
                  <a:schemeClr val="tx2"/>
                </a:solidFill>
                <a:latin typeface="Arial" panose="020B0604020202020204" pitchFamily="34" charset="0"/>
                <a:ea typeface="맑은 고딕" panose="020B0503020000020004" pitchFamily="50" charset="-127"/>
              </a:rPr>
              <a:t>ja</a:t>
            </a:r>
            <a:r>
              <a:rPr lang="en-US" altLang="ko-KR" sz="1800" b="1" i="0" u="none" strike="noStrike" baseline="0" dirty="0" err="1">
                <a:solidFill>
                  <a:schemeClr val="tx2"/>
                </a:solidFill>
                <a:latin typeface="맑은 고딕" panose="020B0503020000020004" pitchFamily="50" charset="-127"/>
                <a:ea typeface="맑은 고딕" panose="020B0503020000020004" pitchFamily="50" charset="-127"/>
              </a:rPr>
              <a:t>·</a:t>
            </a:r>
            <a:r>
              <a:rPr lang="en-US" altLang="ko-KR" sz="1800" b="1" i="0" u="none" strike="noStrike" baseline="0" dirty="0" err="1">
                <a:solidFill>
                  <a:schemeClr val="tx2"/>
                </a:solidFill>
                <a:latin typeface="Arial" panose="020B0604020202020204" pitchFamily="34" charset="0"/>
                <a:ea typeface="맑은 고딕" panose="020B0503020000020004" pitchFamily="50" charset="-127"/>
              </a:rPr>
              <a:t>yo</a:t>
            </a:r>
            <a:r>
              <a:rPr lang="en-US" altLang="ko-KR" sz="1800" b="1" i="0" u="none" strike="noStrike" baseline="0" dirty="0">
                <a:solidFill>
                  <a:schemeClr val="tx2"/>
                </a:solidFill>
                <a:latin typeface="Arial" panose="020B0604020202020204" pitchFamily="34" charset="0"/>
                <a:ea typeface="맑은 고딕" panose="020B0503020000020004" pitchFamily="50" charset="-127"/>
              </a:rPr>
              <a:t>] </a:t>
            </a:r>
            <a:endParaRPr lang="ko-KR" altLang="en-US" b="1" dirty="0">
              <a:solidFill>
                <a:schemeClr val="tx2"/>
              </a:solidFill>
            </a:endParaRPr>
          </a:p>
        </p:txBody>
      </p:sp>
      <p:sp>
        <p:nvSpPr>
          <p:cNvPr id="13" name="TextBox 12">
            <a:extLst>
              <a:ext uri="{FF2B5EF4-FFF2-40B4-BE49-F238E27FC236}">
                <a16:creationId xmlns:a16="http://schemas.microsoft.com/office/drawing/2014/main" id="{503D85AF-A942-43B0-93D5-FF7FAA72B5CE}"/>
              </a:ext>
            </a:extLst>
          </p:cNvPr>
          <p:cNvSpPr txBox="1"/>
          <p:nvPr/>
        </p:nvSpPr>
        <p:spPr>
          <a:xfrm>
            <a:off x="2798378" y="3584628"/>
            <a:ext cx="6563710" cy="369332"/>
          </a:xfrm>
          <a:prstGeom prst="rect">
            <a:avLst/>
          </a:prstGeom>
          <a:noFill/>
        </p:spPr>
        <p:txBody>
          <a:bodyPr wrap="square">
            <a:spAutoFit/>
          </a:bodyPr>
          <a:lstStyle/>
          <a:p>
            <a:r>
              <a:rPr lang="ko-KR" altLang="en-US" sz="1800" b="1" i="0" u="none" strike="noStrike" baseline="0" dirty="0">
                <a:solidFill>
                  <a:schemeClr val="tx2"/>
                </a:solidFill>
                <a:latin typeface="맑은 고딕" panose="020B0503020000020004" pitchFamily="50" charset="-127"/>
                <a:ea typeface="맑은 고딕" panose="020B0503020000020004" pitchFamily="50" charset="-127"/>
              </a:rPr>
              <a:t>앉아</a:t>
            </a:r>
            <a:r>
              <a:rPr lang="en-US" altLang="ko-KR" sz="1800" b="1" i="0" u="none" strike="noStrike" baseline="0" dirty="0">
                <a:solidFill>
                  <a:schemeClr val="tx2"/>
                </a:solidFill>
                <a:latin typeface="Arial" panose="020B0604020202020204" pitchFamily="34" charset="0"/>
                <a:ea typeface="맑은 고딕" panose="020B0503020000020004" pitchFamily="50" charset="-127"/>
              </a:rPr>
              <a:t>[</a:t>
            </a:r>
            <a:r>
              <a:rPr lang="en-US" altLang="ko-KR" sz="1800" b="1" i="0" u="none" strike="noStrike" baseline="0" dirty="0" err="1">
                <a:solidFill>
                  <a:schemeClr val="tx2"/>
                </a:solidFill>
                <a:latin typeface="Arial" panose="020B0604020202020204" pitchFamily="34" charset="0"/>
                <a:ea typeface="맑은 고딕" panose="020B0503020000020004" pitchFamily="50" charset="-127"/>
              </a:rPr>
              <a:t>an</a:t>
            </a:r>
            <a:r>
              <a:rPr lang="en-US" altLang="ko-KR" sz="1800" b="1" i="0" u="none" strike="noStrike" baseline="0" dirty="0" err="1">
                <a:solidFill>
                  <a:schemeClr val="tx2"/>
                </a:solidFill>
                <a:latin typeface="맑은 고딕" panose="020B0503020000020004" pitchFamily="50" charset="-127"/>
                <a:ea typeface="맑은 고딕" panose="020B0503020000020004" pitchFamily="50" charset="-127"/>
              </a:rPr>
              <a:t>·</a:t>
            </a:r>
            <a:r>
              <a:rPr lang="en-US" altLang="ko-KR" sz="1800" b="1" i="0" u="none" strike="noStrike" baseline="0" dirty="0" err="1">
                <a:solidFill>
                  <a:schemeClr val="tx2"/>
                </a:solidFill>
                <a:latin typeface="Arial" panose="020B0604020202020204" pitchFamily="34" charset="0"/>
                <a:ea typeface="맑은 고딕" panose="020B0503020000020004" pitchFamily="50" charset="-127"/>
              </a:rPr>
              <a:t>ja</a:t>
            </a:r>
            <a:r>
              <a:rPr lang="en-US" altLang="ko-KR" sz="1800" b="1" i="0" u="none" strike="noStrike" baseline="0" dirty="0">
                <a:solidFill>
                  <a:schemeClr val="tx2"/>
                </a:solidFill>
                <a:latin typeface="Arial" panose="020B0604020202020204" pitchFamily="34" charset="0"/>
                <a:ea typeface="맑은 고딕" panose="020B0503020000020004" pitchFamily="50" charset="-127"/>
              </a:rPr>
              <a:t>] </a:t>
            </a:r>
          </a:p>
        </p:txBody>
      </p:sp>
      <p:sp>
        <p:nvSpPr>
          <p:cNvPr id="15" name="TextBox 14">
            <a:extLst>
              <a:ext uri="{FF2B5EF4-FFF2-40B4-BE49-F238E27FC236}">
                <a16:creationId xmlns:a16="http://schemas.microsoft.com/office/drawing/2014/main" id="{34710CEF-8F77-40CB-939F-4C4593C2AB37}"/>
              </a:ext>
            </a:extLst>
          </p:cNvPr>
          <p:cNvSpPr txBox="1"/>
          <p:nvPr/>
        </p:nvSpPr>
        <p:spPr>
          <a:xfrm>
            <a:off x="7464972" y="3584628"/>
            <a:ext cx="6563710" cy="369332"/>
          </a:xfrm>
          <a:prstGeom prst="rect">
            <a:avLst/>
          </a:prstGeom>
          <a:noFill/>
        </p:spPr>
        <p:txBody>
          <a:bodyPr wrap="square">
            <a:spAutoFit/>
          </a:bodyPr>
          <a:lstStyle/>
          <a:p>
            <a:r>
              <a:rPr lang="ko-KR" altLang="en-US" sz="1800" b="1" i="0" u="none" strike="noStrike" baseline="0" dirty="0">
                <a:solidFill>
                  <a:schemeClr val="tx2"/>
                </a:solidFill>
                <a:latin typeface="맑은 고딕" panose="020B0503020000020004" pitchFamily="50" charset="-127"/>
                <a:ea typeface="맑은 고딕" panose="020B0503020000020004" pitchFamily="50" charset="-127"/>
              </a:rPr>
              <a:t>앉자</a:t>
            </a:r>
            <a:r>
              <a:rPr lang="en-US" altLang="ko-KR" sz="1800" b="1" i="0" u="none" strike="noStrike" baseline="0" dirty="0">
                <a:solidFill>
                  <a:schemeClr val="tx2"/>
                </a:solidFill>
                <a:latin typeface="Arial" panose="020B0604020202020204" pitchFamily="34" charset="0"/>
                <a:ea typeface="맑은 고딕" panose="020B0503020000020004" pitchFamily="50" charset="-127"/>
              </a:rPr>
              <a:t>[</a:t>
            </a:r>
            <a:r>
              <a:rPr lang="en-US" altLang="ko-KR" sz="1800" b="1" i="0" u="none" strike="noStrike" baseline="0" dirty="0" err="1">
                <a:solidFill>
                  <a:schemeClr val="tx2"/>
                </a:solidFill>
                <a:latin typeface="Arial" panose="020B0604020202020204" pitchFamily="34" charset="0"/>
                <a:ea typeface="맑은 고딕" panose="020B0503020000020004" pitchFamily="50" charset="-127"/>
              </a:rPr>
              <a:t>an</a:t>
            </a:r>
            <a:r>
              <a:rPr lang="en-US" altLang="ko-KR" sz="1800" b="1" i="0" u="none" strike="noStrike" baseline="0" dirty="0" err="1">
                <a:solidFill>
                  <a:schemeClr val="tx2"/>
                </a:solidFill>
                <a:latin typeface="맑은 고딕" panose="020B0503020000020004" pitchFamily="50" charset="-127"/>
                <a:ea typeface="맑은 고딕" panose="020B0503020000020004" pitchFamily="50" charset="-127"/>
              </a:rPr>
              <a:t>·</a:t>
            </a:r>
            <a:r>
              <a:rPr lang="en-US" altLang="ko-KR" sz="1800" b="1" i="0" u="none" strike="noStrike" baseline="0" dirty="0" err="1">
                <a:solidFill>
                  <a:schemeClr val="tx2"/>
                </a:solidFill>
                <a:latin typeface="Arial" panose="020B0604020202020204" pitchFamily="34" charset="0"/>
                <a:ea typeface="맑은 고딕" panose="020B0503020000020004" pitchFamily="50" charset="-127"/>
              </a:rPr>
              <a:t>jja</a:t>
            </a:r>
            <a:r>
              <a:rPr lang="en-US" altLang="ko-KR" sz="1800" b="1" i="0" u="none" strike="noStrike" baseline="0" dirty="0">
                <a:solidFill>
                  <a:schemeClr val="tx2"/>
                </a:solidFill>
                <a:latin typeface="Arial" panose="020B0604020202020204" pitchFamily="34" charset="0"/>
                <a:ea typeface="맑은 고딕" panose="020B0503020000020004" pitchFamily="50" charset="-127"/>
              </a:rPr>
              <a:t>] </a:t>
            </a:r>
            <a:endParaRPr lang="ko-KR" altLang="en-US" b="1" dirty="0">
              <a:solidFill>
                <a:schemeClr val="tx2"/>
              </a:solidFill>
            </a:endParaRPr>
          </a:p>
        </p:txBody>
      </p:sp>
      <p:sp>
        <p:nvSpPr>
          <p:cNvPr id="12" name="직사각형 11">
            <a:extLst>
              <a:ext uri="{FF2B5EF4-FFF2-40B4-BE49-F238E27FC236}">
                <a16:creationId xmlns:a16="http://schemas.microsoft.com/office/drawing/2014/main" id="{DC7126C3-4D2D-4616-85F1-FBC253817E4B}"/>
              </a:ext>
            </a:extLst>
          </p:cNvPr>
          <p:cNvSpPr/>
          <p:nvPr/>
        </p:nvSpPr>
        <p:spPr>
          <a:xfrm>
            <a:off x="418193" y="2766"/>
            <a:ext cx="5938160" cy="1824538"/>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1. Endings </a:t>
            </a:r>
            <a:r>
              <a:rPr lang="en-US" altLang="ko-KR" sz="2400" b="1" i="1" kern="0" dirty="0">
                <a:solidFill>
                  <a:srgbClr val="87726A"/>
                </a:solidFill>
              </a:rPr>
              <a:t>- Sentence final endings</a:t>
            </a:r>
          </a:p>
          <a:p>
            <a:pPr algn="ctr" latinLnBrk="0">
              <a:lnSpc>
                <a:spcPct val="150000"/>
              </a:lnSpc>
              <a:defRPr/>
            </a:pPr>
            <a:endParaRPr lang="ko-KR" altLang="en-US" sz="5400" kern="0" dirty="0">
              <a:solidFill>
                <a:srgbClr val="87726A"/>
              </a:solidFill>
            </a:endParaRPr>
          </a:p>
        </p:txBody>
      </p:sp>
    </p:spTree>
    <p:extLst>
      <p:ext uri="{BB962C8B-B14F-4D97-AF65-F5344CB8AC3E}">
        <p14:creationId xmlns:p14="http://schemas.microsoft.com/office/powerpoint/2010/main" val="226968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83778" y="917872"/>
            <a:ext cx="11592911"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7" name="TextBox 6">
            <a:extLst>
              <a:ext uri="{FF2B5EF4-FFF2-40B4-BE49-F238E27FC236}">
                <a16:creationId xmlns:a16="http://schemas.microsoft.com/office/drawing/2014/main" id="{9B2994B2-72C5-4F77-90CC-187A7358586A}"/>
              </a:ext>
            </a:extLst>
          </p:cNvPr>
          <p:cNvSpPr txBox="1"/>
          <p:nvPr/>
        </p:nvSpPr>
        <p:spPr>
          <a:xfrm>
            <a:off x="3047163" y="3090836"/>
            <a:ext cx="6094324" cy="1231106"/>
          </a:xfrm>
          <a:prstGeom prst="rect">
            <a:avLst/>
          </a:prstGeom>
          <a:noFill/>
        </p:spPr>
        <p:txBody>
          <a:bodyPr wrap="square">
            <a:spAutoFit/>
          </a:bodyPr>
          <a:lstStyle/>
          <a:p>
            <a:pPr algn="l"/>
            <a:endParaRPr lang="ko-KR" altLang="en-US" sz="2800" b="0" i="0" u="none" strike="noStrike" baseline="0" dirty="0">
              <a:solidFill>
                <a:srgbClr val="000000"/>
              </a:solidFill>
              <a:latin typeface="Arial" panose="020B0604020202020204" pitchFamily="34" charset="0"/>
            </a:endParaRPr>
          </a:p>
          <a:p>
            <a:r>
              <a:rPr lang="en-US" altLang="ko-KR" sz="2800" b="0" i="0" u="none" strike="noStrike" baseline="0" dirty="0">
                <a:solidFill>
                  <a:srgbClr val="000000"/>
                </a:solidFill>
                <a:latin typeface="Arial" panose="020B0604020202020204" pitchFamily="34" charset="0"/>
              </a:rPr>
              <a:t> </a:t>
            </a:r>
            <a:r>
              <a:rPr lang="en-US" altLang="ko-KR" sz="1800" b="0" i="0" u="none" strike="noStrike" baseline="0" dirty="0">
                <a:solidFill>
                  <a:srgbClr val="000000"/>
                </a:solidFill>
                <a:latin typeface="Arial" panose="020B0604020202020204" pitchFamily="34" charset="0"/>
              </a:rPr>
              <a:t>Verb stem + (honorific suffix) + Past tense + speech level ending </a:t>
            </a:r>
            <a:endParaRPr lang="ko-KR" altLang="en-US" dirty="0"/>
          </a:p>
        </p:txBody>
      </p:sp>
      <p:pic>
        <p:nvPicPr>
          <p:cNvPr id="9" name="그림 8">
            <a:extLst>
              <a:ext uri="{FF2B5EF4-FFF2-40B4-BE49-F238E27FC236}">
                <a16:creationId xmlns:a16="http://schemas.microsoft.com/office/drawing/2014/main" id="{3B24719F-D7F4-4B5B-8F09-8D0E968CA2E2}"/>
              </a:ext>
            </a:extLst>
          </p:cNvPr>
          <p:cNvPicPr>
            <a:picLocks noChangeAspect="1"/>
          </p:cNvPicPr>
          <p:nvPr/>
        </p:nvPicPr>
        <p:blipFill rotWithShape="1">
          <a:blip r:embed="rId3"/>
          <a:srcRect l="32250" t="42330" r="16560" b="20330"/>
          <a:stretch>
            <a:fillRect/>
          </a:stretch>
        </p:blipFill>
        <p:spPr>
          <a:xfrm>
            <a:off x="1559876" y="1797931"/>
            <a:ext cx="8522430" cy="3496381"/>
          </a:xfrm>
          <a:prstGeom prst="rect">
            <a:avLst/>
          </a:prstGeom>
        </p:spPr>
      </p:pic>
      <p:sp>
        <p:nvSpPr>
          <p:cNvPr id="10" name="TextBox 9">
            <a:extLst>
              <a:ext uri="{FF2B5EF4-FFF2-40B4-BE49-F238E27FC236}">
                <a16:creationId xmlns:a16="http://schemas.microsoft.com/office/drawing/2014/main" id="{27559C06-622B-411F-8503-95FE4A4F4128}"/>
              </a:ext>
            </a:extLst>
          </p:cNvPr>
          <p:cNvSpPr txBox="1"/>
          <p:nvPr/>
        </p:nvSpPr>
        <p:spPr>
          <a:xfrm>
            <a:off x="8689278" y="2556347"/>
            <a:ext cx="3500914" cy="400110"/>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b="1" i="0" u="none" strike="noStrike" kern="1200" cap="none" spc="0" normalizeH="0" baseline="0" noProof="0" dirty="0">
                <a:ln>
                  <a:noFill/>
                </a:ln>
                <a:solidFill>
                  <a:srgbClr val="5B9BD5">
                    <a:lumMod val="50000"/>
                  </a:srgbClr>
                </a:solidFill>
                <a:effectLst/>
                <a:uLnTx/>
                <a:uFillTx/>
                <a:latin typeface="맑은 고딕" panose="020F0502020204030204"/>
                <a:ea typeface="맑은 고딕" panose="020B0503020000020004" pitchFamily="50" charset="-127"/>
                <a:cs typeface="+mn-cs"/>
              </a:rPr>
              <a:t>ends in a bright vowel</a:t>
            </a:r>
          </a:p>
        </p:txBody>
      </p:sp>
      <p:sp>
        <p:nvSpPr>
          <p:cNvPr id="11" name="화살표: 위로 굽음 10">
            <a:extLst>
              <a:ext uri="{FF2B5EF4-FFF2-40B4-BE49-F238E27FC236}">
                <a16:creationId xmlns:a16="http://schemas.microsoft.com/office/drawing/2014/main" id="{DD850884-EF20-4376-B612-82C4F79B90E7}"/>
              </a:ext>
            </a:extLst>
          </p:cNvPr>
          <p:cNvSpPr/>
          <p:nvPr/>
        </p:nvSpPr>
        <p:spPr>
          <a:xfrm rot="5400000">
            <a:off x="8207180" y="2455636"/>
            <a:ext cx="337188" cy="461647"/>
          </a:xfrm>
          <a:prstGeom prst="bentUpArrow">
            <a:avLst>
              <a:gd name="adj1" fmla="val 25000"/>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l" defTabSz="232257" rtl="0">
              <a:lnSpc>
                <a:spcPct val="100000"/>
              </a:lnSpc>
              <a:spcBef>
                <a:spcPct val="0"/>
              </a:spcBef>
              <a:spcAft>
                <a:spcPts val="0"/>
              </a:spcAft>
              <a:defRPr kumimoji="0" sz="1800" b="0" i="0" u="none" strike="noStrike" kern="1200" cap="none" spc="0" normalizeH="0" baseline="0">
                <a:solidFill>
                  <a:schemeClr val="lt1"/>
                </a:solidFill>
                <a:latin typeface="+mn-lt"/>
                <a:ea typeface="+mn-ea"/>
                <a:cs typeface="+mn-cs"/>
              </a:defRPr>
            </a:lvl1pPr>
          </a:lstStyle>
          <a:p>
            <a:pPr algn="ctr">
              <a:defRPr/>
            </a:pPr>
            <a:endParaRPr lang="ko-KR" altLang="en-US"/>
          </a:p>
        </p:txBody>
      </p:sp>
      <p:sp>
        <p:nvSpPr>
          <p:cNvPr id="18" name="직사각형 17">
            <a:extLst>
              <a:ext uri="{FF2B5EF4-FFF2-40B4-BE49-F238E27FC236}">
                <a16:creationId xmlns:a16="http://schemas.microsoft.com/office/drawing/2014/main" id="{88E678B1-8478-4D83-8007-4F0416C01D82}"/>
              </a:ext>
            </a:extLst>
          </p:cNvPr>
          <p:cNvSpPr/>
          <p:nvPr/>
        </p:nvSpPr>
        <p:spPr>
          <a:xfrm>
            <a:off x="-576595" y="117231"/>
            <a:ext cx="9835633" cy="1824538"/>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2. Past tense marker </a:t>
            </a:r>
            <a:r>
              <a:rPr lang="ko-KR" altLang="en-US" sz="2800" b="1" i="1" kern="0" dirty="0" err="1">
                <a:solidFill>
                  <a:srgbClr val="87726A"/>
                </a:solidFill>
              </a:rPr>
              <a:t>었</a:t>
            </a:r>
            <a:r>
              <a:rPr lang="en-US" altLang="ko-KR" sz="2800" b="1" i="1" kern="0" dirty="0">
                <a:solidFill>
                  <a:srgbClr val="87726A"/>
                </a:solidFill>
              </a:rPr>
              <a:t>, </a:t>
            </a:r>
            <a:r>
              <a:rPr lang="ko-KR" altLang="en-US" sz="2800" b="1" i="1" kern="0" dirty="0" err="1">
                <a:solidFill>
                  <a:srgbClr val="87726A"/>
                </a:solidFill>
              </a:rPr>
              <a:t>았</a:t>
            </a:r>
            <a:r>
              <a:rPr lang="ko-KR" altLang="en-US" sz="2800" b="1" i="1" kern="0" dirty="0">
                <a:solidFill>
                  <a:srgbClr val="87726A"/>
                </a:solidFill>
              </a:rPr>
              <a:t> </a:t>
            </a:r>
            <a:r>
              <a:rPr lang="en-US" altLang="ko-KR" sz="2800" b="1" i="1" kern="0" dirty="0">
                <a:solidFill>
                  <a:srgbClr val="87726A"/>
                </a:solidFill>
              </a:rPr>
              <a:t>- </a:t>
            </a:r>
            <a:r>
              <a:rPr lang="en-US" altLang="ko-KR" sz="2400" b="1" i="1" kern="0" dirty="0">
                <a:solidFill>
                  <a:srgbClr val="87726A"/>
                </a:solidFill>
              </a:rPr>
              <a:t>Subtle differences</a:t>
            </a:r>
          </a:p>
          <a:p>
            <a:pPr algn="ctr" latinLnBrk="0">
              <a:lnSpc>
                <a:spcPct val="150000"/>
              </a:lnSpc>
              <a:defRPr/>
            </a:pPr>
            <a:endParaRPr lang="ko-KR" altLang="en-US" sz="5400" kern="0" dirty="0">
              <a:solidFill>
                <a:srgbClr val="87726A"/>
              </a:solidFill>
            </a:endParaRPr>
          </a:p>
        </p:txBody>
      </p:sp>
    </p:spTree>
    <p:extLst>
      <p:ext uri="{BB962C8B-B14F-4D97-AF65-F5344CB8AC3E}">
        <p14:creationId xmlns:p14="http://schemas.microsoft.com/office/powerpoint/2010/main" val="80646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83778" y="965998"/>
            <a:ext cx="11592911"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2" name="직사각형 11">
            <a:extLst>
              <a:ext uri="{FF2B5EF4-FFF2-40B4-BE49-F238E27FC236}">
                <a16:creationId xmlns:a16="http://schemas.microsoft.com/office/drawing/2014/main" id="{DC7126C3-4D2D-4616-85F1-FBC253817E4B}"/>
              </a:ext>
            </a:extLst>
          </p:cNvPr>
          <p:cNvSpPr/>
          <p:nvPr/>
        </p:nvSpPr>
        <p:spPr>
          <a:xfrm>
            <a:off x="-576595" y="117231"/>
            <a:ext cx="9835633" cy="1824538"/>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2. Past tense marker </a:t>
            </a:r>
            <a:r>
              <a:rPr lang="ko-KR" altLang="en-US" sz="2800" b="1" i="1" kern="0" dirty="0" err="1">
                <a:solidFill>
                  <a:srgbClr val="87726A"/>
                </a:solidFill>
              </a:rPr>
              <a:t>었</a:t>
            </a:r>
            <a:r>
              <a:rPr lang="en-US" altLang="ko-KR" sz="2800" b="1" i="1" kern="0" dirty="0">
                <a:solidFill>
                  <a:srgbClr val="87726A"/>
                </a:solidFill>
              </a:rPr>
              <a:t>, </a:t>
            </a:r>
            <a:r>
              <a:rPr lang="ko-KR" altLang="en-US" sz="2800" b="1" i="1" kern="0" dirty="0" err="1">
                <a:solidFill>
                  <a:srgbClr val="87726A"/>
                </a:solidFill>
              </a:rPr>
              <a:t>았</a:t>
            </a:r>
            <a:r>
              <a:rPr lang="ko-KR" altLang="en-US" sz="2800" b="1" i="1" kern="0" dirty="0">
                <a:solidFill>
                  <a:srgbClr val="87726A"/>
                </a:solidFill>
              </a:rPr>
              <a:t> </a:t>
            </a:r>
            <a:r>
              <a:rPr lang="en-US" altLang="ko-KR" sz="2800" b="1" i="1" kern="0" dirty="0">
                <a:solidFill>
                  <a:srgbClr val="87726A"/>
                </a:solidFill>
              </a:rPr>
              <a:t>- </a:t>
            </a:r>
            <a:r>
              <a:rPr lang="en-US" altLang="ko-KR" sz="2400" b="1" i="1" kern="0" dirty="0">
                <a:solidFill>
                  <a:srgbClr val="87726A"/>
                </a:solidFill>
              </a:rPr>
              <a:t>Subtle differences</a:t>
            </a:r>
          </a:p>
          <a:p>
            <a:pPr algn="ctr" latinLnBrk="0">
              <a:lnSpc>
                <a:spcPct val="150000"/>
              </a:lnSpc>
              <a:defRPr/>
            </a:pPr>
            <a:endParaRPr lang="ko-KR" altLang="en-US" sz="5400" kern="0" dirty="0">
              <a:solidFill>
                <a:srgbClr val="87726A"/>
              </a:solidFill>
            </a:endParaRPr>
          </a:p>
        </p:txBody>
      </p:sp>
      <p:pic>
        <p:nvPicPr>
          <p:cNvPr id="14" name="그림 13">
            <a:extLst>
              <a:ext uri="{FF2B5EF4-FFF2-40B4-BE49-F238E27FC236}">
                <a16:creationId xmlns:a16="http://schemas.microsoft.com/office/drawing/2014/main" id="{4168AADB-C588-4654-B180-AB361E0D2E8C}"/>
              </a:ext>
            </a:extLst>
          </p:cNvPr>
          <p:cNvPicPr>
            <a:picLocks noChangeAspect="1"/>
          </p:cNvPicPr>
          <p:nvPr/>
        </p:nvPicPr>
        <p:blipFill rotWithShape="1">
          <a:blip r:embed="rId3">
            <a:extLst>
              <a:ext uri="{28A0092B-C50C-407E-A947-70E740481C1C}">
                <a14:useLocalDpi xmlns:a14="http://schemas.microsoft.com/office/drawing/2010/main" val="0"/>
              </a:ext>
            </a:extLst>
          </a:blip>
          <a:srcRect l="21122" t="34014" r="22475" b="18911"/>
          <a:stretch/>
        </p:blipFill>
        <p:spPr>
          <a:xfrm>
            <a:off x="1791478" y="2266553"/>
            <a:ext cx="8462348" cy="3972825"/>
          </a:xfrm>
          <a:prstGeom prst="rect">
            <a:avLst/>
          </a:prstGeom>
        </p:spPr>
      </p:pic>
      <p:sp>
        <p:nvSpPr>
          <p:cNvPr id="16" name="TextBox 15">
            <a:extLst>
              <a:ext uri="{FF2B5EF4-FFF2-40B4-BE49-F238E27FC236}">
                <a16:creationId xmlns:a16="http://schemas.microsoft.com/office/drawing/2014/main" id="{D0E19EA9-88EB-41FF-8A15-1C3BD8CF022B}"/>
              </a:ext>
            </a:extLst>
          </p:cNvPr>
          <p:cNvSpPr txBox="1"/>
          <p:nvPr/>
        </p:nvSpPr>
        <p:spPr>
          <a:xfrm>
            <a:off x="999344" y="1614196"/>
            <a:ext cx="3628640" cy="523220"/>
          </a:xfrm>
          <a:prstGeom prst="rect">
            <a:avLst/>
          </a:prstGeom>
          <a:noFill/>
        </p:spPr>
        <p:txBody>
          <a:bodyPr wrap="square" rtlCol="0">
            <a:spAutoFit/>
          </a:bodyPr>
          <a:lstStyle/>
          <a:p>
            <a:r>
              <a:rPr lang="en-US" altLang="ko-KR" sz="2800" b="1" dirty="0"/>
              <a:t>Subtle differences </a:t>
            </a:r>
            <a:endParaRPr lang="ko-KR" altLang="en-US" sz="2800" b="1" dirty="0"/>
          </a:p>
        </p:txBody>
      </p:sp>
    </p:spTree>
    <p:extLst>
      <p:ext uri="{BB962C8B-B14F-4D97-AF65-F5344CB8AC3E}">
        <p14:creationId xmlns:p14="http://schemas.microsoft.com/office/powerpoint/2010/main" val="323936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83778" y="965998"/>
            <a:ext cx="11592911"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6" name="TextBox 5">
            <a:extLst>
              <a:ext uri="{FF2B5EF4-FFF2-40B4-BE49-F238E27FC236}">
                <a16:creationId xmlns:a16="http://schemas.microsoft.com/office/drawing/2014/main" id="{2DC929EC-E73D-4AE4-A90D-CFAB14EBF685}"/>
              </a:ext>
            </a:extLst>
          </p:cNvPr>
          <p:cNvSpPr txBox="1"/>
          <p:nvPr/>
        </p:nvSpPr>
        <p:spPr>
          <a:xfrm>
            <a:off x="999344" y="1892372"/>
            <a:ext cx="9666514" cy="1354217"/>
          </a:xfrm>
          <a:prstGeom prst="rect">
            <a:avLst/>
          </a:prstGeom>
          <a:noFill/>
        </p:spPr>
        <p:txBody>
          <a:bodyPr wrap="square" rtlCol="0">
            <a:spAutoFit/>
          </a:bodyPr>
          <a:lstStyle/>
          <a:p>
            <a:r>
              <a:rPr lang="ko-KR" altLang="en-US" sz="2400" b="1" dirty="0"/>
              <a:t>바지를 입었어요 </a:t>
            </a:r>
            <a:r>
              <a:rPr lang="en-US" altLang="ko-KR" sz="2400" b="1" dirty="0"/>
              <a:t>[</a:t>
            </a:r>
            <a:r>
              <a:rPr lang="en-US" altLang="ko-KR" sz="2400" b="1" dirty="0" err="1"/>
              <a:t>ba</a:t>
            </a:r>
            <a:r>
              <a:rPr lang="en-US" altLang="ko-KR" sz="2400" b="1" dirty="0"/>
              <a:t> ji </a:t>
            </a:r>
            <a:r>
              <a:rPr lang="en-US" altLang="ko-KR" sz="2400" b="1" dirty="0" err="1"/>
              <a:t>leul</a:t>
            </a:r>
            <a:r>
              <a:rPr lang="en-US" altLang="ko-KR" sz="2400" b="1" dirty="0"/>
              <a:t> </a:t>
            </a:r>
            <a:r>
              <a:rPr lang="en-US" altLang="ko-KR" sz="2400" b="1" dirty="0" err="1"/>
              <a:t>i</a:t>
            </a:r>
            <a:r>
              <a:rPr lang="en-US" altLang="ko-KR" sz="2400" b="1" dirty="0"/>
              <a:t> </a:t>
            </a:r>
            <a:r>
              <a:rPr lang="en-US" altLang="ko-KR" sz="2400" b="1" dirty="0" err="1"/>
              <a:t>beo</a:t>
            </a:r>
            <a:r>
              <a:rPr lang="en-US" altLang="ko-KR" sz="2400" b="1" dirty="0"/>
              <a:t> </a:t>
            </a:r>
            <a:r>
              <a:rPr lang="en-US" altLang="ko-KR" sz="2400" b="1" dirty="0" err="1"/>
              <a:t>sseo</a:t>
            </a:r>
            <a:r>
              <a:rPr lang="en-US" altLang="ko-KR" sz="2400" b="1" dirty="0"/>
              <a:t> </a:t>
            </a:r>
            <a:r>
              <a:rPr lang="en-US" altLang="ko-KR" sz="2400" b="1" dirty="0" err="1"/>
              <a:t>yo</a:t>
            </a:r>
            <a:r>
              <a:rPr lang="en-US" altLang="ko-KR" sz="2400" b="1" dirty="0"/>
              <a:t>] </a:t>
            </a:r>
          </a:p>
          <a:p>
            <a:endParaRPr lang="en-US" altLang="ko-KR" dirty="0"/>
          </a:p>
          <a:p>
            <a:r>
              <a:rPr lang="en-US" altLang="ko-KR" sz="2000" dirty="0"/>
              <a:t>1) “(I) wore a pants”</a:t>
            </a:r>
          </a:p>
          <a:p>
            <a:r>
              <a:rPr lang="en-US" altLang="ko-KR" sz="2000" dirty="0"/>
              <a:t>2) “(I) am wearing a pants” (As a result of the complete action of wearing pants)</a:t>
            </a:r>
            <a:endParaRPr lang="ko-KR" altLang="en-US" sz="2000" dirty="0"/>
          </a:p>
        </p:txBody>
      </p:sp>
      <p:sp>
        <p:nvSpPr>
          <p:cNvPr id="7" name="TextBox 6">
            <a:extLst>
              <a:ext uri="{FF2B5EF4-FFF2-40B4-BE49-F238E27FC236}">
                <a16:creationId xmlns:a16="http://schemas.microsoft.com/office/drawing/2014/main" id="{281C1D2E-34AB-4265-A3B5-68304EE10C5A}"/>
              </a:ext>
            </a:extLst>
          </p:cNvPr>
          <p:cNvSpPr txBox="1"/>
          <p:nvPr/>
        </p:nvSpPr>
        <p:spPr>
          <a:xfrm>
            <a:off x="913255" y="4026520"/>
            <a:ext cx="10591390" cy="1785104"/>
          </a:xfrm>
          <a:prstGeom prst="rect">
            <a:avLst/>
          </a:prstGeom>
          <a:noFill/>
        </p:spPr>
        <p:txBody>
          <a:bodyPr wrap="square" rtlCol="0">
            <a:spAutoFit/>
          </a:bodyPr>
          <a:lstStyle/>
          <a:p>
            <a:r>
              <a:rPr lang="en-US" altLang="ko-KR" dirty="0"/>
              <a:t>Exercise 3. Look at the following sentence and write two corresponding interpretations in English</a:t>
            </a:r>
          </a:p>
          <a:p>
            <a:pPr marL="342900" indent="-342900">
              <a:buAutoNum type="arabicParenBoth"/>
            </a:pPr>
            <a:r>
              <a:rPr lang="ko-KR" altLang="en-US" sz="2000" b="1" dirty="0"/>
              <a:t>커피를 마셨어요</a:t>
            </a:r>
            <a:r>
              <a:rPr lang="en-US" altLang="ko-KR" sz="2000" b="1" dirty="0"/>
              <a:t>. [</a:t>
            </a:r>
            <a:r>
              <a:rPr lang="en-US" altLang="ko-KR" sz="2000" b="1" dirty="0" err="1"/>
              <a:t>keo</a:t>
            </a:r>
            <a:r>
              <a:rPr lang="en-US" altLang="ko-KR" sz="2000" b="1" dirty="0"/>
              <a:t> pi </a:t>
            </a:r>
            <a:r>
              <a:rPr lang="en-US" altLang="ko-KR" sz="2000" b="1" dirty="0" err="1"/>
              <a:t>leul</a:t>
            </a:r>
            <a:r>
              <a:rPr lang="en-US" altLang="ko-KR" sz="2000" b="1" dirty="0"/>
              <a:t> ma </a:t>
            </a:r>
            <a:r>
              <a:rPr lang="en-US" altLang="ko-KR" sz="2000" b="1" dirty="0" err="1"/>
              <a:t>syeo</a:t>
            </a:r>
            <a:r>
              <a:rPr lang="en-US" altLang="ko-KR" sz="2000" b="1" dirty="0"/>
              <a:t> </a:t>
            </a:r>
            <a:r>
              <a:rPr lang="en-US" altLang="ko-KR" sz="2000" b="1" dirty="0" err="1"/>
              <a:t>sseo</a:t>
            </a:r>
            <a:r>
              <a:rPr lang="en-US" altLang="ko-KR" sz="2000" b="1" dirty="0"/>
              <a:t> </a:t>
            </a:r>
            <a:r>
              <a:rPr lang="en-US" altLang="ko-KR" sz="2000" b="1" dirty="0" err="1"/>
              <a:t>yo</a:t>
            </a:r>
            <a:r>
              <a:rPr lang="en-US" altLang="ko-KR" sz="2000" b="1" dirty="0"/>
              <a:t>]</a:t>
            </a:r>
          </a:p>
          <a:p>
            <a:pPr marL="342900" indent="-342900">
              <a:buAutoNum type="arabicParenBoth"/>
            </a:pPr>
            <a:endParaRPr lang="en-US" altLang="ko-KR" dirty="0"/>
          </a:p>
          <a:p>
            <a:pPr marL="342900" indent="-342900">
              <a:buAutoNum type="arabicParenBoth"/>
            </a:pPr>
            <a:endParaRPr lang="en-US" altLang="ko-KR" dirty="0"/>
          </a:p>
          <a:p>
            <a:endParaRPr lang="en-US" altLang="ko-KR" dirty="0"/>
          </a:p>
          <a:p>
            <a:r>
              <a:rPr lang="en-US" altLang="ko-KR" dirty="0"/>
              <a:t>→ (2) </a:t>
            </a:r>
            <a:r>
              <a:rPr lang="ko-KR" altLang="en-US" dirty="0"/>
              <a:t>한국어 수업 숙제를 했어요</a:t>
            </a:r>
            <a:r>
              <a:rPr lang="en-US" altLang="ko-KR" dirty="0"/>
              <a:t>. [</a:t>
            </a:r>
            <a:r>
              <a:rPr lang="en-US" altLang="ko-KR" dirty="0" err="1"/>
              <a:t>han</a:t>
            </a:r>
            <a:r>
              <a:rPr lang="en-US" altLang="ko-KR" dirty="0"/>
              <a:t> </a:t>
            </a:r>
            <a:r>
              <a:rPr lang="en-US" altLang="ko-KR" dirty="0" err="1"/>
              <a:t>gug</a:t>
            </a:r>
            <a:r>
              <a:rPr lang="en-US" altLang="ko-KR" dirty="0"/>
              <a:t> </a:t>
            </a:r>
            <a:r>
              <a:rPr lang="en-US" altLang="ko-KR" dirty="0" err="1"/>
              <a:t>eo</a:t>
            </a:r>
            <a:r>
              <a:rPr lang="en-US" altLang="ko-KR" dirty="0"/>
              <a:t> </a:t>
            </a:r>
            <a:r>
              <a:rPr lang="en-US" altLang="ko-KR" dirty="0" err="1"/>
              <a:t>su</a:t>
            </a:r>
            <a:r>
              <a:rPr lang="en-US" altLang="ko-KR" dirty="0"/>
              <a:t> </a:t>
            </a:r>
            <a:r>
              <a:rPr lang="en-US" altLang="ko-KR" dirty="0" err="1"/>
              <a:t>eob</a:t>
            </a:r>
            <a:r>
              <a:rPr lang="en-US" altLang="ko-KR" dirty="0"/>
              <a:t> </a:t>
            </a:r>
            <a:r>
              <a:rPr lang="en-US" altLang="ko-KR" dirty="0" err="1"/>
              <a:t>sug</a:t>
            </a:r>
            <a:r>
              <a:rPr lang="en-US" altLang="ko-KR" dirty="0"/>
              <a:t> je </a:t>
            </a:r>
            <a:r>
              <a:rPr lang="en-US" altLang="ko-KR" dirty="0" err="1"/>
              <a:t>leul</a:t>
            </a:r>
            <a:r>
              <a:rPr lang="en-US" altLang="ko-KR" dirty="0"/>
              <a:t> </a:t>
            </a:r>
            <a:r>
              <a:rPr lang="en-US" altLang="ko-KR" dirty="0" err="1"/>
              <a:t>hae</a:t>
            </a:r>
            <a:r>
              <a:rPr lang="en-US" altLang="ko-KR" dirty="0"/>
              <a:t> </a:t>
            </a:r>
            <a:r>
              <a:rPr lang="en-US" altLang="ko-KR" dirty="0" err="1"/>
              <a:t>sseo</a:t>
            </a:r>
            <a:r>
              <a:rPr lang="en-US" altLang="ko-KR" dirty="0"/>
              <a:t> </a:t>
            </a:r>
            <a:r>
              <a:rPr lang="en-US" altLang="ko-KR" dirty="0" err="1"/>
              <a:t>yo</a:t>
            </a:r>
            <a:r>
              <a:rPr lang="en-US" altLang="ko-KR" dirty="0"/>
              <a:t>]</a:t>
            </a:r>
          </a:p>
        </p:txBody>
      </p:sp>
      <p:sp>
        <p:nvSpPr>
          <p:cNvPr id="8" name="TextBox 7">
            <a:extLst>
              <a:ext uri="{FF2B5EF4-FFF2-40B4-BE49-F238E27FC236}">
                <a16:creationId xmlns:a16="http://schemas.microsoft.com/office/drawing/2014/main" id="{E7271122-7EA3-40EB-8821-4843C2DD1C8B}"/>
              </a:ext>
            </a:extLst>
          </p:cNvPr>
          <p:cNvSpPr txBox="1"/>
          <p:nvPr/>
        </p:nvSpPr>
        <p:spPr>
          <a:xfrm>
            <a:off x="1292233" y="4791630"/>
            <a:ext cx="4803767" cy="369332"/>
          </a:xfrm>
          <a:prstGeom prst="rect">
            <a:avLst/>
          </a:prstGeom>
          <a:noFill/>
        </p:spPr>
        <p:txBody>
          <a:bodyPr wrap="square" rtlCol="0">
            <a:spAutoFit/>
          </a:bodyPr>
          <a:lstStyle/>
          <a:p>
            <a:r>
              <a:rPr lang="en-US" altLang="ko-KR" b="1" dirty="0">
                <a:solidFill>
                  <a:schemeClr val="accent1">
                    <a:lumMod val="75000"/>
                  </a:schemeClr>
                </a:solidFill>
              </a:rPr>
              <a:t>(I) drank coffee/ (I) am drinking coffee</a:t>
            </a:r>
          </a:p>
        </p:txBody>
      </p:sp>
      <p:sp>
        <p:nvSpPr>
          <p:cNvPr id="9" name="TextBox 8">
            <a:extLst>
              <a:ext uri="{FF2B5EF4-FFF2-40B4-BE49-F238E27FC236}">
                <a16:creationId xmlns:a16="http://schemas.microsoft.com/office/drawing/2014/main" id="{083A78DF-CF3E-47A1-A766-20DF99810D0A}"/>
              </a:ext>
            </a:extLst>
          </p:cNvPr>
          <p:cNvSpPr txBox="1"/>
          <p:nvPr/>
        </p:nvSpPr>
        <p:spPr>
          <a:xfrm>
            <a:off x="1292233" y="5836814"/>
            <a:ext cx="8455538" cy="369332"/>
          </a:xfrm>
          <a:prstGeom prst="rect">
            <a:avLst/>
          </a:prstGeom>
          <a:noFill/>
        </p:spPr>
        <p:txBody>
          <a:bodyPr wrap="square" rtlCol="0">
            <a:spAutoFit/>
          </a:bodyPr>
          <a:lstStyle/>
          <a:p>
            <a:r>
              <a:rPr lang="en-US" altLang="ko-KR" b="1" dirty="0">
                <a:solidFill>
                  <a:schemeClr val="accent1">
                    <a:lumMod val="75000"/>
                  </a:schemeClr>
                </a:solidFill>
              </a:rPr>
              <a:t>(I) did Korean class assignment./ (I) am doing Korean class assignment</a:t>
            </a:r>
            <a:endParaRPr lang="ko-KR" altLang="en-US" b="1" dirty="0">
              <a:solidFill>
                <a:schemeClr val="accent1">
                  <a:lumMod val="75000"/>
                </a:schemeClr>
              </a:solidFill>
            </a:endParaRPr>
          </a:p>
        </p:txBody>
      </p:sp>
      <p:sp>
        <p:nvSpPr>
          <p:cNvPr id="10" name="직사각형 9">
            <a:extLst>
              <a:ext uri="{FF2B5EF4-FFF2-40B4-BE49-F238E27FC236}">
                <a16:creationId xmlns:a16="http://schemas.microsoft.com/office/drawing/2014/main" id="{4333BF5F-35E1-49C0-A4CD-506C2AC18519}"/>
              </a:ext>
            </a:extLst>
          </p:cNvPr>
          <p:cNvSpPr/>
          <p:nvPr/>
        </p:nvSpPr>
        <p:spPr>
          <a:xfrm>
            <a:off x="-737369" y="63771"/>
            <a:ext cx="9835633" cy="1824538"/>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2. Past tense marker </a:t>
            </a:r>
            <a:r>
              <a:rPr lang="ko-KR" altLang="en-US" sz="2800" b="1" i="1" kern="0" dirty="0" err="1">
                <a:solidFill>
                  <a:srgbClr val="87726A"/>
                </a:solidFill>
              </a:rPr>
              <a:t>었</a:t>
            </a:r>
            <a:r>
              <a:rPr lang="en-US" altLang="ko-KR" sz="2800" b="1" i="1" kern="0" dirty="0">
                <a:solidFill>
                  <a:srgbClr val="87726A"/>
                </a:solidFill>
              </a:rPr>
              <a:t>, </a:t>
            </a:r>
            <a:r>
              <a:rPr lang="ko-KR" altLang="en-US" sz="2800" b="1" i="1" kern="0" dirty="0" err="1">
                <a:solidFill>
                  <a:srgbClr val="87726A"/>
                </a:solidFill>
              </a:rPr>
              <a:t>았</a:t>
            </a:r>
            <a:r>
              <a:rPr lang="ko-KR" altLang="en-US" sz="2800" b="1" i="1" kern="0" dirty="0">
                <a:solidFill>
                  <a:srgbClr val="87726A"/>
                </a:solidFill>
              </a:rPr>
              <a:t> </a:t>
            </a:r>
            <a:r>
              <a:rPr lang="en-US" altLang="ko-KR" sz="2800" b="1" i="1" kern="0" dirty="0">
                <a:solidFill>
                  <a:srgbClr val="87726A"/>
                </a:solidFill>
              </a:rPr>
              <a:t>- </a:t>
            </a:r>
            <a:r>
              <a:rPr lang="en-US" altLang="ko-KR" sz="2400" b="1" i="1" kern="0" dirty="0">
                <a:solidFill>
                  <a:srgbClr val="87726A"/>
                </a:solidFill>
              </a:rPr>
              <a:t>Subtle differences</a:t>
            </a:r>
          </a:p>
          <a:p>
            <a:pPr algn="ctr" latinLnBrk="0">
              <a:lnSpc>
                <a:spcPct val="150000"/>
              </a:lnSpc>
              <a:defRPr/>
            </a:pPr>
            <a:endParaRPr lang="ko-KR" altLang="en-US" sz="5400" kern="0" dirty="0">
              <a:solidFill>
                <a:srgbClr val="87726A"/>
              </a:solidFill>
            </a:endParaRPr>
          </a:p>
        </p:txBody>
      </p:sp>
    </p:spTree>
    <p:extLst>
      <p:ext uri="{BB962C8B-B14F-4D97-AF65-F5344CB8AC3E}">
        <p14:creationId xmlns:p14="http://schemas.microsoft.com/office/powerpoint/2010/main" val="216167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83778" y="965998"/>
            <a:ext cx="11592911"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5" name="내용 개체 틀 2">
            <a:extLst>
              <a:ext uri="{FF2B5EF4-FFF2-40B4-BE49-F238E27FC236}">
                <a16:creationId xmlns:a16="http://schemas.microsoft.com/office/drawing/2014/main" id="{EF5EFD6C-0917-4718-8C5A-1357F9E23F5C}"/>
              </a:ext>
            </a:extLst>
          </p:cNvPr>
          <p:cNvSpPr txBox="1"/>
          <p:nvPr/>
        </p:nvSpPr>
        <p:spPr>
          <a:xfrm>
            <a:off x="82579" y="3179732"/>
            <a:ext cx="11995308" cy="1284227"/>
          </a:xfrm>
          <a:prstGeom prst="rect">
            <a:avLst/>
          </a:prstGeom>
        </p:spPr>
        <p:txBody>
          <a:bodyPr vert="horz" lIns="91440" tIns="45720" rIns="91440" bIns="45720">
            <a:noAutofit/>
          </a:bodyPr>
          <a:lstStyle>
            <a:lvl1pPr marL="0" indent="0" algn="ctr" defTabSz="58993" rtl="0">
              <a:lnSpc>
                <a:spcPct val="100000"/>
              </a:lnSpc>
              <a:spcBef>
                <a:spcPct val="20000"/>
              </a:spcBef>
              <a:spcAft>
                <a:spcPts val="0"/>
              </a:spcAft>
              <a:buFont typeface="Arial"/>
              <a:buNone/>
              <a:defRPr kumimoji="0" sz="3200" b="0" i="0" u="none" strike="noStrike" kern="1200" cap="none" spc="0" normalizeH="0" baseline="0">
                <a:solidFill>
                  <a:schemeClr val="tx1">
                    <a:tint val="75000"/>
                  </a:schemeClr>
                </a:solidFill>
                <a:latin typeface="+mn-lt"/>
                <a:ea typeface="+mn-ea"/>
                <a:cs typeface="+mn-cs"/>
              </a:defRPr>
            </a:lvl1pPr>
          </a:lstStyle>
          <a:p>
            <a:pPr marL="0" marR="0" lvl="0" indent="0" algn="ctr" defTabSz="232257" rtl="0" eaLnBrk="1" latinLnBrk="0" hangingPunct="1">
              <a:lnSpc>
                <a:spcPct val="100000"/>
              </a:lnSpc>
              <a:spcBef>
                <a:spcPct val="20000"/>
              </a:spcBef>
              <a:spcAft>
                <a:spcPts val="0"/>
              </a:spcAft>
              <a:buClrTx/>
              <a:buFont typeface="Arial"/>
              <a:buNone/>
              <a:defRPr/>
            </a:pPr>
            <a:r>
              <a:rPr kumimoji="1" lang="en-US" altLang="ko-KR" sz="3000" b="1" i="0" u="none" strike="noStrike" kern="1200" cap="none" spc="0" normalizeH="0" baseline="0" dirty="0">
                <a:solidFill>
                  <a:srgbClr val="1F497D"/>
                </a:solidFill>
                <a:effectLst/>
                <a:highlight>
                  <a:srgbClr val="F5FECE"/>
                </a:highlight>
                <a:uLnTx/>
                <a:uFillTx/>
                <a:latin typeface="넥슨Lv1고딕 Bold"/>
                <a:ea typeface="넥슨Lv1고딕 Bold"/>
                <a:cs typeface="+mn-cs"/>
              </a:rPr>
              <a:t> Verb stem + (honorific suffix) + Past tense + speech level ending </a:t>
            </a:r>
            <a:endParaRPr kumimoji="1" lang="en-US" altLang="ko-KR" sz="3000" b="1" i="0" u="none" strike="noStrike" kern="1200" cap="none" spc="0" normalizeH="0" baseline="0" dirty="0">
              <a:solidFill>
                <a:srgbClr val="1F497D"/>
              </a:solidFill>
              <a:highlight>
                <a:srgbClr val="F5FECE"/>
              </a:highlight>
              <a:latin typeface="넥슨Lv1고딕 Bold"/>
              <a:ea typeface="넥슨Lv1고딕 Bold"/>
              <a:cs typeface="+mn-cs"/>
            </a:endParaRPr>
          </a:p>
        </p:txBody>
      </p:sp>
      <p:sp>
        <p:nvSpPr>
          <p:cNvPr id="12" name="직사각형 11">
            <a:extLst>
              <a:ext uri="{FF2B5EF4-FFF2-40B4-BE49-F238E27FC236}">
                <a16:creationId xmlns:a16="http://schemas.microsoft.com/office/drawing/2014/main" id="{B5244042-E084-4AD7-A2FA-DF6D5DB507BA}"/>
              </a:ext>
            </a:extLst>
          </p:cNvPr>
          <p:cNvSpPr/>
          <p:nvPr/>
        </p:nvSpPr>
        <p:spPr>
          <a:xfrm>
            <a:off x="157839" y="170257"/>
            <a:ext cx="11357571"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3. Double past tense marker </a:t>
            </a:r>
            <a:r>
              <a:rPr lang="en-US" altLang="ko-KR" sz="2400" b="1" i="1" kern="0" dirty="0">
                <a:solidFill>
                  <a:srgbClr val="87726A"/>
                </a:solidFill>
              </a:rPr>
              <a:t>-</a:t>
            </a:r>
            <a:r>
              <a:rPr lang="ko-KR" altLang="en-US" sz="2400" b="1" i="1" kern="0" dirty="0">
                <a:solidFill>
                  <a:srgbClr val="87726A"/>
                </a:solidFill>
              </a:rPr>
              <a:t>‘</a:t>
            </a:r>
            <a:r>
              <a:rPr lang="en-US" altLang="ko-KR" sz="2400" b="1" i="1" kern="0" dirty="0">
                <a:solidFill>
                  <a:srgbClr val="87726A"/>
                </a:solidFill>
              </a:rPr>
              <a:t> </a:t>
            </a:r>
            <a:r>
              <a:rPr lang="ko-KR" altLang="en-US" sz="2400" b="1" i="1" kern="0" dirty="0" err="1">
                <a:solidFill>
                  <a:srgbClr val="87726A"/>
                </a:solidFill>
              </a:rPr>
              <a:t>었</a:t>
            </a:r>
            <a:r>
              <a:rPr lang="en-US" altLang="ko-KR" sz="2400" b="1" i="1" kern="0" dirty="0">
                <a:solidFill>
                  <a:srgbClr val="87726A"/>
                </a:solidFill>
              </a:rPr>
              <a:t>/</a:t>
            </a:r>
            <a:r>
              <a:rPr lang="ko-KR" altLang="en-US" sz="2400" b="1" i="1" kern="0" dirty="0" err="1">
                <a:solidFill>
                  <a:srgbClr val="87726A"/>
                </a:solidFill>
              </a:rPr>
              <a:t>았었</a:t>
            </a:r>
            <a:r>
              <a:rPr lang="ko-KR" altLang="en-US" sz="2400" b="1" i="1" kern="0" dirty="0">
                <a:solidFill>
                  <a:srgbClr val="87726A"/>
                </a:solidFill>
              </a:rPr>
              <a:t> </a:t>
            </a:r>
            <a:r>
              <a:rPr lang="en-US" altLang="ko-KR" sz="2400" b="1" i="1" kern="0" dirty="0">
                <a:solidFill>
                  <a:srgbClr val="87726A"/>
                </a:solidFill>
              </a:rPr>
              <a:t>[-</a:t>
            </a:r>
            <a:r>
              <a:rPr lang="en-US" altLang="ko-KR" sz="2400" b="1" i="1" kern="0" dirty="0" err="1">
                <a:solidFill>
                  <a:srgbClr val="87726A"/>
                </a:solidFill>
              </a:rPr>
              <a:t>eot</a:t>
            </a:r>
            <a:r>
              <a:rPr lang="en-US" altLang="ko-KR" sz="2400" b="1" i="1" kern="0" dirty="0">
                <a:solidFill>
                  <a:srgbClr val="87726A"/>
                </a:solidFill>
              </a:rPr>
              <a:t> / at </a:t>
            </a:r>
            <a:r>
              <a:rPr lang="en-US" altLang="ko-KR" sz="2400" b="1" i="1" kern="0" dirty="0" err="1">
                <a:solidFill>
                  <a:srgbClr val="87726A"/>
                </a:solidFill>
              </a:rPr>
              <a:t>eot</a:t>
            </a:r>
            <a:r>
              <a:rPr lang="en-US" altLang="ko-KR" sz="2400" b="1" i="1" kern="0" dirty="0">
                <a:solidFill>
                  <a:srgbClr val="87726A"/>
                </a:solidFill>
              </a:rPr>
              <a:t>]’   </a:t>
            </a:r>
            <a:endParaRPr lang="ko-KR" altLang="en-US" sz="2400" kern="0" dirty="0">
              <a:solidFill>
                <a:srgbClr val="87726A"/>
              </a:solidFill>
            </a:endParaRPr>
          </a:p>
        </p:txBody>
      </p:sp>
    </p:spTree>
    <p:extLst>
      <p:ext uri="{BB962C8B-B14F-4D97-AF65-F5344CB8AC3E}">
        <p14:creationId xmlns:p14="http://schemas.microsoft.com/office/powerpoint/2010/main" val="3129444947"/>
      </p:ext>
    </p:extLst>
  </p:cSld>
  <p:clrMapOvr>
    <a:masterClrMapping/>
  </p:clrMapOvr>
</p:sld>
</file>

<file path=ppt/theme/theme1.xml><?xml version="1.0" encoding="utf-8"?>
<a:theme xmlns:a="http://schemas.openxmlformats.org/drawingml/2006/main" name="7_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5493</TotalTime>
  <Words>3977</Words>
  <Application>Microsoft Office PowerPoint</Application>
  <PresentationFormat>와이드스크린</PresentationFormat>
  <Paragraphs>366</Paragraphs>
  <Slides>42</Slides>
  <Notes>23</Notes>
  <HiddenSlides>0</HiddenSlides>
  <MMClips>0</MMClips>
  <ScaleCrop>false</ScaleCrop>
  <HeadingPairs>
    <vt:vector size="6" baseType="variant">
      <vt:variant>
        <vt:lpstr>사용한 글꼴</vt:lpstr>
      </vt:variant>
      <vt:variant>
        <vt:i4>9</vt:i4>
      </vt:variant>
      <vt:variant>
        <vt:lpstr>테마</vt:lpstr>
      </vt:variant>
      <vt:variant>
        <vt:i4>1</vt:i4>
      </vt:variant>
      <vt:variant>
        <vt:lpstr>슬라이드 제목</vt:lpstr>
      </vt:variant>
      <vt:variant>
        <vt:i4>42</vt:i4>
      </vt:variant>
    </vt:vector>
  </HeadingPairs>
  <TitlesOfParts>
    <vt:vector size="52" baseType="lpstr">
      <vt:lpstr>Yoon YGO 520_TT</vt:lpstr>
      <vt:lpstr>Yoon YGO 530_TT</vt:lpstr>
      <vt:lpstr>넥슨Lv1고딕 Bold</vt:lpstr>
      <vt:lpstr>돋움</vt:lpstr>
      <vt:lpstr>맑은 고딕</vt:lpstr>
      <vt:lpstr>야놀자 야체 B</vt:lpstr>
      <vt:lpstr>Arial</vt:lpstr>
      <vt:lpstr>Roboto</vt:lpstr>
      <vt:lpstr>Wingdings</vt:lpstr>
      <vt:lpstr>7_Office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조현석</dc:creator>
  <cp:lastModifiedBy>김 명화</cp:lastModifiedBy>
  <cp:revision>64</cp:revision>
  <dcterms:created xsi:type="dcterms:W3CDTF">2020-04-30T03:42:26Z</dcterms:created>
  <dcterms:modified xsi:type="dcterms:W3CDTF">2022-04-13T13:46:27Z</dcterms:modified>
</cp:coreProperties>
</file>