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</p:sldMasterIdLst>
  <p:notesMasterIdLst>
    <p:notesMasterId r:id="rId28"/>
  </p:notesMasterIdLst>
  <p:sldIdLst>
    <p:sldId id="256" r:id="rId2"/>
    <p:sldId id="263" r:id="rId3"/>
    <p:sldId id="257" r:id="rId4"/>
    <p:sldId id="258" r:id="rId5"/>
    <p:sldId id="259" r:id="rId6"/>
    <p:sldId id="268" r:id="rId7"/>
    <p:sldId id="271" r:id="rId8"/>
    <p:sldId id="270" r:id="rId9"/>
    <p:sldId id="269" r:id="rId10"/>
    <p:sldId id="267" r:id="rId11"/>
    <p:sldId id="266" r:id="rId12"/>
    <p:sldId id="260" r:id="rId13"/>
    <p:sldId id="261" r:id="rId14"/>
    <p:sldId id="264" r:id="rId15"/>
    <p:sldId id="276" r:id="rId16"/>
    <p:sldId id="275" r:id="rId17"/>
    <p:sldId id="274" r:id="rId18"/>
    <p:sldId id="273" r:id="rId19"/>
    <p:sldId id="281" r:id="rId20"/>
    <p:sldId id="282" r:id="rId21"/>
    <p:sldId id="277" r:id="rId22"/>
    <p:sldId id="278" r:id="rId23"/>
    <p:sldId id="279" r:id="rId24"/>
    <p:sldId id="280" r:id="rId25"/>
    <p:sldId id="272" r:id="rId26"/>
    <p:sldId id="265" r:id="rId2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8" autoAdjust="0"/>
    <p:restoredTop sz="92695" autoAdjust="0"/>
  </p:normalViewPr>
  <p:slideViewPr>
    <p:cSldViewPr snapToGrid="0">
      <p:cViewPr>
        <p:scale>
          <a:sx n="75" d="100"/>
          <a:sy n="75" d="100"/>
        </p:scale>
        <p:origin x="1051" y="149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63104-091B-41E0-A2B7-377EBCC8E427}" type="datetimeFigureOut">
              <a:rPr lang="ko-KR" altLang="en-US" smtClean="0"/>
              <a:t>2022-04-06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DCA7B-C464-468C-9028-7F9DB4805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6509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Hot room with heat of charcoal or red clay soils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CA7B-C464-468C-9028-7F9DB4805E68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997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Smoky </a:t>
            </a:r>
            <a:r>
              <a:rPr lang="en-US" altLang="ko-KR" dirty="0" err="1"/>
              <a:t>flavered</a:t>
            </a:r>
            <a:r>
              <a:rPr lang="en-US" altLang="ko-KR" dirty="0"/>
              <a:t> egg.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CA7B-C464-468C-9028-7F9DB4805E68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7806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112318-F619-4488-8B6E-2F5F2426A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8BEE6BB-9A5F-4E9F-9F1C-6D46BE01A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2D9A51D-A948-4CB8-A9EB-5A26520C8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0FD1-0EE3-4101-8160-1422DBE4B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4374BBD-0B82-4658-B13D-088F0E4D0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B1AAA67-696A-4836-A10B-FF164C3AF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87C-29F7-432B-B883-ED8D01B4779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93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43AEE1-28CA-46D2-81F5-CD34E4F9E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738FEC2-4BF0-4A45-9297-EE9B2E45E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EDBAD0-D342-4544-94B8-122B3BDBF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0FD1-0EE3-4101-8160-1422DBE4B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D70FE0D-ACBA-4806-9F35-4EB786E86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7F3119A-4AE1-408F-B8AD-4428B0060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87C-29F7-432B-B883-ED8D01B4779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63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F0B3D2AB-E650-41C2-B6FB-5398A5C196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92D6516-8F93-4221-97F7-E01D89EE5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D86CB26-A349-496A-B48B-A7B89117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0FD1-0EE3-4101-8160-1422DBE4B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2E726FD-A739-41D5-96BA-467036392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0FAE18D-FED5-4070-8B76-811D76CCE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87C-29F7-432B-B883-ED8D01B4779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75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C6958D-28E5-4CC8-8C48-52A02A1BC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8E03031-827B-4AC7-B564-384C16177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1C19838-69C9-49EB-9B51-549106E9B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0FD1-0EE3-4101-8160-1422DBE4B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C26852C-90C9-4502-A697-363CF824C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7509D0-CCBD-406A-9D4E-6845657BB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87C-29F7-432B-B883-ED8D01B4779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98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EF73EF-188B-4B17-B08F-D30E80C30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D7DD2CA-F9BF-47A8-9D27-757556FD1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E78A1FB-ABBF-480D-AC6C-9BB1AEF9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0FD1-0EE3-4101-8160-1422DBE4B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384247E-1D11-4A19-BDDF-E157A205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24EC815-B6FC-4BDE-910C-F8015ED4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87C-29F7-432B-B883-ED8D01B4779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2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DAEB91-29AA-4ACC-BDCF-960470FCA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56B0E51-7DC0-45B6-8306-D8167F5CB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7CB78CC-8798-4261-B4B1-60B4C5437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9594384-5734-4FC8-928A-E1641354A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0FD1-0EE3-4101-8160-1422DBE4B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82301C0-6908-48C0-8957-C8B3F4594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07DD8FE-7741-412F-947D-7A7079F48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87C-29F7-432B-B883-ED8D01B4779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3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BD6DFD1-B640-4CC6-A759-6C7981C5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5B2A237-7572-46BD-9502-829F6C0AD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1AE9732-B570-4506-BDA6-0AB39D453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289407D-7DA6-4293-A426-38DF9B2116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F239549F-370A-4671-B1BB-79655CC6C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86D9E62-97AA-41F8-B69B-6CD691CF0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0FD1-0EE3-4101-8160-1422DBE4B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41D3FC0-561B-4DE4-AA99-9DB56EC6B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D0040F2-99C5-450C-9966-5D00290EB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87C-29F7-432B-B883-ED8D01B4779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2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E337C1-8281-4F6E-9A31-EBE388C3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0EA4B32-9135-4223-8DE6-887D2743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0FD1-0EE3-4101-8160-1422DBE4B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407FC83-8D70-48DB-8681-08CFD9C0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8FC15EC-BCCB-4B82-A94C-FABC63DF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87C-29F7-432B-B883-ED8D01B4779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79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B9F9692-5462-4439-80C8-B7E337FC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0FD1-0EE3-4101-8160-1422DBE4B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4CA042D-EBC0-437C-A819-521611A5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2415CDA-0D1F-49BD-8381-21C3BEFD5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87C-29F7-432B-B883-ED8D01B4779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68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6F10D4-8D29-48C2-ADF0-92316E2C8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BBA3CD3-DE79-4260-873A-FEDE5C67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19C6BD2-52A1-4155-9D55-1D847772E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82A3511-0B13-4D97-937C-07365FBA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0FD1-0EE3-4101-8160-1422DBE4B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4C805B4-20AF-4A3C-B131-E1D9FFBB0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9C705FC-2895-472A-B6FD-C2434624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87C-29F7-432B-B883-ED8D01B4779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14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00D820-915B-4802-8C2E-FF7CA967E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0CF9849-20D0-417A-99C8-099DF39939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44A7754-54E7-4123-8C5E-1B05B517B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AFFF3F1-9632-4E06-BAB7-312343416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0FD1-0EE3-4101-8160-1422DBE4B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F23D6B1-934F-4B4D-9E4F-5AE9E873C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157FDD5-2092-4E16-8E7C-1CCA4719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87C-29F7-432B-B883-ED8D01B4779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61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4C8B562-0886-4274-876D-59EFAAAE2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1799B9E-1CD2-4A09-9ACC-2FA1C62D7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A0C5B4-9399-4A5E-8DEE-54436B1EC8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40FD1-0EE3-4101-8160-1422DBE4B71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2022-04-06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5B2B9FF-C0C5-4E9E-A76A-AF0745E2D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8992FE0-2D01-4365-9F95-1FF838BCE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4987C-29F7-432B-B883-ED8D01B4779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2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puatuzSDK4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575210" y="2273305"/>
            <a:ext cx="5151399" cy="1737360"/>
            <a:chOff x="3575210" y="2273305"/>
            <a:chExt cx="5151399" cy="1737360"/>
          </a:xfrm>
        </p:grpSpPr>
        <p:sp>
          <p:nvSpPr>
            <p:cNvPr id="20" name="사각형: 둥근 모서리 6">
              <a:extLst>
                <a:ext uri="{FF2B5EF4-FFF2-40B4-BE49-F238E27FC236}">
                  <a16:creationId xmlns:a16="http://schemas.microsoft.com/office/drawing/2014/main" id="{36604C71-B0D6-40E2-B0F4-DAC7C9C29B15}"/>
                </a:ext>
              </a:extLst>
            </p:cNvPr>
            <p:cNvSpPr/>
            <p:nvPr/>
          </p:nvSpPr>
          <p:spPr>
            <a:xfrm>
              <a:off x="3675058" y="2401961"/>
              <a:ext cx="5051551" cy="1608704"/>
            </a:xfrm>
            <a:prstGeom prst="roundRect">
              <a:avLst>
                <a:gd name="adj" fmla="val 12688"/>
              </a:avLst>
            </a:prstGeom>
            <a:pattFill prst="wd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altLang="ko-KR" sz="900" kern="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36604C71-B0D6-40E2-B0F4-DAC7C9C29B15}"/>
                </a:ext>
              </a:extLst>
            </p:cNvPr>
            <p:cNvSpPr/>
            <p:nvPr/>
          </p:nvSpPr>
          <p:spPr>
            <a:xfrm>
              <a:off x="3575210" y="2273305"/>
              <a:ext cx="5051551" cy="1608704"/>
            </a:xfrm>
            <a:prstGeom prst="roundRect">
              <a:avLst>
                <a:gd name="adj" fmla="val 12688"/>
              </a:avLst>
            </a:prstGeom>
            <a:gradFill flip="none" rotWithShape="1">
              <a:gsLst>
                <a:gs pos="96000">
                  <a:schemeClr val="bg1"/>
                </a:gs>
                <a:gs pos="96000">
                  <a:srgbClr val="FAE4F1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ko-KR" sz="4000" b="1" kern="0" dirty="0">
                  <a:ln w="12700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야놀자 야체 B" panose="02020603020101020101" pitchFamily="18" charset="-127"/>
                </a:rPr>
                <a:t>Korean</a:t>
              </a:r>
              <a:r>
                <a:rPr lang="ko-KR" altLang="en-US" sz="4000" b="1" kern="0" dirty="0">
                  <a:ln w="12700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야놀자 야체 B" panose="02020603020101020101" pitchFamily="18" charset="-127"/>
                </a:rPr>
                <a:t> </a:t>
              </a:r>
              <a:r>
                <a:rPr lang="en-US" altLang="ko-KR" sz="4000" b="1" kern="0" dirty="0">
                  <a:ln w="12700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야놀자 야체 B" panose="02020603020101020101" pitchFamily="18" charset="-127"/>
                </a:rPr>
                <a:t>2</a:t>
              </a:r>
              <a:r>
                <a:rPr lang="ko-KR" altLang="en-US" sz="4000" b="1" kern="0" dirty="0">
                  <a:ln w="12700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야놀자 야체 B" panose="02020603020101020101" pitchFamily="18" charset="-127"/>
                </a:rPr>
                <a:t> </a:t>
              </a:r>
              <a:r>
                <a:rPr lang="en-US" altLang="ko-KR" sz="4000" b="1" kern="0" dirty="0">
                  <a:ln w="12700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야놀자 야체 B" panose="02020603020101020101" pitchFamily="18" charset="-127"/>
                </a:rPr>
                <a:t>class </a:t>
              </a:r>
              <a:r>
                <a:rPr lang="en-US" altLang="ko-KR" sz="4000" kern="0" dirty="0">
                  <a:ln w="12700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a typeface="야놀자 야체 B" panose="02020603020101020101" pitchFamily="18" charset="-127"/>
                </a:rPr>
                <a:t>week5</a:t>
              </a:r>
              <a:endParaRPr lang="en-US" altLang="ko-KR" sz="900" kern="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3575210" y="1303401"/>
            <a:ext cx="1561499" cy="744572"/>
            <a:chOff x="3575210" y="1303401"/>
            <a:chExt cx="1561499" cy="744572"/>
          </a:xfrm>
        </p:grpSpPr>
        <p:sp>
          <p:nvSpPr>
            <p:cNvPr id="22" name="사각형: 둥근 모서리 6">
              <a:extLst>
                <a:ext uri="{FF2B5EF4-FFF2-40B4-BE49-F238E27FC236}">
                  <a16:creationId xmlns:a16="http://schemas.microsoft.com/office/drawing/2014/main" id="{36604C71-B0D6-40E2-B0F4-DAC7C9C29B15}"/>
                </a:ext>
              </a:extLst>
            </p:cNvPr>
            <p:cNvSpPr/>
            <p:nvPr/>
          </p:nvSpPr>
          <p:spPr>
            <a:xfrm>
              <a:off x="3639219" y="1398749"/>
              <a:ext cx="1497490" cy="649224"/>
            </a:xfrm>
            <a:prstGeom prst="roundRect">
              <a:avLst>
                <a:gd name="adj" fmla="val 25892"/>
              </a:avLst>
            </a:prstGeom>
            <a:pattFill prst="wd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altLang="ko-KR" sz="900" kern="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2EB8457B-682C-40BC-942F-03B8E27B165F}"/>
                </a:ext>
              </a:extLst>
            </p:cNvPr>
            <p:cNvSpPr/>
            <p:nvPr/>
          </p:nvSpPr>
          <p:spPr>
            <a:xfrm>
              <a:off x="3575210" y="1303401"/>
              <a:ext cx="1497490" cy="649224"/>
            </a:xfrm>
            <a:prstGeom prst="roundRect">
              <a:avLst>
                <a:gd name="adj" fmla="val 27256"/>
              </a:avLst>
            </a:prstGeom>
            <a:solidFill>
              <a:srgbClr val="BCF1FA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5EAD9304-74E0-4DB6-8F3C-92B54666BBA4}"/>
                </a:ext>
              </a:extLst>
            </p:cNvPr>
            <p:cNvSpPr/>
            <p:nvPr/>
          </p:nvSpPr>
          <p:spPr>
            <a:xfrm>
              <a:off x="3693346" y="1446961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>
              <a:extLst>
                <a:ext uri="{FF2B5EF4-FFF2-40B4-BE49-F238E27FC236}">
                  <a16:creationId xmlns:a16="http://schemas.microsoft.com/office/drawing/2014/main" id="{3CCEB6CF-BDAC-42FC-BC45-84EAED3DBF7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779435" y="1545907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>
                <a:extLst>
                  <a:ext uri="{FF2B5EF4-FFF2-40B4-BE49-F238E27FC236}">
                    <a16:creationId xmlns:a16="http://schemas.microsoft.com/office/drawing/2014/main" id="{E19326C7-598E-448A-BB4B-EB3536BE9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>
                <a:extLst>
                  <a:ext uri="{FF2B5EF4-FFF2-40B4-BE49-F238E27FC236}">
                    <a16:creationId xmlns:a16="http://schemas.microsoft.com/office/drawing/2014/main" id="{71FB1AD2-DDFF-4D52-B00C-353F96D95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F78FE004-2E2A-4D18-ABB3-E66DA598FE1E}"/>
                </a:ext>
              </a:extLst>
            </p:cNvPr>
            <p:cNvSpPr/>
            <p:nvPr/>
          </p:nvSpPr>
          <p:spPr>
            <a:xfrm>
              <a:off x="4166235" y="1446961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rtlCol="0" anchor="ctr"/>
            <a:lstStyle/>
            <a:p>
              <a:pPr algn="ctr"/>
              <a:r>
                <a:rPr lang="ko-KR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B5E78F5C-5C1C-40F6-A38A-597915BBE186}"/>
                </a:ext>
              </a:extLst>
            </p:cNvPr>
            <p:cNvSpPr/>
            <p:nvPr/>
          </p:nvSpPr>
          <p:spPr>
            <a:xfrm>
              <a:off x="4613878" y="1446961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rIns="144000" bIns="72000" rtlCol="0" anchor="ctr"/>
            <a:lstStyle/>
            <a:p>
              <a:pPr algn="ctr"/>
              <a:r>
                <a:rPr lang="ko-KR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809567" y="4335590"/>
            <a:ext cx="3744980" cy="693610"/>
            <a:chOff x="5809567" y="4335590"/>
            <a:chExt cx="2901802" cy="503084"/>
          </a:xfrm>
        </p:grpSpPr>
        <p:sp>
          <p:nvSpPr>
            <p:cNvPr id="21" name="사각형: 둥근 모서리 6">
              <a:extLst>
                <a:ext uri="{FF2B5EF4-FFF2-40B4-BE49-F238E27FC236}">
                  <a16:creationId xmlns:a16="http://schemas.microsoft.com/office/drawing/2014/main" id="{36604C71-B0D6-40E2-B0F4-DAC7C9C29B15}"/>
                </a:ext>
              </a:extLst>
            </p:cNvPr>
            <p:cNvSpPr/>
            <p:nvPr/>
          </p:nvSpPr>
          <p:spPr>
            <a:xfrm>
              <a:off x="5870527" y="4427030"/>
              <a:ext cx="2840842" cy="411644"/>
            </a:xfrm>
            <a:prstGeom prst="roundRect">
              <a:avLst>
                <a:gd name="adj" fmla="val 36999"/>
              </a:avLst>
            </a:prstGeom>
            <a:pattFill prst="wd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altLang="ko-KR" sz="900" kern="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8" name="사각형: 둥근 모서리 6">
              <a:extLst>
                <a:ext uri="{FF2B5EF4-FFF2-40B4-BE49-F238E27FC236}">
                  <a16:creationId xmlns:a16="http://schemas.microsoft.com/office/drawing/2014/main" id="{36604C71-B0D6-40E2-B0F4-DAC7C9C29B15}"/>
                </a:ext>
              </a:extLst>
            </p:cNvPr>
            <p:cNvSpPr/>
            <p:nvPr/>
          </p:nvSpPr>
          <p:spPr>
            <a:xfrm>
              <a:off x="5809567" y="4335590"/>
              <a:ext cx="2840841" cy="419264"/>
            </a:xfrm>
            <a:prstGeom prst="roundRect">
              <a:avLst>
                <a:gd name="adj" fmla="val 35044"/>
              </a:avLst>
            </a:prstGeom>
            <a:gradFill flip="none" rotWithShape="1">
              <a:gsLst>
                <a:gs pos="96000">
                  <a:schemeClr val="bg1"/>
                </a:gs>
                <a:gs pos="96000">
                  <a:srgbClr val="BCF1FA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ko-KR" b="1" kern="0" dirty="0" err="1">
                  <a:ln w="12700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야놀자 야체 B" panose="02020603020101020101" pitchFamily="18" charset="-127"/>
                  <a:ea typeface="야놀자 야체 B" panose="02020603020101020101" pitchFamily="18" charset="-127"/>
                </a:rPr>
                <a:t>Yery</a:t>
              </a:r>
              <a:r>
                <a:rPr lang="en-US" altLang="ko-KR" b="1" kern="0" dirty="0">
                  <a:ln w="12700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야놀자 야체 B" panose="02020603020101020101" pitchFamily="18" charset="-127"/>
                  <a:ea typeface="야놀자 야체 B" panose="02020603020101020101" pitchFamily="18" charset="-127"/>
                </a:rPr>
                <a:t> Kim / </a:t>
              </a:r>
              <a:r>
                <a:rPr lang="en-US" altLang="ko-KR" b="1" kern="0" dirty="0" err="1">
                  <a:ln w="12700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야놀자 야체 B" panose="02020603020101020101" pitchFamily="18" charset="-127"/>
                  <a:ea typeface="야놀자 야체 B" panose="02020603020101020101" pitchFamily="18" charset="-127"/>
                </a:rPr>
                <a:t>Myeng</a:t>
              </a:r>
              <a:r>
                <a:rPr lang="en-US" altLang="ko-KR" b="1" kern="0" dirty="0">
                  <a:ln w="12700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야놀자 야체 B" panose="02020603020101020101" pitchFamily="18" charset="-127"/>
                  <a:ea typeface="야놀자 야체 B" panose="02020603020101020101" pitchFamily="18" charset="-127"/>
                </a:rPr>
                <a:t> </a:t>
              </a:r>
              <a:r>
                <a:rPr lang="en-US" altLang="ko-KR" b="1" kern="0" dirty="0" err="1">
                  <a:ln w="12700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야놀자 야체 B" panose="02020603020101020101" pitchFamily="18" charset="-127"/>
                  <a:ea typeface="야놀자 야체 B" panose="02020603020101020101" pitchFamily="18" charset="-127"/>
                </a:rPr>
                <a:t>wha</a:t>
              </a:r>
              <a:r>
                <a:rPr lang="en-US" altLang="ko-KR" b="1" kern="0" dirty="0">
                  <a:ln w="12700"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야놀자 야체 B" panose="02020603020101020101" pitchFamily="18" charset="-127"/>
                  <a:ea typeface="야놀자 야체 B" panose="02020603020101020101" pitchFamily="18" charset="-127"/>
                </a:rPr>
                <a:t> Kim</a:t>
              </a:r>
              <a:endParaRPr lang="en-US" altLang="ko-KR" sz="300" b="1" kern="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79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1. 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Past tense marker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었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았</a:t>
            </a:r>
            <a:endParaRPr kumimoji="0" lang="en-US" altLang="ko-KR" sz="7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B578EDD-B97E-4ED4-A815-26CDA16E8F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2" t="34014" r="22475" b="18911"/>
          <a:stretch/>
        </p:blipFill>
        <p:spPr>
          <a:xfrm>
            <a:off x="1791478" y="2266553"/>
            <a:ext cx="8462348" cy="39728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BEC8B8-86B1-46EE-8DD8-E1AA4A3B305E}"/>
              </a:ext>
            </a:extLst>
          </p:cNvPr>
          <p:cNvSpPr txBox="1"/>
          <p:nvPr/>
        </p:nvSpPr>
        <p:spPr>
          <a:xfrm>
            <a:off x="999344" y="1614196"/>
            <a:ext cx="362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Subtle differences 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8210103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1. 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Past tense marker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었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았</a:t>
            </a:r>
            <a:endParaRPr kumimoji="0" lang="en-US" altLang="ko-KR" sz="7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153478" y="1336506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027351-306A-4B6D-9A39-F1EE77491DD3}"/>
              </a:ext>
            </a:extLst>
          </p:cNvPr>
          <p:cNvSpPr txBox="1"/>
          <p:nvPr/>
        </p:nvSpPr>
        <p:spPr>
          <a:xfrm>
            <a:off x="999344" y="1972756"/>
            <a:ext cx="966651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바지를 입었어요 </a:t>
            </a:r>
            <a:r>
              <a:rPr lang="en-US" altLang="ko-KR" sz="2400" b="1" dirty="0"/>
              <a:t>[</a:t>
            </a:r>
            <a:r>
              <a:rPr lang="en-US" altLang="ko-KR" sz="2400" b="1" dirty="0" err="1"/>
              <a:t>ba</a:t>
            </a:r>
            <a:r>
              <a:rPr lang="en-US" altLang="ko-KR" sz="2400" b="1" dirty="0"/>
              <a:t> ji </a:t>
            </a:r>
            <a:r>
              <a:rPr lang="en-US" altLang="ko-KR" sz="2400" b="1" dirty="0" err="1"/>
              <a:t>leul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i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beo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sseo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yo</a:t>
            </a:r>
            <a:r>
              <a:rPr lang="en-US" altLang="ko-KR" sz="2400" b="1" dirty="0"/>
              <a:t>] </a:t>
            </a:r>
          </a:p>
          <a:p>
            <a:endParaRPr lang="en-US" altLang="ko-KR" dirty="0"/>
          </a:p>
          <a:p>
            <a:r>
              <a:rPr lang="en-US" altLang="ko-KR" sz="2000" dirty="0"/>
              <a:t>1) “(I) wore a pants”</a:t>
            </a:r>
          </a:p>
          <a:p>
            <a:r>
              <a:rPr lang="en-US" altLang="ko-KR" sz="2000" dirty="0"/>
              <a:t>2) “(I) am wearing a pants” (As a result of the complete action of wearing pants)</a:t>
            </a:r>
            <a:endParaRPr lang="ko-KR" alt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A9FDDA-0467-4043-BBA7-ED775EAE3A70}"/>
              </a:ext>
            </a:extLst>
          </p:cNvPr>
          <p:cNvSpPr txBox="1"/>
          <p:nvPr/>
        </p:nvSpPr>
        <p:spPr>
          <a:xfrm>
            <a:off x="913255" y="4086808"/>
            <a:ext cx="105913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Exercise 3. Look at the following sentence and write two corresponding interpretations in English</a:t>
            </a:r>
          </a:p>
          <a:p>
            <a:pPr marL="342900" indent="-342900">
              <a:buAutoNum type="arabicParenBoth"/>
            </a:pPr>
            <a:r>
              <a:rPr lang="ko-KR" altLang="en-US" sz="2000" b="1" dirty="0"/>
              <a:t>커피를 마셨어요</a:t>
            </a:r>
            <a:r>
              <a:rPr lang="en-US" altLang="ko-KR" sz="2000" b="1" dirty="0"/>
              <a:t>. [</a:t>
            </a:r>
            <a:r>
              <a:rPr lang="en-US" altLang="ko-KR" sz="2000" b="1" dirty="0" err="1"/>
              <a:t>keo</a:t>
            </a:r>
            <a:r>
              <a:rPr lang="en-US" altLang="ko-KR" sz="2000" b="1" dirty="0"/>
              <a:t> pi </a:t>
            </a:r>
            <a:r>
              <a:rPr lang="en-US" altLang="ko-KR" sz="2000" b="1" dirty="0" err="1"/>
              <a:t>leul</a:t>
            </a:r>
            <a:r>
              <a:rPr lang="en-US" altLang="ko-KR" sz="2000" b="1" dirty="0"/>
              <a:t> ma </a:t>
            </a:r>
            <a:r>
              <a:rPr lang="en-US" altLang="ko-KR" sz="2000" b="1" dirty="0" err="1"/>
              <a:t>syeo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sseo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yo</a:t>
            </a:r>
            <a:r>
              <a:rPr lang="en-US" altLang="ko-KR" sz="2000" b="1" dirty="0"/>
              <a:t>]</a:t>
            </a:r>
          </a:p>
          <a:p>
            <a:pPr marL="342900" indent="-342900">
              <a:buAutoNum type="arabicParenBoth"/>
            </a:pPr>
            <a:endParaRPr lang="en-US" altLang="ko-KR" dirty="0"/>
          </a:p>
          <a:p>
            <a:pPr marL="342900" indent="-342900">
              <a:buAutoNum type="arabicParenBoth"/>
            </a:pP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→ (2) </a:t>
            </a:r>
            <a:r>
              <a:rPr lang="ko-KR" altLang="en-US" dirty="0"/>
              <a:t>한국어 수업 숙제를 했어요</a:t>
            </a:r>
            <a:r>
              <a:rPr lang="en-US" altLang="ko-KR" dirty="0"/>
              <a:t>. [</a:t>
            </a:r>
            <a:r>
              <a:rPr lang="en-US" altLang="ko-KR" dirty="0" err="1"/>
              <a:t>han</a:t>
            </a:r>
            <a:r>
              <a:rPr lang="en-US" altLang="ko-KR" dirty="0"/>
              <a:t> </a:t>
            </a:r>
            <a:r>
              <a:rPr lang="en-US" altLang="ko-KR" dirty="0" err="1"/>
              <a:t>gug</a:t>
            </a:r>
            <a:r>
              <a:rPr lang="en-US" altLang="ko-KR" dirty="0"/>
              <a:t> </a:t>
            </a:r>
            <a:r>
              <a:rPr lang="en-US" altLang="ko-KR" dirty="0" err="1"/>
              <a:t>eo</a:t>
            </a:r>
            <a:r>
              <a:rPr lang="en-US" altLang="ko-KR" dirty="0"/>
              <a:t> </a:t>
            </a:r>
            <a:r>
              <a:rPr lang="en-US" altLang="ko-KR" dirty="0" err="1"/>
              <a:t>su</a:t>
            </a:r>
            <a:r>
              <a:rPr lang="en-US" altLang="ko-KR" dirty="0"/>
              <a:t> </a:t>
            </a:r>
            <a:r>
              <a:rPr lang="en-US" altLang="ko-KR" dirty="0" err="1"/>
              <a:t>eob</a:t>
            </a:r>
            <a:r>
              <a:rPr lang="en-US" altLang="ko-KR" dirty="0"/>
              <a:t> </a:t>
            </a:r>
            <a:r>
              <a:rPr lang="en-US" altLang="ko-KR" dirty="0" err="1"/>
              <a:t>sug</a:t>
            </a:r>
            <a:r>
              <a:rPr lang="en-US" altLang="ko-KR" dirty="0"/>
              <a:t> je </a:t>
            </a:r>
            <a:r>
              <a:rPr lang="en-US" altLang="ko-KR" dirty="0" err="1"/>
              <a:t>leul</a:t>
            </a:r>
            <a:r>
              <a:rPr lang="en-US" altLang="ko-KR" dirty="0"/>
              <a:t> </a:t>
            </a:r>
            <a:r>
              <a:rPr lang="en-US" altLang="ko-KR" dirty="0" err="1"/>
              <a:t>hae</a:t>
            </a:r>
            <a:r>
              <a:rPr lang="en-US" altLang="ko-KR" dirty="0"/>
              <a:t> </a:t>
            </a:r>
            <a:r>
              <a:rPr lang="en-US" altLang="ko-KR" dirty="0" err="1"/>
              <a:t>sseo</a:t>
            </a:r>
            <a:r>
              <a:rPr lang="en-US" altLang="ko-KR" dirty="0"/>
              <a:t> </a:t>
            </a:r>
            <a:r>
              <a:rPr lang="en-US" altLang="ko-KR" dirty="0" err="1"/>
              <a:t>yo</a:t>
            </a:r>
            <a:r>
              <a:rPr lang="en-US" altLang="ko-KR" dirty="0"/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132BF3-49D5-4698-9273-5C3735C990A2}"/>
              </a:ext>
            </a:extLst>
          </p:cNvPr>
          <p:cNvSpPr txBox="1"/>
          <p:nvPr/>
        </p:nvSpPr>
        <p:spPr>
          <a:xfrm>
            <a:off x="1292233" y="4851918"/>
            <a:ext cx="480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</a:rPr>
              <a:t>(I) drank coffee/ (I) am drinking coffee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192A29-C8D3-47C3-B8BC-AE2C8191D4D1}"/>
              </a:ext>
            </a:extLst>
          </p:cNvPr>
          <p:cNvSpPr txBox="1"/>
          <p:nvPr/>
        </p:nvSpPr>
        <p:spPr>
          <a:xfrm>
            <a:off x="1292233" y="5897102"/>
            <a:ext cx="845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</a:rPr>
              <a:t>(I) did Korean class assignment./ (I) am doing Korean class assignment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51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야놀자 야체 B"/>
                <a:ea typeface="야놀자 야체 B"/>
              </a:rPr>
              <a:t>Today’s words</a:t>
            </a: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456C6-8FED-41EC-8390-840A130F8E32}"/>
              </a:ext>
            </a:extLst>
          </p:cNvPr>
          <p:cNvSpPr txBox="1"/>
          <p:nvPr/>
        </p:nvSpPr>
        <p:spPr>
          <a:xfrm>
            <a:off x="1112233" y="1715063"/>
            <a:ext cx="44040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◼ Vocabulary</a:t>
            </a:r>
          </a:p>
          <a:p>
            <a:endParaRPr lang="en-US" altLang="ko-KR" dirty="0"/>
          </a:p>
          <a:p>
            <a:r>
              <a:rPr lang="ko-KR" altLang="en-US" b="1" dirty="0"/>
              <a:t>선생님</a:t>
            </a:r>
            <a:r>
              <a:rPr lang="ko-KR" altLang="en-US" dirty="0"/>
              <a:t> </a:t>
            </a:r>
            <a:r>
              <a:rPr lang="en-US" altLang="ko-KR" dirty="0"/>
              <a:t>[</a:t>
            </a:r>
            <a:r>
              <a:rPr lang="en-US" altLang="ko-KR" dirty="0" err="1"/>
              <a:t>seon</a:t>
            </a:r>
            <a:r>
              <a:rPr lang="en-US" altLang="ko-KR" dirty="0"/>
              <a:t> </a:t>
            </a:r>
            <a:r>
              <a:rPr lang="en-US" altLang="ko-KR" dirty="0" err="1"/>
              <a:t>saeng</a:t>
            </a:r>
            <a:r>
              <a:rPr lang="en-US" altLang="ko-KR" dirty="0"/>
              <a:t> </a:t>
            </a:r>
            <a:r>
              <a:rPr lang="en-US" altLang="ko-KR" dirty="0" err="1"/>
              <a:t>nim</a:t>
            </a:r>
            <a:r>
              <a:rPr lang="en-US" altLang="ko-KR" dirty="0"/>
              <a:t>] </a:t>
            </a:r>
            <a:r>
              <a:rPr lang="en-US" altLang="ko-KR" dirty="0" err="1"/>
              <a:t>n.teacher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b="1" dirty="0"/>
              <a:t>아침</a:t>
            </a:r>
            <a:r>
              <a:rPr lang="ko-KR" altLang="en-US" dirty="0"/>
              <a:t> </a:t>
            </a:r>
            <a:r>
              <a:rPr lang="en-US" altLang="ko-KR" dirty="0"/>
              <a:t>[a </a:t>
            </a:r>
            <a:r>
              <a:rPr lang="en-US" altLang="ko-KR" dirty="0" err="1"/>
              <a:t>chim</a:t>
            </a:r>
            <a:r>
              <a:rPr lang="en-US" altLang="ko-KR" dirty="0"/>
              <a:t>] </a:t>
            </a:r>
            <a:r>
              <a:rPr lang="en-US" altLang="ko-KR" dirty="0" err="1"/>
              <a:t>n.morning</a:t>
            </a:r>
            <a:r>
              <a:rPr lang="en-US" altLang="ko-KR" dirty="0"/>
              <a:t>, breakfast</a:t>
            </a:r>
          </a:p>
          <a:p>
            <a:r>
              <a:rPr lang="ko-KR" altLang="en-US" b="1" dirty="0"/>
              <a:t>점심</a:t>
            </a:r>
            <a:r>
              <a:rPr lang="ko-KR" altLang="en-US" dirty="0"/>
              <a:t> </a:t>
            </a:r>
            <a:r>
              <a:rPr lang="en-US" altLang="ko-KR" dirty="0"/>
              <a:t>[</a:t>
            </a:r>
            <a:r>
              <a:rPr lang="en-US" altLang="ko-KR" dirty="0" err="1"/>
              <a:t>jeom</a:t>
            </a:r>
            <a:r>
              <a:rPr lang="en-US" altLang="ko-KR" dirty="0"/>
              <a:t> sim] </a:t>
            </a:r>
            <a:r>
              <a:rPr lang="en-US" altLang="ko-KR" dirty="0" err="1"/>
              <a:t>n.lunch</a:t>
            </a:r>
            <a:endParaRPr lang="en-US" altLang="ko-KR" dirty="0"/>
          </a:p>
          <a:p>
            <a:r>
              <a:rPr lang="ko-KR" altLang="en-US" b="1" dirty="0"/>
              <a:t>저녁</a:t>
            </a:r>
            <a:r>
              <a:rPr lang="ko-KR" altLang="en-US" dirty="0"/>
              <a:t> </a:t>
            </a:r>
            <a:r>
              <a:rPr lang="en-US" altLang="ko-KR" dirty="0"/>
              <a:t>[</a:t>
            </a:r>
            <a:r>
              <a:rPr lang="en-US" altLang="ko-KR" dirty="0" err="1"/>
              <a:t>jeo</a:t>
            </a:r>
            <a:r>
              <a:rPr lang="en-US" altLang="ko-KR" dirty="0"/>
              <a:t> </a:t>
            </a:r>
            <a:r>
              <a:rPr lang="en-US" altLang="ko-KR" dirty="0" err="1"/>
              <a:t>nyeog</a:t>
            </a:r>
            <a:r>
              <a:rPr lang="en-US" altLang="ko-KR" dirty="0"/>
              <a:t>] </a:t>
            </a:r>
            <a:r>
              <a:rPr lang="en-US" altLang="ko-KR" dirty="0" err="1"/>
              <a:t>n.dinner</a:t>
            </a:r>
            <a:r>
              <a:rPr lang="en-US" altLang="ko-KR" dirty="0"/>
              <a:t>, evening</a:t>
            </a:r>
          </a:p>
          <a:p>
            <a:endParaRPr lang="en-US" altLang="ko-KR" dirty="0"/>
          </a:p>
          <a:p>
            <a:r>
              <a:rPr lang="ko-KR" altLang="en-US" b="1" dirty="0"/>
              <a:t>해</a:t>
            </a:r>
            <a:r>
              <a:rPr lang="ko-KR" altLang="en-US" dirty="0"/>
              <a:t> </a:t>
            </a:r>
            <a:r>
              <a:rPr lang="en-US" altLang="ko-KR" dirty="0"/>
              <a:t>[</a:t>
            </a:r>
            <a:r>
              <a:rPr lang="en-US" altLang="ko-KR" dirty="0" err="1"/>
              <a:t>hae</a:t>
            </a:r>
            <a:r>
              <a:rPr lang="en-US" altLang="ko-KR" dirty="0"/>
              <a:t>] n. the sun</a:t>
            </a:r>
          </a:p>
          <a:p>
            <a:r>
              <a:rPr lang="ko-KR" altLang="en-US" b="1" dirty="0"/>
              <a:t>집</a:t>
            </a:r>
            <a:r>
              <a:rPr lang="ko-KR" altLang="en-US" dirty="0"/>
              <a:t> </a:t>
            </a:r>
            <a:r>
              <a:rPr lang="en-US" altLang="ko-KR" dirty="0"/>
              <a:t>[jib] n. house, home</a:t>
            </a:r>
          </a:p>
          <a:p>
            <a:r>
              <a:rPr lang="ko-KR" altLang="en-US" b="1" dirty="0"/>
              <a:t>바지</a:t>
            </a:r>
            <a:r>
              <a:rPr lang="ko-KR" altLang="en-US" dirty="0"/>
              <a:t> </a:t>
            </a:r>
            <a:r>
              <a:rPr lang="en-US" altLang="ko-KR" dirty="0"/>
              <a:t>[</a:t>
            </a:r>
            <a:r>
              <a:rPr lang="en-US" altLang="ko-KR" dirty="0" err="1"/>
              <a:t>ba</a:t>
            </a:r>
            <a:r>
              <a:rPr lang="en-US" altLang="ko-KR" dirty="0"/>
              <a:t> ji] n. pants</a:t>
            </a:r>
          </a:p>
          <a:p>
            <a:r>
              <a:rPr lang="ko-KR" altLang="en-US" b="1" dirty="0"/>
              <a:t>커피</a:t>
            </a:r>
            <a:r>
              <a:rPr lang="ko-KR" altLang="en-US" dirty="0"/>
              <a:t> </a:t>
            </a:r>
            <a:r>
              <a:rPr lang="en-US" altLang="ko-KR" dirty="0"/>
              <a:t>[</a:t>
            </a:r>
            <a:r>
              <a:rPr lang="en-US" altLang="ko-KR" dirty="0" err="1"/>
              <a:t>keo</a:t>
            </a:r>
            <a:r>
              <a:rPr lang="en-US" altLang="ko-KR" dirty="0"/>
              <a:t> pi] n. coffee</a:t>
            </a:r>
          </a:p>
          <a:p>
            <a:r>
              <a:rPr lang="ko-KR" altLang="en-US" b="1" dirty="0"/>
              <a:t>어제</a:t>
            </a:r>
            <a:r>
              <a:rPr lang="ko-KR" altLang="en-US" dirty="0"/>
              <a:t> </a:t>
            </a:r>
            <a:r>
              <a:rPr lang="en-US" altLang="ko-KR" dirty="0"/>
              <a:t>[</a:t>
            </a:r>
            <a:r>
              <a:rPr lang="en-US" altLang="ko-KR" dirty="0" err="1"/>
              <a:t>eo</a:t>
            </a:r>
            <a:r>
              <a:rPr lang="en-US" altLang="ko-KR" dirty="0"/>
              <a:t> je] n. yesterday</a:t>
            </a:r>
          </a:p>
          <a:p>
            <a:r>
              <a:rPr lang="ko-KR" altLang="en-US" b="1" dirty="0"/>
              <a:t>영화</a:t>
            </a:r>
            <a:r>
              <a:rPr lang="ko-KR" altLang="en-US" dirty="0"/>
              <a:t> </a:t>
            </a:r>
            <a:r>
              <a:rPr lang="en-US" altLang="ko-KR" dirty="0"/>
              <a:t>[</a:t>
            </a:r>
            <a:r>
              <a:rPr lang="en-US" altLang="ko-KR" dirty="0" err="1"/>
              <a:t>yeong</a:t>
            </a:r>
            <a:r>
              <a:rPr lang="en-US" altLang="ko-KR" dirty="0"/>
              <a:t> </a:t>
            </a:r>
            <a:r>
              <a:rPr lang="en-US" altLang="ko-KR" dirty="0" err="1"/>
              <a:t>hwa</a:t>
            </a:r>
            <a:r>
              <a:rPr lang="en-US" altLang="ko-KR" dirty="0"/>
              <a:t>] n. movie</a:t>
            </a:r>
          </a:p>
          <a:p>
            <a:r>
              <a:rPr lang="ko-KR" altLang="en-US" b="1" dirty="0"/>
              <a:t>친구</a:t>
            </a:r>
            <a:r>
              <a:rPr lang="ko-KR" altLang="en-US" dirty="0"/>
              <a:t> </a:t>
            </a:r>
            <a:r>
              <a:rPr lang="en-US" altLang="ko-KR" dirty="0"/>
              <a:t>[chin </a:t>
            </a:r>
            <a:r>
              <a:rPr lang="en-US" altLang="ko-KR" dirty="0" err="1"/>
              <a:t>gu</a:t>
            </a:r>
            <a:r>
              <a:rPr lang="en-US" altLang="ko-KR" dirty="0"/>
              <a:t>] n. friend</a:t>
            </a:r>
          </a:p>
          <a:p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A2549E-F4B3-421B-9D98-1E745CB33472}"/>
              </a:ext>
            </a:extLst>
          </p:cNvPr>
          <p:cNvSpPr txBox="1"/>
          <p:nvPr/>
        </p:nvSpPr>
        <p:spPr>
          <a:xfrm>
            <a:off x="5947116" y="2196930"/>
            <a:ext cx="54076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강도 </a:t>
            </a:r>
            <a:r>
              <a:rPr lang="en-US" altLang="ko-KR" dirty="0"/>
              <a:t>[gang do] n. robber/ v. robbery</a:t>
            </a:r>
          </a:p>
          <a:p>
            <a:r>
              <a:rPr lang="ko-KR" altLang="en-US" dirty="0"/>
              <a:t>시민 </a:t>
            </a:r>
            <a:r>
              <a:rPr lang="en-US" altLang="ko-KR" dirty="0"/>
              <a:t>[</a:t>
            </a:r>
            <a:r>
              <a:rPr lang="en-US" altLang="ko-KR" dirty="0" err="1"/>
              <a:t>si</a:t>
            </a:r>
            <a:r>
              <a:rPr lang="en-US" altLang="ko-KR" dirty="0"/>
              <a:t> min] </a:t>
            </a:r>
            <a:r>
              <a:rPr lang="en-US" altLang="ko-KR" dirty="0" err="1"/>
              <a:t>n.citizen</a:t>
            </a:r>
            <a:endParaRPr lang="en-US" altLang="ko-KR" dirty="0"/>
          </a:p>
          <a:p>
            <a:r>
              <a:rPr lang="ko-KR" altLang="en-US" dirty="0"/>
              <a:t>인질 </a:t>
            </a:r>
            <a:r>
              <a:rPr lang="en-US" altLang="ko-KR" dirty="0"/>
              <a:t>[in </a:t>
            </a:r>
            <a:r>
              <a:rPr lang="en-US" altLang="ko-KR" dirty="0" err="1"/>
              <a:t>jil</a:t>
            </a:r>
            <a:r>
              <a:rPr lang="en-US" altLang="ko-KR" dirty="0"/>
              <a:t>] n. hostage</a:t>
            </a:r>
          </a:p>
          <a:p>
            <a:r>
              <a:rPr lang="ko-KR" altLang="en-US" dirty="0"/>
              <a:t>도둑질 </a:t>
            </a:r>
            <a:r>
              <a:rPr lang="en-US" altLang="ko-KR" dirty="0"/>
              <a:t>[do dug </a:t>
            </a:r>
            <a:r>
              <a:rPr lang="en-US" altLang="ko-KR" dirty="0" err="1"/>
              <a:t>jil</a:t>
            </a:r>
            <a:r>
              <a:rPr lang="en-US" altLang="ko-KR" dirty="0"/>
              <a:t>] </a:t>
            </a:r>
            <a:r>
              <a:rPr lang="en-US" altLang="ko-KR" dirty="0" err="1"/>
              <a:t>n.theft</a:t>
            </a:r>
            <a:r>
              <a:rPr lang="en-US" altLang="ko-KR" dirty="0"/>
              <a:t> / v. rob</a:t>
            </a:r>
          </a:p>
          <a:p>
            <a:endParaRPr lang="en-US" altLang="ko-KR" dirty="0"/>
          </a:p>
          <a:p>
            <a:r>
              <a:rPr lang="ko-KR" altLang="en-US" dirty="0"/>
              <a:t>요리하다 </a:t>
            </a:r>
            <a:r>
              <a:rPr lang="en-US" altLang="ko-KR" dirty="0"/>
              <a:t>[</a:t>
            </a:r>
            <a:r>
              <a:rPr lang="en-US" altLang="ko-KR" dirty="0" err="1"/>
              <a:t>yo</a:t>
            </a:r>
            <a:r>
              <a:rPr lang="en-US" altLang="ko-KR" dirty="0"/>
              <a:t> li ha da] v. cook</a:t>
            </a:r>
          </a:p>
          <a:p>
            <a:endParaRPr lang="en-US" altLang="ko-KR" dirty="0"/>
          </a:p>
          <a:p>
            <a:r>
              <a:rPr lang="ko-KR" altLang="en-US" dirty="0"/>
              <a:t>수업 </a:t>
            </a:r>
            <a:r>
              <a:rPr lang="en-US" altLang="ko-KR" dirty="0"/>
              <a:t>[</a:t>
            </a:r>
            <a:r>
              <a:rPr lang="en-US" altLang="ko-KR" dirty="0" err="1"/>
              <a:t>su</a:t>
            </a:r>
            <a:r>
              <a:rPr lang="en-US" altLang="ko-KR" dirty="0"/>
              <a:t> </a:t>
            </a:r>
            <a:r>
              <a:rPr lang="en-US" altLang="ko-KR" dirty="0" err="1"/>
              <a:t>eob</a:t>
            </a:r>
            <a:r>
              <a:rPr lang="en-US" altLang="ko-KR" dirty="0"/>
              <a:t>] n. class, course, lesson</a:t>
            </a:r>
          </a:p>
          <a:p>
            <a:r>
              <a:rPr lang="ko-KR" altLang="en-US" dirty="0"/>
              <a:t>숙제 </a:t>
            </a:r>
            <a:r>
              <a:rPr lang="en-US" altLang="ko-KR" dirty="0"/>
              <a:t>[</a:t>
            </a:r>
            <a:r>
              <a:rPr lang="en-US" altLang="ko-KR" dirty="0" err="1"/>
              <a:t>sug</a:t>
            </a:r>
            <a:r>
              <a:rPr lang="en-US" altLang="ko-KR" dirty="0"/>
              <a:t> je] n. homework, assignment</a:t>
            </a:r>
          </a:p>
          <a:p>
            <a:endParaRPr lang="en-US" altLang="ko-KR" dirty="0"/>
          </a:p>
          <a:p>
            <a:r>
              <a:rPr lang="ko-KR" altLang="en-US" dirty="0"/>
              <a:t>밥 </a:t>
            </a:r>
            <a:r>
              <a:rPr lang="en-US" altLang="ko-KR" dirty="0"/>
              <a:t>[</a:t>
            </a:r>
            <a:r>
              <a:rPr lang="en-US" altLang="ko-KR" dirty="0" err="1"/>
              <a:t>bab</a:t>
            </a:r>
            <a:r>
              <a:rPr lang="en-US" altLang="ko-KR" dirty="0"/>
              <a:t>] n. rice, meal, food</a:t>
            </a:r>
          </a:p>
          <a:p>
            <a:r>
              <a:rPr lang="ko-KR" altLang="en-US" dirty="0"/>
              <a:t>영어 </a:t>
            </a:r>
            <a:r>
              <a:rPr lang="en-US" altLang="ko-KR" dirty="0"/>
              <a:t>[</a:t>
            </a:r>
            <a:r>
              <a:rPr lang="en-US" altLang="ko-KR" dirty="0" err="1"/>
              <a:t>yeong</a:t>
            </a:r>
            <a:r>
              <a:rPr lang="en-US" altLang="ko-KR" dirty="0"/>
              <a:t> </a:t>
            </a:r>
            <a:r>
              <a:rPr lang="en-US" altLang="ko-KR" dirty="0" err="1"/>
              <a:t>eo</a:t>
            </a:r>
            <a:r>
              <a:rPr lang="en-US" altLang="ko-KR" dirty="0"/>
              <a:t>] n. English</a:t>
            </a:r>
          </a:p>
          <a:p>
            <a:r>
              <a:rPr lang="ko-KR" altLang="en-US" dirty="0"/>
              <a:t>넥타이 </a:t>
            </a:r>
            <a:r>
              <a:rPr lang="en-US" altLang="ko-KR" dirty="0"/>
              <a:t>[neg ta </a:t>
            </a:r>
            <a:r>
              <a:rPr lang="en-US" altLang="ko-KR" dirty="0" err="1"/>
              <a:t>i</a:t>
            </a:r>
            <a:r>
              <a:rPr lang="en-US" altLang="ko-KR" dirty="0"/>
              <a:t>] </a:t>
            </a:r>
            <a:r>
              <a:rPr lang="en-US" altLang="ko-KR" dirty="0" err="1"/>
              <a:t>n.neckti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120E44-C284-4580-9A12-7A24E64B053C}"/>
              </a:ext>
            </a:extLst>
          </p:cNvPr>
          <p:cNvSpPr txBox="1"/>
          <p:nvPr/>
        </p:nvSpPr>
        <p:spPr>
          <a:xfrm>
            <a:off x="5947116" y="2196929"/>
            <a:ext cx="54076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강도</a:t>
            </a:r>
            <a:r>
              <a:rPr lang="ko-KR" altLang="en-US" dirty="0"/>
              <a:t> </a:t>
            </a:r>
            <a:r>
              <a:rPr lang="en-US" altLang="ko-KR" dirty="0"/>
              <a:t>[gang do] n. robber/ v. robbery</a:t>
            </a:r>
          </a:p>
          <a:p>
            <a:r>
              <a:rPr lang="ko-KR" altLang="en-US" b="1" dirty="0"/>
              <a:t>시민</a:t>
            </a:r>
            <a:r>
              <a:rPr lang="ko-KR" altLang="en-US" dirty="0"/>
              <a:t> </a:t>
            </a:r>
            <a:r>
              <a:rPr lang="en-US" altLang="ko-KR" dirty="0"/>
              <a:t>[</a:t>
            </a:r>
            <a:r>
              <a:rPr lang="en-US" altLang="ko-KR" dirty="0" err="1"/>
              <a:t>si</a:t>
            </a:r>
            <a:r>
              <a:rPr lang="en-US" altLang="ko-KR" dirty="0"/>
              <a:t> min] </a:t>
            </a:r>
            <a:r>
              <a:rPr lang="en-US" altLang="ko-KR" dirty="0" err="1"/>
              <a:t>n.citizen</a:t>
            </a:r>
            <a:endParaRPr lang="en-US" altLang="ko-KR" dirty="0"/>
          </a:p>
          <a:p>
            <a:r>
              <a:rPr lang="ko-KR" altLang="en-US" b="1" dirty="0"/>
              <a:t>인질</a:t>
            </a:r>
            <a:r>
              <a:rPr lang="ko-KR" altLang="en-US" dirty="0"/>
              <a:t> </a:t>
            </a:r>
            <a:r>
              <a:rPr lang="en-US" altLang="ko-KR" dirty="0"/>
              <a:t>[in </a:t>
            </a:r>
            <a:r>
              <a:rPr lang="en-US" altLang="ko-KR" dirty="0" err="1"/>
              <a:t>jil</a:t>
            </a:r>
            <a:r>
              <a:rPr lang="en-US" altLang="ko-KR" dirty="0"/>
              <a:t>] n. hostage</a:t>
            </a:r>
          </a:p>
          <a:p>
            <a:r>
              <a:rPr lang="ko-KR" altLang="en-US" b="1" dirty="0"/>
              <a:t>도둑질</a:t>
            </a:r>
            <a:r>
              <a:rPr lang="ko-KR" altLang="en-US" dirty="0"/>
              <a:t> </a:t>
            </a:r>
            <a:r>
              <a:rPr lang="en-US" altLang="ko-KR" dirty="0"/>
              <a:t>[do dug </a:t>
            </a:r>
            <a:r>
              <a:rPr lang="en-US" altLang="ko-KR" dirty="0" err="1"/>
              <a:t>jil</a:t>
            </a:r>
            <a:r>
              <a:rPr lang="en-US" altLang="ko-KR" dirty="0"/>
              <a:t>] </a:t>
            </a:r>
            <a:r>
              <a:rPr lang="en-US" altLang="ko-KR" dirty="0" err="1"/>
              <a:t>n.theft</a:t>
            </a:r>
            <a:r>
              <a:rPr lang="en-US" altLang="ko-KR" dirty="0"/>
              <a:t> / v. rob</a:t>
            </a:r>
          </a:p>
          <a:p>
            <a:endParaRPr lang="en-US" altLang="ko-KR" dirty="0"/>
          </a:p>
          <a:p>
            <a:r>
              <a:rPr lang="ko-KR" altLang="en-US" b="1" dirty="0"/>
              <a:t>요리하다</a:t>
            </a:r>
            <a:r>
              <a:rPr lang="ko-KR" altLang="en-US" dirty="0"/>
              <a:t> </a:t>
            </a:r>
            <a:r>
              <a:rPr lang="en-US" altLang="ko-KR" dirty="0"/>
              <a:t>[</a:t>
            </a:r>
            <a:r>
              <a:rPr lang="en-US" altLang="ko-KR" dirty="0" err="1"/>
              <a:t>yo</a:t>
            </a:r>
            <a:r>
              <a:rPr lang="en-US" altLang="ko-KR" dirty="0"/>
              <a:t> li ha da] v. cook</a:t>
            </a:r>
          </a:p>
          <a:p>
            <a:endParaRPr lang="en-US" altLang="ko-KR" dirty="0"/>
          </a:p>
          <a:p>
            <a:r>
              <a:rPr lang="ko-KR" altLang="en-US" b="1" dirty="0"/>
              <a:t>수업</a:t>
            </a:r>
            <a:r>
              <a:rPr lang="ko-KR" altLang="en-US" dirty="0"/>
              <a:t> </a:t>
            </a:r>
            <a:r>
              <a:rPr lang="en-US" altLang="ko-KR" dirty="0"/>
              <a:t>[</a:t>
            </a:r>
            <a:r>
              <a:rPr lang="en-US" altLang="ko-KR" dirty="0" err="1"/>
              <a:t>su</a:t>
            </a:r>
            <a:r>
              <a:rPr lang="en-US" altLang="ko-KR" dirty="0"/>
              <a:t> </a:t>
            </a:r>
            <a:r>
              <a:rPr lang="en-US" altLang="ko-KR" dirty="0" err="1"/>
              <a:t>eob</a:t>
            </a:r>
            <a:r>
              <a:rPr lang="en-US" altLang="ko-KR" dirty="0"/>
              <a:t>] n. class, course, lesson</a:t>
            </a:r>
          </a:p>
          <a:p>
            <a:r>
              <a:rPr lang="ko-KR" altLang="en-US" b="1" dirty="0"/>
              <a:t>숙제</a:t>
            </a:r>
            <a:r>
              <a:rPr lang="ko-KR" altLang="en-US" dirty="0"/>
              <a:t> </a:t>
            </a:r>
            <a:r>
              <a:rPr lang="en-US" altLang="ko-KR" dirty="0"/>
              <a:t>[</a:t>
            </a:r>
            <a:r>
              <a:rPr lang="en-US" altLang="ko-KR" dirty="0" err="1"/>
              <a:t>sug</a:t>
            </a:r>
            <a:r>
              <a:rPr lang="en-US" altLang="ko-KR" dirty="0"/>
              <a:t> je] n. homework, assignment</a:t>
            </a:r>
          </a:p>
          <a:p>
            <a:endParaRPr lang="en-US" altLang="ko-KR" dirty="0"/>
          </a:p>
          <a:p>
            <a:r>
              <a:rPr lang="ko-KR" altLang="en-US" b="1" dirty="0"/>
              <a:t>밥 </a:t>
            </a:r>
            <a:r>
              <a:rPr lang="en-US" altLang="ko-KR" dirty="0"/>
              <a:t>[</a:t>
            </a:r>
            <a:r>
              <a:rPr lang="en-US" altLang="ko-KR" dirty="0" err="1"/>
              <a:t>bab</a:t>
            </a:r>
            <a:r>
              <a:rPr lang="en-US" altLang="ko-KR" dirty="0"/>
              <a:t>] n. rice, meal, food</a:t>
            </a:r>
          </a:p>
          <a:p>
            <a:r>
              <a:rPr lang="ko-KR" altLang="en-US" b="1" dirty="0"/>
              <a:t>영어</a:t>
            </a:r>
            <a:r>
              <a:rPr lang="ko-KR" altLang="en-US" dirty="0"/>
              <a:t> </a:t>
            </a:r>
            <a:r>
              <a:rPr lang="en-US" altLang="ko-KR" dirty="0"/>
              <a:t>[</a:t>
            </a:r>
            <a:r>
              <a:rPr lang="en-US" altLang="ko-KR" dirty="0" err="1"/>
              <a:t>yeong</a:t>
            </a:r>
            <a:r>
              <a:rPr lang="en-US" altLang="ko-KR" dirty="0"/>
              <a:t> </a:t>
            </a:r>
            <a:r>
              <a:rPr lang="en-US" altLang="ko-KR" dirty="0" err="1"/>
              <a:t>eo</a:t>
            </a:r>
            <a:r>
              <a:rPr lang="en-US" altLang="ko-KR" dirty="0"/>
              <a:t>] n. English</a:t>
            </a:r>
          </a:p>
          <a:p>
            <a:r>
              <a:rPr lang="ko-KR" altLang="en-US" b="1" dirty="0"/>
              <a:t>넥타이</a:t>
            </a:r>
            <a:r>
              <a:rPr lang="ko-KR" altLang="en-US" dirty="0"/>
              <a:t> </a:t>
            </a:r>
            <a:r>
              <a:rPr lang="en-US" altLang="ko-KR" dirty="0"/>
              <a:t>[neg ta </a:t>
            </a:r>
            <a:r>
              <a:rPr lang="en-US" altLang="ko-KR" dirty="0" err="1"/>
              <a:t>i</a:t>
            </a:r>
            <a:r>
              <a:rPr lang="en-US" altLang="ko-KR" dirty="0"/>
              <a:t>] </a:t>
            </a:r>
            <a:r>
              <a:rPr lang="en-US" altLang="ko-KR" dirty="0" err="1"/>
              <a:t>n.neckti</a:t>
            </a:r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야놀자 야체 B"/>
                <a:ea typeface="야놀자 야체 B"/>
              </a:rPr>
              <a:t>Conversation</a:t>
            </a:r>
            <a:endParaRPr lang="en-US" altLang="ko-KR" sz="700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E6B19-4E69-40D8-9A2E-1BC4DB52B42E}"/>
              </a:ext>
            </a:extLst>
          </p:cNvPr>
          <p:cNvSpPr txBox="1"/>
          <p:nvPr/>
        </p:nvSpPr>
        <p:spPr>
          <a:xfrm>
            <a:off x="568263" y="2270115"/>
            <a:ext cx="64892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accent5">
                    <a:lumMod val="75000"/>
                  </a:schemeClr>
                </a:solidFill>
              </a:rPr>
              <a:t>하윤</a:t>
            </a:r>
            <a:r>
              <a:rPr lang="en-US" altLang="ko-KR" dirty="0"/>
              <a:t>: </a:t>
            </a:r>
            <a:r>
              <a:rPr lang="ko-KR" altLang="en-US" dirty="0"/>
              <a:t>너 어제 뭐 했어</a:t>
            </a:r>
            <a:r>
              <a:rPr lang="en-US" altLang="ko-KR" dirty="0"/>
              <a:t>?</a:t>
            </a:r>
          </a:p>
          <a:p>
            <a:endParaRPr lang="en-US" altLang="ko-KR" dirty="0"/>
          </a:p>
          <a:p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</a:rPr>
              <a:t>민준</a:t>
            </a:r>
            <a:r>
              <a:rPr lang="en-US" altLang="ko-KR" dirty="0"/>
              <a:t>: </a:t>
            </a:r>
            <a:r>
              <a:rPr lang="ko-KR" altLang="en-US" dirty="0" err="1"/>
              <a:t>친구랑</a:t>
            </a:r>
            <a:r>
              <a:rPr lang="ko-KR" altLang="en-US" dirty="0"/>
              <a:t> 집에서 저녁 먹고 영화 봤어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b="1" dirty="0">
                <a:solidFill>
                  <a:schemeClr val="accent5">
                    <a:lumMod val="75000"/>
                  </a:schemeClr>
                </a:solidFill>
              </a:rPr>
              <a:t>하윤</a:t>
            </a:r>
            <a:r>
              <a:rPr lang="en-US" altLang="ko-KR" dirty="0"/>
              <a:t>: </a:t>
            </a:r>
            <a:r>
              <a:rPr lang="ko-KR" altLang="en-US" dirty="0"/>
              <a:t>진짜</a:t>
            </a:r>
            <a:r>
              <a:rPr lang="en-US" altLang="ko-KR" dirty="0"/>
              <a:t>? </a:t>
            </a:r>
            <a:r>
              <a:rPr lang="ko-KR" altLang="en-US" dirty="0"/>
              <a:t>어떤 영화 봤어</a:t>
            </a:r>
            <a:r>
              <a:rPr lang="en-US" altLang="ko-KR" dirty="0"/>
              <a:t>?</a:t>
            </a:r>
          </a:p>
          <a:p>
            <a:endParaRPr lang="en-US" altLang="ko-KR" dirty="0"/>
          </a:p>
          <a:p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</a:rPr>
              <a:t>민준</a:t>
            </a:r>
            <a:r>
              <a:rPr lang="en-US" altLang="ko-KR" dirty="0"/>
              <a:t>: </a:t>
            </a:r>
            <a:r>
              <a:rPr lang="ko-KR" altLang="en-US" dirty="0"/>
              <a:t>강도가 시민들을 인질로 잡고 도둑질 하는 액션</a:t>
            </a:r>
          </a:p>
          <a:p>
            <a:r>
              <a:rPr lang="ko-KR" altLang="en-US" dirty="0"/>
              <a:t>영화를 봤는데 생각보다 </a:t>
            </a:r>
            <a:r>
              <a:rPr lang="ko-KR" altLang="en-US" dirty="0" err="1"/>
              <a:t>별로였어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b="1" dirty="0">
                <a:solidFill>
                  <a:schemeClr val="accent5">
                    <a:lumMod val="75000"/>
                  </a:schemeClr>
                </a:solidFill>
              </a:rPr>
              <a:t>하윤</a:t>
            </a:r>
            <a:r>
              <a:rPr lang="en-US" altLang="ko-KR" dirty="0"/>
              <a:t>: </a:t>
            </a:r>
            <a:r>
              <a:rPr lang="ko-KR" altLang="en-US" dirty="0"/>
              <a:t>그렇구나</a:t>
            </a:r>
            <a:r>
              <a:rPr lang="en-US" altLang="ko-KR" dirty="0"/>
              <a:t>. </a:t>
            </a:r>
            <a:r>
              <a:rPr lang="ko-KR" altLang="en-US" dirty="0"/>
              <a:t>밥은 맛있었어</a:t>
            </a:r>
            <a:r>
              <a:rPr lang="en-US" altLang="ko-KR" dirty="0"/>
              <a:t>?</a:t>
            </a:r>
          </a:p>
          <a:p>
            <a:endParaRPr lang="en-US" altLang="ko-KR" dirty="0"/>
          </a:p>
          <a:p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</a:rPr>
              <a:t>민준</a:t>
            </a:r>
            <a:r>
              <a:rPr lang="en-US" altLang="ko-KR" dirty="0"/>
              <a:t>: </a:t>
            </a:r>
            <a:r>
              <a:rPr lang="ko-KR" altLang="en-US" dirty="0"/>
              <a:t>정말 맛있었어</a:t>
            </a:r>
            <a:r>
              <a:rPr lang="en-US" altLang="ko-KR" dirty="0"/>
              <a:t>. </a:t>
            </a:r>
            <a:r>
              <a:rPr lang="ko-KR" altLang="en-US" dirty="0"/>
              <a:t>다음에 내가 요리해 줄게</a:t>
            </a:r>
            <a:r>
              <a:rPr lang="en-US" altLang="ko-KR" dirty="0"/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EAEE5-137C-4B03-BB60-34C631E7F30A}"/>
              </a:ext>
            </a:extLst>
          </p:cNvPr>
          <p:cNvSpPr txBox="1"/>
          <p:nvPr/>
        </p:nvSpPr>
        <p:spPr>
          <a:xfrm>
            <a:off x="6069364" y="1993116"/>
            <a:ext cx="59267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solidFill>
                  <a:schemeClr val="accent5">
                    <a:lumMod val="75000"/>
                  </a:schemeClr>
                </a:solidFill>
              </a:rPr>
              <a:t>HaYun</a:t>
            </a:r>
            <a:r>
              <a:rPr lang="en-US" altLang="ko-KR" dirty="0"/>
              <a:t>: What did you do yesterday?</a:t>
            </a:r>
          </a:p>
          <a:p>
            <a:endParaRPr lang="en-US" altLang="ko-KR" dirty="0"/>
          </a:p>
          <a:p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</a:rPr>
              <a:t>MinJun</a:t>
            </a:r>
            <a:r>
              <a:rPr lang="en-US" altLang="ko-KR" dirty="0"/>
              <a:t>: I had dinner at home with a friend and watched a movie.</a:t>
            </a:r>
          </a:p>
          <a:p>
            <a:endParaRPr lang="en-US" altLang="ko-KR" dirty="0"/>
          </a:p>
          <a:p>
            <a:r>
              <a:rPr lang="en-US" altLang="ko-KR" b="1" dirty="0" err="1">
                <a:solidFill>
                  <a:schemeClr val="accent5">
                    <a:lumMod val="75000"/>
                  </a:schemeClr>
                </a:solidFill>
              </a:rPr>
              <a:t>HaYun</a:t>
            </a:r>
            <a:r>
              <a:rPr lang="en-US" altLang="ko-KR" dirty="0"/>
              <a:t>: Really? Which movie did you watch?.</a:t>
            </a:r>
          </a:p>
          <a:p>
            <a:endParaRPr lang="en-US" altLang="ko-KR" dirty="0"/>
          </a:p>
          <a:p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</a:rPr>
              <a:t>MinJun</a:t>
            </a:r>
            <a:r>
              <a:rPr lang="en-US" altLang="ko-KR" dirty="0"/>
              <a:t>: I watched an action movie that robbers took citizens as hostages and steal money, but it wasn't as good as I thought.</a:t>
            </a:r>
          </a:p>
          <a:p>
            <a:endParaRPr lang="en-US" altLang="ko-KR" dirty="0"/>
          </a:p>
          <a:p>
            <a:r>
              <a:rPr lang="en-US" altLang="ko-KR" b="1" dirty="0" err="1">
                <a:solidFill>
                  <a:schemeClr val="accent5">
                    <a:lumMod val="75000"/>
                  </a:schemeClr>
                </a:solidFill>
              </a:rPr>
              <a:t>HaYun</a:t>
            </a:r>
            <a:r>
              <a:rPr lang="en-US" altLang="ko-KR" dirty="0"/>
              <a:t>: I see. How was the meal?</a:t>
            </a:r>
          </a:p>
          <a:p>
            <a:endParaRPr lang="en-US" altLang="ko-KR" dirty="0"/>
          </a:p>
          <a:p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</a:rPr>
              <a:t>MinJun</a:t>
            </a:r>
            <a:r>
              <a:rPr lang="en-US" altLang="ko-KR" dirty="0"/>
              <a:t>: It was really delicious. I will cook it next time</a:t>
            </a:r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야놀자 야체 B"/>
              </a:rPr>
              <a:t>Korean culture – Unique places to go</a:t>
            </a:r>
            <a:endParaRPr lang="en-US" altLang="ko-KR" sz="700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377380" y="1444295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>
                <a:solidFill>
                  <a:prstClr val="white"/>
                </a:solidFill>
              </a:rPr>
              <a:t>Korean Sauna</a:t>
            </a: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17ACB5-5876-4446-BA10-B61F07747CFB}"/>
              </a:ext>
            </a:extLst>
          </p:cNvPr>
          <p:cNvSpPr txBox="1"/>
          <p:nvPr/>
        </p:nvSpPr>
        <p:spPr>
          <a:xfrm>
            <a:off x="466165" y="1497106"/>
            <a:ext cx="679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1. </a:t>
            </a:r>
            <a:r>
              <a:rPr lang="ko-KR" altLang="en-US" sz="2400" b="1" dirty="0"/>
              <a:t>찜질방</a:t>
            </a:r>
            <a:r>
              <a:rPr lang="en-US" altLang="ko-KR" sz="2400" b="1" dirty="0"/>
              <a:t>[</a:t>
            </a:r>
            <a:r>
              <a:rPr lang="en-US" altLang="ko-KR" sz="2400" b="0" i="0" dirty="0" err="1">
                <a:effectLst/>
                <a:latin typeface="Roboto" panose="02000000000000000000" pitchFamily="2" charset="0"/>
              </a:rPr>
              <a:t>jjim.jil.bang</a:t>
            </a:r>
            <a:r>
              <a:rPr lang="en-US" altLang="ko-KR" sz="2400" b="0" i="0" dirty="0">
                <a:effectLst/>
                <a:latin typeface="Roboto" panose="02000000000000000000" pitchFamily="2" charset="0"/>
              </a:rPr>
              <a:t>]</a:t>
            </a:r>
            <a:endParaRPr lang="ko-KR" altLang="en-US" sz="2400" b="1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E09A147-21F4-4CD6-A82E-C3B4CA835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354" y="2355363"/>
            <a:ext cx="4974588" cy="28086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71C896-93B8-4068-B912-B3D77EF3AB31}"/>
              </a:ext>
            </a:extLst>
          </p:cNvPr>
          <p:cNvSpPr txBox="1"/>
          <p:nvPr/>
        </p:nvSpPr>
        <p:spPr>
          <a:xfrm>
            <a:off x="725433" y="5321456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000" dirty="0" err="1"/>
              <a:t>Korean</a:t>
            </a:r>
            <a:r>
              <a:rPr lang="ko-KR" altLang="en-US" sz="2000" dirty="0"/>
              <a:t> </a:t>
            </a:r>
            <a:r>
              <a:rPr lang="ko-KR" altLang="en-US" sz="2000" dirty="0" err="1"/>
              <a:t>Sauna</a:t>
            </a: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A place to take a shower, sleep and rest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Admission Fee: around 200czk</a:t>
            </a:r>
            <a:endParaRPr lang="ko-KR" altLang="en-US" sz="2000" dirty="0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AA56CE24-A8AC-4D48-866B-788CEC7AA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22" y="2288017"/>
            <a:ext cx="3666566" cy="281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64F7764-D8E5-461C-9FE0-F46D7B723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068" y="2481684"/>
            <a:ext cx="3773440" cy="2431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야놀자 야체 B"/>
              </a:rPr>
              <a:t>Korean culture – Unique places to go</a:t>
            </a:r>
            <a:endParaRPr lang="en-US" altLang="ko-KR" sz="700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370827" y="1497106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prstClr val="white"/>
                </a:solidFill>
              </a:rPr>
              <a:t>Korean Sauna</a:t>
            </a: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17ACB5-5876-4446-BA10-B61F07747CFB}"/>
              </a:ext>
            </a:extLst>
          </p:cNvPr>
          <p:cNvSpPr txBox="1"/>
          <p:nvPr/>
        </p:nvSpPr>
        <p:spPr>
          <a:xfrm>
            <a:off x="466165" y="1678281"/>
            <a:ext cx="679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1. </a:t>
            </a:r>
            <a:r>
              <a:rPr lang="ko-KR" altLang="en-US" sz="2400" b="1" dirty="0"/>
              <a:t>찜질방</a:t>
            </a:r>
            <a:r>
              <a:rPr lang="en-US" altLang="ko-KR" sz="2400" b="1" dirty="0"/>
              <a:t>[</a:t>
            </a:r>
            <a:r>
              <a:rPr lang="en-US" altLang="ko-KR" sz="2400" b="0" i="0" dirty="0" err="1">
                <a:effectLst/>
                <a:latin typeface="Roboto" panose="02000000000000000000" pitchFamily="2" charset="0"/>
              </a:rPr>
              <a:t>jjim.jil.bang</a:t>
            </a:r>
            <a:r>
              <a:rPr lang="en-US" altLang="ko-KR" sz="2400" b="0" i="0" dirty="0">
                <a:effectLst/>
                <a:latin typeface="Roboto" panose="02000000000000000000" pitchFamily="2" charset="0"/>
              </a:rPr>
              <a:t>]</a:t>
            </a:r>
            <a:endParaRPr lang="ko-KR" altLang="en-US" sz="2400" b="1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A2ADAF4-8CED-401D-85D2-10ECFCF44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289" y="3432953"/>
            <a:ext cx="3799121" cy="219601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70A8ED9-3C2C-4664-9472-49688D299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992" y="1813902"/>
            <a:ext cx="3493207" cy="221653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58A50DA7-9427-434F-B078-F8D4A180D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992" y="4252627"/>
            <a:ext cx="3493208" cy="22165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E6F1351-3490-42A1-8E57-A73DF751C816}"/>
              </a:ext>
            </a:extLst>
          </p:cNvPr>
          <p:cNvSpPr txBox="1"/>
          <p:nvPr/>
        </p:nvSpPr>
        <p:spPr>
          <a:xfrm>
            <a:off x="752233" y="2401646"/>
            <a:ext cx="6535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000" dirty="0"/>
              <a:t>사랑의 불시착</a:t>
            </a:r>
            <a:r>
              <a:rPr lang="en-US" altLang="ko-KR" sz="2000" dirty="0"/>
              <a:t>[</a:t>
            </a:r>
            <a:r>
              <a:rPr lang="en-US" altLang="ko-KR" sz="2000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sa.lang-ui</a:t>
            </a:r>
            <a:r>
              <a:rPr lang="en-US" altLang="ko-KR" sz="2000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ko-KR" sz="2000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bul.si.chak</a:t>
            </a:r>
            <a:r>
              <a:rPr lang="en-US" altLang="ko-KR" sz="2000" dirty="0"/>
              <a:t>] </a:t>
            </a:r>
          </a:p>
          <a:p>
            <a:r>
              <a:rPr lang="en-US" altLang="ko-KR" sz="2000" dirty="0"/>
              <a:t>	= Crash Landing on You</a:t>
            </a:r>
            <a:endParaRPr lang="ko-KR" alt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57FB67-745D-4030-8399-F5608CE5EDDB}"/>
              </a:ext>
            </a:extLst>
          </p:cNvPr>
          <p:cNvSpPr txBox="1"/>
          <p:nvPr/>
        </p:nvSpPr>
        <p:spPr>
          <a:xfrm>
            <a:off x="1559876" y="5777639"/>
            <a:ext cx="335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“This place is </a:t>
            </a:r>
            <a:r>
              <a:rPr lang="en-US" altLang="ko-KR"/>
              <a:t>like heaven”</a:t>
            </a:r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843A04-DB29-4138-BC9E-F90E7D5FB5C7}"/>
              </a:ext>
            </a:extLst>
          </p:cNvPr>
          <p:cNvSpPr txBox="1"/>
          <p:nvPr/>
        </p:nvSpPr>
        <p:spPr>
          <a:xfrm>
            <a:off x="9953504" y="2183504"/>
            <a:ext cx="1788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=&gt; “This place even gives you free food if you just scan this bracelet“</a:t>
            </a:r>
            <a:endParaRPr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071CC2-D941-4CEB-AD74-ED9ABA2C2562}"/>
              </a:ext>
            </a:extLst>
          </p:cNvPr>
          <p:cNvSpPr txBox="1"/>
          <p:nvPr/>
        </p:nvSpPr>
        <p:spPr>
          <a:xfrm>
            <a:off x="10021495" y="4030434"/>
            <a:ext cx="1799678" cy="2585323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/>
              <a:t>*</a:t>
            </a:r>
            <a:r>
              <a:rPr lang="en-US" altLang="ko-KR" dirty="0"/>
              <a:t>the bracelet is the key to your locker and it could record your payment which are combined to pay at the end of your visit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383125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야놀자 야체 B"/>
              </a:rPr>
              <a:t>Korean culture – Unique places to go</a:t>
            </a:r>
            <a:endParaRPr lang="en-US" altLang="ko-KR" sz="700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377380" y="1444295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prstClr val="white"/>
                </a:solidFill>
              </a:rPr>
              <a:t>Korean Sauna</a:t>
            </a: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17ACB5-5876-4446-BA10-B61F07747CFB}"/>
              </a:ext>
            </a:extLst>
          </p:cNvPr>
          <p:cNvSpPr txBox="1"/>
          <p:nvPr/>
        </p:nvSpPr>
        <p:spPr>
          <a:xfrm>
            <a:off x="466165" y="1497106"/>
            <a:ext cx="679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1. </a:t>
            </a:r>
            <a:r>
              <a:rPr lang="ko-KR" altLang="en-US" sz="2400" b="1" dirty="0"/>
              <a:t>찜질방</a:t>
            </a:r>
            <a:r>
              <a:rPr lang="en-US" altLang="ko-KR" sz="2400" b="1" dirty="0"/>
              <a:t>[</a:t>
            </a:r>
            <a:r>
              <a:rPr lang="en-US" altLang="ko-KR" sz="2400" b="0" i="0" dirty="0" err="1">
                <a:effectLst/>
                <a:latin typeface="Roboto" panose="02000000000000000000" pitchFamily="2" charset="0"/>
              </a:rPr>
              <a:t>jjim.jil.bang</a:t>
            </a:r>
            <a:r>
              <a:rPr lang="en-US" altLang="ko-KR" sz="2400" b="0" i="0" dirty="0">
                <a:effectLst/>
                <a:latin typeface="Roboto" panose="02000000000000000000" pitchFamily="2" charset="0"/>
              </a:rPr>
              <a:t>]</a:t>
            </a:r>
            <a:endParaRPr lang="ko-KR" altLang="en-US" sz="2400" b="1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68073BF-C7F5-42A3-8A19-6E64F4F8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43" y="2281666"/>
            <a:ext cx="5428690" cy="357604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8F62A56-4AC7-49F5-BB9D-3D55C56FC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923" y="1692079"/>
            <a:ext cx="4237394" cy="3092152"/>
          </a:xfrm>
          <a:prstGeom prst="rect">
            <a:avLst/>
          </a:prstGeom>
        </p:spPr>
      </p:pic>
      <p:grpSp>
        <p:nvGrpSpPr>
          <p:cNvPr id="29" name="그룹 28">
            <a:extLst>
              <a:ext uri="{FF2B5EF4-FFF2-40B4-BE49-F238E27FC236}">
                <a16:creationId xmlns:a16="http://schemas.microsoft.com/office/drawing/2014/main" id="{E58B8CF7-B1AB-4555-8F62-0F76B90CC502}"/>
              </a:ext>
            </a:extLst>
          </p:cNvPr>
          <p:cNvGrpSpPr/>
          <p:nvPr/>
        </p:nvGrpSpPr>
        <p:grpSpPr>
          <a:xfrm>
            <a:off x="6179942" y="3059035"/>
            <a:ext cx="4647359" cy="3450391"/>
            <a:chOff x="6179942" y="3059035"/>
            <a:chExt cx="4647359" cy="3450391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267AF2F5-984F-4857-88F4-A5A71078C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9942" y="3059035"/>
              <a:ext cx="4647359" cy="345039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2C290C-2424-4312-9393-EBBDCE4FCD95}"/>
                </a:ext>
              </a:extLst>
            </p:cNvPr>
            <p:cNvSpPr txBox="1"/>
            <p:nvPr/>
          </p:nvSpPr>
          <p:spPr>
            <a:xfrm>
              <a:off x="6654723" y="4069687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/>
                <a:t>식혜</a:t>
              </a:r>
              <a:r>
                <a:rPr lang="en-US" altLang="ko-KR" b="1" dirty="0"/>
                <a:t>-&gt;</a:t>
              </a:r>
              <a:endParaRPr lang="ko-KR" altLang="en-US" b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AFFA18-B1A3-4785-BDE6-B32F98D0958F}"/>
                </a:ext>
              </a:extLst>
            </p:cNvPr>
            <p:cNvSpPr txBox="1"/>
            <p:nvPr/>
          </p:nvSpPr>
          <p:spPr>
            <a:xfrm>
              <a:off x="7229680" y="5360894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/>
                <a:t>계란</a:t>
              </a:r>
              <a:r>
                <a:rPr lang="en-US" altLang="ko-KR" b="1" dirty="0"/>
                <a:t>-&gt;</a:t>
              </a:r>
              <a:endParaRPr lang="ko-KR" altLang="en-US" b="1" dirty="0"/>
            </a:p>
          </p:txBody>
        </p:sp>
      </p:grpSp>
      <p:pic>
        <p:nvPicPr>
          <p:cNvPr id="8194" name="Picture 2">
            <a:extLst>
              <a:ext uri="{FF2B5EF4-FFF2-40B4-BE49-F238E27FC236}">
                <a16:creationId xmlns:a16="http://schemas.microsoft.com/office/drawing/2014/main" id="{E168BF3C-23D2-45DD-A9ED-5F97433EF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45" y="2289849"/>
            <a:ext cx="5153706" cy="38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9DCAD1B3-B75B-4C90-8250-4DF5C5231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1050" y="2023157"/>
            <a:ext cx="4981595" cy="362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53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야놀자 야체 B"/>
              </a:rPr>
              <a:t>Korean culture</a:t>
            </a:r>
            <a:endParaRPr lang="en-US" altLang="ko-KR" sz="700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52D96E8-9A98-4D70-BFD8-A4730830D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44" y="3053900"/>
            <a:ext cx="5096656" cy="318547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ACBC72E-FEC7-4768-B11E-3E7F72F58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961" y="3053901"/>
            <a:ext cx="4867695" cy="31854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6689CE-03A7-48E3-9684-E2EFDE1FCA0E}"/>
              </a:ext>
            </a:extLst>
          </p:cNvPr>
          <p:cNvSpPr txBox="1"/>
          <p:nvPr/>
        </p:nvSpPr>
        <p:spPr>
          <a:xfrm>
            <a:off x="639344" y="1637641"/>
            <a:ext cx="679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1. </a:t>
            </a:r>
            <a:r>
              <a:rPr lang="ko-KR" altLang="en-US" sz="2400" b="1" dirty="0"/>
              <a:t>찜질방</a:t>
            </a:r>
            <a:r>
              <a:rPr lang="en-US" altLang="ko-KR" sz="2400" b="1" dirty="0"/>
              <a:t>[</a:t>
            </a:r>
            <a:r>
              <a:rPr lang="en-US" altLang="ko-KR" sz="2400" b="0" i="0" dirty="0" err="1">
                <a:effectLst/>
                <a:latin typeface="Roboto" panose="02000000000000000000" pitchFamily="2" charset="0"/>
              </a:rPr>
              <a:t>jjim.jil.bang</a:t>
            </a:r>
            <a:r>
              <a:rPr lang="en-US" altLang="ko-KR" sz="2400" b="0" i="0" dirty="0">
                <a:effectLst/>
                <a:latin typeface="Roboto" panose="02000000000000000000" pitchFamily="2" charset="0"/>
              </a:rPr>
              <a:t>]</a:t>
            </a:r>
            <a:endParaRPr lang="ko-KR" altLang="en-US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DEC75C-DBD2-48BC-92FD-180E1C42FB25}"/>
              </a:ext>
            </a:extLst>
          </p:cNvPr>
          <p:cNvSpPr txBox="1"/>
          <p:nvPr/>
        </p:nvSpPr>
        <p:spPr>
          <a:xfrm>
            <a:off x="639344" y="2245360"/>
            <a:ext cx="1055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Hot Tub &amp; </a:t>
            </a:r>
            <a:r>
              <a:rPr lang="en-US" altLang="ko-KR" sz="2000" dirty="0" err="1"/>
              <a:t>Scrubing</a:t>
            </a:r>
            <a:r>
              <a:rPr lang="en-US" altLang="ko-KR" sz="2000" dirty="0"/>
              <a:t> Service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3229906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야놀자 야체 B"/>
              </a:rPr>
              <a:t>Korean culture</a:t>
            </a:r>
            <a:endParaRPr lang="en-US" altLang="ko-KR" sz="700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A1E0CE-DF91-4C7B-8495-2817AB6FC20C}"/>
              </a:ext>
            </a:extLst>
          </p:cNvPr>
          <p:cNvSpPr txBox="1"/>
          <p:nvPr/>
        </p:nvSpPr>
        <p:spPr>
          <a:xfrm>
            <a:off x="639344" y="1637641"/>
            <a:ext cx="679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2. PC</a:t>
            </a:r>
            <a:r>
              <a:rPr lang="ko-KR" altLang="en-US" sz="2400" b="1" dirty="0"/>
              <a:t>방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37C7620-1D6F-4AE8-AE39-10BFCAE61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 t="18450" r="1488"/>
          <a:stretch/>
        </p:blipFill>
        <p:spPr bwMode="auto">
          <a:xfrm>
            <a:off x="2926079" y="2249032"/>
            <a:ext cx="6390641" cy="33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94B8BE-15B9-4C0D-BF9B-CB4D5F04BE23}"/>
              </a:ext>
            </a:extLst>
          </p:cNvPr>
          <p:cNvSpPr txBox="1"/>
          <p:nvPr/>
        </p:nvSpPr>
        <p:spPr>
          <a:xfrm>
            <a:off x="725433" y="5761456"/>
            <a:ext cx="10926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Known for the place with the fastest computer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Most people visit this place to play games</a:t>
            </a:r>
            <a:endParaRPr lang="ko-KR" alt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176290A-FB86-4AB1-B1B2-E72715586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663" y="618622"/>
            <a:ext cx="5141913" cy="56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84C70E-FC72-480A-B5B5-44CE300C387F}"/>
              </a:ext>
            </a:extLst>
          </p:cNvPr>
          <p:cNvSpPr txBox="1"/>
          <p:nvPr/>
        </p:nvSpPr>
        <p:spPr>
          <a:xfrm>
            <a:off x="7886082" y="4242141"/>
            <a:ext cx="178049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/>
              <a:t>Big screen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/>
              <a:t>Gaming keyboards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/>
              <a:t>Comfortable chairs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0447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야놀자 야체 B"/>
              </a:rPr>
              <a:t>Korean culture</a:t>
            </a:r>
            <a:endParaRPr lang="en-US" altLang="ko-KR" sz="700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A1E0CE-DF91-4C7B-8495-2817AB6FC20C}"/>
              </a:ext>
            </a:extLst>
          </p:cNvPr>
          <p:cNvSpPr txBox="1"/>
          <p:nvPr/>
        </p:nvSpPr>
        <p:spPr>
          <a:xfrm>
            <a:off x="639344" y="1637641"/>
            <a:ext cx="679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2. PC</a:t>
            </a:r>
            <a:r>
              <a:rPr lang="ko-KR" altLang="en-US" sz="2400" b="1" dirty="0"/>
              <a:t>방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14DA6A9-BD6B-4308-B94E-784C166F4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583" y="1637641"/>
            <a:ext cx="5380643" cy="469738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DB0A34C-805B-42F7-81B2-05414E4F4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233" y="2384064"/>
            <a:ext cx="3643312" cy="367944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1BD7C89-4555-48F2-BC41-BB9526DFB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38" y="2191686"/>
            <a:ext cx="523875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B8897B4D-ED31-4F06-915A-EDB6BD09D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777" y="747718"/>
            <a:ext cx="6143060" cy="570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09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b="1" kern="0" dirty="0">
                <a:solidFill>
                  <a:prstClr val="black">
                    <a:lumMod val="75000"/>
                    <a:lumOff val="25000"/>
                  </a:prstClr>
                </a:solidFill>
                <a:ea typeface="야놀자 야체 B"/>
              </a:rPr>
              <a:t>Index</a:t>
            </a:r>
            <a:endParaRPr lang="en-US" altLang="ko-KR" sz="700" b="1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9BF5A-DE04-46F9-9384-96A029F9445F}"/>
              </a:ext>
            </a:extLst>
          </p:cNvPr>
          <p:cNvSpPr txBox="1"/>
          <p:nvPr/>
        </p:nvSpPr>
        <p:spPr>
          <a:xfrm>
            <a:off x="886455" y="1707502"/>
            <a:ext cx="10543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3200" b="1" dirty="0"/>
              <a:t>Past tense marker </a:t>
            </a:r>
          </a:p>
          <a:p>
            <a:pPr marL="342900" indent="-342900">
              <a:buAutoNum type="arabicPeriod"/>
            </a:pPr>
            <a:endParaRPr lang="en-US" altLang="ko-KR" sz="3200" b="1" dirty="0"/>
          </a:p>
          <a:p>
            <a:pPr marL="342900" indent="-342900">
              <a:buAutoNum type="arabicPeriod"/>
            </a:pPr>
            <a:r>
              <a:rPr lang="en-US" altLang="ko-KR" sz="3200" b="1" dirty="0"/>
              <a:t> Today’s words</a:t>
            </a:r>
          </a:p>
          <a:p>
            <a:pPr marL="342900" indent="-342900">
              <a:buAutoNum type="arabicPeriod"/>
            </a:pPr>
            <a:endParaRPr lang="en-US" altLang="ko-KR" sz="3200" b="1" dirty="0"/>
          </a:p>
          <a:p>
            <a:pPr marL="342900" indent="-342900">
              <a:buAutoNum type="arabicPeriod"/>
            </a:pPr>
            <a:r>
              <a:rPr lang="en-US" altLang="ko-KR" sz="3200" b="1" dirty="0"/>
              <a:t>Conversation</a:t>
            </a:r>
          </a:p>
          <a:p>
            <a:pPr marL="342900" indent="-342900">
              <a:buAutoNum type="arabicPeriod"/>
            </a:pPr>
            <a:endParaRPr lang="en-US" altLang="ko-KR" sz="3200" b="1" dirty="0"/>
          </a:p>
          <a:p>
            <a:pPr marL="342900" indent="-342900">
              <a:buAutoNum type="arabicPeriod"/>
            </a:pPr>
            <a:r>
              <a:rPr lang="en-US" altLang="ko-KR" sz="3200" b="1" dirty="0"/>
              <a:t>Koran culture</a:t>
            </a:r>
          </a:p>
          <a:p>
            <a:pPr marL="342900" indent="-342900">
              <a:buAutoNum type="arabicPeriod"/>
            </a:pPr>
            <a:endParaRPr lang="en-US" altLang="ko-KR" sz="3200" b="1" dirty="0"/>
          </a:p>
          <a:p>
            <a:pPr marL="342900" indent="-342900">
              <a:buAutoNum type="arabicPeriod"/>
            </a:pPr>
            <a:r>
              <a:rPr lang="en-US" altLang="ko-KR" sz="3200" b="1" dirty="0"/>
              <a:t>Today’s K-POP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야놀자 야체 B"/>
              </a:rPr>
              <a:t>Korean culture</a:t>
            </a:r>
            <a:endParaRPr lang="en-US" altLang="ko-KR" sz="700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A1E0CE-DF91-4C7B-8495-2817AB6FC20C}"/>
              </a:ext>
            </a:extLst>
          </p:cNvPr>
          <p:cNvSpPr txBox="1"/>
          <p:nvPr/>
        </p:nvSpPr>
        <p:spPr>
          <a:xfrm>
            <a:off x="639344" y="1637641"/>
            <a:ext cx="679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2. PC</a:t>
            </a:r>
            <a:r>
              <a:rPr lang="ko-KR" altLang="en-US" sz="2400" b="1" dirty="0"/>
              <a:t>방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CA81BF-C3A8-40A3-B3A0-B613A09C1120}"/>
              </a:ext>
            </a:extLst>
          </p:cNvPr>
          <p:cNvSpPr txBox="1"/>
          <p:nvPr/>
        </p:nvSpPr>
        <p:spPr>
          <a:xfrm>
            <a:off x="507264" y="2193975"/>
            <a:ext cx="11552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A lot of university students come to this place in the start of the semester to enroll in the course they want to attend.</a:t>
            </a:r>
            <a:endParaRPr lang="ko-KR" altLang="en-US" sz="20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833F956-FA2C-46A9-AF25-49FB1063D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5" y="3116159"/>
            <a:ext cx="5106407" cy="311544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4FC26B7D-57FC-4AE9-B838-C44A8B6A5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6" r="16827" b="65754"/>
          <a:stretch/>
        </p:blipFill>
        <p:spPr>
          <a:xfrm>
            <a:off x="5764960" y="2737724"/>
            <a:ext cx="5823582" cy="221027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069B819-3299-43CC-A915-976C15973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4" t="69778" r="20033"/>
          <a:stretch/>
        </p:blipFill>
        <p:spPr>
          <a:xfrm>
            <a:off x="5764960" y="4322541"/>
            <a:ext cx="5982971" cy="20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1881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야놀자 야체 B"/>
              </a:rPr>
              <a:t>Korean culture</a:t>
            </a:r>
            <a:endParaRPr lang="en-US" altLang="ko-KR" sz="700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A1E0CE-DF91-4C7B-8495-2817AB6FC20C}"/>
              </a:ext>
            </a:extLst>
          </p:cNvPr>
          <p:cNvSpPr txBox="1"/>
          <p:nvPr/>
        </p:nvSpPr>
        <p:spPr>
          <a:xfrm>
            <a:off x="474473" y="1566849"/>
            <a:ext cx="679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3. </a:t>
            </a:r>
            <a:r>
              <a:rPr lang="ko-KR" altLang="en-US" sz="2400" b="1" dirty="0"/>
              <a:t>노래방</a:t>
            </a:r>
            <a:r>
              <a:rPr lang="en-US" altLang="ko-KR" sz="2400" b="1" dirty="0"/>
              <a:t>[</a:t>
            </a:r>
            <a:r>
              <a:rPr lang="en-US" altLang="ko-KR" dirty="0" err="1"/>
              <a:t>no.lae.bang</a:t>
            </a:r>
            <a:r>
              <a:rPr lang="en-US" altLang="ko-KR" sz="2400" b="0" i="0" dirty="0">
                <a:effectLst/>
                <a:latin typeface="Roboto" panose="02000000000000000000" pitchFamily="2" charset="0"/>
              </a:rPr>
              <a:t>]</a:t>
            </a:r>
            <a:endParaRPr lang="ko-KR" alt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C1E12B-6F42-438F-98F5-B030668F4A3A}"/>
              </a:ext>
            </a:extLst>
          </p:cNvPr>
          <p:cNvSpPr txBox="1"/>
          <p:nvPr/>
        </p:nvSpPr>
        <p:spPr>
          <a:xfrm>
            <a:off x="1112233" y="5848266"/>
            <a:ext cx="949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With friends, after drinking alcohol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Fee: 1hour= around 200~650czk / 2 song= around 10czk</a:t>
            </a:r>
            <a:endParaRPr lang="ko-KR" alt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9840AE0-50E9-4F9B-8AA6-CA84DF693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502" y="1886749"/>
            <a:ext cx="4826846" cy="361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D67ED5B-B10C-4704-976A-F19F25411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1" t="20083" r="18155" b="13770"/>
          <a:stretch/>
        </p:blipFill>
        <p:spPr bwMode="auto">
          <a:xfrm>
            <a:off x="1259840" y="2599904"/>
            <a:ext cx="4460240" cy="264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D269AF8-EF08-4729-8288-ECB4C852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399" y="1656916"/>
            <a:ext cx="7483475" cy="421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4A206C55-476F-421B-9550-5D367F2BC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1" b="42074"/>
          <a:stretch/>
        </p:blipFill>
        <p:spPr bwMode="auto">
          <a:xfrm>
            <a:off x="3123849" y="1268152"/>
            <a:ext cx="4656649" cy="468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6728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야놀자 야체 B"/>
              </a:rPr>
              <a:t>Korean culture</a:t>
            </a:r>
            <a:endParaRPr lang="en-US" altLang="ko-KR" sz="700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A1E0CE-DF91-4C7B-8495-2817AB6FC20C}"/>
              </a:ext>
            </a:extLst>
          </p:cNvPr>
          <p:cNvSpPr txBox="1"/>
          <p:nvPr/>
        </p:nvSpPr>
        <p:spPr>
          <a:xfrm>
            <a:off x="535411" y="1594736"/>
            <a:ext cx="679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4. </a:t>
            </a:r>
            <a:r>
              <a:rPr lang="ko-KR" altLang="en-US" sz="2400" b="1" dirty="0"/>
              <a:t>만화카페</a:t>
            </a:r>
            <a:r>
              <a:rPr lang="en-US" altLang="ko-KR" sz="2400" b="1" dirty="0"/>
              <a:t>[</a:t>
            </a:r>
            <a:r>
              <a:rPr lang="en-US" altLang="ko-KR" dirty="0" err="1"/>
              <a:t>man.hwa.kape</a:t>
            </a:r>
            <a:r>
              <a:rPr lang="en-US" altLang="ko-KR" sz="2400" b="0" i="0" dirty="0">
                <a:effectLst/>
                <a:latin typeface="Roboto" panose="02000000000000000000" pitchFamily="2" charset="0"/>
              </a:rPr>
              <a:t>]</a:t>
            </a:r>
            <a:endParaRPr lang="ko-KR" altLang="en-US" sz="2400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C74D8F0-4B9C-4517-B730-20B8E1AA5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46"/>
          <a:stretch/>
        </p:blipFill>
        <p:spPr>
          <a:xfrm>
            <a:off x="535411" y="2298253"/>
            <a:ext cx="2955414" cy="391578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8F501D5-CA79-48C9-90BA-315A50E2E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113" y="2249032"/>
            <a:ext cx="3162288" cy="399512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DC73EE7-DBCD-4C74-90B3-911640E61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469" y="2298253"/>
            <a:ext cx="4756025" cy="3915783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0A57EA8F-D766-4B58-8544-B6F6D015F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685" y="485272"/>
            <a:ext cx="6105525" cy="59817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5B3AC6F-2047-4213-90F1-E416AD846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353" y="485272"/>
            <a:ext cx="5895975" cy="619125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DB8DEABA-3B59-4808-ACF2-5EF878964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1812" y="852487"/>
            <a:ext cx="6048375" cy="5153025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6CFA2D3E-152E-4234-AB83-A20F71AFF9C4}"/>
              </a:ext>
            </a:extLst>
          </p:cNvPr>
          <p:cNvSpPr/>
          <p:nvPr/>
        </p:nvSpPr>
        <p:spPr>
          <a:xfrm>
            <a:off x="6057046" y="1923992"/>
            <a:ext cx="3220473" cy="2333048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Fee</a:t>
            </a:r>
          </a:p>
          <a:p>
            <a:pPr algn="ctr"/>
            <a:endParaRPr lang="en-US" altLang="ko-KR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/>
                </a:solidFill>
              </a:rPr>
              <a:t>1h + drink = 100czk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/>
                </a:solidFill>
              </a:rPr>
              <a:t>2h + drink = 150czk</a:t>
            </a:r>
          </a:p>
          <a:p>
            <a:pPr algn="ctr"/>
            <a:r>
              <a:rPr lang="en-US" altLang="ko-KR" dirty="0">
                <a:solidFill>
                  <a:schemeClr val="tx1"/>
                </a:solidFill>
              </a:rPr>
              <a:t>….</a:t>
            </a:r>
          </a:p>
          <a:p>
            <a:pPr algn="ctr"/>
            <a:endParaRPr lang="en-US" altLang="ko-KR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tx1"/>
                </a:solidFill>
              </a:rPr>
              <a:t>All day = 300czk</a:t>
            </a:r>
          </a:p>
        </p:txBody>
      </p:sp>
    </p:spTree>
    <p:extLst>
      <p:ext uri="{BB962C8B-B14F-4D97-AF65-F5344CB8AC3E}">
        <p14:creationId xmlns:p14="http://schemas.microsoft.com/office/powerpoint/2010/main" val="384305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야놀자 야체 B"/>
              </a:rPr>
              <a:t>Korean culture</a:t>
            </a:r>
            <a:endParaRPr lang="en-US" altLang="ko-KR" sz="700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A1E0CE-DF91-4C7B-8495-2817AB6FC20C}"/>
              </a:ext>
            </a:extLst>
          </p:cNvPr>
          <p:cNvSpPr txBox="1"/>
          <p:nvPr/>
        </p:nvSpPr>
        <p:spPr>
          <a:xfrm>
            <a:off x="639344" y="1637641"/>
            <a:ext cx="679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5. </a:t>
            </a:r>
            <a:r>
              <a:rPr lang="ko-KR" altLang="en-US" sz="2400" b="1" dirty="0"/>
              <a:t>보드게임 카페</a:t>
            </a:r>
            <a:r>
              <a:rPr lang="en-US" altLang="ko-KR" sz="2400" b="1" dirty="0"/>
              <a:t> = board game cafe</a:t>
            </a:r>
            <a:endParaRPr lang="ko-KR" altLang="en-US" sz="2400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2C3ABC1-674D-4F85-9E35-4DE07DF54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84" y="2249032"/>
            <a:ext cx="5420869" cy="428439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7622A9F-4F0F-403E-B5A3-244A0FADC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316" y="2277451"/>
            <a:ext cx="5795983" cy="421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3029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야놀자 야체 B"/>
              </a:rPr>
              <a:t>Korean culture</a:t>
            </a:r>
            <a:endParaRPr lang="en-US" altLang="ko-KR" sz="700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A1E0CE-DF91-4C7B-8495-2817AB6FC20C}"/>
              </a:ext>
            </a:extLst>
          </p:cNvPr>
          <p:cNvSpPr txBox="1"/>
          <p:nvPr/>
        </p:nvSpPr>
        <p:spPr>
          <a:xfrm>
            <a:off x="639344" y="1637641"/>
            <a:ext cx="679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6. </a:t>
            </a:r>
            <a:r>
              <a:rPr lang="ko-KR" altLang="en-US" sz="2400" b="1" dirty="0"/>
              <a:t>동물 카페</a:t>
            </a:r>
            <a:r>
              <a:rPr lang="en-US" altLang="ko-KR" sz="2400" b="1" dirty="0"/>
              <a:t>[</a:t>
            </a:r>
            <a:r>
              <a:rPr lang="en-US" altLang="ko-KR" dirty="0" err="1"/>
              <a:t>dong.mul.kape</a:t>
            </a:r>
            <a:r>
              <a:rPr lang="en-US" altLang="ko-KR" sz="2400" b="0" i="0" dirty="0">
                <a:effectLst/>
                <a:latin typeface="Roboto" panose="02000000000000000000" pitchFamily="2" charset="0"/>
              </a:rPr>
              <a:t>]</a:t>
            </a:r>
            <a:endParaRPr lang="ko-KR" altLang="en-US" sz="2400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0DDF14A-C40F-4854-A59E-06AD6DC1E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35"/>
          <a:stretch/>
        </p:blipFill>
        <p:spPr>
          <a:xfrm>
            <a:off x="497840" y="2550560"/>
            <a:ext cx="4036754" cy="3601852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71A90F7C-7CAB-4545-9ADC-33B1D35A7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080" y="1695168"/>
            <a:ext cx="3423603" cy="456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77174BA-AF3D-4197-BB27-974B9A6FA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169" y="1868473"/>
            <a:ext cx="3323487" cy="443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BBFDE22B-F543-463B-8AFD-F090A07F0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18" y="761564"/>
            <a:ext cx="5061441" cy="564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CFFC5DC-8398-47AD-A6FE-13C6154665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803" y="1545442"/>
            <a:ext cx="4497705" cy="37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48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야놀자 야체 B"/>
              </a:rPr>
              <a:t>Today’s K-POP</a:t>
            </a:r>
            <a:endParaRPr lang="en-US" altLang="ko-KR" sz="700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2833774-FB8C-478B-AC69-74B17B2A7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76" y="1592733"/>
            <a:ext cx="3373120" cy="46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5217FDC-E7B8-4BD5-B445-1AFFDC4DB0D7}"/>
              </a:ext>
            </a:extLst>
          </p:cNvPr>
          <p:cNvSpPr txBox="1"/>
          <p:nvPr/>
        </p:nvSpPr>
        <p:spPr>
          <a:xfrm>
            <a:off x="6065824" y="2905780"/>
            <a:ext cx="48799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232257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kumimoji="0" sz="1800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en-US" altLang="ko-KR" sz="2800" b="1"/>
              <a:t>Seventeen – Rock with you</a:t>
            </a:r>
            <a:endParaRPr lang="ko-KR" altLang="en-US" sz="2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FCE86F-2A6F-4AFA-B93C-FA77E4A468B5}"/>
              </a:ext>
            </a:extLst>
          </p:cNvPr>
          <p:cNvSpPr txBox="1"/>
          <p:nvPr/>
        </p:nvSpPr>
        <p:spPr>
          <a:xfrm>
            <a:off x="5882640" y="404683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3"/>
              </a:rPr>
              <a:t>SEVENTEEN (</a:t>
            </a:r>
            <a:r>
              <a:rPr lang="ko-KR" altLang="en-US" dirty="0" err="1">
                <a:hlinkClick r:id="rId3"/>
              </a:rPr>
              <a:t>세븐틴</a:t>
            </a:r>
            <a:r>
              <a:rPr lang="en-US" altLang="ko-KR" dirty="0">
                <a:hlinkClick r:id="rId3"/>
              </a:rPr>
              <a:t>) 'Rock with you' Official MV - YouTube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4983264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575210" y="2273305"/>
            <a:ext cx="5151399" cy="1737360"/>
            <a:chOff x="3575210" y="2273305"/>
            <a:chExt cx="5151399" cy="1737360"/>
          </a:xfrm>
        </p:grpSpPr>
        <p:sp>
          <p:nvSpPr>
            <p:cNvPr id="20" name="사각형: 둥근 모서리 6"/>
            <p:cNvSpPr/>
            <p:nvPr/>
          </p:nvSpPr>
          <p:spPr>
            <a:xfrm>
              <a:off x="3675058" y="2401961"/>
              <a:ext cx="5051551" cy="1608704"/>
            </a:xfrm>
            <a:prstGeom prst="roundRect">
              <a:avLst>
                <a:gd name="adj" fmla="val 12688"/>
              </a:avLst>
            </a:prstGeom>
            <a:pattFill prst="wd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900" kern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7" name="사각형: 둥근 모서리 6"/>
            <p:cNvSpPr/>
            <p:nvPr/>
          </p:nvSpPr>
          <p:spPr>
            <a:xfrm>
              <a:off x="3575210" y="2273305"/>
              <a:ext cx="5051551" cy="1608704"/>
            </a:xfrm>
            <a:prstGeom prst="roundRect">
              <a:avLst>
                <a:gd name="adj" fmla="val 12688"/>
              </a:avLst>
            </a:prstGeom>
            <a:gradFill flip="none" rotWithShape="1">
              <a:gsLst>
                <a:gs pos="96000">
                  <a:schemeClr val="bg1"/>
                </a:gs>
                <a:gs pos="96000">
                  <a:srgbClr val="FAE4F1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0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야놀자 야체 B"/>
                  <a:ea typeface="야놀자 야체 B"/>
                </a:rPr>
                <a:t>Thank you</a:t>
              </a: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3575210" y="1303401"/>
            <a:ext cx="1561499" cy="744572"/>
            <a:chOff x="3575210" y="1303401"/>
            <a:chExt cx="1561499" cy="744572"/>
          </a:xfrm>
        </p:grpSpPr>
        <p:sp>
          <p:nvSpPr>
            <p:cNvPr id="22" name="사각형: 둥근 모서리 6"/>
            <p:cNvSpPr/>
            <p:nvPr/>
          </p:nvSpPr>
          <p:spPr>
            <a:xfrm>
              <a:off x="3639219" y="1398749"/>
              <a:ext cx="1497490" cy="649224"/>
            </a:xfrm>
            <a:prstGeom prst="roundRect">
              <a:avLst>
                <a:gd name="adj" fmla="val 25892"/>
              </a:avLst>
            </a:prstGeom>
            <a:pattFill prst="wd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900" kern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6" name="사각형: 둥근 모서리 5"/>
            <p:cNvSpPr/>
            <p:nvPr/>
          </p:nvSpPr>
          <p:spPr>
            <a:xfrm>
              <a:off x="3575210" y="1303401"/>
              <a:ext cx="1497490" cy="649224"/>
            </a:xfrm>
            <a:prstGeom prst="roundRect">
              <a:avLst>
                <a:gd name="adj" fmla="val 27256"/>
              </a:avLst>
            </a:prstGeom>
            <a:solidFill>
              <a:srgbClr val="BCF1FA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3693346" y="1446961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3779435" y="1545907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4166235" y="1446961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4613878" y="1446961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0" indent="0" algn="ctr" defTabSz="232257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32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1. </a:t>
            </a:r>
            <a:r>
              <a:rPr kumimoji="0" lang="en-US" altLang="ko-KR" sz="3200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Past tense marker </a:t>
            </a:r>
            <a:r>
              <a:rPr kumimoji="0" lang="ko-KR" altLang="en-US" sz="3200" b="1" i="0" u="none" strike="noStrike" kern="1200" cap="none" spc="0" normalizeH="0" baseline="0" dirty="0" err="1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었</a:t>
            </a:r>
            <a:r>
              <a:rPr kumimoji="0" lang="en-US" altLang="ko-KR" sz="32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kumimoji="0" lang="ko-KR" altLang="en-US" sz="3200" b="1" i="0" u="none" strike="noStrike" kern="1200" cap="none" spc="0" normalizeH="0" baseline="0" dirty="0" err="1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았</a:t>
            </a:r>
            <a:endParaRPr kumimoji="0" lang="ko-KR" altLang="en-US" sz="3200" b="1" i="0" u="none" strike="noStrike" kern="1200" cap="none" spc="0" normalizeH="0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28A896C-B7C5-4907-AD32-D6816860B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0" t="32330" r="25560" b="28330"/>
          <a:stretch>
            <a:fillRect/>
          </a:stretch>
        </p:blipFill>
        <p:spPr>
          <a:xfrm>
            <a:off x="523375" y="1949890"/>
            <a:ext cx="10738674" cy="4056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1. 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Past tense marker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었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았</a:t>
            </a:r>
            <a:endParaRPr lang="en-US" altLang="ko-KR" sz="700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내용 개체 틀 2">
            <a:extLst>
              <a:ext uri="{FF2B5EF4-FFF2-40B4-BE49-F238E27FC236}">
                <a16:creationId xmlns:a16="http://schemas.microsoft.com/office/drawing/2014/main" id="{6C06457F-609A-402F-9C1D-84364D2BB45D}"/>
              </a:ext>
            </a:extLst>
          </p:cNvPr>
          <p:cNvSpPr txBox="1"/>
          <p:nvPr/>
        </p:nvSpPr>
        <p:spPr>
          <a:xfrm>
            <a:off x="3515160" y="1728641"/>
            <a:ext cx="5161678" cy="956097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>
            <a:lvl1pPr marL="0" indent="0" algn="ctr" defTabSz="58993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 kumimoji="0" sz="3200" b="0" i="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232257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None/>
              <a:defRPr/>
            </a:pPr>
            <a:r>
              <a:rPr kumimoji="1" lang="en-US" altLang="ko-KR" sz="4000" b="1" i="0" u="none" strike="noStrike" kern="1200" cap="none" spc="0" normalizeH="0" baseline="0" dirty="0">
                <a:solidFill>
                  <a:srgbClr val="1F497D"/>
                </a:solidFill>
                <a:effectLst/>
                <a:highlight>
                  <a:srgbClr val="F5FECE"/>
                </a:highlight>
                <a:uLnTx/>
                <a:uFillTx/>
                <a:latin typeface="넥슨Lv1고딕 Bold"/>
                <a:ea typeface="넥슨Lv1고딕 Bold"/>
                <a:cs typeface="+mn-cs"/>
              </a:rPr>
              <a:t>-</a:t>
            </a:r>
            <a:r>
              <a:rPr kumimoji="1" lang="ko-KR" altLang="en-US" sz="4000" b="1" i="0" u="none" strike="noStrike" kern="1200" cap="none" spc="0" normalizeH="0" baseline="0" dirty="0" err="1">
                <a:solidFill>
                  <a:srgbClr val="1F497D"/>
                </a:solidFill>
                <a:effectLst/>
                <a:highlight>
                  <a:srgbClr val="F5FECE"/>
                </a:highlight>
                <a:uLnTx/>
                <a:uFillTx/>
                <a:latin typeface="넥슨Lv1고딕 Bold"/>
                <a:ea typeface="넥슨Lv1고딕 Bold"/>
                <a:cs typeface="+mn-cs"/>
              </a:rPr>
              <a:t>았</a:t>
            </a:r>
            <a:r>
              <a:rPr kumimoji="1" lang="en-US" altLang="ko-KR" sz="4000" b="1" i="0" u="none" strike="noStrike" kern="1200" cap="none" spc="0" normalizeH="0" baseline="0" dirty="0">
                <a:solidFill>
                  <a:srgbClr val="1F497D"/>
                </a:solidFill>
                <a:effectLst/>
                <a:highlight>
                  <a:srgbClr val="F5FECE"/>
                </a:highlight>
                <a:uLnTx/>
                <a:uFillTx/>
                <a:latin typeface="넥슨Lv1고딕 Bold"/>
                <a:ea typeface="넥슨Lv1고딕 Bold"/>
                <a:cs typeface="+mn-cs"/>
              </a:rPr>
              <a:t>-[at] / -</a:t>
            </a:r>
            <a:r>
              <a:rPr kumimoji="1" lang="ko-KR" altLang="en-US" sz="4000" b="1" i="0" u="none" strike="noStrike" kern="1200" cap="none" spc="0" normalizeH="0" baseline="0" dirty="0" err="1">
                <a:solidFill>
                  <a:srgbClr val="1F497D"/>
                </a:solidFill>
                <a:effectLst/>
                <a:highlight>
                  <a:srgbClr val="F5FECE"/>
                </a:highlight>
                <a:uLnTx/>
                <a:uFillTx/>
                <a:latin typeface="넥슨Lv1고딕 Bold"/>
                <a:ea typeface="넥슨Lv1고딕 Bold"/>
                <a:cs typeface="+mn-cs"/>
              </a:rPr>
              <a:t>었</a:t>
            </a:r>
            <a:r>
              <a:rPr kumimoji="1" lang="en-US" altLang="ko-KR" sz="4000" b="1" i="0" u="none" strike="noStrike" kern="1200" cap="none" spc="0" normalizeH="0" baseline="0" dirty="0">
                <a:solidFill>
                  <a:srgbClr val="1F497D"/>
                </a:solidFill>
                <a:effectLst/>
                <a:highlight>
                  <a:srgbClr val="F5FECE"/>
                </a:highlight>
                <a:uLnTx/>
                <a:uFillTx/>
                <a:latin typeface="넥슨Lv1고딕 Bold"/>
                <a:ea typeface="넥슨Lv1고딕 Bold"/>
                <a:cs typeface="+mn-cs"/>
              </a:rPr>
              <a:t>-[</a:t>
            </a:r>
            <a:r>
              <a:rPr kumimoji="1" lang="en-US" altLang="ko-KR" sz="4000" b="1" i="0" u="none" strike="noStrike" kern="1200" cap="none" spc="0" normalizeH="0" baseline="0" dirty="0" err="1">
                <a:solidFill>
                  <a:srgbClr val="1F497D"/>
                </a:solidFill>
                <a:effectLst/>
                <a:highlight>
                  <a:srgbClr val="F5FECE"/>
                </a:highlight>
                <a:uLnTx/>
                <a:uFillTx/>
                <a:latin typeface="넥슨Lv1고딕 Bold"/>
                <a:ea typeface="넥슨Lv1고딕 Bold"/>
                <a:cs typeface="+mn-cs"/>
              </a:rPr>
              <a:t>eot</a:t>
            </a:r>
            <a:r>
              <a:rPr kumimoji="1" lang="en-US" altLang="ko-KR" sz="4000" b="1" i="0" u="none" strike="noStrike" kern="1200" cap="none" spc="0" normalizeH="0" baseline="0" dirty="0">
                <a:solidFill>
                  <a:srgbClr val="1F497D"/>
                </a:solidFill>
                <a:effectLst/>
                <a:highlight>
                  <a:srgbClr val="F5FECE"/>
                </a:highlight>
                <a:uLnTx/>
                <a:uFillTx/>
                <a:latin typeface="넥슨Lv1고딕 Bold"/>
                <a:ea typeface="넥슨Lv1고딕 Bold"/>
                <a:cs typeface="+mn-cs"/>
              </a:rPr>
              <a:t>]</a:t>
            </a:r>
            <a:endParaRPr kumimoji="1" lang="en-US" altLang="ko-KR" sz="4000" b="1" i="0" u="none" strike="noStrike" kern="1200" cap="none" spc="0" normalizeH="0" baseline="0" dirty="0">
              <a:solidFill>
                <a:srgbClr val="1F497D"/>
              </a:solidFill>
              <a:highlight>
                <a:srgbClr val="F5FECE"/>
              </a:highlight>
              <a:latin typeface="넥슨Lv1고딕 Bold"/>
              <a:ea typeface="넥슨Lv1고딕 Bold"/>
              <a:cs typeface="+mn-cs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59942BBA-CBCA-407B-948B-95913EE43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50" t="42330" r="16560" b="20330"/>
          <a:stretch>
            <a:fillRect/>
          </a:stretch>
        </p:blipFill>
        <p:spPr>
          <a:xfrm>
            <a:off x="1559876" y="2668556"/>
            <a:ext cx="8522430" cy="3496381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B33BAF04-9B3C-4C1E-A228-331F81104A5A}"/>
              </a:ext>
            </a:extLst>
          </p:cNvPr>
          <p:cNvSpPr txBox="1"/>
          <p:nvPr/>
        </p:nvSpPr>
        <p:spPr>
          <a:xfrm>
            <a:off x="8689278" y="3326193"/>
            <a:ext cx="3500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232257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kumimoji="0" sz="1800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2322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ends in a bright vowel</a:t>
            </a:r>
          </a:p>
        </p:txBody>
      </p:sp>
      <p:sp>
        <p:nvSpPr>
          <p:cNvPr id="19" name="화살표: 위로 굽음 18">
            <a:extLst>
              <a:ext uri="{FF2B5EF4-FFF2-40B4-BE49-F238E27FC236}">
                <a16:creationId xmlns:a16="http://schemas.microsoft.com/office/drawing/2014/main" id="{094C50AF-5C74-494E-BACF-81CB77B6B8D9}"/>
              </a:ext>
            </a:extLst>
          </p:cNvPr>
          <p:cNvSpPr/>
          <p:nvPr/>
        </p:nvSpPr>
        <p:spPr>
          <a:xfrm rot="5400000">
            <a:off x="8289860" y="3218470"/>
            <a:ext cx="337188" cy="461647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l" defTabSz="232257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kumimoji="0" sz="1800" b="0" i="0" u="none" strike="noStrike" kern="1200" cap="none" spc="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>
              <a:defRPr/>
            </a:pPr>
            <a:endParaRPr lang="ko-KR" altLang="en-US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288097F7-54EE-4C5F-8579-0A842BFE114C}"/>
              </a:ext>
            </a:extLst>
          </p:cNvPr>
          <p:cNvSpPr txBox="1"/>
          <p:nvPr/>
        </p:nvSpPr>
        <p:spPr>
          <a:xfrm>
            <a:off x="1739876" y="1405276"/>
            <a:ext cx="9666536" cy="509177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/>
          </a:ln>
          <a:effectLst/>
        </p:spPr>
        <p:txBody>
          <a:bodyPr wrap="square">
            <a:spAutoFit/>
          </a:bodyPr>
          <a:lstStyle>
            <a:lvl1pPr marL="0" indent="0" algn="l" defTabSz="232257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kumimoji="0" sz="1800" b="0" i="0" u="none" strike="noStrike" kern="1200" cap="none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2322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e.g.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선생님이 영어를 가르치셨어요</a:t>
            </a:r>
          </a:p>
          <a:p>
            <a:pPr marL="0" marR="0" lvl="0" indent="0" algn="l" defTabSz="2322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457200" marR="0" lvl="0" indent="-457200" algn="l" defTabSz="2322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Stem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: </a:t>
            </a:r>
            <a:r>
              <a:rPr kumimoji="0" lang="ko-K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가르치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→ 치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is not bright vowel → past tense : </a:t>
            </a:r>
            <a:r>
              <a:rPr kumimoji="0" lang="ko-K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었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457200" marR="0" lvl="0" indent="-457200" algn="l" defTabSz="2322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2322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2. Honorific suffix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: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시</a:t>
            </a:r>
          </a:p>
          <a:p>
            <a:pPr marL="0" marR="0" lvl="0" indent="0" algn="l" defTabSz="2322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2322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3. Speech level ending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어요 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(polite)</a:t>
            </a:r>
          </a:p>
          <a:p>
            <a:pPr marL="0" marR="0" lvl="0" indent="0" algn="l" defTabSz="2322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2322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4.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가르치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+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시었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+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어요</a:t>
            </a:r>
          </a:p>
          <a:p>
            <a:pPr marL="0" marR="0" lvl="0" indent="0" algn="l" defTabSz="2322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2322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5.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시었 →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셨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2322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2322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=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가르치셨어요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1. 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Past tense marker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었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았</a:t>
            </a:r>
            <a:endParaRPr kumimoji="0" lang="en-US" altLang="ko-KR" sz="7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6" name="그림 15" descr="텍스트이(가) 표시된 사진  자동 생성된 설명">
            <a:extLst>
              <a:ext uri="{FF2B5EF4-FFF2-40B4-BE49-F238E27FC236}">
                <a16:creationId xmlns:a16="http://schemas.microsoft.com/office/drawing/2014/main" id="{AA1C1F3E-37AC-4CD5-907C-302F2DD7D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0" t="28670" r="23220" b="22870"/>
          <a:stretch>
            <a:fillRect/>
          </a:stretch>
        </p:blipFill>
        <p:spPr>
          <a:xfrm>
            <a:off x="1112233" y="1565224"/>
            <a:ext cx="10092916" cy="4501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1. 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Past tense marker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었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았</a:t>
            </a:r>
            <a:endParaRPr kumimoji="0" lang="en-US" altLang="ko-KR" sz="7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6F49F50-F2F2-4CF0-A54B-952C188A3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98" y="1938043"/>
            <a:ext cx="8949268" cy="38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3126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1. 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Past tense marker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었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았</a:t>
            </a:r>
            <a:endParaRPr kumimoji="0" lang="en-US" altLang="ko-KR" sz="7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F8319D9-3474-4D40-B1AC-18B612372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497" y="2101349"/>
            <a:ext cx="9493004" cy="340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5864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1. 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Past tense marker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었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았</a:t>
            </a:r>
            <a:endParaRPr kumimoji="0" lang="en-US" altLang="ko-KR" sz="7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C1A3ED6-B384-47B7-B19D-375AAEAD8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797" y="2006370"/>
            <a:ext cx="8924403" cy="371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8772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93437" y="360946"/>
            <a:ext cx="11605125" cy="842211"/>
            <a:chOff x="293437" y="360946"/>
            <a:chExt cx="11605125" cy="842211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293437" y="360946"/>
              <a:ext cx="11605125" cy="84221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96000">
                  <a:srgbClr val="BCF1FA"/>
                </a:gs>
                <a:gs pos="96000">
                  <a:srgbClr val="60D4CC"/>
                </a:gs>
              </a:gsLst>
              <a:path path="shape">
                <a:fillToRect l="50000" t="50000" r="50000" b="50000"/>
              </a:path>
              <a:tileRect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639344" y="618622"/>
              <a:ext cx="360000" cy="360000"/>
            </a:xfrm>
            <a:prstGeom prst="ellipse">
              <a:avLst/>
            </a:prstGeom>
            <a:gradFill flip="none" rotWithShape="1">
              <a:gsLst>
                <a:gs pos="71000">
                  <a:srgbClr val="FA7296"/>
                </a:gs>
                <a:gs pos="73000">
                  <a:srgbClr val="F82C61"/>
                </a:gs>
              </a:gsLst>
              <a:path path="circle">
                <a:fillToRect r="100000" b="100000"/>
              </a:path>
              <a:tileRect l="-100000" t="-100000"/>
            </a:gra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12"/>
            <p:cNvGrpSpPr>
              <a:grpSpLocks noChangeAspect="1"/>
            </p:cNvGrpSpPr>
            <p:nvPr/>
          </p:nvGrpSpPr>
          <p:grpSpPr>
            <a:xfrm>
              <a:off x="725433" y="717568"/>
              <a:ext cx="187822" cy="149408"/>
              <a:chOff x="6124" y="305"/>
              <a:chExt cx="841" cy="669"/>
            </a:xfrm>
            <a:solidFill>
              <a:schemeClr val="bg1"/>
            </a:solidFill>
          </p:grpSpPr>
          <p:sp>
            <p:nvSpPr>
              <p:cNvPr id="11" name="Freeform 13"/>
              <p:cNvSpPr/>
              <p:nvPr/>
            </p:nvSpPr>
            <p:spPr>
              <a:xfrm>
                <a:off x="6244" y="440"/>
                <a:ext cx="601" cy="534"/>
              </a:xfrm>
              <a:custGeom>
                <a:avLst/>
                <a:gdLst>
                  <a:gd name="T0" fmla="*/ 902 w 1802"/>
                  <a:gd name="T1" fmla="*/ 0 h 1602"/>
                  <a:gd name="T2" fmla="*/ 2 w 1802"/>
                  <a:gd name="T3" fmla="*/ 742 h 1602"/>
                  <a:gd name="T4" fmla="*/ 2 w 1802"/>
                  <a:gd name="T5" fmla="*/ 743 h 1602"/>
                  <a:gd name="T6" fmla="*/ 2 w 1802"/>
                  <a:gd name="T7" fmla="*/ 746 h 1602"/>
                  <a:gd name="T8" fmla="*/ 0 w 1802"/>
                  <a:gd name="T9" fmla="*/ 749 h 1602"/>
                  <a:gd name="T10" fmla="*/ 0 w 1802"/>
                  <a:gd name="T11" fmla="*/ 751 h 1602"/>
                  <a:gd name="T12" fmla="*/ 0 w 1802"/>
                  <a:gd name="T13" fmla="*/ 1501 h 1602"/>
                  <a:gd name="T14" fmla="*/ 2 w 1802"/>
                  <a:gd name="T15" fmla="*/ 1521 h 1602"/>
                  <a:gd name="T16" fmla="*/ 16 w 1802"/>
                  <a:gd name="T17" fmla="*/ 1557 h 1602"/>
                  <a:gd name="T18" fmla="*/ 30 w 1802"/>
                  <a:gd name="T19" fmla="*/ 1572 h 1602"/>
                  <a:gd name="T20" fmla="*/ 45 w 1802"/>
                  <a:gd name="T21" fmla="*/ 1586 h 1602"/>
                  <a:gd name="T22" fmla="*/ 81 w 1802"/>
                  <a:gd name="T23" fmla="*/ 1601 h 1602"/>
                  <a:gd name="T24" fmla="*/ 100 w 1802"/>
                  <a:gd name="T25" fmla="*/ 1602 h 1602"/>
                  <a:gd name="T26" fmla="*/ 702 w 1802"/>
                  <a:gd name="T27" fmla="*/ 1602 h 1602"/>
                  <a:gd name="T28" fmla="*/ 702 w 1802"/>
                  <a:gd name="T29" fmla="*/ 1001 h 1602"/>
                  <a:gd name="T30" fmla="*/ 1102 w 1802"/>
                  <a:gd name="T31" fmla="*/ 1001 h 1602"/>
                  <a:gd name="T32" fmla="*/ 1102 w 1802"/>
                  <a:gd name="T33" fmla="*/ 1602 h 1602"/>
                  <a:gd name="T34" fmla="*/ 1703 w 1802"/>
                  <a:gd name="T35" fmla="*/ 1602 h 1602"/>
                  <a:gd name="T36" fmla="*/ 1723 w 1802"/>
                  <a:gd name="T37" fmla="*/ 1601 h 1602"/>
                  <a:gd name="T38" fmla="*/ 1758 w 1802"/>
                  <a:gd name="T39" fmla="*/ 1586 h 1602"/>
                  <a:gd name="T40" fmla="*/ 1773 w 1802"/>
                  <a:gd name="T41" fmla="*/ 1572 h 1602"/>
                  <a:gd name="T42" fmla="*/ 1786 w 1802"/>
                  <a:gd name="T43" fmla="*/ 1557 h 1602"/>
                  <a:gd name="T44" fmla="*/ 1802 w 1802"/>
                  <a:gd name="T45" fmla="*/ 1521 h 1602"/>
                  <a:gd name="T46" fmla="*/ 1802 w 1802"/>
                  <a:gd name="T47" fmla="*/ 1501 h 1602"/>
                  <a:gd name="T48" fmla="*/ 1802 w 1802"/>
                  <a:gd name="T49" fmla="*/ 751 h 1602"/>
                  <a:gd name="T50" fmla="*/ 1802 w 1802"/>
                  <a:gd name="T51" fmla="*/ 745 h 1602"/>
                  <a:gd name="T52" fmla="*/ 1801 w 1802"/>
                  <a:gd name="T53" fmla="*/ 742 h 1602"/>
                  <a:gd name="T54" fmla="*/ 902 w 1802"/>
                  <a:gd name="T55" fmla="*/ 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02" h="1602">
                    <a:moveTo>
                      <a:pt x="902" y="0"/>
                    </a:moveTo>
                    <a:lnTo>
                      <a:pt x="2" y="742"/>
                    </a:lnTo>
                    <a:lnTo>
                      <a:pt x="2" y="743"/>
                    </a:lnTo>
                    <a:lnTo>
                      <a:pt x="2" y="746"/>
                    </a:lnTo>
                    <a:lnTo>
                      <a:pt x="0" y="749"/>
                    </a:lnTo>
                    <a:lnTo>
                      <a:pt x="0" y="751"/>
                    </a:lnTo>
                    <a:lnTo>
                      <a:pt x="0" y="1501"/>
                    </a:lnTo>
                    <a:lnTo>
                      <a:pt x="2" y="1521"/>
                    </a:lnTo>
                    <a:lnTo>
                      <a:pt x="16" y="1557"/>
                    </a:lnTo>
                    <a:lnTo>
                      <a:pt x="30" y="1572"/>
                    </a:lnTo>
                    <a:lnTo>
                      <a:pt x="45" y="1586"/>
                    </a:lnTo>
                    <a:lnTo>
                      <a:pt x="81" y="1601"/>
                    </a:lnTo>
                    <a:lnTo>
                      <a:pt x="100" y="1602"/>
                    </a:lnTo>
                    <a:lnTo>
                      <a:pt x="702" y="1602"/>
                    </a:lnTo>
                    <a:lnTo>
                      <a:pt x="702" y="1001"/>
                    </a:lnTo>
                    <a:lnTo>
                      <a:pt x="1102" y="1001"/>
                    </a:lnTo>
                    <a:lnTo>
                      <a:pt x="1102" y="1602"/>
                    </a:lnTo>
                    <a:lnTo>
                      <a:pt x="1703" y="1602"/>
                    </a:lnTo>
                    <a:lnTo>
                      <a:pt x="1723" y="1601"/>
                    </a:lnTo>
                    <a:lnTo>
                      <a:pt x="1758" y="1586"/>
                    </a:lnTo>
                    <a:lnTo>
                      <a:pt x="1773" y="1572"/>
                    </a:lnTo>
                    <a:lnTo>
                      <a:pt x="1786" y="1557"/>
                    </a:lnTo>
                    <a:lnTo>
                      <a:pt x="1802" y="1521"/>
                    </a:lnTo>
                    <a:lnTo>
                      <a:pt x="1802" y="1501"/>
                    </a:lnTo>
                    <a:lnTo>
                      <a:pt x="1802" y="751"/>
                    </a:lnTo>
                    <a:lnTo>
                      <a:pt x="1802" y="745"/>
                    </a:lnTo>
                    <a:lnTo>
                      <a:pt x="1801" y="742"/>
                    </a:lnTo>
                    <a:lnTo>
                      <a:pt x="9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124" y="305"/>
                <a:ext cx="841" cy="394"/>
              </a:xfrm>
              <a:custGeom>
                <a:avLst/>
                <a:gdLst>
                  <a:gd name="T0" fmla="*/ 2505 w 2522"/>
                  <a:gd name="T1" fmla="*/ 978 h 1181"/>
                  <a:gd name="T2" fmla="*/ 2162 w 2522"/>
                  <a:gd name="T3" fmla="*/ 694 h 1181"/>
                  <a:gd name="T4" fmla="*/ 2162 w 2522"/>
                  <a:gd name="T5" fmla="*/ 54 h 1181"/>
                  <a:gd name="T6" fmla="*/ 2162 w 2522"/>
                  <a:gd name="T7" fmla="*/ 44 h 1181"/>
                  <a:gd name="T8" fmla="*/ 2155 w 2522"/>
                  <a:gd name="T9" fmla="*/ 26 h 1181"/>
                  <a:gd name="T10" fmla="*/ 2149 w 2522"/>
                  <a:gd name="T11" fmla="*/ 18 h 1181"/>
                  <a:gd name="T12" fmla="*/ 2141 w 2522"/>
                  <a:gd name="T13" fmla="*/ 13 h 1181"/>
                  <a:gd name="T14" fmla="*/ 2123 w 2522"/>
                  <a:gd name="T15" fmla="*/ 5 h 1181"/>
                  <a:gd name="T16" fmla="*/ 2113 w 2522"/>
                  <a:gd name="T17" fmla="*/ 5 h 1181"/>
                  <a:gd name="T18" fmla="*/ 1812 w 2522"/>
                  <a:gd name="T19" fmla="*/ 5 h 1181"/>
                  <a:gd name="T20" fmla="*/ 1802 w 2522"/>
                  <a:gd name="T21" fmla="*/ 5 h 1181"/>
                  <a:gd name="T22" fmla="*/ 1783 w 2522"/>
                  <a:gd name="T23" fmla="*/ 13 h 1181"/>
                  <a:gd name="T24" fmla="*/ 1776 w 2522"/>
                  <a:gd name="T25" fmla="*/ 18 h 1181"/>
                  <a:gd name="T26" fmla="*/ 1770 w 2522"/>
                  <a:gd name="T27" fmla="*/ 26 h 1181"/>
                  <a:gd name="T28" fmla="*/ 1763 w 2522"/>
                  <a:gd name="T29" fmla="*/ 44 h 1181"/>
                  <a:gd name="T30" fmla="*/ 1762 w 2522"/>
                  <a:gd name="T31" fmla="*/ 54 h 1181"/>
                  <a:gd name="T32" fmla="*/ 1762 w 2522"/>
                  <a:gd name="T33" fmla="*/ 360 h 1181"/>
                  <a:gd name="T34" fmla="*/ 1380 w 2522"/>
                  <a:gd name="T35" fmla="*/ 41 h 1181"/>
                  <a:gd name="T36" fmla="*/ 1354 w 2522"/>
                  <a:gd name="T37" fmla="*/ 23 h 1181"/>
                  <a:gd name="T38" fmla="*/ 1295 w 2522"/>
                  <a:gd name="T39" fmla="*/ 1 h 1181"/>
                  <a:gd name="T40" fmla="*/ 1262 w 2522"/>
                  <a:gd name="T41" fmla="*/ 0 h 1181"/>
                  <a:gd name="T42" fmla="*/ 1227 w 2522"/>
                  <a:gd name="T43" fmla="*/ 1 h 1181"/>
                  <a:gd name="T44" fmla="*/ 1168 w 2522"/>
                  <a:gd name="T45" fmla="*/ 23 h 1181"/>
                  <a:gd name="T46" fmla="*/ 1142 w 2522"/>
                  <a:gd name="T47" fmla="*/ 41 h 1181"/>
                  <a:gd name="T48" fmla="*/ 17 w 2522"/>
                  <a:gd name="T49" fmla="*/ 978 h 1181"/>
                  <a:gd name="T50" fmla="*/ 10 w 2522"/>
                  <a:gd name="T51" fmla="*/ 985 h 1181"/>
                  <a:gd name="T52" fmla="*/ 1 w 2522"/>
                  <a:gd name="T53" fmla="*/ 1001 h 1181"/>
                  <a:gd name="T54" fmla="*/ 0 w 2522"/>
                  <a:gd name="T55" fmla="*/ 1012 h 1181"/>
                  <a:gd name="T56" fmla="*/ 0 w 2522"/>
                  <a:gd name="T57" fmla="*/ 1023 h 1181"/>
                  <a:gd name="T58" fmla="*/ 6 w 2522"/>
                  <a:gd name="T59" fmla="*/ 1040 h 1181"/>
                  <a:gd name="T60" fmla="*/ 12 w 2522"/>
                  <a:gd name="T61" fmla="*/ 1048 h 1181"/>
                  <a:gd name="T62" fmla="*/ 108 w 2522"/>
                  <a:gd name="T63" fmla="*/ 1164 h 1181"/>
                  <a:gd name="T64" fmla="*/ 122 w 2522"/>
                  <a:gd name="T65" fmla="*/ 1177 h 1181"/>
                  <a:gd name="T66" fmla="*/ 141 w 2522"/>
                  <a:gd name="T67" fmla="*/ 1181 h 1181"/>
                  <a:gd name="T68" fmla="*/ 160 w 2522"/>
                  <a:gd name="T69" fmla="*/ 1181 h 1181"/>
                  <a:gd name="T70" fmla="*/ 179 w 2522"/>
                  <a:gd name="T71" fmla="*/ 1171 h 1181"/>
                  <a:gd name="T72" fmla="*/ 1262 w 2522"/>
                  <a:gd name="T73" fmla="*/ 268 h 1181"/>
                  <a:gd name="T74" fmla="*/ 2344 w 2522"/>
                  <a:gd name="T75" fmla="*/ 1171 h 1181"/>
                  <a:gd name="T76" fmla="*/ 2358 w 2522"/>
                  <a:gd name="T77" fmla="*/ 1180 h 1181"/>
                  <a:gd name="T78" fmla="*/ 2377 w 2522"/>
                  <a:gd name="T79" fmla="*/ 1181 h 1181"/>
                  <a:gd name="T80" fmla="*/ 2383 w 2522"/>
                  <a:gd name="T81" fmla="*/ 1181 h 1181"/>
                  <a:gd name="T82" fmla="*/ 2401 w 2522"/>
                  <a:gd name="T83" fmla="*/ 1177 h 1181"/>
                  <a:gd name="T84" fmla="*/ 2414 w 2522"/>
                  <a:gd name="T85" fmla="*/ 1164 h 1181"/>
                  <a:gd name="T86" fmla="*/ 2512 w 2522"/>
                  <a:gd name="T87" fmla="*/ 1048 h 1181"/>
                  <a:gd name="T88" fmla="*/ 2518 w 2522"/>
                  <a:gd name="T89" fmla="*/ 1040 h 1181"/>
                  <a:gd name="T90" fmla="*/ 2522 w 2522"/>
                  <a:gd name="T91" fmla="*/ 1023 h 1181"/>
                  <a:gd name="T92" fmla="*/ 2522 w 2522"/>
                  <a:gd name="T93" fmla="*/ 1012 h 1181"/>
                  <a:gd name="T94" fmla="*/ 2521 w 2522"/>
                  <a:gd name="T95" fmla="*/ 1001 h 1181"/>
                  <a:gd name="T96" fmla="*/ 2512 w 2522"/>
                  <a:gd name="T97" fmla="*/ 985 h 1181"/>
                  <a:gd name="T98" fmla="*/ 2505 w 2522"/>
                  <a:gd name="T99" fmla="*/ 978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22" h="1181">
                    <a:moveTo>
                      <a:pt x="2505" y="978"/>
                    </a:moveTo>
                    <a:lnTo>
                      <a:pt x="2162" y="694"/>
                    </a:lnTo>
                    <a:lnTo>
                      <a:pt x="2162" y="54"/>
                    </a:lnTo>
                    <a:lnTo>
                      <a:pt x="2162" y="44"/>
                    </a:lnTo>
                    <a:lnTo>
                      <a:pt x="2155" y="26"/>
                    </a:lnTo>
                    <a:lnTo>
                      <a:pt x="2149" y="18"/>
                    </a:lnTo>
                    <a:lnTo>
                      <a:pt x="2141" y="13"/>
                    </a:lnTo>
                    <a:lnTo>
                      <a:pt x="2123" y="5"/>
                    </a:lnTo>
                    <a:lnTo>
                      <a:pt x="2113" y="5"/>
                    </a:lnTo>
                    <a:lnTo>
                      <a:pt x="1812" y="5"/>
                    </a:lnTo>
                    <a:lnTo>
                      <a:pt x="1802" y="5"/>
                    </a:lnTo>
                    <a:lnTo>
                      <a:pt x="1783" y="13"/>
                    </a:lnTo>
                    <a:lnTo>
                      <a:pt x="1776" y="18"/>
                    </a:lnTo>
                    <a:lnTo>
                      <a:pt x="1770" y="26"/>
                    </a:lnTo>
                    <a:lnTo>
                      <a:pt x="1763" y="44"/>
                    </a:lnTo>
                    <a:lnTo>
                      <a:pt x="1762" y="54"/>
                    </a:lnTo>
                    <a:lnTo>
                      <a:pt x="1762" y="360"/>
                    </a:lnTo>
                    <a:lnTo>
                      <a:pt x="1380" y="41"/>
                    </a:lnTo>
                    <a:lnTo>
                      <a:pt x="1354" y="23"/>
                    </a:lnTo>
                    <a:lnTo>
                      <a:pt x="1295" y="1"/>
                    </a:lnTo>
                    <a:lnTo>
                      <a:pt x="1262" y="0"/>
                    </a:lnTo>
                    <a:lnTo>
                      <a:pt x="1227" y="1"/>
                    </a:lnTo>
                    <a:lnTo>
                      <a:pt x="1168" y="23"/>
                    </a:lnTo>
                    <a:lnTo>
                      <a:pt x="1142" y="41"/>
                    </a:lnTo>
                    <a:lnTo>
                      <a:pt x="17" y="978"/>
                    </a:lnTo>
                    <a:lnTo>
                      <a:pt x="10" y="985"/>
                    </a:lnTo>
                    <a:lnTo>
                      <a:pt x="1" y="1001"/>
                    </a:lnTo>
                    <a:lnTo>
                      <a:pt x="0" y="1012"/>
                    </a:lnTo>
                    <a:lnTo>
                      <a:pt x="0" y="1023"/>
                    </a:lnTo>
                    <a:lnTo>
                      <a:pt x="6" y="1040"/>
                    </a:lnTo>
                    <a:lnTo>
                      <a:pt x="12" y="1048"/>
                    </a:lnTo>
                    <a:lnTo>
                      <a:pt x="108" y="1164"/>
                    </a:lnTo>
                    <a:lnTo>
                      <a:pt x="122" y="1177"/>
                    </a:lnTo>
                    <a:lnTo>
                      <a:pt x="141" y="1181"/>
                    </a:lnTo>
                    <a:lnTo>
                      <a:pt x="160" y="1181"/>
                    </a:lnTo>
                    <a:lnTo>
                      <a:pt x="179" y="1171"/>
                    </a:lnTo>
                    <a:lnTo>
                      <a:pt x="1262" y="268"/>
                    </a:lnTo>
                    <a:lnTo>
                      <a:pt x="2344" y="1171"/>
                    </a:lnTo>
                    <a:lnTo>
                      <a:pt x="2358" y="1180"/>
                    </a:lnTo>
                    <a:lnTo>
                      <a:pt x="2377" y="1181"/>
                    </a:lnTo>
                    <a:lnTo>
                      <a:pt x="2383" y="1181"/>
                    </a:lnTo>
                    <a:lnTo>
                      <a:pt x="2401" y="1177"/>
                    </a:lnTo>
                    <a:lnTo>
                      <a:pt x="2414" y="1164"/>
                    </a:lnTo>
                    <a:lnTo>
                      <a:pt x="2512" y="1048"/>
                    </a:lnTo>
                    <a:lnTo>
                      <a:pt x="2518" y="1040"/>
                    </a:lnTo>
                    <a:lnTo>
                      <a:pt x="2522" y="1023"/>
                    </a:lnTo>
                    <a:lnTo>
                      <a:pt x="2522" y="1012"/>
                    </a:lnTo>
                    <a:lnTo>
                      <a:pt x="2521" y="1001"/>
                    </a:lnTo>
                    <a:lnTo>
                      <a:pt x="2512" y="985"/>
                    </a:lnTo>
                    <a:lnTo>
                      <a:pt x="2505" y="9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타원 12"/>
            <p:cNvSpPr/>
            <p:nvPr/>
          </p:nvSpPr>
          <p:spPr>
            <a:xfrm>
              <a:off x="1112233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◀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559876" y="618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79999" rIns="144000" bIns="72000" anchor="ctr"/>
            <a:lstStyle/>
            <a:p>
              <a:pPr algn="ctr">
                <a:defRPr/>
              </a:pP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▶</a:t>
              </a:r>
            </a:p>
          </p:txBody>
        </p:sp>
      </p:grpSp>
      <p:sp>
        <p:nvSpPr>
          <p:cNvPr id="7" name="사각형: 둥근 모서리 6"/>
          <p:cNvSpPr/>
          <p:nvPr/>
        </p:nvSpPr>
        <p:spPr>
          <a:xfrm>
            <a:off x="2108201" y="485272"/>
            <a:ext cx="9544050" cy="59355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6000">
                <a:schemeClr val="bg1"/>
              </a:gs>
              <a:gs pos="96000">
                <a:srgbClr val="FAE4F1"/>
              </a:gs>
            </a:gsLst>
            <a:path path="shape">
              <a:fillToRect l="50000" t="50000" r="50000" b="50000"/>
            </a:path>
            <a:tileRect/>
          </a:gra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1. 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Past tense marker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었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맑은 고딕"/>
              </a:rPr>
              <a:t>았</a:t>
            </a:r>
            <a:endParaRPr kumimoji="0" lang="en-US" altLang="ko-KR" sz="7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293437" y="1352883"/>
            <a:ext cx="11605125" cy="5250784"/>
          </a:xfrm>
          <a:prstGeom prst="roundRect">
            <a:avLst>
              <a:gd name="adj" fmla="val 3122"/>
            </a:avLst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/>
              <a:t>Exercise 1. Fill out the blanks with proper answers in Korean </a:t>
            </a: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A0E9FD-AF5D-433C-8D73-A0D648423373}"/>
              </a:ext>
            </a:extLst>
          </p:cNvPr>
          <p:cNvSpPr txBox="1"/>
          <p:nvPr/>
        </p:nvSpPr>
        <p:spPr>
          <a:xfrm>
            <a:off x="536707" y="1646192"/>
            <a:ext cx="922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Exercise 1. Fill out the blanks with proper answers in Korean </a:t>
            </a:r>
            <a:endParaRPr lang="ko-KR" altLang="en-US" sz="2400" b="1" dirty="0"/>
          </a:p>
        </p:txBody>
      </p:sp>
      <p:pic>
        <p:nvPicPr>
          <p:cNvPr id="17" name="그림 16" descr="텍스트이(가) 표시된 사진&#10;&#10;자동 생성된 설명">
            <a:extLst>
              <a:ext uri="{FF2B5EF4-FFF2-40B4-BE49-F238E27FC236}">
                <a16:creationId xmlns:a16="http://schemas.microsoft.com/office/drawing/2014/main" id="{FD2BA4A2-825D-491B-9838-06ABB8CAA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8" t="27347" r="23010" b="62313"/>
          <a:stretch/>
        </p:blipFill>
        <p:spPr>
          <a:xfrm>
            <a:off x="725433" y="2107857"/>
            <a:ext cx="10693759" cy="11241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097EA1-DF3D-4D3B-AA03-1685851BBB42}"/>
              </a:ext>
            </a:extLst>
          </p:cNvPr>
          <p:cNvSpPr txBox="1"/>
          <p:nvPr/>
        </p:nvSpPr>
        <p:spPr>
          <a:xfrm>
            <a:off x="4012163" y="24852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</a:rPr>
              <a:t>컸다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09F976-D255-4397-9D7A-C7EEB9F5ABF7}"/>
              </a:ext>
            </a:extLst>
          </p:cNvPr>
          <p:cNvSpPr txBox="1"/>
          <p:nvPr/>
        </p:nvSpPr>
        <p:spPr>
          <a:xfrm>
            <a:off x="7725746" y="2519678"/>
            <a:ext cx="224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>
                <a:solidFill>
                  <a:schemeClr val="accent1">
                    <a:lumMod val="75000"/>
                  </a:schemeClr>
                </a:solidFill>
              </a:rPr>
              <a:t>컸어요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8E21D2-40E5-405D-8914-2DEF72FEE41B}"/>
              </a:ext>
            </a:extLst>
          </p:cNvPr>
          <p:cNvSpPr txBox="1"/>
          <p:nvPr/>
        </p:nvSpPr>
        <p:spPr>
          <a:xfrm>
            <a:off x="3929745" y="2819635"/>
            <a:ext cx="107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</a:rPr>
              <a:t>배웠다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AC5F8D-CE0A-4CB6-9C3A-712F68ADCFEF}"/>
              </a:ext>
            </a:extLst>
          </p:cNvPr>
          <p:cNvSpPr txBox="1"/>
          <p:nvPr/>
        </p:nvSpPr>
        <p:spPr>
          <a:xfrm>
            <a:off x="7649544" y="2817533"/>
            <a:ext cx="150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</a:rPr>
              <a:t>배웠어요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FA9E60-175E-41CC-B164-5CA9A2620715}"/>
              </a:ext>
            </a:extLst>
          </p:cNvPr>
          <p:cNvSpPr txBox="1"/>
          <p:nvPr/>
        </p:nvSpPr>
        <p:spPr>
          <a:xfrm>
            <a:off x="375183" y="3699388"/>
            <a:ext cx="11204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Exercise 2. Change the following sentence into past tense and translate the sentences into English</a:t>
            </a:r>
            <a:endParaRPr lang="ko-KR" altLang="en-US" sz="2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D367D7-B74E-4A36-ABDB-75B4476B73E6}"/>
              </a:ext>
            </a:extLst>
          </p:cNvPr>
          <p:cNvSpPr txBox="1"/>
          <p:nvPr/>
        </p:nvSpPr>
        <p:spPr>
          <a:xfrm>
            <a:off x="536707" y="4750144"/>
            <a:ext cx="116552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ko-KR" altLang="en-US" b="1" dirty="0"/>
              <a:t>넥타이를 매다</a:t>
            </a:r>
            <a:r>
              <a:rPr lang="en-US" altLang="ko-KR" b="1" dirty="0"/>
              <a:t>. “wear a tie” [neg ta I </a:t>
            </a:r>
            <a:r>
              <a:rPr lang="en-US" altLang="ko-KR" b="1" dirty="0" err="1"/>
              <a:t>leul</a:t>
            </a:r>
            <a:r>
              <a:rPr lang="en-US" altLang="ko-KR" b="1" dirty="0"/>
              <a:t> </a:t>
            </a:r>
            <a:r>
              <a:rPr lang="en-US" altLang="ko-KR" b="1" dirty="0" err="1"/>
              <a:t>mae</a:t>
            </a:r>
            <a:r>
              <a:rPr lang="en-US" altLang="ko-KR" b="1" dirty="0"/>
              <a:t> da] → ___________ </a:t>
            </a:r>
          </a:p>
          <a:p>
            <a:pPr marL="342900" indent="-342900">
              <a:buAutoNum type="arabicParenR"/>
            </a:pPr>
            <a:endParaRPr lang="en-US" altLang="ko-KR" b="1" dirty="0"/>
          </a:p>
          <a:p>
            <a:pPr marL="342900" indent="-342900">
              <a:buAutoNum type="arabicParenR"/>
            </a:pPr>
            <a:endParaRPr lang="en-US" altLang="ko-KR" b="1" dirty="0"/>
          </a:p>
          <a:p>
            <a:pPr marL="342900" indent="-342900">
              <a:buAutoNum type="arabicParenR"/>
            </a:pPr>
            <a:r>
              <a:rPr lang="ko-KR" altLang="en-US" b="1" dirty="0"/>
              <a:t>아침 </a:t>
            </a:r>
            <a:r>
              <a:rPr lang="en-US" altLang="ko-KR" b="1" dirty="0"/>
              <a:t>8 </a:t>
            </a:r>
            <a:r>
              <a:rPr lang="ko-KR" altLang="en-US" b="1" dirty="0"/>
              <a:t>시에 해가 뜨다</a:t>
            </a:r>
            <a:r>
              <a:rPr lang="en-US" altLang="ko-KR" b="1" dirty="0"/>
              <a:t>. “The sun rises at 8 in the morning” </a:t>
            </a:r>
          </a:p>
          <a:p>
            <a:r>
              <a:rPr lang="en-US" altLang="ko-KR" b="1" dirty="0"/>
              <a:t>[a </a:t>
            </a:r>
            <a:r>
              <a:rPr lang="en-US" altLang="ko-KR" b="1" dirty="0" err="1"/>
              <a:t>chim</a:t>
            </a:r>
            <a:r>
              <a:rPr lang="en-US" altLang="ko-KR" b="1" dirty="0"/>
              <a:t> 8 </a:t>
            </a:r>
            <a:r>
              <a:rPr lang="en-US" altLang="ko-KR" b="1" dirty="0" err="1"/>
              <a:t>si</a:t>
            </a:r>
            <a:r>
              <a:rPr lang="en-US" altLang="ko-KR" b="1" dirty="0"/>
              <a:t> e </a:t>
            </a:r>
            <a:r>
              <a:rPr lang="en-US" altLang="ko-KR" b="1" dirty="0" err="1"/>
              <a:t>hae</a:t>
            </a:r>
            <a:r>
              <a:rPr lang="en-US" altLang="ko-KR" b="1" dirty="0"/>
              <a:t> ga </a:t>
            </a:r>
            <a:r>
              <a:rPr lang="en-US" altLang="ko-KR" b="1" dirty="0" err="1"/>
              <a:t>tteu</a:t>
            </a:r>
            <a:r>
              <a:rPr lang="en-US" altLang="ko-KR" b="1" dirty="0"/>
              <a:t> da]→___________</a:t>
            </a:r>
            <a:endParaRPr lang="ko-KR" altLang="en-US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BC6473-1596-42EB-81AF-827A02621A6E}"/>
              </a:ext>
            </a:extLst>
          </p:cNvPr>
          <p:cNvSpPr txBox="1"/>
          <p:nvPr/>
        </p:nvSpPr>
        <p:spPr>
          <a:xfrm>
            <a:off x="6620069" y="4690035"/>
            <a:ext cx="223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</a:rPr>
              <a:t>넥타이를 맸다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E22655-BDBB-4C33-B3C9-C2784BB32107}"/>
              </a:ext>
            </a:extLst>
          </p:cNvPr>
          <p:cNvSpPr txBox="1"/>
          <p:nvPr/>
        </p:nvSpPr>
        <p:spPr>
          <a:xfrm>
            <a:off x="4012163" y="5814139"/>
            <a:ext cx="334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</a:rPr>
              <a:t> 아침 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</a:rPr>
              <a:t>8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</a:rPr>
              <a:t>시에 해가 떴다</a:t>
            </a:r>
          </a:p>
        </p:txBody>
      </p:sp>
    </p:spTree>
    <p:extLst>
      <p:ext uri="{BB962C8B-B14F-4D97-AF65-F5344CB8AC3E}">
        <p14:creationId xmlns:p14="http://schemas.microsoft.com/office/powerpoint/2010/main" val="460856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26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1217</Words>
  <Application>Microsoft Office PowerPoint</Application>
  <PresentationFormat>와이드스크린</PresentationFormat>
  <Paragraphs>241</Paragraphs>
  <Slides>26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3" baseType="lpstr">
      <vt:lpstr>넥슨Lv1고딕 Bold</vt:lpstr>
      <vt:lpstr>맑은 고딕</vt:lpstr>
      <vt:lpstr>야놀자 야체 B</vt:lpstr>
      <vt:lpstr>Arial</vt:lpstr>
      <vt:lpstr>Roboto</vt:lpstr>
      <vt:lpstr>Wingdings</vt:lpstr>
      <vt:lpstr>26_Office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조현석</dc:creator>
  <cp:lastModifiedBy>김 명화</cp:lastModifiedBy>
  <cp:revision>16</cp:revision>
  <dcterms:created xsi:type="dcterms:W3CDTF">2021-01-17T04:51:27Z</dcterms:created>
  <dcterms:modified xsi:type="dcterms:W3CDTF">2022-04-06T10:50:52Z</dcterms:modified>
  <cp:version/>
</cp:coreProperties>
</file>