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56" r:id="rId2"/>
    <p:sldId id="257" r:id="rId3"/>
    <p:sldId id="264" r:id="rId4"/>
    <p:sldId id="266" r:id="rId5"/>
    <p:sldId id="267" r:id="rId6"/>
    <p:sldId id="271" r:id="rId7"/>
    <p:sldId id="275" r:id="rId8"/>
    <p:sldId id="276" r:id="rId9"/>
    <p:sldId id="277" r:id="rId10"/>
    <p:sldId id="278" r:id="rId11"/>
    <p:sldId id="280" r:id="rId12"/>
    <p:sldId id="279" r:id="rId13"/>
    <p:sldId id="284" r:id="rId14"/>
    <p:sldId id="273" r:id="rId15"/>
    <p:sldId id="283" r:id="rId16"/>
    <p:sldId id="274" r:id="rId17"/>
    <p:sldId id="282" r:id="rId18"/>
    <p:sldId id="281" r:id="rId19"/>
    <p:sldId id="285" r:id="rId20"/>
    <p:sldId id="272" r:id="rId21"/>
    <p:sldId id="265" r:id="rId22"/>
    <p:sldId id="270" r:id="rId23"/>
    <p:sldId id="28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A69DAD-5C14-4654-A135-9B48BE6B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F01CFB-85C0-456A-A244-DBAF6147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A2B21F-C608-494B-B8CA-43BB3406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77AD0F-323C-4C38-8D9E-3B012022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913EE4-0842-4626-89EE-BB13EB49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1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523B0-D59A-430E-8F78-2100B2EB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3265F-DB73-409A-B806-EFA182E0A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BDB938-A99C-4530-9F63-83F20FD5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594669-1AFD-4B5E-83C3-9D605CAD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5C9195-C62C-403D-97BF-A4B5283F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726CB4-EA8F-4885-948A-95BD21548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55DB56A-D0F9-4A93-B5D5-C3A3DB1AF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2C5574-81E8-4B9E-915C-C7E65C41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BA80FF-8CCC-46B2-B6F3-16CE7BA1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C974DE-645C-4300-9C85-F3DE935B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17E846-C738-4BA1-B2FD-C78F23F4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EA22F-99B0-40E2-94D0-B0A2AF2C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D711E4-B467-42AA-8AC3-F5E1F031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4D939A-8926-4A34-BEB0-730F64FE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F15837-8B0E-4E6F-ABFA-BDD7B337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522E89-783F-48C7-B6A7-3070156C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4FD7B7-AEE2-4230-9B48-4ECAFBEF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A5714-24E5-4074-A913-CF36F807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3387CF-E5EC-4A96-913D-4A0F6EB6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6F0FA5-7C50-44EB-B365-B1EF0E25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9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5173AF-B618-458A-A8D2-F41D1A41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15B4A3-310B-4FEA-A538-A9ACE3F0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F623DE-AE8B-4F69-8E6D-B238E090E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F5B526-E795-431B-9D0D-480BC57F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D2B414-0A90-4D77-B35B-C21BD78F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F6A81F-CB8F-43B7-BEED-B9C091B8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0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1DA26-9529-4C72-800D-72AB2284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C71C0E-E495-4FAC-8055-302A6053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455AF8-EF4F-4FD0-BF73-8E8B3952C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917332-6822-4F3F-A5BF-CA8C5ACEA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D31EC6E-040C-4D03-8666-810ED924A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F591A2-BAE0-494B-A28B-BB471A50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1971F0B-F3AD-402F-8D9F-5A2459F2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B657C2-4C96-4B10-BC81-A4F75AF8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14A1CE-659F-449B-B7AF-B4041539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91ED0CF-1EB0-4882-B176-ACE92F50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C294D6-385E-4CBC-BB19-2B7349BB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6B8BA3-0794-4D0A-9056-B5A1B6B8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9A755EA-2C81-4CCF-ADBC-F4E44E91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9B80ADA-0D2D-4DC8-87D8-08233C04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C35BBF-2142-4E83-AAD3-C9FB3645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B08D80-AA5A-42DB-8A8E-8D43E536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AFC2EE-FF76-4959-8937-B5278867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A286ED-F522-4452-8A24-9B54FB38C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C062AB-9D65-4FF9-B33F-58A8589D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F3CCCD-F340-49B5-979C-96FFF666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568771-1760-4019-8554-75C4A5D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7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6FDBD3-EBA7-45C4-959E-E3AEDEBA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99AFCE-5D5A-439C-9416-F2F63B357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F96B8F-347B-4C10-9BB1-3F72849C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85F018-CFA3-47CD-B075-A6F56744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0A465C-5C8E-4D61-8092-B07C41C9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EAC55D-46B0-4FC4-9A03-456F1A10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8057B37-C6A9-4B89-A4E4-C3EDBC4E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AB9D761-6620-4521-8B0B-EF77E5FF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532ECD-A3C9-4E91-A111-FF0F67A14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7810-9465-4E56-AB9A-8E83775070C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9BCB2A-B63B-4BD5-92EA-89C95F500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9A1E18-5A40-4EB3-BB34-8EB2FAA25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96E0-8284-4126-957A-9B7F70848F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32886" y="2793729"/>
            <a:ext cx="6519734" cy="1700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5400" b="1" i="1" kern="0" dirty="0">
                <a:ln>
                  <a:solidFill>
                    <a:srgbClr val="303962"/>
                  </a:solidFill>
                </a:ln>
                <a:gradFill flip="none" rotWithShape="1">
                  <a:gsLst>
                    <a:gs pos="50000">
                      <a:srgbClr val="EDECEA"/>
                    </a:gs>
                    <a:gs pos="5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0"/>
                  <a:tileRect/>
                </a:gradFill>
              </a:rPr>
              <a:t>Korean</a:t>
            </a:r>
            <a:r>
              <a:rPr lang="ko-KR" altLang="en-US" sz="5400" b="1" i="1" kern="0" dirty="0">
                <a:ln>
                  <a:solidFill>
                    <a:srgbClr val="303962"/>
                  </a:solidFill>
                </a:ln>
                <a:gradFill flip="none" rotWithShape="1">
                  <a:gsLst>
                    <a:gs pos="50000">
                      <a:srgbClr val="EDECEA"/>
                    </a:gs>
                    <a:gs pos="5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0"/>
                  <a:tileRect/>
                </a:gradFill>
              </a:rPr>
              <a:t> </a:t>
            </a:r>
            <a:r>
              <a:rPr lang="en-US" altLang="ko-KR" sz="5400" b="1" i="1" kern="0" dirty="0">
                <a:ln>
                  <a:solidFill>
                    <a:srgbClr val="303962"/>
                  </a:solidFill>
                </a:ln>
                <a:gradFill flip="none" rotWithShape="1">
                  <a:gsLst>
                    <a:gs pos="50000">
                      <a:srgbClr val="EDECEA"/>
                    </a:gs>
                    <a:gs pos="5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0"/>
                  <a:tileRect/>
                </a:gradFill>
              </a:rPr>
              <a:t>4</a:t>
            </a:r>
            <a:r>
              <a:rPr lang="ko-KR" altLang="en-US" sz="5400" b="1" i="1" kern="0" dirty="0">
                <a:ln>
                  <a:solidFill>
                    <a:srgbClr val="303962"/>
                  </a:solidFill>
                </a:ln>
                <a:gradFill flip="none" rotWithShape="1">
                  <a:gsLst>
                    <a:gs pos="50000">
                      <a:srgbClr val="EDECEA"/>
                    </a:gs>
                    <a:gs pos="5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0"/>
                  <a:tileRect/>
                </a:gradFill>
              </a:rPr>
              <a:t> </a:t>
            </a:r>
            <a:r>
              <a:rPr lang="en-US" altLang="ko-KR" sz="5400" b="1" i="1" kern="0" dirty="0">
                <a:ln>
                  <a:solidFill>
                    <a:srgbClr val="303962"/>
                  </a:solidFill>
                </a:ln>
                <a:gradFill flip="none" rotWithShape="1">
                  <a:gsLst>
                    <a:gs pos="50000">
                      <a:srgbClr val="EDECEA"/>
                    </a:gs>
                    <a:gs pos="5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0"/>
                  <a:tileRect/>
                </a:gradFill>
              </a:rPr>
              <a:t> - week 3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Yery</a:t>
            </a:r>
            <a:r>
              <a:rPr lang="en-US" altLang="ko-KR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Kim</a:t>
            </a:r>
            <a:endParaRPr lang="ko-KR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41FADB85-E686-462D-A485-3251109C5436}"/>
              </a:ext>
            </a:extLst>
          </p:cNvPr>
          <p:cNvSpPr/>
          <p:nvPr/>
        </p:nvSpPr>
        <p:spPr>
          <a:xfrm>
            <a:off x="5761933" y="1929758"/>
            <a:ext cx="907757" cy="873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31800" dist="254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487BA28D-33C5-43AF-970E-26999AE17915}"/>
              </a:ext>
            </a:extLst>
          </p:cNvPr>
          <p:cNvGrpSpPr/>
          <p:nvPr/>
        </p:nvGrpSpPr>
        <p:grpSpPr>
          <a:xfrm>
            <a:off x="5991954" y="2142698"/>
            <a:ext cx="447714" cy="438091"/>
            <a:chOff x="11242636" y="735673"/>
            <a:chExt cx="230946" cy="228482"/>
          </a:xfrm>
        </p:grpSpPr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B970DAD8-A6E3-48BF-8D1C-673AB141B080}"/>
                </a:ext>
              </a:extLst>
            </p:cNvPr>
            <p:cNvSpPr/>
            <p:nvPr/>
          </p:nvSpPr>
          <p:spPr>
            <a:xfrm>
              <a:off x="11302773" y="800483"/>
              <a:ext cx="108789" cy="108789"/>
            </a:xfrm>
            <a:prstGeom prst="ellipse">
              <a:avLst/>
            </a:prstGeom>
            <a:solidFill>
              <a:srgbClr val="FFC000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사각형: 둥근 위쪽 모서리 16">
              <a:extLst>
                <a:ext uri="{FF2B5EF4-FFF2-40B4-BE49-F238E27FC236}">
                  <a16:creationId xmlns:a16="http://schemas.microsoft.com/office/drawing/2014/main" id="{91BF2FC8-071D-4609-83EB-B8AB51FD9950}"/>
                </a:ext>
              </a:extLst>
            </p:cNvPr>
            <p:cNvSpPr/>
            <p:nvPr/>
          </p:nvSpPr>
          <p:spPr>
            <a:xfrm>
              <a:off x="11333147" y="910155"/>
              <a:ext cx="48043" cy="54000"/>
            </a:xfrm>
            <a:prstGeom prst="round2SameRect">
              <a:avLst>
                <a:gd name="adj1" fmla="val 0"/>
                <a:gd name="adj2" fmla="val 50000"/>
              </a:avLst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E3179C3A-7FB3-4AED-81F6-31C07000E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359549" y="735673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D9DF4843-1541-4000-A861-6FA3EE6D35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59354" y="838200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E5214D7D-E792-4EAE-8927-F0C29E79BB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56864" y="835420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876E0D67-EB1F-4DE7-9F1D-FCF86AEECCA2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11282498" y="767378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E60A00B5-8E54-49D9-9864-50BE611E781B}"/>
                </a:ext>
              </a:extLst>
            </p:cNvPr>
            <p:cNvCxnSpPr>
              <a:cxnSpLocks/>
            </p:cNvCxnSpPr>
            <p:nvPr/>
          </p:nvCxnSpPr>
          <p:spPr>
            <a:xfrm rot="13500000">
              <a:off x="11433473" y="772140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22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DF35CE7-3CF3-475E-A434-5206AA9395EC}"/>
              </a:ext>
            </a:extLst>
          </p:cNvPr>
          <p:cNvSpPr txBox="1"/>
          <p:nvPr/>
        </p:nvSpPr>
        <p:spPr>
          <a:xfrm>
            <a:off x="684276" y="1132324"/>
            <a:ext cx="1983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44546A"/>
                </a:solidFill>
                <a:latin typeface="맑은 고딕" panose="020F0502020204030204"/>
                <a:ea typeface="맑은 고딕" panose="020B0503020000020004" pitchFamily="50" charset="-127"/>
              </a:rPr>
              <a:t>Adjective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F7372095-B411-4F00-981B-ABCD76AB8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80293" y="1664639"/>
            <a:ext cx="9914345" cy="41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DF35CE7-3CF3-475E-A434-5206AA9395EC}"/>
              </a:ext>
            </a:extLst>
          </p:cNvPr>
          <p:cNvSpPr txBox="1"/>
          <p:nvPr/>
        </p:nvSpPr>
        <p:spPr>
          <a:xfrm>
            <a:off x="684276" y="1132324"/>
            <a:ext cx="1983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44546A"/>
                </a:solidFill>
                <a:latin typeface="맑은 고딕" panose="020F0502020204030204"/>
                <a:ea typeface="맑은 고딕" panose="020B0503020000020004" pitchFamily="50" charset="-127"/>
              </a:rPr>
              <a:t>Adjective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16EC01D-9F7D-4825-A60F-B2CDAE2ED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00722" y="1807284"/>
            <a:ext cx="10073487" cy="39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 – ‘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못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’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408695-1325-439D-BF55-F79DA8E868E4}"/>
              </a:ext>
            </a:extLst>
          </p:cNvPr>
          <p:cNvSpPr txBox="1"/>
          <p:nvPr/>
        </p:nvSpPr>
        <p:spPr>
          <a:xfrm>
            <a:off x="611883" y="2605501"/>
            <a:ext cx="11053723" cy="197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0" lang="en" altLang="ko-Kore-CZ" sz="30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There are mainly two ways to make </a:t>
            </a:r>
            <a:r>
              <a:rPr kumimoji="0" lang="en" altLang="ko-Kore-CZ" sz="30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“</a:t>
            </a:r>
            <a:r>
              <a:rPr kumimoji="0" lang="ko-KR" altLang="en-US" sz="30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못</a:t>
            </a:r>
            <a:r>
              <a:rPr kumimoji="0" lang="en-US" altLang="ko-KR" sz="30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” [</a:t>
            </a:r>
            <a:r>
              <a:rPr lang="en-US" altLang="ko-KR" sz="3000" b="1" dirty="0">
                <a:solidFill>
                  <a:srgbClr val="454545"/>
                </a:solidFill>
                <a:latin typeface="AppleGothic"/>
                <a:ea typeface="AppleGothic"/>
              </a:rPr>
              <a:t>mot]</a:t>
            </a:r>
            <a:r>
              <a:rPr lang="ko-KR" altLang="en-US" sz="3000" b="1" dirty="0">
                <a:solidFill>
                  <a:srgbClr val="454545"/>
                </a:solidFill>
                <a:latin typeface="AppleGothic"/>
                <a:ea typeface="AppleGothic"/>
              </a:rPr>
              <a:t> </a:t>
            </a:r>
            <a:r>
              <a:rPr kumimoji="0" lang="en" altLang="ko-Kore-CZ" sz="30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negative sentence</a:t>
            </a:r>
          </a:p>
          <a:p>
            <a:pPr marL="0" marR="0" lvl="0" indent="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r>
              <a:rPr kumimoji="0" lang="en" altLang="ko-Kore-CZ" sz="30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   1. Adding </a:t>
            </a:r>
            <a:r>
              <a:rPr kumimoji="0" lang="ko-KR" altLang="en-US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못 </a:t>
            </a:r>
            <a:r>
              <a:rPr kumimoji="0" lang="en-US" altLang="ko-KR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</a:t>
            </a:r>
            <a:r>
              <a:rPr lang="en" altLang="ko-KR" sz="3000" b="1" dirty="0">
                <a:solidFill>
                  <a:srgbClr val="C00000"/>
                </a:solidFill>
                <a:latin typeface="AppleGothic"/>
                <a:ea typeface="AppleGothic"/>
              </a:rPr>
              <a:t>mot</a:t>
            </a:r>
            <a:r>
              <a:rPr kumimoji="0" lang="en" altLang="ko-Kore-CZ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] </a:t>
            </a:r>
            <a:r>
              <a:rPr kumimoji="0" lang="en" altLang="ko-Kore-CZ" sz="30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before a verb </a:t>
            </a:r>
          </a:p>
          <a:p>
            <a:pPr marL="0" marR="0" lvl="0" indent="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r>
              <a:rPr lang="en" altLang="ko-Kore-CZ" sz="3000" dirty="0">
                <a:solidFill>
                  <a:srgbClr val="454545"/>
                </a:solidFill>
                <a:latin typeface="AppleGothic"/>
                <a:ea typeface="AppleGothic"/>
              </a:rPr>
              <a:t>    </a:t>
            </a:r>
            <a:r>
              <a:rPr kumimoji="0" lang="en" altLang="ko-Kore-CZ" sz="30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2. Using the negative verb ending, </a:t>
            </a:r>
            <a:r>
              <a:rPr lang="en-US" altLang="ko-Kore-CZ" sz="3000" b="1" dirty="0">
                <a:solidFill>
                  <a:srgbClr val="C00000"/>
                </a:solidFill>
                <a:latin typeface="AppleGothic"/>
                <a:ea typeface="AppleGothic"/>
              </a:rPr>
              <a:t>-</a:t>
            </a:r>
            <a:r>
              <a:rPr lang="ko-KR" altLang="en-US" sz="3000" b="1" dirty="0">
                <a:solidFill>
                  <a:srgbClr val="C00000"/>
                </a:solidFill>
                <a:latin typeface="AppleGothic"/>
                <a:ea typeface="AppleGothic"/>
              </a:rPr>
              <a:t>지</a:t>
            </a:r>
            <a:r>
              <a:rPr kumimoji="0" lang="ko-KR" altLang="en-US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</a:t>
            </a:r>
            <a:r>
              <a:rPr lang="ko-KR" altLang="en-US" sz="3000" b="1" dirty="0">
                <a:solidFill>
                  <a:srgbClr val="C00000"/>
                </a:solidFill>
                <a:latin typeface="AppleGothic"/>
                <a:ea typeface="AppleGothic"/>
              </a:rPr>
              <a:t>못하</a:t>
            </a:r>
            <a:r>
              <a:rPr kumimoji="0" lang="ko-KR" altLang="en-US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다 </a:t>
            </a:r>
            <a:r>
              <a:rPr kumimoji="0" lang="en-US" altLang="ko-KR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 </a:t>
            </a:r>
            <a:r>
              <a:rPr kumimoji="0" lang="en" altLang="ko-Kore-CZ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ji </a:t>
            </a:r>
            <a:r>
              <a:rPr kumimoji="0" lang="en-US" altLang="ko-Kore-CZ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mot</a:t>
            </a:r>
            <a:r>
              <a:rPr kumimoji="0" lang="en" altLang="ko-Kore-CZ" sz="30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-hada]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62045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5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 – ‘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못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’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F85A0A-0FA3-4BEB-A4F1-3C14989EA1B5}"/>
              </a:ext>
            </a:extLst>
          </p:cNvPr>
          <p:cNvSpPr txBox="1"/>
          <p:nvPr/>
        </p:nvSpPr>
        <p:spPr>
          <a:xfrm>
            <a:off x="948474" y="1953498"/>
            <a:ext cx="10377982" cy="4004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Since the negative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못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refers to one’s ability or volition, it cannot be used with the adjectives which describe states or quantity 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  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못 높아요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high (x) ,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못 좁아요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narrow (x),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못 많아요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 lot (x),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못 적어요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 few (x)</a:t>
            </a:r>
          </a:p>
          <a:p>
            <a:pPr marL="285750" marR="0" lvl="0" indent="-28575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cannot make → verb: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만들다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+ speech-level ending(Polite/Declarative) : </a:t>
            </a:r>
          </a:p>
          <a:p>
            <a:pPr marL="285750" marR="0" lvl="0" indent="-28575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아요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어요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→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못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+ 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만들어요 </a:t>
            </a: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=</a:t>
            </a: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못 만들어요</a:t>
            </a:r>
          </a:p>
          <a:p>
            <a:pPr marL="285750" marR="0" lvl="0" indent="-28575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Exercise (speech-level ending (Polite/Declarative) : -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아요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어요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 1. cannot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sell (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팔다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 2. cannot sleep (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자다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 3. cannot run (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달리다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  <a:endParaRPr lang="ko-KR" altLang="en-US" sz="2200" dirty="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F397DF27-1182-4EE7-87E5-A07E3920A81A}"/>
              </a:ext>
            </a:extLst>
          </p:cNvPr>
          <p:cNvSpPr txBox="1"/>
          <p:nvPr/>
        </p:nvSpPr>
        <p:spPr>
          <a:xfrm>
            <a:off x="3719886" y="4592875"/>
            <a:ext cx="3724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400" dirty="0"/>
              <a:t>→ </a:t>
            </a:r>
            <a:r>
              <a:rPr lang="ko-KR" altLang="en-US" sz="2400" dirty="0"/>
              <a:t>못 팔아요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2FCF9DE4-32AE-4DDF-970B-45B77DE73C56}"/>
              </a:ext>
            </a:extLst>
          </p:cNvPr>
          <p:cNvSpPr txBox="1"/>
          <p:nvPr/>
        </p:nvSpPr>
        <p:spPr>
          <a:xfrm>
            <a:off x="4039310" y="5062329"/>
            <a:ext cx="3724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400" dirty="0"/>
              <a:t>→ </a:t>
            </a:r>
            <a:r>
              <a:rPr lang="ko-KR" altLang="en-US" sz="2400" dirty="0"/>
              <a:t>못 자요</a:t>
            </a: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D6BD267A-DBCC-4E41-8490-5C7825457221}"/>
              </a:ext>
            </a:extLst>
          </p:cNvPr>
          <p:cNvSpPr txBox="1"/>
          <p:nvPr/>
        </p:nvSpPr>
        <p:spPr>
          <a:xfrm>
            <a:off x="4039309" y="5493529"/>
            <a:ext cx="3724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400" dirty="0"/>
              <a:t>→ </a:t>
            </a:r>
            <a:r>
              <a:rPr lang="ko-KR" altLang="en-US" sz="2400" dirty="0"/>
              <a:t>못 달려요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2743BA6B-3167-4F2A-BDD9-63F5713EA055}"/>
              </a:ext>
            </a:extLst>
          </p:cNvPr>
          <p:cNvSpPr txBox="1"/>
          <p:nvPr/>
        </p:nvSpPr>
        <p:spPr>
          <a:xfrm>
            <a:off x="6100026" y="5578285"/>
            <a:ext cx="51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dirty="0">
                <a:latin typeface="Tahoma"/>
                <a:ea typeface="Tahoma"/>
                <a:cs typeface="Tahoma"/>
              </a:rPr>
              <a:t>*end with vowel “l” + </a:t>
            </a:r>
            <a:r>
              <a:rPr lang="ko-KR" altLang="en-US" dirty="0">
                <a:latin typeface="Tahoma"/>
                <a:cs typeface="Tahoma"/>
              </a:rPr>
              <a:t>어 → </a:t>
            </a:r>
            <a:r>
              <a:rPr lang="ko-KR" altLang="en-US" dirty="0" err="1">
                <a:latin typeface="Tahoma"/>
                <a:cs typeface="Tahoma"/>
              </a:rPr>
              <a:t>ㅕ</a:t>
            </a:r>
            <a:endParaRPr lang="ko-KR" altLang="en-US" dirty="0">
              <a:latin typeface="Tahoma"/>
              <a:cs typeface="Tahoma"/>
            </a:endParaRP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9EED3109-0119-4C17-9EAB-4966740EAD7D}"/>
              </a:ext>
            </a:extLst>
          </p:cNvPr>
          <p:cNvSpPr txBox="1"/>
          <p:nvPr/>
        </p:nvSpPr>
        <p:spPr>
          <a:xfrm>
            <a:off x="5901448" y="4621084"/>
            <a:ext cx="51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dirty="0">
                <a:latin typeface="Tahoma"/>
                <a:ea typeface="Tahoma"/>
                <a:cs typeface="Tahoma"/>
              </a:rPr>
              <a:t>*end with bright vowel “</a:t>
            </a:r>
            <a:r>
              <a:rPr lang="ko-KR" altLang="en-US" dirty="0" err="1">
                <a:latin typeface="+mj-ea"/>
                <a:ea typeface="+mj-ea"/>
                <a:cs typeface="Tahoma"/>
              </a:rPr>
              <a:t>ㅏ</a:t>
            </a:r>
            <a:r>
              <a:rPr lang="en-US" altLang="ko-KR" dirty="0">
                <a:latin typeface="+mj-ea"/>
                <a:ea typeface="+mj-ea"/>
                <a:cs typeface="Tahoma"/>
              </a:rPr>
              <a:t>,</a:t>
            </a:r>
            <a:r>
              <a:rPr lang="ko-KR" altLang="en-US" dirty="0" err="1">
                <a:latin typeface="+mj-ea"/>
                <a:ea typeface="+mj-ea"/>
                <a:cs typeface="Tahoma"/>
              </a:rPr>
              <a:t>ㅗ</a:t>
            </a:r>
            <a:r>
              <a:rPr lang="en-US" altLang="ko-KR" dirty="0">
                <a:latin typeface="Tahoma"/>
                <a:ea typeface="Tahoma"/>
                <a:cs typeface="Tahoma"/>
              </a:rPr>
              <a:t>＂→ </a:t>
            </a:r>
            <a:r>
              <a:rPr lang="ko-KR" altLang="en-US" dirty="0">
                <a:latin typeface="Tahoma"/>
                <a:ea typeface="Tahoma"/>
                <a:cs typeface="Tahoma"/>
              </a:rPr>
              <a:t>아요</a:t>
            </a:r>
            <a:endParaRPr lang="ko-KR" alt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27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D6911D7-344A-49C6-BC92-EAE4E05A42BC}"/>
              </a:ext>
            </a:extLst>
          </p:cNvPr>
          <p:cNvSpPr/>
          <p:nvPr/>
        </p:nvSpPr>
        <p:spPr>
          <a:xfrm>
            <a:off x="993731" y="972471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8409575-121F-4B26-A8A4-1F43A1446780}"/>
              </a:ext>
            </a:extLst>
          </p:cNvPr>
          <p:cNvSpPr/>
          <p:nvPr/>
        </p:nvSpPr>
        <p:spPr>
          <a:xfrm>
            <a:off x="902400" y="3647330"/>
            <a:ext cx="2825931" cy="20754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FFCB14DD-F50E-421E-87A8-383B5E4920A9}"/>
              </a:ext>
            </a:extLst>
          </p:cNvPr>
          <p:cNvSpPr/>
          <p:nvPr/>
        </p:nvSpPr>
        <p:spPr>
          <a:xfrm>
            <a:off x="7942849" y="3717764"/>
            <a:ext cx="3012243" cy="20236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B3CB55A9-34F1-478F-B5C6-FF3BFAEBE819}"/>
              </a:ext>
            </a:extLst>
          </p:cNvPr>
          <p:cNvSpPr/>
          <p:nvPr/>
        </p:nvSpPr>
        <p:spPr>
          <a:xfrm>
            <a:off x="4474743" y="3664985"/>
            <a:ext cx="2850111" cy="20826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E62B88E5-3E3A-4B12-80A1-495ED100D639}"/>
              </a:ext>
            </a:extLst>
          </p:cNvPr>
          <p:cNvSpPr txBox="1"/>
          <p:nvPr/>
        </p:nvSpPr>
        <p:spPr>
          <a:xfrm>
            <a:off x="1498612" y="2384764"/>
            <a:ext cx="9046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200" b="1" dirty="0"/>
              <a:t>먹다 </a:t>
            </a:r>
            <a:r>
              <a:rPr lang="en-US" altLang="ko-KR" sz="3200" b="1" dirty="0"/>
              <a:t>[</a:t>
            </a:r>
            <a:r>
              <a:rPr lang="en-US" altLang="ko-KR" sz="3200" b="1" dirty="0" err="1"/>
              <a:t>meok</a:t>
            </a:r>
            <a:r>
              <a:rPr lang="en-US" altLang="ko-KR" sz="3200" b="1" dirty="0"/>
              <a:t>-da] = eating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EC08AA5-812B-45BD-A29A-AC10ADCD7C6E}"/>
              </a:ext>
            </a:extLst>
          </p:cNvPr>
          <p:cNvSpPr txBox="1"/>
          <p:nvPr/>
        </p:nvSpPr>
        <p:spPr>
          <a:xfrm>
            <a:off x="1373085" y="4056385"/>
            <a:ext cx="1884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/>
              <a:t>먹다</a:t>
            </a:r>
          </a:p>
          <a:p>
            <a:pPr algn="ctr">
              <a:defRPr/>
            </a:pPr>
            <a:endParaRPr lang="en-US" altLang="ko-KR" sz="2400" b="1"/>
          </a:p>
          <a:p>
            <a:pPr algn="ctr">
              <a:defRPr/>
            </a:pPr>
            <a:r>
              <a:rPr lang="en-US" altLang="ko-KR" sz="2400" b="1"/>
              <a:t>[meog-da]</a:t>
            </a:r>
            <a:endParaRPr lang="ko-KR" altLang="en-US" sz="2400" b="1"/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5131D2D0-1933-49C7-A57B-512AF403DF6E}"/>
              </a:ext>
            </a:extLst>
          </p:cNvPr>
          <p:cNvSpPr txBox="1"/>
          <p:nvPr/>
        </p:nvSpPr>
        <p:spPr>
          <a:xfrm>
            <a:off x="4561902" y="4008827"/>
            <a:ext cx="2650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/>
              <a:t>못 먹다</a:t>
            </a:r>
          </a:p>
          <a:p>
            <a:pPr algn="ctr">
              <a:defRPr/>
            </a:pPr>
            <a:endParaRPr lang="en-US" altLang="ko-KR" sz="2400" b="1"/>
          </a:p>
          <a:p>
            <a:pPr algn="ctr">
              <a:defRPr/>
            </a:pPr>
            <a:r>
              <a:rPr lang="en-US" altLang="ko-KR" sz="2400" b="1"/>
              <a:t>[mot-meog-da]</a:t>
            </a:r>
            <a:endParaRPr lang="ko-KR" altLang="en-US" sz="2400" b="1"/>
          </a:p>
        </p:txBody>
      </p:sp>
      <p:sp>
        <p:nvSpPr>
          <p:cNvPr id="36" name="TextBox 30">
            <a:extLst>
              <a:ext uri="{FF2B5EF4-FFF2-40B4-BE49-F238E27FC236}">
                <a16:creationId xmlns:a16="http://schemas.microsoft.com/office/drawing/2014/main" id="{B8AAE9E4-F8D3-4DC3-92D3-1BD1818F357A}"/>
              </a:ext>
            </a:extLst>
          </p:cNvPr>
          <p:cNvSpPr txBox="1"/>
          <p:nvPr/>
        </p:nvSpPr>
        <p:spPr>
          <a:xfrm>
            <a:off x="8170763" y="4056385"/>
            <a:ext cx="2650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/>
              <a:t>먹지 못하다</a:t>
            </a:r>
          </a:p>
          <a:p>
            <a:pPr algn="ctr">
              <a:defRPr/>
            </a:pPr>
            <a:endParaRPr lang="en-US" altLang="ko-KR" sz="2400" b="1"/>
          </a:p>
          <a:p>
            <a:pPr algn="ctr">
              <a:defRPr/>
            </a:pPr>
            <a:r>
              <a:rPr lang="en-US" altLang="ko-KR" b="1"/>
              <a:t>[meogji-mot-hada]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14855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BA893B2-8A8C-4973-9FED-D21C329379A8}"/>
              </a:ext>
            </a:extLst>
          </p:cNvPr>
          <p:cNvSpPr/>
          <p:nvPr/>
        </p:nvSpPr>
        <p:spPr>
          <a:xfrm>
            <a:off x="1069654" y="3010117"/>
            <a:ext cx="2825931" cy="20754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9B958C6-F013-4D8A-9F2C-AE2DA30C7A5D}"/>
              </a:ext>
            </a:extLst>
          </p:cNvPr>
          <p:cNvSpPr/>
          <p:nvPr/>
        </p:nvSpPr>
        <p:spPr>
          <a:xfrm>
            <a:off x="8110103" y="3080551"/>
            <a:ext cx="3012243" cy="20236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270D207C-2352-437A-99C7-357478351A1A}"/>
              </a:ext>
            </a:extLst>
          </p:cNvPr>
          <p:cNvSpPr/>
          <p:nvPr/>
        </p:nvSpPr>
        <p:spPr>
          <a:xfrm>
            <a:off x="4641997" y="3027772"/>
            <a:ext cx="2850111" cy="20826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EC3FA9F7-F99F-44C3-B981-72DA66893E12}"/>
              </a:ext>
            </a:extLst>
          </p:cNvPr>
          <p:cNvSpPr txBox="1"/>
          <p:nvPr/>
        </p:nvSpPr>
        <p:spPr>
          <a:xfrm>
            <a:off x="1656750" y="1983712"/>
            <a:ext cx="9046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200" b="1"/>
              <a:t>보다 </a:t>
            </a:r>
            <a:r>
              <a:rPr lang="en-US" altLang="ko-KR" sz="3200" b="1"/>
              <a:t>[boda] = see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69A4A52C-5CEC-41A9-80DA-75525B40C724}"/>
              </a:ext>
            </a:extLst>
          </p:cNvPr>
          <p:cNvSpPr txBox="1"/>
          <p:nvPr/>
        </p:nvSpPr>
        <p:spPr>
          <a:xfrm>
            <a:off x="1540339" y="3419172"/>
            <a:ext cx="1884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/>
              <a:t>보다</a:t>
            </a:r>
          </a:p>
          <a:p>
            <a:pPr algn="ctr">
              <a:defRPr/>
            </a:pPr>
            <a:endParaRPr lang="en-US" altLang="ko-KR" sz="2400" b="1"/>
          </a:p>
          <a:p>
            <a:pPr algn="ctr">
              <a:defRPr/>
            </a:pPr>
            <a:r>
              <a:rPr lang="en-US" altLang="ko-KR" sz="2400" b="1"/>
              <a:t>[boda]</a:t>
            </a:r>
            <a:endParaRPr lang="ko-KR" altLang="en-US" sz="2400" b="1"/>
          </a:p>
        </p:txBody>
      </p:sp>
      <p:sp>
        <p:nvSpPr>
          <p:cNvPr id="34" name="TextBox 29">
            <a:extLst>
              <a:ext uri="{FF2B5EF4-FFF2-40B4-BE49-F238E27FC236}">
                <a16:creationId xmlns:a16="http://schemas.microsoft.com/office/drawing/2014/main" id="{808B0F61-81DF-4C21-9803-12F72C641C58}"/>
              </a:ext>
            </a:extLst>
          </p:cNvPr>
          <p:cNvSpPr txBox="1"/>
          <p:nvPr/>
        </p:nvSpPr>
        <p:spPr>
          <a:xfrm>
            <a:off x="4729156" y="3371614"/>
            <a:ext cx="2650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/>
              <a:t>못 보다</a:t>
            </a:r>
          </a:p>
          <a:p>
            <a:pPr algn="ctr">
              <a:defRPr/>
            </a:pPr>
            <a:endParaRPr lang="en-US" altLang="ko-KR" sz="2400" b="1"/>
          </a:p>
          <a:p>
            <a:pPr algn="ctr">
              <a:defRPr/>
            </a:pPr>
            <a:r>
              <a:rPr lang="en-US" altLang="ko-KR" sz="2400" b="1"/>
              <a:t>[mot boda]</a:t>
            </a:r>
            <a:endParaRPr lang="ko-KR" altLang="en-US" sz="2400" b="1"/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F8176576-623F-4902-908E-2C82AE371743}"/>
              </a:ext>
            </a:extLst>
          </p:cNvPr>
          <p:cNvSpPr txBox="1"/>
          <p:nvPr/>
        </p:nvSpPr>
        <p:spPr>
          <a:xfrm>
            <a:off x="8338017" y="3419172"/>
            <a:ext cx="265076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2400" b="1"/>
              <a:t>보지 못하다</a:t>
            </a:r>
          </a:p>
          <a:p>
            <a:pPr algn="ctr">
              <a:defRPr/>
            </a:pPr>
            <a:endParaRPr lang="en-US" altLang="ko-KR" sz="2400" b="1"/>
          </a:p>
          <a:p>
            <a:pPr algn="ctr">
              <a:defRPr/>
            </a:pPr>
            <a:r>
              <a:rPr lang="en-US" altLang="ko-KR" sz="2300" b="1"/>
              <a:t>[boji mot hada]</a:t>
            </a:r>
            <a:endParaRPr lang="ko-KR" altLang="en-US" sz="2300" b="1"/>
          </a:p>
        </p:txBody>
      </p:sp>
    </p:spTree>
    <p:extLst>
      <p:ext uri="{BB962C8B-B14F-4D97-AF65-F5344CB8AC3E}">
        <p14:creationId xmlns:p14="http://schemas.microsoft.com/office/powerpoint/2010/main" val="349546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B92613B-94A0-41F0-BD36-2CD244A64E5E}"/>
              </a:ext>
            </a:extLst>
          </p:cNvPr>
          <p:cNvSpPr/>
          <p:nvPr/>
        </p:nvSpPr>
        <p:spPr>
          <a:xfrm>
            <a:off x="631458" y="1097374"/>
            <a:ext cx="10813143" cy="52523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5848DB8B-BB87-466F-927A-4BCE5779AD77}"/>
              </a:ext>
            </a:extLst>
          </p:cNvPr>
          <p:cNvSpPr txBox="1"/>
          <p:nvPr/>
        </p:nvSpPr>
        <p:spPr>
          <a:xfrm>
            <a:off x="-5866" y="1291935"/>
            <a:ext cx="3840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/>
              <a:t>Question 1. </a:t>
            </a:r>
          </a:p>
        </p:txBody>
      </p:sp>
      <p:sp>
        <p:nvSpPr>
          <p:cNvPr id="29" name="TextBox 33">
            <a:extLst>
              <a:ext uri="{FF2B5EF4-FFF2-40B4-BE49-F238E27FC236}">
                <a16:creationId xmlns:a16="http://schemas.microsoft.com/office/drawing/2014/main" id="{09E4E396-4154-4A9D-93DF-BE36F202422A}"/>
              </a:ext>
            </a:extLst>
          </p:cNvPr>
          <p:cNvSpPr txBox="1"/>
          <p:nvPr/>
        </p:nvSpPr>
        <p:spPr>
          <a:xfrm>
            <a:off x="1008499" y="1769047"/>
            <a:ext cx="104760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100" b="1"/>
              <a:t>Yeri had so many classes today that she wanted to eat (</a:t>
            </a:r>
            <a:r>
              <a:rPr lang="ko-KR" altLang="en-US" sz="2100" b="1"/>
              <a:t>먹다</a:t>
            </a:r>
            <a:r>
              <a:rPr lang="en-US" altLang="ko-KR" sz="2100" b="1"/>
              <a:t>), but she couldn’t</a:t>
            </a:r>
          </a:p>
          <a:p>
            <a:pPr lvl="0">
              <a:defRPr/>
            </a:pPr>
            <a:endParaRPr lang="en-US" altLang="ko-KR" sz="2100" b="1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EBB018D7-ADCA-439C-8325-B39A67BA9FB4}"/>
              </a:ext>
            </a:extLst>
          </p:cNvPr>
          <p:cNvSpPr txBox="1"/>
          <p:nvPr/>
        </p:nvSpPr>
        <p:spPr>
          <a:xfrm>
            <a:off x="3365929" y="2369830"/>
            <a:ext cx="2875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000" b="1">
                <a:solidFill>
                  <a:srgbClr val="C00000"/>
                </a:solidFill>
              </a:rPr>
              <a:t>안</a:t>
            </a:r>
            <a:r>
              <a:rPr lang="en-US" altLang="ko-KR" sz="2000" b="1">
                <a:solidFill>
                  <a:srgbClr val="C00000"/>
                </a:solidFill>
              </a:rPr>
              <a:t>[an] </a:t>
            </a:r>
            <a:r>
              <a:rPr lang="ko-KR" altLang="en-US" sz="2000" b="1">
                <a:solidFill>
                  <a:srgbClr val="C00000"/>
                </a:solidFill>
              </a:rPr>
              <a:t>먹었다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9F63A6FB-A163-481B-BF2D-9084BB724C00}"/>
              </a:ext>
            </a:extLst>
          </p:cNvPr>
          <p:cNvSpPr txBox="1"/>
          <p:nvPr/>
        </p:nvSpPr>
        <p:spPr>
          <a:xfrm>
            <a:off x="6514790" y="2369624"/>
            <a:ext cx="2875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000" b="1">
                <a:solidFill>
                  <a:schemeClr val="accent5">
                    <a:lumMod val="75000"/>
                  </a:schemeClr>
                </a:solidFill>
              </a:rPr>
              <a:t>못</a:t>
            </a:r>
            <a:r>
              <a:rPr lang="en-US" altLang="ko-KR" sz="2000" b="1">
                <a:solidFill>
                  <a:schemeClr val="accent5">
                    <a:lumMod val="75000"/>
                  </a:schemeClr>
                </a:solidFill>
              </a:rPr>
              <a:t>[mot] </a:t>
            </a:r>
            <a:r>
              <a:rPr lang="ko-KR" altLang="en-US" sz="2000" b="1">
                <a:solidFill>
                  <a:schemeClr val="accent5">
                    <a:lumMod val="75000"/>
                  </a:schemeClr>
                </a:solidFill>
              </a:rPr>
              <a:t>먹었다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39045377-0703-41C6-9129-3F8790E68394}"/>
              </a:ext>
            </a:extLst>
          </p:cNvPr>
          <p:cNvSpPr txBox="1"/>
          <p:nvPr/>
        </p:nvSpPr>
        <p:spPr>
          <a:xfrm>
            <a:off x="-5867" y="2865483"/>
            <a:ext cx="3840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/>
              <a:t>Question 2. 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7AB82BEC-FA74-4CCC-8251-D46CFDA38944}"/>
              </a:ext>
            </a:extLst>
          </p:cNvPr>
          <p:cNvSpPr txBox="1"/>
          <p:nvPr/>
        </p:nvSpPr>
        <p:spPr>
          <a:xfrm>
            <a:off x="1008499" y="3331203"/>
            <a:ext cx="1047608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100" b="1"/>
              <a:t>Taeyong was able to go (</a:t>
            </a:r>
            <a:r>
              <a:rPr lang="ko-KR" altLang="en-US" sz="2100" b="1"/>
              <a:t>가다</a:t>
            </a:r>
            <a:r>
              <a:rPr lang="en-US" altLang="ko-KR" sz="2100" b="1"/>
              <a:t>) to school today, but he was too sleepy to go to school so he was absent.</a:t>
            </a:r>
          </a:p>
          <a:p>
            <a:pPr lvl="0">
              <a:defRPr/>
            </a:pPr>
            <a:endParaRPr lang="en-US" altLang="ko-KR" sz="2100" b="1"/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866DCBE4-9EDC-40C2-9577-BE14F0AF24F1}"/>
              </a:ext>
            </a:extLst>
          </p:cNvPr>
          <p:cNvSpPr txBox="1"/>
          <p:nvPr/>
        </p:nvSpPr>
        <p:spPr>
          <a:xfrm>
            <a:off x="3583319" y="4161845"/>
            <a:ext cx="2875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000" b="1">
                <a:solidFill>
                  <a:srgbClr val="C00000"/>
                </a:solidFill>
              </a:rPr>
              <a:t>안</a:t>
            </a:r>
            <a:r>
              <a:rPr lang="en-US" altLang="ko-KR" sz="2000" b="1">
                <a:solidFill>
                  <a:srgbClr val="C00000"/>
                </a:solidFill>
              </a:rPr>
              <a:t>[an] </a:t>
            </a:r>
            <a:r>
              <a:rPr lang="ko-KR" altLang="en-US" sz="2000" b="1">
                <a:solidFill>
                  <a:srgbClr val="C00000"/>
                </a:solidFill>
              </a:rPr>
              <a:t>갔다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CDFF5265-0609-4947-B146-894115D4103C}"/>
              </a:ext>
            </a:extLst>
          </p:cNvPr>
          <p:cNvSpPr txBox="1"/>
          <p:nvPr/>
        </p:nvSpPr>
        <p:spPr>
          <a:xfrm>
            <a:off x="6435839" y="4161845"/>
            <a:ext cx="2875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000" b="1" dirty="0">
                <a:solidFill>
                  <a:schemeClr val="accent5">
                    <a:lumMod val="75000"/>
                  </a:schemeClr>
                </a:solidFill>
              </a:rPr>
              <a:t>못</a:t>
            </a: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</a:rPr>
              <a:t>[mot] </a:t>
            </a:r>
            <a:r>
              <a:rPr lang="ko-KR" altLang="en-US" sz="2000" b="1" dirty="0">
                <a:solidFill>
                  <a:schemeClr val="accent5">
                    <a:lumMod val="75000"/>
                  </a:schemeClr>
                </a:solidFill>
              </a:rPr>
              <a:t>갔다</a:t>
            </a: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A9B99F4D-204F-4B12-AD57-E13752438D12}"/>
              </a:ext>
            </a:extLst>
          </p:cNvPr>
          <p:cNvSpPr txBox="1"/>
          <p:nvPr/>
        </p:nvSpPr>
        <p:spPr>
          <a:xfrm>
            <a:off x="-5867" y="4551959"/>
            <a:ext cx="3840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/>
              <a:t>Question 3. 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7F99F26E-87B6-4062-AC02-81D40B1033EE}"/>
              </a:ext>
            </a:extLst>
          </p:cNvPr>
          <p:cNvSpPr txBox="1"/>
          <p:nvPr/>
        </p:nvSpPr>
        <p:spPr>
          <a:xfrm>
            <a:off x="1008499" y="5029798"/>
            <a:ext cx="104760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100" b="1"/>
              <a:t>Namjun traveled to Poland by bus, but the person next to him was so loud that he couldn’t sleep (</a:t>
            </a:r>
            <a:r>
              <a:rPr lang="ko-KR" altLang="en-US" sz="2100" b="1"/>
              <a:t>자다</a:t>
            </a:r>
            <a:r>
              <a:rPr lang="en-US" altLang="ko-KR" sz="2100" b="1"/>
              <a:t>)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44AB1574-B550-4F96-9042-56003C894A14}"/>
              </a:ext>
            </a:extLst>
          </p:cNvPr>
          <p:cNvSpPr txBox="1"/>
          <p:nvPr/>
        </p:nvSpPr>
        <p:spPr>
          <a:xfrm>
            <a:off x="2691720" y="5813680"/>
            <a:ext cx="2875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000" b="1" dirty="0">
                <a:solidFill>
                  <a:srgbClr val="C00000"/>
                </a:solidFill>
              </a:rPr>
              <a:t>자지 않았다 </a:t>
            </a:r>
            <a:r>
              <a:rPr lang="en-US" altLang="ko-KR" sz="2000" b="1" dirty="0">
                <a:solidFill>
                  <a:srgbClr val="C00000"/>
                </a:solidFill>
              </a:rPr>
              <a:t>[</a:t>
            </a:r>
            <a:r>
              <a:rPr lang="en-US" altLang="ko-KR" sz="2000" b="1" dirty="0" err="1">
                <a:solidFill>
                  <a:srgbClr val="C00000"/>
                </a:solidFill>
              </a:rPr>
              <a:t>jaji</a:t>
            </a:r>
            <a:r>
              <a:rPr lang="en-US" altLang="ko-KR" sz="2000" b="1" dirty="0">
                <a:solidFill>
                  <a:srgbClr val="C00000"/>
                </a:solidFill>
              </a:rPr>
              <a:t>-an-ta]</a:t>
            </a:r>
            <a:r>
              <a:rPr lang="ko-KR" altLang="en-US" sz="20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4842A2FB-C3BF-482D-9D2C-31D22B1E06B8}"/>
              </a:ext>
            </a:extLst>
          </p:cNvPr>
          <p:cNvSpPr txBox="1"/>
          <p:nvPr/>
        </p:nvSpPr>
        <p:spPr>
          <a:xfrm>
            <a:off x="6143863" y="5815172"/>
            <a:ext cx="3917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000" b="1">
                <a:solidFill>
                  <a:schemeClr val="accent5">
                    <a:lumMod val="75000"/>
                  </a:schemeClr>
                </a:solidFill>
              </a:rPr>
              <a:t>자지 못했다 </a:t>
            </a:r>
            <a:r>
              <a:rPr lang="en-US" altLang="ko-KR" sz="2000" b="1">
                <a:solidFill>
                  <a:schemeClr val="accent5">
                    <a:lumMod val="75000"/>
                  </a:schemeClr>
                </a:solidFill>
              </a:rPr>
              <a:t>[jaji-mot-haet da]</a:t>
            </a:r>
            <a:endParaRPr lang="ko-KR" alt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E3BFC3-1B61-49A3-932E-0F016C028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38503" r="28444" b="20952"/>
          <a:stretch/>
        </p:blipFill>
        <p:spPr>
          <a:xfrm>
            <a:off x="1931436" y="1646687"/>
            <a:ext cx="7458537" cy="38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323924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)-’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말다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’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192517-0A84-464C-9E59-638E1091ECCD}"/>
              </a:ext>
            </a:extLst>
          </p:cNvPr>
          <p:cNvSpPr txBox="1"/>
          <p:nvPr/>
        </p:nvSpPr>
        <p:spPr>
          <a:xfrm>
            <a:off x="930714" y="1582389"/>
            <a:ext cx="10503946" cy="3009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For imperative and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propositive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sentences, the negative auxiliary verb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말다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is used instead</a:t>
            </a:r>
          </a:p>
          <a:p>
            <a:pPr marL="285750" marR="0" lvl="0" indent="-28575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When you use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말다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into imperative or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propositive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 you have to notice that the stem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말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changes to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마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and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맙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This is due to the fact that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말다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is a </a:t>
            </a:r>
            <a:r>
              <a:rPr kumimoji="0" lang="ko-KR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ㄹ</a:t>
            </a:r>
            <a:r>
              <a:rPr kumimoji="0" lang="en-US" altLang="ko-KR" sz="2000" b="0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irregular verb</a:t>
            </a:r>
          </a:p>
          <a:p>
            <a:pPr marL="285750" marR="0" lvl="0" indent="-28575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To conjugate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ㄹ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irregular verbs with endings starting with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ㅂ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,or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ㅅ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 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ㄹ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is dropped from the verb stem.</a:t>
            </a:r>
          </a:p>
          <a:p>
            <a:pPr marL="285750" marR="0" lvl="0" indent="-28575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Consequently, the stem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말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loses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ㄹ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 as it is conjugated with the deferential imperative and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propostive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ending –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십시오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 and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십시다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(since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the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ending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begins with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ㅅ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  <a:endParaRPr lang="ko-KR" altLang="en-US" sz="1600" dirty="0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9F0B35F1-B157-48C6-98B6-AC94A0054D60}"/>
              </a:ext>
            </a:extLst>
          </p:cNvPr>
          <p:cNvSpPr txBox="1"/>
          <p:nvPr/>
        </p:nvSpPr>
        <p:spPr>
          <a:xfrm flipH="1">
            <a:off x="3053319" y="5264104"/>
            <a:ext cx="1656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말다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C289E496-B1EE-40D7-8C52-C7CB201CF5AE}"/>
              </a:ext>
            </a:extLst>
          </p:cNvPr>
          <p:cNvSpPr txBox="1"/>
          <p:nvPr/>
        </p:nvSpPr>
        <p:spPr>
          <a:xfrm flipH="1">
            <a:off x="3942319" y="5233624"/>
            <a:ext cx="3010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→ 말다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+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십시오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7E7C8644-9931-4D4B-8FB3-07A22CAF4DC4}"/>
              </a:ext>
            </a:extLst>
          </p:cNvPr>
          <p:cNvCxnSpPr/>
          <p:nvPr/>
        </p:nvCxnSpPr>
        <p:spPr>
          <a:xfrm flipV="1">
            <a:off x="4866880" y="5264104"/>
            <a:ext cx="350520" cy="3838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/>
          </a:ln>
          <a:effectLst/>
        </p:spPr>
      </p:cxnSp>
      <p:sp>
        <p:nvSpPr>
          <p:cNvPr id="33" name="TextBox 14">
            <a:extLst>
              <a:ext uri="{FF2B5EF4-FFF2-40B4-BE49-F238E27FC236}">
                <a16:creationId xmlns:a16="http://schemas.microsoft.com/office/drawing/2014/main" id="{801AF179-9013-4C38-BB71-F1FB44309F57}"/>
              </a:ext>
            </a:extLst>
          </p:cNvPr>
          <p:cNvSpPr txBox="1"/>
          <p:nvPr/>
        </p:nvSpPr>
        <p:spPr>
          <a:xfrm flipH="1">
            <a:off x="6858650" y="5233624"/>
            <a:ext cx="2159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→ 마십시오 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E3A8D271-0F2D-437C-AC56-A1839E55A691}"/>
              </a:ext>
            </a:extLst>
          </p:cNvPr>
          <p:cNvSpPr txBox="1"/>
          <p:nvPr/>
        </p:nvSpPr>
        <p:spPr>
          <a:xfrm flipH="1">
            <a:off x="3053319" y="6003067"/>
            <a:ext cx="1656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살다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293DB298-231B-40B5-B279-6CC6E243DB99}"/>
              </a:ext>
            </a:extLst>
          </p:cNvPr>
          <p:cNvSpPr txBox="1"/>
          <p:nvPr/>
        </p:nvSpPr>
        <p:spPr>
          <a:xfrm flipH="1">
            <a:off x="3942319" y="5972587"/>
            <a:ext cx="402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→ 살다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+ 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ㅂ시다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E5243C31-767C-47D8-B79F-276FBDA8AA23}"/>
              </a:ext>
            </a:extLst>
          </p:cNvPr>
          <p:cNvCxnSpPr/>
          <p:nvPr/>
        </p:nvCxnSpPr>
        <p:spPr>
          <a:xfrm flipV="1">
            <a:off x="4866880" y="6003067"/>
            <a:ext cx="350520" cy="3838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/>
          </a:ln>
          <a:effectLst/>
        </p:spPr>
      </p:cxnSp>
      <p:sp>
        <p:nvSpPr>
          <p:cNvPr id="37" name="TextBox 19">
            <a:extLst>
              <a:ext uri="{FF2B5EF4-FFF2-40B4-BE49-F238E27FC236}">
                <a16:creationId xmlns:a16="http://schemas.microsoft.com/office/drawing/2014/main" id="{207542FD-20C1-45C5-AD56-A7F2E260F348}"/>
              </a:ext>
            </a:extLst>
          </p:cNvPr>
          <p:cNvSpPr txBox="1"/>
          <p:nvPr/>
        </p:nvSpPr>
        <p:spPr>
          <a:xfrm flipH="1">
            <a:off x="6885955" y="5972587"/>
            <a:ext cx="2159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→ 삽시다 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7058CC02-A138-4DBF-BA88-A44630B0F7F0}"/>
              </a:ext>
            </a:extLst>
          </p:cNvPr>
          <p:cNvCxnSpPr/>
          <p:nvPr/>
        </p:nvCxnSpPr>
        <p:spPr>
          <a:xfrm flipV="1">
            <a:off x="4521440" y="5526713"/>
            <a:ext cx="345440" cy="14499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/>
          </a:ln>
          <a:effectLst/>
        </p:spPr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E3AA9F22-538C-479D-9045-B75843D099E6}"/>
              </a:ext>
            </a:extLst>
          </p:cNvPr>
          <p:cNvCxnSpPr/>
          <p:nvPr/>
        </p:nvCxnSpPr>
        <p:spPr>
          <a:xfrm flipV="1">
            <a:off x="4521440" y="6265676"/>
            <a:ext cx="345440" cy="14499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/>
          </a:ln>
          <a:effectLst/>
        </p:spPr>
      </p:cxnSp>
    </p:spTree>
    <p:extLst>
      <p:ext uri="{BB962C8B-B14F-4D97-AF65-F5344CB8AC3E}">
        <p14:creationId xmlns:p14="http://schemas.microsoft.com/office/powerpoint/2010/main" val="419271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8A0F82-774B-451D-A069-023D9382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24" y="903589"/>
            <a:ext cx="10105058" cy="5236035"/>
          </a:xfrm>
          <a:prstGeom prst="rect">
            <a:avLst/>
          </a:prstGeom>
        </p:spPr>
      </p:pic>
      <p:sp>
        <p:nvSpPr>
          <p:cNvPr id="41" name="TextBox 14">
            <a:extLst>
              <a:ext uri="{FF2B5EF4-FFF2-40B4-BE49-F238E27FC236}">
                <a16:creationId xmlns:a16="http://schemas.microsoft.com/office/drawing/2014/main" id="{C3C432C8-9A6A-4ACC-8F69-7342E3DFC099}"/>
              </a:ext>
            </a:extLst>
          </p:cNvPr>
          <p:cNvSpPr txBox="1"/>
          <p:nvPr/>
        </p:nvSpPr>
        <p:spPr>
          <a:xfrm>
            <a:off x="7288304" y="3429000"/>
            <a:ext cx="459407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buFont typeface="Arial"/>
              <a:buChar char="•"/>
              <a:defRPr/>
            </a:pPr>
            <a:r>
              <a:rPr lang="ko-KR" altLang="en-US" sz="1600" dirty="0">
                <a:latin typeface="Tahoma"/>
                <a:cs typeface="Tahoma"/>
              </a:rPr>
              <a:t>말 </a:t>
            </a:r>
            <a:r>
              <a:rPr lang="en-US" altLang="ko-KR" sz="1600" dirty="0">
                <a:latin typeface="Tahoma"/>
                <a:ea typeface="Tahoma"/>
                <a:cs typeface="Tahoma"/>
              </a:rPr>
              <a:t>+ connective</a:t>
            </a:r>
            <a:r>
              <a:rPr lang="ko-KR" altLang="en-US" sz="1600" dirty="0">
                <a:latin typeface="Tahoma"/>
                <a:cs typeface="Tahoma"/>
              </a:rPr>
              <a:t> </a:t>
            </a:r>
            <a:r>
              <a:rPr lang="en-US" altLang="ko-KR" sz="1600" dirty="0">
                <a:latin typeface="Tahoma"/>
                <a:ea typeface="Tahoma"/>
                <a:cs typeface="Tahoma"/>
              </a:rPr>
              <a:t>ending</a:t>
            </a:r>
            <a:r>
              <a:rPr lang="ko-KR" altLang="en-US" sz="1600" dirty="0">
                <a:latin typeface="Tahoma"/>
                <a:cs typeface="Tahoma"/>
              </a:rPr>
              <a:t> </a:t>
            </a:r>
            <a:r>
              <a:rPr lang="en-US" altLang="ko-KR" sz="1600" dirty="0">
                <a:latin typeface="Tahoma"/>
                <a:ea typeface="Tahoma"/>
                <a:cs typeface="Tahoma"/>
              </a:rPr>
              <a:t>=</a:t>
            </a:r>
            <a:r>
              <a:rPr lang="ko-KR" altLang="en-US" sz="1600" dirty="0">
                <a:latin typeface="Tahoma"/>
                <a:cs typeface="Tahoma"/>
              </a:rPr>
              <a:t> 말아</a:t>
            </a:r>
          </a:p>
          <a:p>
            <a:pPr lvl="0">
              <a:defRPr/>
            </a:pPr>
            <a:r>
              <a:rPr lang="en-US" altLang="ko-KR" sz="1600" dirty="0">
                <a:latin typeface="Tahoma"/>
                <a:ea typeface="Tahoma"/>
                <a:cs typeface="Tahoma"/>
              </a:rPr>
              <a:t>    Ex. </a:t>
            </a:r>
            <a:r>
              <a:rPr lang="ko-KR" altLang="en-US" sz="1600" dirty="0">
                <a:latin typeface="Tahoma"/>
                <a:cs typeface="Tahoma"/>
              </a:rPr>
              <a:t>비교하지 </a:t>
            </a:r>
            <a:r>
              <a:rPr lang="ko-KR" altLang="en-US" sz="1600" u="sng" dirty="0">
                <a:latin typeface="Tahoma"/>
                <a:cs typeface="Tahoma"/>
              </a:rPr>
              <a:t>말아</a:t>
            </a:r>
            <a:r>
              <a:rPr lang="ko-KR" altLang="en-US" sz="1600" dirty="0">
                <a:latin typeface="Tahoma"/>
                <a:cs typeface="Tahoma"/>
              </a:rPr>
              <a:t> 주세요</a:t>
            </a:r>
            <a:r>
              <a:rPr lang="en-US" altLang="ko-KR" sz="1600" dirty="0">
                <a:latin typeface="Tahoma"/>
                <a:ea typeface="Tahoma"/>
                <a:cs typeface="Tahoma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ko-KR" altLang="en-US" sz="1600" dirty="0">
                <a:latin typeface="Tahoma"/>
                <a:cs typeface="Tahoma"/>
              </a:rPr>
              <a:t>말 </a:t>
            </a:r>
            <a:r>
              <a:rPr lang="en-US" altLang="ko-KR" sz="1600" dirty="0">
                <a:latin typeface="Tahoma"/>
                <a:ea typeface="Tahoma"/>
                <a:cs typeface="Tahoma"/>
              </a:rPr>
              <a:t>+ sentence-closing ending =</a:t>
            </a:r>
            <a:r>
              <a:rPr lang="ko-KR" altLang="en-US" sz="1600" dirty="0">
                <a:latin typeface="Tahoma"/>
                <a:cs typeface="Tahoma"/>
              </a:rPr>
              <a:t>마</a:t>
            </a:r>
            <a:r>
              <a:rPr lang="en-US" altLang="ko-KR" sz="1600" dirty="0">
                <a:latin typeface="Tahoma"/>
                <a:cs typeface="Tahoma"/>
              </a:rPr>
              <a:t>(</a:t>
            </a:r>
            <a:r>
              <a:rPr lang="ko-KR" altLang="en-US" sz="1600" dirty="0">
                <a:latin typeface="Tahoma"/>
                <a:cs typeface="Tahoma"/>
              </a:rPr>
              <a:t>라</a:t>
            </a:r>
            <a:r>
              <a:rPr lang="en-US" altLang="ko-KR" sz="1600" dirty="0"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en-US" altLang="ko-KR" sz="1600" dirty="0">
                <a:latin typeface="Tahoma"/>
                <a:ea typeface="Tahoma"/>
                <a:cs typeface="Tahoma"/>
              </a:rPr>
              <a:t>    Ex. </a:t>
            </a:r>
            <a:r>
              <a:rPr lang="ko-KR" altLang="en-US" sz="1600" dirty="0">
                <a:latin typeface="Tahoma"/>
                <a:cs typeface="Tahoma"/>
              </a:rPr>
              <a:t>비교하지 </a:t>
            </a:r>
            <a:r>
              <a:rPr lang="ko-KR" altLang="en-US" sz="1600" u="sng" dirty="0">
                <a:latin typeface="Tahoma"/>
                <a:cs typeface="Tahoma"/>
              </a:rPr>
              <a:t>마라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ko-KR" altLang="en-US" sz="1600" dirty="0">
                <a:latin typeface="Tahoma"/>
                <a:cs typeface="Tahoma"/>
              </a:rPr>
              <a:t>말아라 </a:t>
            </a:r>
            <a:r>
              <a:rPr lang="en-US" altLang="ko-KR" sz="1600" dirty="0">
                <a:latin typeface="Tahoma"/>
                <a:cs typeface="Tahoma"/>
              </a:rPr>
              <a:t>= </a:t>
            </a:r>
            <a:r>
              <a:rPr lang="ko-KR" altLang="en-US" sz="1600" dirty="0">
                <a:latin typeface="Tahoma"/>
                <a:cs typeface="Tahoma"/>
              </a:rPr>
              <a:t>마라 </a:t>
            </a:r>
            <a:r>
              <a:rPr lang="en-US" altLang="ko-KR" sz="1600" dirty="0">
                <a:latin typeface="Tahoma"/>
                <a:cs typeface="Tahoma"/>
              </a:rPr>
              <a:t>= (</a:t>
            </a:r>
            <a:r>
              <a:rPr lang="ko-KR" altLang="en-US" sz="1600" dirty="0">
                <a:latin typeface="Tahoma"/>
                <a:cs typeface="Tahoma"/>
              </a:rPr>
              <a:t>마</a:t>
            </a:r>
            <a:r>
              <a:rPr lang="en-US" altLang="ko-KR" sz="1600" dirty="0">
                <a:latin typeface="Tahoma"/>
                <a:cs typeface="Tahoma"/>
              </a:rPr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7BC6AD-AF09-4E8C-AED0-2E0B50A6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24" y="3096697"/>
            <a:ext cx="9144792" cy="31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Index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9A55A-D8FE-46E8-B3D5-824A08091B53}"/>
              </a:ext>
            </a:extLst>
          </p:cNvPr>
          <p:cNvSpPr txBox="1"/>
          <p:nvPr/>
        </p:nvSpPr>
        <p:spPr>
          <a:xfrm>
            <a:off x="1586204" y="1514509"/>
            <a:ext cx="8714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5400" b="1" i="1" dirty="0">
                <a:solidFill>
                  <a:schemeClr val="bg2">
                    <a:lumMod val="25000"/>
                  </a:schemeClr>
                </a:solidFill>
              </a:rPr>
              <a:t>Grammar</a:t>
            </a:r>
          </a:p>
          <a:p>
            <a:pPr marL="342900" indent="-342900">
              <a:buAutoNum type="arabicPeriod"/>
            </a:pPr>
            <a:endParaRPr lang="en-US" altLang="ko-KR" sz="54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sz="5400" b="1" i="1" dirty="0">
                <a:solidFill>
                  <a:schemeClr val="bg2">
                    <a:lumMod val="25000"/>
                  </a:schemeClr>
                </a:solidFill>
              </a:rPr>
              <a:t>Exercise</a:t>
            </a:r>
          </a:p>
          <a:p>
            <a:pPr marL="342900" indent="-342900">
              <a:buAutoNum type="arabicPeriod"/>
            </a:pPr>
            <a:endParaRPr lang="en-US" altLang="ko-KR" sz="54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sz="5400" b="1" i="1" dirty="0">
                <a:solidFill>
                  <a:schemeClr val="bg2">
                    <a:lumMod val="25000"/>
                  </a:schemeClr>
                </a:solidFill>
              </a:rPr>
              <a:t>Today’s word</a:t>
            </a:r>
          </a:p>
        </p:txBody>
      </p:sp>
    </p:spTree>
    <p:extLst>
      <p:ext uri="{BB962C8B-B14F-4D97-AF65-F5344CB8AC3E}">
        <p14:creationId xmlns:p14="http://schemas.microsoft.com/office/powerpoint/2010/main" val="4114264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53C8F276-59CD-4498-95F0-25B2A40990C0}"/>
              </a:ext>
            </a:extLst>
          </p:cNvPr>
          <p:cNvSpPr txBox="1"/>
          <p:nvPr/>
        </p:nvSpPr>
        <p:spPr>
          <a:xfrm>
            <a:off x="684276" y="1237099"/>
            <a:ext cx="11099800" cy="58138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1.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말다 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말을 하려다 말다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I was going to talk but I stopped.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밥을 먹다 말다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I was eating but I stop. 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2.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말아요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같은 주제를 사용하지 말아요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Don't use the same topic.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뛰어 다니지 말아요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Don’t run.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3.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맙시다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자연을 훼손시키지 맙시다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Let's not destroy nature.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술을 마시지 맙시다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Let's not drink.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4.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마십시오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/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마십쇼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잔디밭에 들어오지 마십시오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Don't come into the grass.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동상을 만지지 마십시오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Don't touch the statue.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5.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말아라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/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마라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동생 때리지 말아라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Don't hit your younger brother.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-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울지 마라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Don't cry.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1DE6CFF-B96D-44A4-AADA-8258A897EAD7}"/>
              </a:ext>
            </a:extLst>
          </p:cNvPr>
          <p:cNvSpPr/>
          <p:nvPr/>
        </p:nvSpPr>
        <p:spPr>
          <a:xfrm>
            <a:off x="6695118" y="1358327"/>
            <a:ext cx="4739542" cy="2224462"/>
          </a:xfrm>
          <a:prstGeom prst="rect">
            <a:avLst/>
          </a:prstGeom>
          <a:noFill/>
          <a:ln w="38100" cap="flat" cmpd="sng" algn="ctr">
            <a:solidFill>
              <a:srgbClr val="4472C4">
                <a:lumMod val="20000"/>
                <a:lumOff val="80000"/>
              </a:srgbClr>
            </a:solidFill>
            <a:prstDash val="solid"/>
            <a:miter/>
          </a:ln>
          <a:effectLst/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E6A64A3-F343-4536-B49F-918E5426ED5C}"/>
              </a:ext>
            </a:extLst>
          </p:cNvPr>
          <p:cNvSpPr txBox="1"/>
          <p:nvPr/>
        </p:nvSpPr>
        <p:spPr>
          <a:xfrm>
            <a:off x="6833672" y="1387229"/>
            <a:ext cx="4739542" cy="23637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하다 말다 하지 말아라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Don't do it over and over again.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하지 말라고 하지 말아요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Don't tell me not to do it.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하지 말라는 행동만 골라서 하네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</a:p>
          <a:p>
            <a:pPr marL="0" marR="0" lvl="0" indent="0" algn="l" defTabSz="23225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You only choose what you're told not to do.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2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3200" b="1" i="1" dirty="0">
                  <a:solidFill>
                    <a:prstClr val="white"/>
                  </a:solidFill>
                </a:rPr>
                <a:t>Exercise</a:t>
              </a:r>
              <a:endParaRPr lang="ko-KR" altLang="en-US" sz="3200" b="1" i="1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4C07F54-8964-4246-950C-4576AE63CA79}"/>
              </a:ext>
            </a:extLst>
          </p:cNvPr>
          <p:cNvSpPr txBox="1"/>
          <p:nvPr/>
        </p:nvSpPr>
        <p:spPr>
          <a:xfrm>
            <a:off x="684276" y="1027549"/>
            <a:ext cx="6083167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교수님이 과제로 내주신 책 읽었어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?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Did you read the book that the professor gave you for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assignment?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B: (                        ).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그걸 하루 안에 읽는 건 불가능 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No, I couldn’t read it. It's impossible to read it in one day.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교수님은 무슨 생각으로 그런 어려운 책을 추천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해주신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걸까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?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학생의 마음을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(                          ).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Why did the professor recommend such a difficult book? It seems that professor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can’t read the student's mind.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B: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우리 그냥 과제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(                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Let's just not do our homework.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그래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.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어차피 읽어도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(                             ).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Yeah. I don't think I'll understand even if I read it anyway.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B: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좋은 학점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(                     ).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 don't want to get a good grade.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CC3468C3-5EA5-4110-9670-A35F78D52DC9}"/>
              </a:ext>
            </a:extLst>
          </p:cNvPr>
          <p:cNvSpPr txBox="1"/>
          <p:nvPr/>
        </p:nvSpPr>
        <p:spPr>
          <a:xfrm flipH="1">
            <a:off x="1121580" y="2150618"/>
            <a:ext cx="276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아니 못 읽었어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5DC7F5FC-D6BD-4D9C-8C29-89C36DBA4770}"/>
              </a:ext>
            </a:extLst>
          </p:cNvPr>
          <p:cNvSpPr txBox="1"/>
          <p:nvPr/>
        </p:nvSpPr>
        <p:spPr>
          <a:xfrm flipH="1">
            <a:off x="3016153" y="3209928"/>
            <a:ext cx="276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못 읽는 것 같아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0925D043-A68F-4519-9932-9662866473B9}"/>
              </a:ext>
            </a:extLst>
          </p:cNvPr>
          <p:cNvSpPr txBox="1"/>
          <p:nvPr/>
        </p:nvSpPr>
        <p:spPr>
          <a:xfrm flipH="1">
            <a:off x="2739426" y="4291420"/>
            <a:ext cx="276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하지 말자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A9439F64-ED60-4DAD-B0CF-1A95A63E0CBD}"/>
              </a:ext>
            </a:extLst>
          </p:cNvPr>
          <p:cNvSpPr txBox="1"/>
          <p:nvPr/>
        </p:nvSpPr>
        <p:spPr>
          <a:xfrm flipH="1">
            <a:off x="3016153" y="5005741"/>
            <a:ext cx="276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이해 못 할 것 같아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8E40A65C-8EA3-42F0-B32D-6D54C67215DD}"/>
              </a:ext>
            </a:extLst>
          </p:cNvPr>
          <p:cNvSpPr txBox="1"/>
          <p:nvPr/>
        </p:nvSpPr>
        <p:spPr>
          <a:xfrm flipH="1">
            <a:off x="2237308" y="5717901"/>
            <a:ext cx="276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안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받을래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90CE2074-9B6C-49B0-8CD7-427B9922D5A4}"/>
              </a:ext>
            </a:extLst>
          </p:cNvPr>
          <p:cNvSpPr txBox="1"/>
          <p:nvPr/>
        </p:nvSpPr>
        <p:spPr>
          <a:xfrm flipH="1">
            <a:off x="6590646" y="2181396"/>
            <a:ext cx="22450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1600">
                <a:latin typeface="Tahoma"/>
                <a:ea typeface="Tahoma"/>
                <a:cs typeface="Tahoma"/>
              </a:rPr>
              <a:t>*read </a:t>
            </a:r>
            <a:r>
              <a:rPr lang="ko-KR" altLang="en-US" sz="1600">
                <a:latin typeface="Tahoma"/>
                <a:cs typeface="Tahoma"/>
              </a:rPr>
              <a:t>읽다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46166BC8-B667-4586-8F6D-B3538FDD94A0}"/>
              </a:ext>
            </a:extLst>
          </p:cNvPr>
          <p:cNvSpPr txBox="1"/>
          <p:nvPr/>
        </p:nvSpPr>
        <p:spPr>
          <a:xfrm flipH="1">
            <a:off x="4121854" y="4291419"/>
            <a:ext cx="300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*do 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하다</a:t>
            </a:r>
            <a:endParaRPr kumimoji="0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69E8A246-14B9-4B2E-B9C3-2633E4341FEB}"/>
              </a:ext>
            </a:extLst>
          </p:cNvPr>
          <p:cNvSpPr txBox="1"/>
          <p:nvPr/>
        </p:nvSpPr>
        <p:spPr>
          <a:xfrm flipH="1">
            <a:off x="5428440" y="4851931"/>
            <a:ext cx="30095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*understand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이해하다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*I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think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~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맑은 고딕" panose="020B0503020000020004" pitchFamily="50" charset="-127"/>
                <a:cs typeface="Tahoma"/>
              </a:rPr>
              <a:t>것 같아</a:t>
            </a:r>
          </a:p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4F3EFB60-0024-4153-81DC-9C25CEB2CDAD}"/>
              </a:ext>
            </a:extLst>
          </p:cNvPr>
          <p:cNvSpPr txBox="1"/>
          <p:nvPr/>
        </p:nvSpPr>
        <p:spPr>
          <a:xfrm flipH="1">
            <a:off x="4051870" y="5749760"/>
            <a:ext cx="22450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1600">
                <a:latin typeface="Tahoma"/>
                <a:ea typeface="Tahoma"/>
                <a:cs typeface="Tahoma"/>
              </a:rPr>
              <a:t>*get</a:t>
            </a:r>
            <a:r>
              <a:rPr lang="ko-KR" altLang="en-US" sz="1600">
                <a:latin typeface="Tahoma"/>
                <a:ea typeface="Tahoma"/>
                <a:cs typeface="Tahoma"/>
              </a:rPr>
              <a:t> 받다</a:t>
            </a:r>
            <a:endParaRPr lang="en-US" altLang="ko-KR" sz="160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218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Today’s word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24FE7EC6-9CAA-41D3-BFB6-74753560F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t="34558" r="22371" b="18503"/>
          <a:stretch/>
        </p:blipFill>
        <p:spPr>
          <a:xfrm>
            <a:off x="1058925" y="1514509"/>
            <a:ext cx="9741616" cy="41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64371" y="2793729"/>
            <a:ext cx="3656770" cy="1700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5400" b="1" i="1" kern="0" dirty="0">
                <a:ln>
                  <a:solidFill>
                    <a:srgbClr val="303962"/>
                  </a:solidFill>
                </a:ln>
                <a:gradFill flip="none" rotWithShape="1">
                  <a:gsLst>
                    <a:gs pos="50000">
                      <a:srgbClr val="EDECEA"/>
                    </a:gs>
                    <a:gs pos="50000">
                      <a:srgbClr val="FFC000">
                        <a:lumMod val="60000"/>
                        <a:lumOff val="40000"/>
                      </a:srgbClr>
                    </a:gs>
                  </a:gsLst>
                  <a:lin ang="5400000" scaled="0"/>
                  <a:tileRect/>
                </a:gradFill>
              </a:rPr>
              <a:t>Thank you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Yery</a:t>
            </a:r>
            <a:r>
              <a:rPr lang="en-US" altLang="ko-KR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Kim</a:t>
            </a:r>
            <a:endParaRPr lang="ko-KR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41FADB85-E686-462D-A485-3251109C5436}"/>
              </a:ext>
            </a:extLst>
          </p:cNvPr>
          <p:cNvSpPr/>
          <p:nvPr/>
        </p:nvSpPr>
        <p:spPr>
          <a:xfrm>
            <a:off x="5761933" y="1929758"/>
            <a:ext cx="907757" cy="873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31800" dist="254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487BA28D-33C5-43AF-970E-26999AE17915}"/>
              </a:ext>
            </a:extLst>
          </p:cNvPr>
          <p:cNvGrpSpPr/>
          <p:nvPr/>
        </p:nvGrpSpPr>
        <p:grpSpPr>
          <a:xfrm>
            <a:off x="5991954" y="2142698"/>
            <a:ext cx="447714" cy="438091"/>
            <a:chOff x="11242636" y="735673"/>
            <a:chExt cx="230946" cy="228482"/>
          </a:xfrm>
        </p:grpSpPr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B970DAD8-A6E3-48BF-8D1C-673AB141B080}"/>
                </a:ext>
              </a:extLst>
            </p:cNvPr>
            <p:cNvSpPr/>
            <p:nvPr/>
          </p:nvSpPr>
          <p:spPr>
            <a:xfrm>
              <a:off x="11302773" y="800483"/>
              <a:ext cx="108789" cy="108789"/>
            </a:xfrm>
            <a:prstGeom prst="ellipse">
              <a:avLst/>
            </a:prstGeom>
            <a:solidFill>
              <a:srgbClr val="FFC000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사각형: 둥근 위쪽 모서리 16">
              <a:extLst>
                <a:ext uri="{FF2B5EF4-FFF2-40B4-BE49-F238E27FC236}">
                  <a16:creationId xmlns:a16="http://schemas.microsoft.com/office/drawing/2014/main" id="{91BF2FC8-071D-4609-83EB-B8AB51FD9950}"/>
                </a:ext>
              </a:extLst>
            </p:cNvPr>
            <p:cNvSpPr/>
            <p:nvPr/>
          </p:nvSpPr>
          <p:spPr>
            <a:xfrm>
              <a:off x="11333147" y="910155"/>
              <a:ext cx="48043" cy="54000"/>
            </a:xfrm>
            <a:prstGeom prst="round2SameRect">
              <a:avLst>
                <a:gd name="adj1" fmla="val 0"/>
                <a:gd name="adj2" fmla="val 50000"/>
              </a:avLst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E3179C3A-7FB3-4AED-81F6-31C07000E3DF}"/>
                </a:ext>
              </a:extLst>
            </p:cNvPr>
            <p:cNvCxnSpPr>
              <a:cxnSpLocks/>
            </p:cNvCxnSpPr>
            <p:nvPr/>
          </p:nvCxnSpPr>
          <p:spPr>
            <a:xfrm>
              <a:off x="11359549" y="735673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D9DF4843-1541-4000-A861-6FA3EE6D35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59354" y="838200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E5214D7D-E792-4EAE-8927-F0C29E79BB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56864" y="835420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876E0D67-EB1F-4DE7-9F1D-FCF86AEECCA2}"/>
                </a:ext>
              </a:extLst>
            </p:cNvPr>
            <p:cNvCxnSpPr>
              <a:cxnSpLocks/>
            </p:cNvCxnSpPr>
            <p:nvPr/>
          </p:nvCxnSpPr>
          <p:spPr>
            <a:xfrm rot="8100000">
              <a:off x="11282498" y="767378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E60A00B5-8E54-49D9-9864-50BE611E781B}"/>
                </a:ext>
              </a:extLst>
            </p:cNvPr>
            <p:cNvCxnSpPr>
              <a:cxnSpLocks/>
            </p:cNvCxnSpPr>
            <p:nvPr/>
          </p:nvCxnSpPr>
          <p:spPr>
            <a:xfrm rot="13500000">
              <a:off x="11433473" y="772140"/>
              <a:ext cx="0" cy="28456"/>
            </a:xfrm>
            <a:prstGeom prst="line">
              <a:avLst/>
            </a:prstGeom>
            <a:ln w="15875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59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F6C44C6-41CF-4B08-8086-67F7494CB214}"/>
              </a:ext>
            </a:extLst>
          </p:cNvPr>
          <p:cNvSpPr/>
          <p:nvPr/>
        </p:nvSpPr>
        <p:spPr>
          <a:xfrm>
            <a:off x="738430" y="1094585"/>
            <a:ext cx="10813143" cy="52523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FAAA82C-4B97-4C8E-940D-9453A501CD11}"/>
              </a:ext>
            </a:extLst>
          </p:cNvPr>
          <p:cNvSpPr/>
          <p:nvPr/>
        </p:nvSpPr>
        <p:spPr>
          <a:xfrm>
            <a:off x="976097" y="1370303"/>
            <a:ext cx="10232316" cy="466941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altLang="ko-KR" sz="4000">
              <a:solidFill>
                <a:schemeClr val="bg2">
                  <a:lumMod val="25000"/>
                </a:schemeClr>
              </a:solidFill>
              <a:latin typeface="Abadi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6455391-8749-4C19-8AA8-55219D69B789}"/>
              </a:ext>
            </a:extLst>
          </p:cNvPr>
          <p:cNvSpPr/>
          <p:nvPr/>
        </p:nvSpPr>
        <p:spPr>
          <a:xfrm>
            <a:off x="1012242" y="1392825"/>
            <a:ext cx="10178316" cy="676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 sz="2400" b="1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AF8A7248-B897-4FF0-98A6-387F4134B792}"/>
              </a:ext>
            </a:extLst>
          </p:cNvPr>
          <p:cNvCxnSpPr>
            <a:stCxn id="29" idx="0"/>
            <a:endCxn id="28" idx="2"/>
          </p:cNvCxnSpPr>
          <p:nvPr/>
        </p:nvCxnSpPr>
        <p:spPr>
          <a:xfrm flipH="1">
            <a:off x="6092255" y="1392825"/>
            <a:ext cx="9145" cy="464689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6">
            <a:extLst>
              <a:ext uri="{FF2B5EF4-FFF2-40B4-BE49-F238E27FC236}">
                <a16:creationId xmlns:a16="http://schemas.microsoft.com/office/drawing/2014/main" id="{0A86776E-411B-4E3A-93E9-65182BEACAF8}"/>
              </a:ext>
            </a:extLst>
          </p:cNvPr>
          <p:cNvSpPr txBox="1"/>
          <p:nvPr/>
        </p:nvSpPr>
        <p:spPr>
          <a:xfrm>
            <a:off x="1562660" y="1414013"/>
            <a:ext cx="3840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/>
              <a:t>Using ‘</a:t>
            </a:r>
            <a:r>
              <a:rPr lang="ko-KR" altLang="en-US" sz="2800" b="1"/>
              <a:t>안</a:t>
            </a:r>
            <a:r>
              <a:rPr lang="en-US" altLang="ko-KR" sz="2800" b="1"/>
              <a:t>’ [an]</a:t>
            </a:r>
            <a:endParaRPr lang="ko-KR" altLang="en-US" sz="2000" b="1"/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DD794633-63D2-48FD-91C8-498E2370A75D}"/>
              </a:ext>
            </a:extLst>
          </p:cNvPr>
          <p:cNvSpPr txBox="1"/>
          <p:nvPr/>
        </p:nvSpPr>
        <p:spPr>
          <a:xfrm>
            <a:off x="7100467" y="1440050"/>
            <a:ext cx="3149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/>
              <a:t>Using ‘</a:t>
            </a:r>
            <a:r>
              <a:rPr lang="ko-KR" altLang="en-US" sz="2800" b="1"/>
              <a:t>못</a:t>
            </a:r>
            <a:r>
              <a:rPr lang="en-US" altLang="ko-KR" sz="2800" b="1"/>
              <a:t>’ [mot]</a:t>
            </a:r>
            <a:endParaRPr lang="ko-KR" altLang="en-US" sz="2800" b="1"/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C6F5E3F4-93A6-443C-B278-E5B4D876E81D}"/>
              </a:ext>
            </a:extLst>
          </p:cNvPr>
          <p:cNvSpPr txBox="1"/>
          <p:nvPr/>
        </p:nvSpPr>
        <p:spPr>
          <a:xfrm>
            <a:off x="6237291" y="2659891"/>
            <a:ext cx="487537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It is used</a:t>
            </a:r>
          </a:p>
          <a:p>
            <a:pPr lvl="0">
              <a:defRPr/>
            </a:pPr>
            <a:endParaRPr lang="en-US" altLang="ko-KR">
              <a:solidFill>
                <a:srgbClr val="000000"/>
              </a:solidFill>
              <a:latin typeface="Noto Sans"/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100" b="1">
                <a:solidFill>
                  <a:srgbClr val="000000"/>
                </a:solidFill>
                <a:latin typeface="Noto Sans"/>
              </a:rPr>
              <a:t>I</a:t>
            </a: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ndicate that the ability  for the subject's will is insufficient</a:t>
            </a:r>
          </a:p>
          <a:p>
            <a:pPr marL="342900" indent="-342900">
              <a:buAutoNum type="arabicPeriod"/>
              <a:defRPr/>
            </a:pPr>
            <a:endParaRPr lang="en-US" altLang="ko-KR" sz="2100" b="1">
              <a:solidFill>
                <a:srgbClr val="000000"/>
              </a:solidFill>
              <a:latin typeface="Noto Sans"/>
            </a:endParaRPr>
          </a:p>
          <a:p>
            <a:pPr marL="342900" indent="-342900">
              <a:buAutoNum type="arabicPeriod"/>
              <a:defRPr/>
            </a:pP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 Or it cannot happen due to other circumstances</a:t>
            </a:r>
            <a:endParaRPr lang="ko-KR" altLang="en-US" sz="2100" b="1"/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1E4040B1-1CC5-4FCF-BBD5-870C16DD6A02}"/>
              </a:ext>
            </a:extLst>
          </p:cNvPr>
          <p:cNvSpPr txBox="1"/>
          <p:nvPr/>
        </p:nvSpPr>
        <p:spPr>
          <a:xfrm>
            <a:off x="1098049" y="2356404"/>
            <a:ext cx="4937135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It is used</a:t>
            </a:r>
          </a:p>
          <a:p>
            <a:pPr lvl="0">
              <a:defRPr/>
            </a:pPr>
            <a:endParaRPr lang="en-US" altLang="ko-KR" sz="2100" b="1" i="0">
              <a:solidFill>
                <a:srgbClr val="000000"/>
              </a:solidFill>
              <a:effectLst/>
              <a:latin typeface="Noto Sans"/>
            </a:endParaRPr>
          </a:p>
          <a:p>
            <a:pPr lvl="0">
              <a:defRPr/>
            </a:pPr>
            <a:r>
              <a:rPr lang="en-US" altLang="ko-KR" sz="2100" b="1">
                <a:solidFill>
                  <a:srgbClr val="000000"/>
                </a:solidFill>
                <a:latin typeface="Noto Sans"/>
              </a:rPr>
              <a:t>1. I</a:t>
            </a: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ndicate that a certain action </a:t>
            </a:r>
          </a:p>
          <a:p>
            <a:pPr lvl="0">
              <a:defRPr/>
            </a:pP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    does not occur</a:t>
            </a:r>
          </a:p>
          <a:p>
            <a:pPr lvl="0">
              <a:defRPr/>
            </a:pPr>
            <a:endParaRPr lang="en-US" altLang="ko-KR" sz="2100" b="1" i="0">
              <a:solidFill>
                <a:srgbClr val="000000"/>
              </a:solidFill>
              <a:effectLst/>
              <a:latin typeface="Noto Sans"/>
            </a:endParaRPr>
          </a:p>
          <a:p>
            <a:pPr marL="342900" indent="-342900">
              <a:buAutoNum type="arabicPeriod" startAt="2"/>
              <a:defRPr/>
            </a:pP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A certain state does not</a:t>
            </a:r>
          </a:p>
          <a:p>
            <a:pPr marL="342900" indent="-342900">
              <a:buAutoNum type="arabicPeriod" startAt="2"/>
              <a:defRPr/>
            </a:pPr>
            <a:endParaRPr lang="en-US" altLang="ko-KR" sz="2100" b="1" i="0">
              <a:solidFill>
                <a:srgbClr val="000000"/>
              </a:solidFill>
              <a:effectLst/>
              <a:latin typeface="Noto Sans"/>
            </a:endParaRPr>
          </a:p>
          <a:p>
            <a:pPr lvl="0">
              <a:defRPr/>
            </a:pP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3.  </a:t>
            </a:r>
            <a:r>
              <a:rPr lang="en-US" altLang="ko-KR" sz="2100" b="1">
                <a:solidFill>
                  <a:srgbClr val="000000"/>
                </a:solidFill>
                <a:latin typeface="Noto Sans"/>
              </a:rPr>
              <a:t>S</a:t>
            </a: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imply denies an objective fact </a:t>
            </a:r>
          </a:p>
          <a:p>
            <a:pPr lvl="0">
              <a:defRPr/>
            </a:pPr>
            <a:r>
              <a:rPr lang="en-US" altLang="ko-KR" sz="2100" b="1" i="0">
                <a:solidFill>
                  <a:srgbClr val="000000"/>
                </a:solidFill>
                <a:effectLst/>
                <a:latin typeface="Noto Sans"/>
              </a:rPr>
              <a:t>by the will of the subject to perform the action</a:t>
            </a:r>
            <a:endParaRPr lang="en-US" altLang="ko-KR" sz="21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6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5FDCA6C-BBF2-4682-B05E-D23B3BD1D5EE}"/>
              </a:ext>
            </a:extLst>
          </p:cNvPr>
          <p:cNvSpPr/>
          <p:nvPr/>
        </p:nvSpPr>
        <p:spPr>
          <a:xfrm>
            <a:off x="789551" y="1109388"/>
            <a:ext cx="10450968" cy="50441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4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/>
            </a:pPr>
            <a:r>
              <a:rPr lang="ko-KR" alt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US" altLang="ko-KR" sz="4000">
              <a:solidFill>
                <a:schemeClr val="bg2">
                  <a:lumMod val="25000"/>
                </a:schemeClr>
              </a:solidFill>
              <a:latin typeface="Abadi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53997BE-9530-4E77-9121-217E179E9B0D}"/>
              </a:ext>
            </a:extLst>
          </p:cNvPr>
          <p:cNvSpPr/>
          <p:nvPr/>
        </p:nvSpPr>
        <p:spPr>
          <a:xfrm>
            <a:off x="825696" y="1131910"/>
            <a:ext cx="10395814" cy="730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ko-KR" altLang="en-US" sz="2400" b="1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2F3CFABD-B369-4A8D-8A7E-D9CCC9BF05EC}"/>
              </a:ext>
            </a:extLst>
          </p:cNvPr>
          <p:cNvCxnSpPr>
            <a:cxnSpLocks/>
            <a:stCxn id="28" idx="0"/>
            <a:endCxn id="23" idx="2"/>
          </p:cNvCxnSpPr>
          <p:nvPr/>
        </p:nvCxnSpPr>
        <p:spPr>
          <a:xfrm flipH="1">
            <a:off x="6015035" y="1131910"/>
            <a:ext cx="8568" cy="502160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>
            <a:extLst>
              <a:ext uri="{FF2B5EF4-FFF2-40B4-BE49-F238E27FC236}">
                <a16:creationId xmlns:a16="http://schemas.microsoft.com/office/drawing/2014/main" id="{54FF7D41-BAD0-41CE-88FA-2DC5555FB99B}"/>
              </a:ext>
            </a:extLst>
          </p:cNvPr>
          <p:cNvSpPr txBox="1"/>
          <p:nvPr/>
        </p:nvSpPr>
        <p:spPr>
          <a:xfrm>
            <a:off x="1376114" y="1153098"/>
            <a:ext cx="392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/>
              <a:t>Using ‘</a:t>
            </a:r>
            <a:r>
              <a:rPr lang="ko-KR" altLang="en-US" sz="2800" b="1"/>
              <a:t>안</a:t>
            </a:r>
            <a:r>
              <a:rPr lang="en-US" altLang="ko-KR" sz="2800" b="1"/>
              <a:t>’ [an]</a:t>
            </a:r>
            <a:endParaRPr lang="ko-KR" altLang="en-US" sz="2000" b="1"/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32F16B0A-8C4F-4086-8F9D-D627A6347A72}"/>
              </a:ext>
            </a:extLst>
          </p:cNvPr>
          <p:cNvSpPr txBox="1"/>
          <p:nvPr/>
        </p:nvSpPr>
        <p:spPr>
          <a:xfrm>
            <a:off x="6913920" y="1179135"/>
            <a:ext cx="3216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2800" b="1"/>
              <a:t>Using ‘</a:t>
            </a:r>
            <a:r>
              <a:rPr lang="ko-KR" altLang="en-US" sz="2800" b="1"/>
              <a:t>못</a:t>
            </a:r>
            <a:r>
              <a:rPr lang="en-US" altLang="ko-KR" sz="2800" b="1"/>
              <a:t>’ [mot]</a:t>
            </a:r>
            <a:endParaRPr lang="ko-KR" altLang="en-US" sz="2800" b="1"/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C18398C2-CC5A-4C5D-9353-3829C7C6C5EE}"/>
              </a:ext>
            </a:extLst>
          </p:cNvPr>
          <p:cNvSpPr txBox="1"/>
          <p:nvPr/>
        </p:nvSpPr>
        <p:spPr>
          <a:xfrm>
            <a:off x="6152159" y="2207494"/>
            <a:ext cx="497955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100" b="1" dirty="0">
                <a:solidFill>
                  <a:srgbClr val="000000"/>
                </a:solidFill>
              </a:rPr>
              <a:t>I couldn’t meet him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2100" b="1" dirty="0">
                <a:solidFill>
                  <a:srgbClr val="000000"/>
                </a:solidFill>
              </a:rPr>
              <a:t>나는 그를 못 만났다</a:t>
            </a:r>
            <a:r>
              <a:rPr lang="en-US" altLang="ko-KR" sz="2100" b="1" dirty="0">
                <a:solidFill>
                  <a:srgbClr val="000000"/>
                </a:solidFill>
              </a:rPr>
              <a:t>.</a:t>
            </a:r>
          </a:p>
          <a:p>
            <a:pPr lvl="0">
              <a:defRPr/>
            </a:pPr>
            <a:r>
              <a:rPr lang="en-US" altLang="ko-KR" sz="2100" b="1" dirty="0">
                <a:solidFill>
                  <a:srgbClr val="000000"/>
                </a:solidFill>
              </a:rPr>
              <a:t>[</a:t>
            </a:r>
            <a:r>
              <a:rPr lang="en-US" altLang="ko-KR" sz="2100" b="1" dirty="0" err="1">
                <a:solidFill>
                  <a:srgbClr val="000000"/>
                </a:solidFill>
              </a:rPr>
              <a:t>naneun</a:t>
            </a:r>
            <a:r>
              <a:rPr lang="en-US" altLang="ko-KR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 err="1">
                <a:solidFill>
                  <a:srgbClr val="000000"/>
                </a:solidFill>
              </a:rPr>
              <a:t>geu-leul</a:t>
            </a:r>
            <a:r>
              <a:rPr lang="en-US" altLang="ko-KR" sz="2100" b="1" dirty="0">
                <a:solidFill>
                  <a:srgbClr val="000000"/>
                </a:solidFill>
              </a:rPr>
              <a:t> mot man-</a:t>
            </a:r>
            <a:r>
              <a:rPr lang="en-US" altLang="ko-KR" sz="2100" b="1" dirty="0" err="1">
                <a:solidFill>
                  <a:srgbClr val="000000"/>
                </a:solidFill>
              </a:rPr>
              <a:t>natda</a:t>
            </a:r>
            <a:r>
              <a:rPr lang="en-US" altLang="ko-KR" sz="2100" b="1" dirty="0">
                <a:solidFill>
                  <a:srgbClr val="000000"/>
                </a:solidFill>
              </a:rPr>
              <a:t>]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altLang="ko-KR" sz="2100" b="1" dirty="0">
                <a:solidFill>
                  <a:srgbClr val="000000"/>
                </a:solidFill>
              </a:rPr>
              <a:t>I</a:t>
            </a:r>
            <a:r>
              <a:rPr lang="ko-KR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>
                <a:solidFill>
                  <a:srgbClr val="000000"/>
                </a:solidFill>
              </a:rPr>
              <a:t>couldn’t</a:t>
            </a:r>
            <a:r>
              <a:rPr lang="ko-KR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>
                <a:solidFill>
                  <a:srgbClr val="000000"/>
                </a:solidFill>
              </a:rPr>
              <a:t>eat</a:t>
            </a:r>
            <a:r>
              <a:rPr lang="ko-KR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ko-KR" sz="2100" b="1" dirty="0">
                <a:solidFill>
                  <a:srgbClr val="000000"/>
                </a:solidFill>
              </a:rPr>
              <a:t>it.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ko-KR" altLang="en-US" sz="2100" b="1" dirty="0">
                <a:solidFill>
                  <a:srgbClr val="000000"/>
                </a:solidFill>
              </a:rPr>
              <a:t>나는 그것을 못 먹었다</a:t>
            </a:r>
            <a:r>
              <a:rPr lang="en-US" altLang="ko-KR" sz="2100" b="1" dirty="0">
                <a:solidFill>
                  <a:srgbClr val="000000"/>
                </a:solidFill>
              </a:rPr>
              <a:t>.</a:t>
            </a:r>
          </a:p>
          <a:p>
            <a:pPr lvl="0"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[</a:t>
            </a:r>
            <a:r>
              <a:rPr lang="en-US" altLang="ko-KR" b="1" dirty="0" err="1">
                <a:solidFill>
                  <a:srgbClr val="000000"/>
                </a:solidFill>
              </a:rPr>
              <a:t>naneun</a:t>
            </a:r>
            <a:r>
              <a:rPr lang="en-US" altLang="ko-KR" b="1" dirty="0">
                <a:solidFill>
                  <a:srgbClr val="000000"/>
                </a:solidFill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</a:rPr>
              <a:t>geugeos-eul</a:t>
            </a:r>
            <a:r>
              <a:rPr lang="en-US" altLang="ko-KR" b="1" dirty="0">
                <a:solidFill>
                  <a:srgbClr val="000000"/>
                </a:solidFill>
              </a:rPr>
              <a:t> mot </a:t>
            </a:r>
            <a:r>
              <a:rPr lang="en-US" altLang="ko-KR" b="1" dirty="0" err="1">
                <a:solidFill>
                  <a:srgbClr val="000000"/>
                </a:solidFill>
              </a:rPr>
              <a:t>meog-eot</a:t>
            </a:r>
            <a:r>
              <a:rPr lang="en-US" altLang="ko-KR" b="1" dirty="0">
                <a:solidFill>
                  <a:srgbClr val="000000"/>
                </a:solidFill>
              </a:rPr>
              <a:t> da]</a:t>
            </a:r>
          </a:p>
          <a:p>
            <a:pPr lvl="0">
              <a:defRPr/>
            </a:pPr>
            <a:endParaRPr lang="en-US" altLang="ko-KR" sz="2100" b="1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2100" b="1" dirty="0"/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07CC2894-E0B7-41B8-B5DD-92F326F14806}"/>
              </a:ext>
            </a:extLst>
          </p:cNvPr>
          <p:cNvSpPr txBox="1"/>
          <p:nvPr/>
        </p:nvSpPr>
        <p:spPr>
          <a:xfrm>
            <a:off x="899048" y="2299969"/>
            <a:ext cx="5042635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100" b="1" dirty="0"/>
              <a:t>I</a:t>
            </a:r>
            <a:r>
              <a:rPr lang="ko-KR" altLang="en-US" sz="2100" b="1" dirty="0"/>
              <a:t> </a:t>
            </a:r>
            <a:r>
              <a:rPr lang="en-US" altLang="ko-KR" sz="2100" b="1" dirty="0"/>
              <a:t>didn’t</a:t>
            </a:r>
            <a:r>
              <a:rPr lang="ko-KR" altLang="en-US" sz="2100" b="1" dirty="0"/>
              <a:t> </a:t>
            </a:r>
            <a:r>
              <a:rPr lang="en-US" altLang="ko-KR" sz="2100" b="1" dirty="0"/>
              <a:t>meet</a:t>
            </a:r>
            <a:r>
              <a:rPr lang="ko-KR" altLang="en-US" sz="2100" b="1" dirty="0"/>
              <a:t> </a:t>
            </a:r>
            <a:r>
              <a:rPr lang="en-US" altLang="ko-KR" sz="2100" b="1" dirty="0"/>
              <a:t>him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ko-KR" altLang="en-US" sz="2100" b="1" dirty="0"/>
              <a:t>나는 그를 안 만났다</a:t>
            </a:r>
            <a:r>
              <a:rPr lang="en-US" altLang="ko-KR" sz="2100" b="1" dirty="0"/>
              <a:t>.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en-US" altLang="ko-KR" sz="2000" b="1" dirty="0"/>
              <a:t>[</a:t>
            </a:r>
            <a:r>
              <a:rPr lang="en-US" altLang="ko-KR" sz="2000" b="1" dirty="0" err="1"/>
              <a:t>naneun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geuleul</a:t>
            </a:r>
            <a:r>
              <a:rPr lang="en-US" altLang="ko-KR" sz="2000" b="1" dirty="0"/>
              <a:t> an man-</a:t>
            </a:r>
            <a:r>
              <a:rPr lang="en-US" altLang="ko-KR" sz="2000" b="1" dirty="0" err="1"/>
              <a:t>natda</a:t>
            </a:r>
            <a:r>
              <a:rPr lang="en-US" altLang="ko-KR" sz="2000" b="1" dirty="0"/>
              <a:t>]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en-US" altLang="ko-KR" sz="2100" b="1" dirty="0"/>
              <a:t>I didn’t eat it</a:t>
            </a:r>
          </a:p>
          <a:p>
            <a:pPr lvl="0">
              <a:defRPr/>
            </a:pPr>
            <a:endParaRPr lang="en-US" altLang="ko-KR" sz="2100" b="1" dirty="0"/>
          </a:p>
          <a:p>
            <a:pPr lvl="0">
              <a:defRPr/>
            </a:pPr>
            <a:r>
              <a:rPr lang="ko-KR" altLang="en-US" sz="2100" b="1" dirty="0"/>
              <a:t>나는 그것을 </a:t>
            </a:r>
            <a:r>
              <a:rPr lang="ko-KR" altLang="en-US" sz="2100" b="1" dirty="0" err="1"/>
              <a:t>안먹었다</a:t>
            </a:r>
            <a:r>
              <a:rPr lang="en-US" altLang="ko-KR" sz="2100" b="1" dirty="0"/>
              <a:t>.</a:t>
            </a:r>
          </a:p>
          <a:p>
            <a:pPr lvl="0">
              <a:defRPr/>
            </a:pPr>
            <a:r>
              <a:rPr lang="en-US" altLang="ko-KR" b="1" dirty="0"/>
              <a:t>[</a:t>
            </a:r>
            <a:r>
              <a:rPr lang="en-US" altLang="ko-KR" b="1" dirty="0" err="1"/>
              <a:t>naneun</a:t>
            </a:r>
            <a:r>
              <a:rPr lang="en-US" altLang="ko-KR" b="1" dirty="0"/>
              <a:t> </a:t>
            </a:r>
            <a:r>
              <a:rPr lang="en-US" altLang="ko-KR" b="1" dirty="0" err="1"/>
              <a:t>geugeos-eul</a:t>
            </a:r>
            <a:r>
              <a:rPr lang="en-US" altLang="ko-KR" b="1" dirty="0"/>
              <a:t> an</a:t>
            </a:r>
            <a:r>
              <a:rPr lang="ko-KR" altLang="en-US" b="1" dirty="0"/>
              <a:t> </a:t>
            </a:r>
            <a:r>
              <a:rPr lang="en-US" altLang="ko-KR" b="1" dirty="0" err="1"/>
              <a:t>neog-eot</a:t>
            </a:r>
            <a:r>
              <a:rPr lang="en-US" altLang="ko-KR" b="1" dirty="0"/>
              <a:t> da]</a:t>
            </a:r>
          </a:p>
          <a:p>
            <a:pPr lvl="0">
              <a:defRPr/>
            </a:pPr>
            <a:endParaRPr lang="en-US" altLang="ko-KR" sz="2100" b="1" dirty="0"/>
          </a:p>
        </p:txBody>
      </p:sp>
    </p:spTree>
    <p:extLst>
      <p:ext uri="{BB962C8B-B14F-4D97-AF65-F5344CB8AC3E}">
        <p14:creationId xmlns:p14="http://schemas.microsoft.com/office/powerpoint/2010/main" val="85096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 – ‘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안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’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069BD0-7456-47CE-9A83-08662BCF02DE}"/>
              </a:ext>
            </a:extLst>
          </p:cNvPr>
          <p:cNvSpPr txBox="1"/>
          <p:nvPr/>
        </p:nvSpPr>
        <p:spPr>
          <a:xfrm>
            <a:off x="754666" y="1181909"/>
            <a:ext cx="10157083" cy="588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Char char="•"/>
              <a:defRPr/>
            </a:pPr>
            <a:r>
              <a:rPr kumimoji="0" lang="en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There are mainly two ways to make </a:t>
            </a:r>
            <a:r>
              <a:rPr lang="en-US" altLang="ko-Kore-CZ" sz="2800" b="1" dirty="0">
                <a:solidFill>
                  <a:srgbClr val="454545"/>
                </a:solidFill>
                <a:latin typeface="AppleGothic"/>
                <a:ea typeface="AppleGothic"/>
              </a:rPr>
              <a:t>“</a:t>
            </a:r>
            <a:r>
              <a:rPr lang="ko-KR" altLang="en-US" sz="2800" b="1" dirty="0">
                <a:solidFill>
                  <a:srgbClr val="454545"/>
                </a:solidFill>
                <a:latin typeface="AppleGothic"/>
                <a:ea typeface="AppleGothic"/>
              </a:rPr>
              <a:t>안</a:t>
            </a:r>
            <a:r>
              <a:rPr lang="en-US" altLang="ko-KR" sz="2800" b="1" dirty="0">
                <a:solidFill>
                  <a:srgbClr val="454545"/>
                </a:solidFill>
                <a:latin typeface="AppleGothic"/>
                <a:ea typeface="AppleGothic"/>
              </a:rPr>
              <a:t>” [an] </a:t>
            </a:r>
            <a:r>
              <a:rPr kumimoji="0" lang="en" altLang="ko-Kore-CZ" sz="2800" b="1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</a:t>
            </a:r>
            <a:r>
              <a:rPr kumimoji="0" lang="en" altLang="ko-Kore-CZ" sz="28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negative sentence</a:t>
            </a:r>
          </a:p>
          <a:p>
            <a:pPr marL="0" marR="0" lvl="0" indent="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r>
              <a:rPr kumimoji="0" lang="en" altLang="ko-Kore-CZ" sz="24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</a:t>
            </a:r>
            <a:r>
              <a:rPr kumimoji="0" lang="en" altLang="ko-Kore-CZ" sz="32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   1. Adding </a:t>
            </a:r>
            <a:r>
              <a:rPr kumimoji="0" lang="ko-KR" altLang="en-US" sz="32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안 </a:t>
            </a:r>
            <a:r>
              <a:rPr kumimoji="0" lang="en-US" altLang="ko-KR" sz="32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</a:t>
            </a:r>
            <a:r>
              <a:rPr kumimoji="0" lang="en" altLang="ko-Kore-CZ" sz="32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an] </a:t>
            </a:r>
            <a:r>
              <a:rPr kumimoji="0" lang="en" altLang="ko-Kore-CZ" sz="32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before a verb </a:t>
            </a:r>
          </a:p>
          <a:p>
            <a:pPr marL="0" marR="0" lvl="0" indent="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r>
              <a:rPr lang="en" altLang="ko-Kore-CZ" sz="3200" dirty="0">
                <a:solidFill>
                  <a:srgbClr val="454545"/>
                </a:solidFill>
                <a:latin typeface="AppleGothic"/>
                <a:ea typeface="AppleGothic"/>
              </a:rPr>
              <a:t>    </a:t>
            </a:r>
            <a:r>
              <a:rPr kumimoji="0" lang="en" altLang="ko-Kore-CZ" sz="3200" b="0" i="0" u="none" strike="noStrike" kern="1200" cap="none" spc="0" normalizeH="0" baseline="0" dirty="0">
                <a:solidFill>
                  <a:srgbClr val="454545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2. Using the negative verb ending, </a:t>
            </a:r>
            <a:r>
              <a:rPr kumimoji="0" lang="en-US" altLang="ko-KR" sz="32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-</a:t>
            </a:r>
            <a:r>
              <a:rPr kumimoji="0" lang="ko-KR" altLang="en-US" sz="32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지 않다 </a:t>
            </a:r>
            <a:r>
              <a:rPr kumimoji="0" lang="en-US" altLang="ko-KR" sz="32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[ </a:t>
            </a:r>
            <a:r>
              <a:rPr kumimoji="0" lang="en" altLang="ko-Kore-CZ" sz="3200" b="1" i="0" u="none" strike="noStrike" kern="1200" cap="none" spc="0" normalizeH="0" baseline="0" dirty="0">
                <a:solidFill>
                  <a:srgbClr val="C00000"/>
                </a:solidFill>
                <a:effectLst/>
                <a:uLnTx/>
                <a:uFillTx/>
                <a:latin typeface="AppleGothic"/>
                <a:ea typeface="AppleGothic"/>
                <a:cs typeface="+mn-cs"/>
              </a:rPr>
              <a:t>ji an-ta]</a:t>
            </a:r>
          </a:p>
          <a:p>
            <a:pPr marL="0" marR="0" lvl="0" indent="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endParaRPr lang="en" altLang="ko-KR" sz="3200" b="1" dirty="0">
              <a:solidFill>
                <a:srgbClr val="C00000"/>
              </a:solidFill>
              <a:latin typeface="AppleGothic"/>
            </a:endParaRPr>
          </a:p>
          <a:p>
            <a:pPr marL="285750" marR="0" lvl="0" indent="-28575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Do not go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→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verb :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가다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+ speech-level ending : -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아요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,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어요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(Polite/Declarative)         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→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안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+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가요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=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안 가요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</a:p>
          <a:p>
            <a:pPr marL="285750" marR="0" lvl="0" indent="-28575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Exercise (speech-level ending is Intimate/Interrogative :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/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 1. do not eat (</a:t>
            </a: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먹다</a:t>
            </a: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 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 2. do not drink (</a:t>
            </a: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마시다</a:t>
            </a: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</a:p>
          <a:p>
            <a:pPr marL="0" marR="0" lvl="0" indent="0" algn="l" defTabSz="232257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 3. do not learn (</a:t>
            </a:r>
            <a:r>
              <a:rPr kumimoji="0" lang="ko-KR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배우다</a:t>
            </a:r>
            <a:r>
              <a:rPr kumimoji="0" lang="en-US" altLang="ko-KR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)</a:t>
            </a:r>
          </a:p>
          <a:p>
            <a:pPr marL="0" marR="0" lvl="0" indent="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/>
              <a:buNone/>
              <a:defRPr/>
            </a:pPr>
            <a:endParaRPr lang="ko-KR" altLang="en-US" sz="3200" dirty="0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EB7BE52C-CB71-4222-8FA8-A11028C93DBF}"/>
              </a:ext>
            </a:extLst>
          </p:cNvPr>
          <p:cNvSpPr txBox="1"/>
          <p:nvPr/>
        </p:nvSpPr>
        <p:spPr>
          <a:xfrm flipH="1">
            <a:off x="4079824" y="5476833"/>
            <a:ext cx="3282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400" dirty="0">
                <a:latin typeface="Tahoma"/>
                <a:cs typeface="Tahoma"/>
              </a:rPr>
              <a:t>→ 안 마셔</a:t>
            </a:r>
            <a:r>
              <a:rPr lang="en-US" altLang="ko-KR" sz="2400" dirty="0">
                <a:latin typeface="Tahoma"/>
                <a:cs typeface="Tahoma"/>
              </a:rPr>
              <a:t>?</a:t>
            </a:r>
            <a:endParaRPr lang="ko-KR" altLang="en-US" sz="2400" dirty="0">
              <a:latin typeface="Tahoma"/>
              <a:cs typeface="Tahoma"/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A63ABA85-F737-4BFF-B6C3-BDB88B57382B}"/>
              </a:ext>
            </a:extLst>
          </p:cNvPr>
          <p:cNvSpPr txBox="1"/>
          <p:nvPr/>
        </p:nvSpPr>
        <p:spPr>
          <a:xfrm flipH="1">
            <a:off x="3408886" y="5015168"/>
            <a:ext cx="3282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400" dirty="0">
                <a:latin typeface="Tahoma"/>
                <a:cs typeface="Tahoma"/>
              </a:rPr>
              <a:t>→ 안 먹어</a:t>
            </a:r>
            <a:r>
              <a:rPr lang="en-US" altLang="ko-KR" sz="2400" dirty="0">
                <a:latin typeface="Tahoma"/>
                <a:ea typeface="Tahoma"/>
                <a:cs typeface="Tahoma"/>
              </a:rPr>
              <a:t>?</a:t>
            </a:r>
            <a:endParaRPr lang="ko-KR" altLang="en-US" sz="2400" dirty="0">
              <a:latin typeface="Tahoma"/>
              <a:cs typeface="Tahoma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4E05A0DA-6D5D-4486-871A-AE7775107B08}"/>
              </a:ext>
            </a:extLst>
          </p:cNvPr>
          <p:cNvSpPr txBox="1"/>
          <p:nvPr/>
        </p:nvSpPr>
        <p:spPr>
          <a:xfrm flipH="1">
            <a:off x="4079825" y="5983655"/>
            <a:ext cx="3282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400" dirty="0">
                <a:latin typeface="Tahoma"/>
                <a:cs typeface="Tahoma"/>
              </a:rPr>
              <a:t>→ 안 배워</a:t>
            </a:r>
            <a:r>
              <a:rPr lang="en-US" altLang="ko-KR" sz="2400" dirty="0">
                <a:latin typeface="Tahoma"/>
                <a:cs typeface="Tahoma"/>
              </a:rPr>
              <a:t>?</a:t>
            </a:r>
            <a:endParaRPr lang="ko-KR" altLang="en-US" sz="2400" dirty="0">
              <a:latin typeface="Tahoma"/>
              <a:cs typeface="Tahoma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D5B72E4E-58A9-4F10-AAC4-92F578969A04}"/>
              </a:ext>
            </a:extLst>
          </p:cNvPr>
          <p:cNvSpPr txBox="1"/>
          <p:nvPr/>
        </p:nvSpPr>
        <p:spPr>
          <a:xfrm>
            <a:off x="6072508" y="5562058"/>
            <a:ext cx="51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dirty="0">
                <a:latin typeface="Tahoma"/>
                <a:ea typeface="Tahoma"/>
                <a:cs typeface="Tahoma"/>
              </a:rPr>
              <a:t>*end with vowel “l” + </a:t>
            </a:r>
            <a:r>
              <a:rPr lang="ko-KR" altLang="en-US" dirty="0">
                <a:latin typeface="Tahoma"/>
                <a:cs typeface="Tahoma"/>
              </a:rPr>
              <a:t>어 → </a:t>
            </a:r>
            <a:r>
              <a:rPr lang="ko-KR" altLang="en-US" dirty="0" err="1">
                <a:latin typeface="Tahoma"/>
                <a:cs typeface="Tahoma"/>
              </a:rPr>
              <a:t>ㅕ</a:t>
            </a:r>
            <a:endParaRPr lang="ko-KR" altLang="en-US" dirty="0">
              <a:latin typeface="Tahoma"/>
              <a:cs typeface="Tahoma"/>
            </a:endParaRP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C500ED62-9AEF-4927-BAEC-04F561CC6BFC}"/>
              </a:ext>
            </a:extLst>
          </p:cNvPr>
          <p:cNvSpPr txBox="1"/>
          <p:nvPr/>
        </p:nvSpPr>
        <p:spPr>
          <a:xfrm>
            <a:off x="5996308" y="6075988"/>
            <a:ext cx="51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dirty="0">
                <a:latin typeface="Tahoma"/>
                <a:ea typeface="Tahoma"/>
                <a:cs typeface="Tahoma"/>
              </a:rPr>
              <a:t>*end with vowel “</a:t>
            </a:r>
            <a:r>
              <a:rPr lang="ko-KR" altLang="en-US" dirty="0" err="1">
                <a:latin typeface="Tahoma"/>
                <a:cs typeface="Tahoma"/>
              </a:rPr>
              <a:t>ㅜ</a:t>
            </a:r>
            <a:r>
              <a:rPr lang="en-US" altLang="ko-KR" dirty="0">
                <a:latin typeface="Tahoma"/>
                <a:ea typeface="Tahoma"/>
                <a:cs typeface="Tahoma"/>
              </a:rPr>
              <a:t>” + </a:t>
            </a:r>
            <a:r>
              <a:rPr lang="ko-KR" altLang="en-US" dirty="0">
                <a:latin typeface="Tahoma"/>
                <a:cs typeface="Tahoma"/>
              </a:rPr>
              <a:t>어 → </a:t>
            </a:r>
            <a:r>
              <a:rPr lang="ko-KR" altLang="en-US" dirty="0" err="1">
                <a:latin typeface="Tahoma"/>
                <a:cs typeface="Tahoma"/>
              </a:rPr>
              <a:t>ㅝ</a:t>
            </a:r>
            <a:endParaRPr lang="ko-KR" altLang="en-US" dirty="0">
              <a:latin typeface="Tahoma"/>
              <a:cs typeface="Tahoma"/>
            </a:endParaRP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3B927D4A-4698-4910-8E23-139907ADFBBD}"/>
              </a:ext>
            </a:extLst>
          </p:cNvPr>
          <p:cNvSpPr txBox="1"/>
          <p:nvPr/>
        </p:nvSpPr>
        <p:spPr>
          <a:xfrm flipH="1">
            <a:off x="4079824" y="5484622"/>
            <a:ext cx="3282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400" dirty="0">
                <a:latin typeface="Tahoma"/>
                <a:cs typeface="Tahoma"/>
              </a:rPr>
              <a:t>→ 안 마셔</a:t>
            </a:r>
            <a:r>
              <a:rPr lang="en-US" altLang="ko-KR" sz="2400" dirty="0">
                <a:latin typeface="Tahoma"/>
                <a:cs typeface="Tahoma"/>
              </a:rPr>
              <a:t>?</a:t>
            </a:r>
            <a:endParaRPr lang="ko-KR" altLang="en-US" sz="2400" dirty="0">
              <a:latin typeface="Tahoma"/>
              <a:cs typeface="Tahoma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E1ECD933-EB0C-4018-8C71-CEF869C392AA}"/>
              </a:ext>
            </a:extLst>
          </p:cNvPr>
          <p:cNvSpPr txBox="1"/>
          <p:nvPr/>
        </p:nvSpPr>
        <p:spPr>
          <a:xfrm flipH="1">
            <a:off x="3408886" y="5022957"/>
            <a:ext cx="3282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ko-KR" altLang="en-US" sz="2400" dirty="0">
                <a:latin typeface="Tahoma"/>
                <a:cs typeface="Tahoma"/>
              </a:rPr>
              <a:t>→ 안 먹어</a:t>
            </a:r>
            <a:r>
              <a:rPr lang="en-US" altLang="ko-KR" sz="2400" dirty="0">
                <a:latin typeface="Tahoma"/>
                <a:ea typeface="Tahoma"/>
                <a:cs typeface="Tahoma"/>
              </a:rPr>
              <a:t>?</a:t>
            </a:r>
            <a:endParaRPr lang="ko-KR" altLang="en-US" sz="2400" dirty="0">
              <a:latin typeface="Tahoma"/>
              <a:cs typeface="Tahoma"/>
            </a:endParaRP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033275DC-303B-47AD-B7C3-621B8E5984D3}"/>
              </a:ext>
            </a:extLst>
          </p:cNvPr>
          <p:cNvSpPr txBox="1"/>
          <p:nvPr/>
        </p:nvSpPr>
        <p:spPr>
          <a:xfrm>
            <a:off x="6072508" y="5569847"/>
            <a:ext cx="514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dirty="0">
                <a:latin typeface="Tahoma"/>
                <a:ea typeface="Tahoma"/>
                <a:cs typeface="Tahoma"/>
              </a:rPr>
              <a:t>*end with vowel “l” + </a:t>
            </a:r>
            <a:r>
              <a:rPr lang="ko-KR" altLang="en-US" dirty="0">
                <a:latin typeface="Tahoma"/>
                <a:cs typeface="Tahoma"/>
              </a:rPr>
              <a:t>어 → </a:t>
            </a:r>
            <a:r>
              <a:rPr lang="ko-KR" altLang="en-US" dirty="0" err="1">
                <a:latin typeface="Tahoma"/>
                <a:cs typeface="Tahoma"/>
              </a:rPr>
              <a:t>ㅕ</a:t>
            </a:r>
            <a:endParaRPr lang="ko-KR" alt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420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DF35CE7-3CF3-475E-A434-5206AA9395EC}"/>
              </a:ext>
            </a:extLst>
          </p:cNvPr>
          <p:cNvSpPr txBox="1"/>
          <p:nvPr/>
        </p:nvSpPr>
        <p:spPr>
          <a:xfrm>
            <a:off x="684276" y="1132324"/>
            <a:ext cx="1983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Verb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EC96EAA-9F8B-41F4-9486-F467FDBEA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1469" y="1664639"/>
            <a:ext cx="10639958" cy="40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6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DF35CE7-3CF3-475E-A434-5206AA9395EC}"/>
              </a:ext>
            </a:extLst>
          </p:cNvPr>
          <p:cNvSpPr txBox="1"/>
          <p:nvPr/>
        </p:nvSpPr>
        <p:spPr>
          <a:xfrm>
            <a:off x="684276" y="1132324"/>
            <a:ext cx="1983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Verb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026C4ED6-5886-4913-9C30-BA3F0D75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50174" y="1820250"/>
            <a:ext cx="9804918" cy="38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7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DF35CE7-3CF3-475E-A434-5206AA9395EC}"/>
              </a:ext>
            </a:extLst>
          </p:cNvPr>
          <p:cNvSpPr txBox="1"/>
          <p:nvPr/>
        </p:nvSpPr>
        <p:spPr>
          <a:xfrm>
            <a:off x="684276" y="1132324"/>
            <a:ext cx="1983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Verb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05E55268-CC34-42C4-9104-0BE6DFE5F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06748" y="1744119"/>
            <a:ext cx="10178504" cy="39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5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9626" y="249279"/>
            <a:ext cx="11572748" cy="6359441"/>
            <a:chOff x="309626" y="245385"/>
            <a:chExt cx="11572748" cy="635944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E2A7CB-9018-4640-AB43-BCC19C805324}"/>
                </a:ext>
              </a:extLst>
            </p:cNvPr>
            <p:cNvSpPr/>
            <p:nvPr/>
          </p:nvSpPr>
          <p:spPr>
            <a:xfrm>
              <a:off x="309626" y="253174"/>
              <a:ext cx="11572748" cy="6351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1FADB85-E686-462D-A485-3251109C5436}"/>
                </a:ext>
              </a:extLst>
            </p:cNvPr>
            <p:cNvSpPr/>
            <p:nvPr/>
          </p:nvSpPr>
          <p:spPr>
            <a:xfrm>
              <a:off x="11217893" y="253174"/>
              <a:ext cx="664481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54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6EE2FFB-3CA7-453A-9016-7D5286183A63}"/>
                </a:ext>
              </a:extLst>
            </p:cNvPr>
            <p:cNvSpPr/>
            <p:nvPr/>
          </p:nvSpPr>
          <p:spPr>
            <a:xfrm>
              <a:off x="1058925" y="245385"/>
              <a:ext cx="10157083" cy="647700"/>
            </a:xfrm>
            <a:prstGeom prst="rect">
              <a:avLst/>
            </a:prstGeom>
            <a:solidFill>
              <a:srgbClr val="30396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latinLnBrk="0">
                <a:defRPr/>
              </a:pPr>
              <a:r>
                <a:rPr lang="en-US" altLang="ko-KR" sz="2400" b="1" i="1" kern="0" dirty="0">
                  <a:solidFill>
                    <a:prstClr val="white"/>
                  </a:solidFill>
                </a:rPr>
                <a:t>Negation (</a:t>
              </a:r>
              <a:r>
                <a:rPr lang="ko-KR" altLang="en-US" sz="2400" b="1" i="1" kern="0" dirty="0">
                  <a:solidFill>
                    <a:prstClr val="white"/>
                  </a:solidFill>
                </a:rPr>
                <a:t>부정문</a:t>
              </a:r>
              <a:r>
                <a:rPr lang="en-US" altLang="ko-KR" sz="2400" b="1" i="1" kern="0" dirty="0">
                  <a:solidFill>
                    <a:prstClr val="white"/>
                  </a:solidFill>
                </a:rPr>
                <a:t>)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87BA28D-33C5-43AF-970E-26999AE17915}"/>
                </a:ext>
              </a:extLst>
            </p:cNvPr>
            <p:cNvGrpSpPr/>
            <p:nvPr/>
          </p:nvGrpSpPr>
          <p:grpSpPr>
            <a:xfrm>
              <a:off x="11434660" y="462783"/>
              <a:ext cx="230946" cy="228482"/>
              <a:chOff x="11242636" y="735673"/>
              <a:chExt cx="230946" cy="228482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970DAD8-A6E3-48BF-8D1C-673AB141B080}"/>
                  </a:ext>
                </a:extLst>
              </p:cNvPr>
              <p:cNvSpPr/>
              <p:nvPr/>
            </p:nvSpPr>
            <p:spPr>
              <a:xfrm>
                <a:off x="11302773" y="800483"/>
                <a:ext cx="108789" cy="108789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사각형: 둥근 위쪽 모서리 16">
                <a:extLst>
                  <a:ext uri="{FF2B5EF4-FFF2-40B4-BE49-F238E27FC236}">
                    <a16:creationId xmlns:a16="http://schemas.microsoft.com/office/drawing/2014/main" id="{91BF2FC8-071D-4609-83EB-B8AB51FD9950}"/>
                  </a:ext>
                </a:extLst>
              </p:cNvPr>
              <p:cNvSpPr/>
              <p:nvPr/>
            </p:nvSpPr>
            <p:spPr>
              <a:xfrm>
                <a:off x="11333147" y="910155"/>
                <a:ext cx="48043" cy="54000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E3179C3A-7FB3-4AED-81F6-31C07000E3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9549" y="735673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9DF4843-1541-4000-A861-6FA3EE6D35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459354" y="83820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E5214D7D-E792-4EAE-8927-F0C29E79BBD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256864" y="83542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876E0D67-EB1F-4DE7-9F1D-FCF86AEECCA2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11282498" y="767378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60A00B5-8E54-49D9-9864-50BE611E781B}"/>
                  </a:ext>
                </a:extLst>
              </p:cNvPr>
              <p:cNvCxnSpPr>
                <a:cxnSpLocks/>
              </p:cNvCxnSpPr>
              <p:nvPr/>
            </p:nvCxnSpPr>
            <p:spPr>
              <a:xfrm rot="13500000">
                <a:off x="11433473" y="772140"/>
                <a:ext cx="0" cy="28456"/>
              </a:xfrm>
              <a:prstGeom prst="line">
                <a:avLst/>
              </a:prstGeom>
              <a:ln w="15875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55BA2AA-F16D-4E85-8715-E9F4F9C65EE8}"/>
                </a:ext>
              </a:extLst>
            </p:cNvPr>
            <p:cNvSpPr/>
            <p:nvPr/>
          </p:nvSpPr>
          <p:spPr>
            <a:xfrm>
              <a:off x="309626" y="245385"/>
              <a:ext cx="749300" cy="647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dist="25400" algn="l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b="1" dirty="0">
                  <a:solidFill>
                    <a:srgbClr val="303962"/>
                  </a:solidFill>
                </a:rPr>
                <a:t>01</a:t>
              </a:r>
              <a:endParaRPr lang="ko-KR" altLang="en-US" b="1" dirty="0">
                <a:solidFill>
                  <a:srgbClr val="303962"/>
                </a:solidFill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00BEA06-447F-4E64-9A24-AC92AF81A4E7}"/>
                </a:ext>
              </a:extLst>
            </p:cNvPr>
            <p:cNvGrpSpPr/>
            <p:nvPr/>
          </p:nvGrpSpPr>
          <p:grpSpPr>
            <a:xfrm>
              <a:off x="10703092" y="493743"/>
              <a:ext cx="267186" cy="165383"/>
              <a:chOff x="10447060" y="740631"/>
              <a:chExt cx="267186" cy="165383"/>
            </a:xfrm>
          </p:grpSpPr>
          <p:sp>
            <p:nvSpPr>
              <p:cNvPr id="25" name="화살표: 갈매기형 수장 24">
                <a:extLst>
                  <a:ext uri="{FF2B5EF4-FFF2-40B4-BE49-F238E27FC236}">
                    <a16:creationId xmlns:a16="http://schemas.microsoft.com/office/drawing/2014/main" id="{585821D6-0BBF-44C8-B0DB-6DBE5320FA21}"/>
                  </a:ext>
                </a:extLst>
              </p:cNvPr>
              <p:cNvSpPr/>
              <p:nvPr/>
            </p:nvSpPr>
            <p:spPr>
              <a:xfrm>
                <a:off x="10597188" y="740631"/>
                <a:ext cx="117058" cy="165383"/>
              </a:xfrm>
              <a:prstGeom prst="chevron">
                <a:avLst>
                  <a:gd name="adj" fmla="val 807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84B49E7D-3BAD-479B-8256-2BD7BD744D6B}"/>
                  </a:ext>
                </a:extLst>
              </p:cNvPr>
              <p:cNvSpPr/>
              <p:nvPr/>
            </p:nvSpPr>
            <p:spPr>
              <a:xfrm>
                <a:off x="10447060" y="816123"/>
                <a:ext cx="252000" cy="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원형: 비어 있음 23">
            <a:extLst>
              <a:ext uri="{FF2B5EF4-FFF2-40B4-BE49-F238E27FC236}">
                <a16:creationId xmlns:a16="http://schemas.microsoft.com/office/drawing/2014/main" id="{21361AAE-CE89-4CE0-B257-CBD5047A72E5}"/>
              </a:ext>
            </a:extLst>
          </p:cNvPr>
          <p:cNvSpPr/>
          <p:nvPr/>
        </p:nvSpPr>
        <p:spPr>
          <a:xfrm>
            <a:off x="8835740" y="1027549"/>
            <a:ext cx="209550" cy="209550"/>
          </a:xfrm>
          <a:prstGeom prst="donut">
            <a:avLst>
              <a:gd name="adj" fmla="val 14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사각형: 둥근 모서리 24">
            <a:extLst>
              <a:ext uri="{FF2B5EF4-FFF2-40B4-BE49-F238E27FC236}">
                <a16:creationId xmlns:a16="http://schemas.microsoft.com/office/drawing/2014/main" id="{E5B5BFB2-C137-4CC1-9627-B4A154A8ED04}"/>
              </a:ext>
            </a:extLst>
          </p:cNvPr>
          <p:cNvSpPr/>
          <p:nvPr/>
        </p:nvSpPr>
        <p:spPr>
          <a:xfrm rot="18900000">
            <a:off x="9034433" y="1378869"/>
            <a:ext cx="36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1DF35CE7-3CF3-475E-A434-5206AA9395EC}"/>
              </a:ext>
            </a:extLst>
          </p:cNvPr>
          <p:cNvSpPr txBox="1"/>
          <p:nvPr/>
        </p:nvSpPr>
        <p:spPr>
          <a:xfrm>
            <a:off x="684276" y="1132324"/>
            <a:ext cx="1983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2322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44546A"/>
                </a:solidFill>
                <a:latin typeface="맑은 고딕" panose="020F0502020204030204"/>
                <a:ea typeface="맑은 고딕" panose="020B0503020000020004" pitchFamily="50" charset="-127"/>
              </a:rPr>
              <a:t>Adjective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C24C613-5B5E-4FC3-A1B1-BFCB622ED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5749" y="1744119"/>
            <a:ext cx="9557343" cy="37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3940"/>
      </p:ext>
    </p:extLst>
  </p:cSld>
  <p:clrMapOvr>
    <a:masterClrMapping/>
  </p:clrMapOvr>
</p:sld>
</file>

<file path=ppt/theme/theme1.xml><?xml version="1.0" encoding="utf-8"?>
<a:theme xmlns:a="http://schemas.openxmlformats.org/drawingml/2006/main" name="3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1273</Words>
  <Application>Microsoft Office PowerPoint</Application>
  <PresentationFormat>와이드스크린</PresentationFormat>
  <Paragraphs>219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AppleGothic</vt:lpstr>
      <vt:lpstr>맑은 고딕</vt:lpstr>
      <vt:lpstr>Abadi</vt:lpstr>
      <vt:lpstr>Arial</vt:lpstr>
      <vt:lpstr>Noto Sans</vt:lpstr>
      <vt:lpstr>Tahoma</vt:lpstr>
      <vt:lpstr>35_Office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 예리</cp:lastModifiedBy>
  <cp:revision>8</cp:revision>
  <dcterms:created xsi:type="dcterms:W3CDTF">2021-12-09T06:07:30Z</dcterms:created>
  <dcterms:modified xsi:type="dcterms:W3CDTF">2022-03-23T00:00:39Z</dcterms:modified>
  <cp:version/>
</cp:coreProperties>
</file>