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2" r:id="rId2"/>
    <p:sldId id="259" r:id="rId3"/>
    <p:sldId id="283" r:id="rId4"/>
    <p:sldId id="265" r:id="rId5"/>
    <p:sldId id="266" r:id="rId6"/>
    <p:sldId id="267"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281" r:id="rId27"/>
    <p:sldId id="26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snapToGrid="0">
      <p:cViewPr varScale="1">
        <p:scale>
          <a:sx n="122" d="100"/>
          <a:sy n="122" d="100"/>
        </p:scale>
        <p:origin x="1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5/18/2023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5/18/2023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5/18/2023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5/18/2023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5/18/2023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fEtJgS4r8Ic"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youtu.be/QwrZQoVusJI" TargetMode="External"/><Relationship Id="rId4" Type="http://schemas.openxmlformats.org/officeDocument/2006/relationships/hyperlink" Target="https://youtu.be/ydaFz75bXt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TjquDUspWm4"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AEdKqDZn3Bs"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youtu.be/i_zRTS6A3n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youtu.be/TltSgaUR-0A"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youtu.be/0IM5b6rvfpU"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youtu.be/R_C4PDSfQJ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youtu.be/0C1jbnBB6nc"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youtu.be/6ffIOaj-Gdg"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mBRP-o6Q85s"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youtu.be/A-mO7rbYtgk"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304F6049-9EAA-C8A4-E3D5-94E159C287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1" y="793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Smiley Emoticon Angel Emoji Clip Art, PNG, 512x500px, Smiley, Angel, Art,  Bird, Carnivoran Download Fre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422F6752-4946-9D0A-A720-F9E0E357D1CF}"/>
              </a:ext>
            </a:extLst>
          </p:cNvPr>
          <p:cNvSpPr txBox="1"/>
          <p:nvPr/>
        </p:nvSpPr>
        <p:spPr>
          <a:xfrm>
            <a:off x="746267" y="821795"/>
            <a:ext cx="10730115" cy="2308324"/>
          </a:xfrm>
          <a:prstGeom prst="rect">
            <a:avLst/>
          </a:prstGeom>
          <a:noFill/>
        </p:spPr>
        <p:txBody>
          <a:bodyPr wrap="square" rtlCol="0">
            <a:spAutoFit/>
          </a:bodyPr>
          <a:lstStyle/>
          <a:p>
            <a:pPr algn="ctr"/>
            <a:r>
              <a:rPr lang="en-US" sz="7200" b="1" dirty="0" err="1">
                <a:latin typeface="Times New Roman" panose="02020603050405020304" pitchFamily="18" charset="0"/>
                <a:cs typeface="Times New Roman" panose="02020603050405020304" pitchFamily="18" charset="0"/>
              </a:rPr>
              <a:t>Pronounciation</a:t>
            </a:r>
            <a:r>
              <a:rPr lang="en-US" sz="7200" b="1" dirty="0">
                <a:latin typeface="Times New Roman" panose="02020603050405020304" pitchFamily="18" charset="0"/>
                <a:cs typeface="Times New Roman" panose="02020603050405020304" pitchFamily="18" charset="0"/>
              </a:rPr>
              <a:t> Varieties of English </a:t>
            </a:r>
            <a:endParaRPr lang="en-US" sz="66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C189F0E-899D-9D36-F39C-77BA55D7BA83}"/>
              </a:ext>
            </a:extLst>
          </p:cNvPr>
          <p:cNvSpPr txBox="1"/>
          <p:nvPr/>
        </p:nvSpPr>
        <p:spPr>
          <a:xfrm>
            <a:off x="1288718" y="4705857"/>
            <a:ext cx="9614563" cy="646331"/>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Worked by: </a:t>
            </a:r>
            <a:r>
              <a:rPr lang="en-US" sz="3600" b="1" dirty="0" err="1">
                <a:latin typeface="Times New Roman" panose="02020603050405020304" pitchFamily="18" charset="0"/>
                <a:cs typeface="Times New Roman" panose="02020603050405020304" pitchFamily="18" charset="0"/>
              </a:rPr>
              <a:t>Ilna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Pashaj</a:t>
            </a:r>
            <a:endParaRPr lang="en-US" sz="3600" b="1" dirty="0"/>
          </a:p>
        </p:txBody>
      </p:sp>
    </p:spTree>
    <p:extLst>
      <p:ext uri="{BB962C8B-B14F-4D97-AF65-F5344CB8AC3E}">
        <p14:creationId xmlns:p14="http://schemas.microsoft.com/office/powerpoint/2010/main" val="184920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5493812"/>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Cockney would replace voiceless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/θ/ in words like ‘think’, ‘theatre’, ‘author’, with /f/, so they would be pronounced /</a:t>
            </a:r>
            <a:r>
              <a:rPr lang="en-US" sz="2700" dirty="0" err="1">
                <a:latin typeface="Times New Roman" panose="02020603050405020304" pitchFamily="18" charset="0"/>
                <a:cs typeface="Times New Roman" panose="02020603050405020304" pitchFamily="18" charset="0"/>
              </a:rPr>
              <a:t>fɪŋk</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fɪəʔə</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ɔ:fə</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In cockney, you don’t pronounce /h/ at all. So ‘horrible’ is /</a:t>
            </a:r>
            <a:r>
              <a:rPr lang="en-US" sz="2700" dirty="0" err="1">
                <a:latin typeface="Times New Roman" panose="02020603050405020304" pitchFamily="18" charset="0"/>
                <a:cs typeface="Times New Roman" panose="02020603050405020304" pitchFamily="18" charset="0"/>
              </a:rPr>
              <a:t>ɒrɪbəw</a:t>
            </a:r>
            <a:r>
              <a:rPr lang="en-US" sz="2700" dirty="0">
                <a:latin typeface="Times New Roman" panose="02020603050405020304" pitchFamily="18" charset="0"/>
                <a:cs typeface="Times New Roman" panose="02020603050405020304" pitchFamily="18" charset="0"/>
              </a:rPr>
              <a:t>/, ‘hospital’ is /</a:t>
            </a:r>
            <a:r>
              <a:rPr lang="en-US" sz="2700" dirty="0" err="1">
                <a:latin typeface="Times New Roman" panose="02020603050405020304" pitchFamily="18" charset="0"/>
                <a:cs typeface="Times New Roman" panose="02020603050405020304" pitchFamily="18" charset="0"/>
              </a:rPr>
              <a:t>ɒspɪʔəw</a:t>
            </a:r>
            <a:r>
              <a:rPr lang="en-US" sz="2700" dirty="0">
                <a:latin typeface="Times New Roman" panose="02020603050405020304" pitchFamily="18" charset="0"/>
                <a:cs typeface="Times New Roman" panose="02020603050405020304" pitchFamily="18" charset="0"/>
              </a:rPr>
              <a:t>/, ‘who’ is /uː/ and ‘help’ is /</a:t>
            </a:r>
            <a:r>
              <a:rPr lang="en-US" sz="2700" dirty="0" err="1">
                <a:latin typeface="Times New Roman" panose="02020603050405020304" pitchFamily="18" charset="0"/>
                <a:cs typeface="Times New Roman" panose="02020603050405020304" pitchFamily="18" charset="0"/>
              </a:rPr>
              <a:t>ewp</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Cockney speakers will use glottal stops to replace /t/ before consonants and weak vowels: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Don't pronounce the “r” at the end of words. Like most English accents, a Cockney accent drops the “r” from the end of a word. For example, "mother" becomes "</a:t>
            </a:r>
            <a:r>
              <a:rPr lang="en-US" sz="2700" dirty="0" err="1">
                <a:latin typeface="Times New Roman" panose="02020603050405020304" pitchFamily="18" charset="0"/>
                <a:cs typeface="Times New Roman" panose="02020603050405020304" pitchFamily="18" charset="0"/>
              </a:rPr>
              <a:t>mo-thah</a:t>
            </a:r>
            <a:r>
              <a:rPr lang="en-US" sz="2700" dirty="0">
                <a:latin typeface="Times New Roman" panose="02020603050405020304" pitchFamily="18" charset="0"/>
                <a:cs typeface="Times New Roman" panose="02020603050405020304" pitchFamily="18" charset="0"/>
              </a:rPr>
              <a:t>," and "car" becomes "</a:t>
            </a:r>
            <a:r>
              <a:rPr lang="en-US" sz="2700" dirty="0" err="1">
                <a:latin typeface="Times New Roman" panose="02020603050405020304" pitchFamily="18" charset="0"/>
                <a:cs typeface="Times New Roman" panose="02020603050405020304" pitchFamily="18" charset="0"/>
              </a:rPr>
              <a:t>cah</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Replace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with “f” or “v.” For words that start with a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sound, like “think,” change the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to an “f,” as in “</a:t>
            </a:r>
            <a:r>
              <a:rPr lang="en-US" sz="2700" dirty="0" err="1">
                <a:latin typeface="Times New Roman" panose="02020603050405020304" pitchFamily="18" charset="0"/>
                <a:cs typeface="Times New Roman" panose="02020603050405020304" pitchFamily="18" charset="0"/>
              </a:rPr>
              <a:t>fink.”For</a:t>
            </a:r>
            <a:r>
              <a:rPr lang="en-US" sz="2700" dirty="0">
                <a:latin typeface="Times New Roman" panose="02020603050405020304" pitchFamily="18" charset="0"/>
                <a:cs typeface="Times New Roman" panose="02020603050405020304" pitchFamily="18" charset="0"/>
              </a:rPr>
              <a:t> words that have a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sound in the middle, like “Northern,” replace it with a “v” sound, such as “</a:t>
            </a:r>
            <a:r>
              <a:rPr lang="en-US" sz="2700" dirty="0" err="1">
                <a:latin typeface="Times New Roman" panose="02020603050405020304" pitchFamily="18" charset="0"/>
                <a:cs typeface="Times New Roman" panose="02020603050405020304" pitchFamily="18" charset="0"/>
              </a:rPr>
              <a:t>Norvern</a:t>
            </a:r>
            <a:r>
              <a:rPr lang="en-US" sz="27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Cockney accent</a:t>
            </a:r>
            <a:endParaRPr lang="en-US" dirty="0"/>
          </a:p>
        </p:txBody>
      </p:sp>
    </p:spTree>
    <p:extLst>
      <p:ext uri="{BB962C8B-B14F-4D97-AF65-F5344CB8AC3E}">
        <p14:creationId xmlns:p14="http://schemas.microsoft.com/office/powerpoint/2010/main" val="179712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5909310"/>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Drop the “g” from -</a:t>
            </a:r>
            <a:r>
              <a:rPr lang="en-US" sz="2700" dirty="0" err="1">
                <a:latin typeface="Times New Roman" panose="02020603050405020304" pitchFamily="18" charset="0"/>
                <a:cs typeface="Times New Roman" panose="02020603050405020304" pitchFamily="18" charset="0"/>
              </a:rPr>
              <a:t>ing</a:t>
            </a:r>
            <a:r>
              <a:rPr lang="en-US" sz="2700" dirty="0">
                <a:latin typeface="Times New Roman" panose="02020603050405020304" pitchFamily="18" charset="0"/>
                <a:cs typeface="Times New Roman" panose="02020603050405020304" pitchFamily="18" charset="0"/>
              </a:rPr>
              <a:t> endings. A Cockney accent is very informal, and often leaves off the “g” in words that end with “</a:t>
            </a:r>
            <a:r>
              <a:rPr lang="en-US" sz="2700" dirty="0" err="1">
                <a:latin typeface="Times New Roman" panose="02020603050405020304" pitchFamily="18" charset="0"/>
                <a:cs typeface="Times New Roman" panose="02020603050405020304" pitchFamily="18" charset="0"/>
              </a:rPr>
              <a:t>ing</a:t>
            </a:r>
            <a:r>
              <a:rPr lang="en-US" sz="2700" dirty="0">
                <a:latin typeface="Times New Roman" panose="02020603050405020304" pitchFamily="18" charset="0"/>
                <a:cs typeface="Times New Roman" panose="02020603050405020304" pitchFamily="18" charset="0"/>
              </a:rPr>
              <a:t>.” For instance, "starting" becomes "</a:t>
            </a:r>
            <a:r>
              <a:rPr lang="en-US" sz="2700" dirty="0" err="1">
                <a:latin typeface="Times New Roman" panose="02020603050405020304" pitchFamily="18" charset="0"/>
                <a:cs typeface="Times New Roman" panose="02020603050405020304" pitchFamily="18" charset="0"/>
              </a:rPr>
              <a:t>startin</a:t>
            </a:r>
            <a:r>
              <a:rPr lang="en-US" sz="2700" dirty="0">
                <a:latin typeface="Times New Roman" panose="02020603050405020304" pitchFamily="18" charset="0"/>
                <a:cs typeface="Times New Roman" panose="02020603050405020304" pitchFamily="18" charset="0"/>
              </a:rPr>
              <a:t>'" and "laughing" becomes "</a:t>
            </a:r>
            <a:r>
              <a:rPr lang="en-US" sz="2700" dirty="0" err="1">
                <a:latin typeface="Times New Roman" panose="02020603050405020304" pitchFamily="18" charset="0"/>
                <a:cs typeface="Times New Roman" panose="02020603050405020304" pitchFamily="18" charset="0"/>
              </a:rPr>
              <a:t>laughin</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Use rhymes in place of the intended word. To people from other countries, Cockney rhyming slang may seem nonsensical, but the concept is fairly simple. </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Use Cockney substitutions. To speak with a Cockney accent, occasionally substitute grammatically-incorrect words for grammatically-correct words. For example, say "</a:t>
            </a:r>
            <a:r>
              <a:rPr lang="en-US" sz="2700" dirty="0" err="1">
                <a:latin typeface="Times New Roman" panose="02020603050405020304" pitchFamily="18" charset="0"/>
                <a:cs typeface="Times New Roman" panose="02020603050405020304" pitchFamily="18" charset="0"/>
              </a:rPr>
              <a:t>ain't</a:t>
            </a:r>
            <a:r>
              <a:rPr lang="en-US" sz="2700" dirty="0">
                <a:latin typeface="Times New Roman" panose="02020603050405020304" pitchFamily="18" charset="0"/>
                <a:cs typeface="Times New Roman" panose="02020603050405020304" pitchFamily="18" charset="0"/>
              </a:rPr>
              <a:t>" instead of "isn't" or "is not," and use "me" instead of "my." You can also use double negatives, like “I didn't see </a:t>
            </a:r>
            <a:r>
              <a:rPr lang="en-US" sz="2700" dirty="0" err="1">
                <a:latin typeface="Times New Roman" panose="02020603050405020304" pitchFamily="18" charset="0"/>
                <a:cs typeface="Times New Roman" panose="02020603050405020304" pitchFamily="18" charset="0"/>
              </a:rPr>
              <a:t>nothin</a:t>
            </a:r>
            <a:r>
              <a:rPr lang="en-US" sz="2700" dirty="0">
                <a:latin typeface="Times New Roman" panose="02020603050405020304" pitchFamily="18" charset="0"/>
                <a:cs typeface="Times New Roman" panose="02020603050405020304" pitchFamily="18" charset="0"/>
              </a:rPr>
              <a:t>' there!”</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3"/>
              </a:rPr>
              <a:t>https://youtu.be/fEtJgS4r8Ic</a:t>
            </a:r>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4"/>
              </a:rPr>
              <a:t>https://youtu.be/ydaFz75bXtE</a:t>
            </a:r>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5"/>
              </a:rPr>
              <a:t>https://youtu.be/QwrZQoVusJI</a:t>
            </a:r>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Cockney accent</a:t>
            </a:r>
            <a:endParaRPr lang="en-US" dirty="0"/>
          </a:p>
        </p:txBody>
      </p:sp>
    </p:spTree>
    <p:extLst>
      <p:ext uri="{BB962C8B-B14F-4D97-AF65-F5344CB8AC3E}">
        <p14:creationId xmlns:p14="http://schemas.microsoft.com/office/powerpoint/2010/main" val="21497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6324808"/>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Estuary English is: “Standard English spoken with the accent of the southeast of England”</a:t>
            </a:r>
            <a:r>
              <a:rPr lang="en-GB" sz="2700" dirty="0">
                <a:latin typeface="Times New Roman" panose="02020603050405020304" pitchFamily="18" charset="0"/>
                <a:cs typeface="Times New Roman" panose="02020603050405020304" pitchFamily="18" charset="0"/>
              </a:rPr>
              <a:t>( definition by </a:t>
            </a:r>
            <a:endParaRPr lang="en-US" sz="2700" dirty="0">
              <a:latin typeface="Times New Roman" panose="02020603050405020304" pitchFamily="18" charset="0"/>
              <a:cs typeface="Times New Roman" panose="02020603050405020304" pitchFamily="18" charset="0"/>
            </a:endParaRPr>
          </a:p>
          <a:p>
            <a:r>
              <a:rPr lang="en-US" sz="2700" dirty="0">
                <a:latin typeface="Times New Roman" panose="02020603050405020304" pitchFamily="18" charset="0"/>
                <a:cs typeface="Times New Roman" panose="02020603050405020304" pitchFamily="18" charset="0"/>
              </a:rPr>
              <a:t>John C. Wells professor emeritus at University College London</a:t>
            </a:r>
            <a:r>
              <a:rPr lang="en-GB" sz="2700" dirty="0">
                <a:latin typeface="Times New Roman" panose="02020603050405020304" pitchFamily="18" charset="0"/>
                <a:cs typeface="Times New Roman" panose="02020603050405020304" pitchFamily="18" charset="0"/>
              </a:rPr>
              <a:t>)</a:t>
            </a:r>
            <a:endParaRPr lang="en-US" sz="2700" dirty="0">
              <a:latin typeface="Times New Roman" panose="02020603050405020304" pitchFamily="18" charset="0"/>
              <a:cs typeface="Times New Roman" panose="02020603050405020304" pitchFamily="18" charset="0"/>
            </a:endParaRPr>
          </a:p>
          <a:p>
            <a:r>
              <a:rPr lang="en-US" sz="2700" dirty="0">
                <a:latin typeface="Times New Roman" panose="02020603050405020304" pitchFamily="18" charset="0"/>
                <a:cs typeface="Times New Roman" panose="02020603050405020304" pitchFamily="18" charset="0"/>
              </a:rPr>
              <a:t>Pronunciation Features of an Estuary Accent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sing-song rhythm, but not as exaggerated as the Cockney accent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using lots of glottal stops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/h/ is usually pronounced in content words, e.g. ‘house’ is /</a:t>
            </a:r>
            <a:r>
              <a:rPr lang="en-US" sz="2700" dirty="0" err="1">
                <a:latin typeface="Times New Roman" panose="02020603050405020304" pitchFamily="18" charset="0"/>
                <a:cs typeface="Times New Roman" panose="02020603050405020304" pitchFamily="18" charset="0"/>
              </a:rPr>
              <a:t>haʊs</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/h/ might be dropped in function words like ‘have’, e.g. /</a:t>
            </a:r>
            <a:r>
              <a:rPr lang="en-US" sz="2700" dirty="0" err="1">
                <a:latin typeface="Times New Roman" panose="02020603050405020304" pitchFamily="18" charset="0"/>
                <a:cs typeface="Times New Roman" panose="02020603050405020304" pitchFamily="18" charset="0"/>
              </a:rPr>
              <a:t>æv</a:t>
            </a:r>
            <a:r>
              <a:rPr lang="en-US" sz="27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The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sound /θ/ may be replaced with /f/</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The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sound /ð/ may be replaced with /v/ or /d/</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Fool / fall sound the same</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3"/>
              </a:rPr>
              <a:t>https://youtu.be/TjquDUspWm4</a:t>
            </a:r>
            <a:endParaRPr lang="en-US" sz="2700" dirty="0">
              <a:latin typeface="Times New Roman" panose="02020603050405020304" pitchFamily="18" charset="0"/>
              <a:cs typeface="Times New Roman" panose="02020603050405020304" pitchFamily="18" charset="0"/>
            </a:endParaRPr>
          </a:p>
          <a:p>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Estuary English </a:t>
            </a:r>
            <a:endParaRPr lang="en-US" dirty="0"/>
          </a:p>
        </p:txBody>
      </p:sp>
    </p:spTree>
    <p:extLst>
      <p:ext uri="{BB962C8B-B14F-4D97-AF65-F5344CB8AC3E}">
        <p14:creationId xmlns:p14="http://schemas.microsoft.com/office/powerpoint/2010/main" val="35557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5493812"/>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To achieve your best Cillian Murphy—who admits that the Irish accent “is one of the hardest ones to do...because it is so variable”—you should:</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Use soft vowels</a:t>
            </a:r>
          </a:p>
          <a:p>
            <a:r>
              <a:rPr lang="en-US" sz="2700" dirty="0">
                <a:latin typeface="Times New Roman" panose="02020603050405020304" pitchFamily="18" charset="0"/>
                <a:cs typeface="Times New Roman" panose="02020603050405020304" pitchFamily="18" charset="0"/>
              </a:rPr>
              <a:t>Instead of pronouncing every vowel like you might in your usual accent soften your vowels to sound more authentic. Instead of pronouncing “a” like “ay,” it becomes “ah.” Rather than “o” sounding like “owe,” it’s “uh, </a:t>
            </a:r>
            <a:r>
              <a:rPr lang="en-US" sz="2700" dirty="0" err="1">
                <a:latin typeface="Times New Roman" panose="02020603050405020304" pitchFamily="18" charset="0"/>
                <a:cs typeface="Times New Roman" panose="02020603050405020304" pitchFamily="18" charset="0"/>
              </a:rPr>
              <a:t>i</a:t>
            </a:r>
            <a:r>
              <a:rPr lang="en-US" sz="2700" dirty="0">
                <a:latin typeface="Times New Roman" panose="02020603050405020304" pitchFamily="18" charset="0"/>
                <a:cs typeface="Times New Roman" panose="02020603050405020304" pitchFamily="18" charset="0"/>
              </a:rPr>
              <a:t>.” Finally, “</a:t>
            </a:r>
            <a:r>
              <a:rPr lang="en-US" sz="2700" dirty="0" err="1">
                <a:latin typeface="Times New Roman" panose="02020603050405020304" pitchFamily="18" charset="0"/>
                <a:cs typeface="Times New Roman" panose="02020603050405020304" pitchFamily="18" charset="0"/>
              </a:rPr>
              <a:t>i</a:t>
            </a:r>
            <a:r>
              <a:rPr lang="en-US" sz="2700" dirty="0">
                <a:latin typeface="Times New Roman" panose="02020603050405020304" pitchFamily="18" charset="0"/>
                <a:cs typeface="Times New Roman" panose="02020603050405020304" pitchFamily="18" charset="0"/>
              </a:rPr>
              <a:t>” goes from “eye” to “oi.”  Switch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and “t” with “</a:t>
            </a:r>
            <a:r>
              <a:rPr lang="en-US" sz="2700" dirty="0" err="1">
                <a:latin typeface="Times New Roman" panose="02020603050405020304" pitchFamily="18" charset="0"/>
                <a:cs typeface="Times New Roman" panose="02020603050405020304" pitchFamily="18" charset="0"/>
              </a:rPr>
              <a:t>d”.Speakers</a:t>
            </a:r>
            <a:r>
              <a:rPr lang="en-US" sz="2700" dirty="0">
                <a:latin typeface="Times New Roman" panose="02020603050405020304" pitchFamily="18" charset="0"/>
                <a:cs typeface="Times New Roman" panose="02020603050405020304" pitchFamily="18" charset="0"/>
              </a:rPr>
              <a:t> using the new Dublin accent usually </a:t>
            </a:r>
            <a:r>
              <a:rPr lang="en-GB" sz="2700" dirty="0">
                <a:latin typeface="Times New Roman" panose="02020603050405020304" pitchFamily="18" charset="0"/>
                <a:cs typeface="Times New Roman" panose="02020603050405020304" pitchFamily="18" charset="0"/>
              </a:rPr>
              <a:t>pronouncing </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like “d,” so you might say “</a:t>
            </a:r>
            <a:r>
              <a:rPr lang="en-US" sz="2700" dirty="0" err="1">
                <a:latin typeface="Times New Roman" panose="02020603050405020304" pitchFamily="18" charset="0"/>
                <a:cs typeface="Times New Roman" panose="02020603050405020304" pitchFamily="18" charset="0"/>
              </a:rPr>
              <a:t>dere</a:t>
            </a:r>
            <a:r>
              <a:rPr lang="en-US" sz="2700" dirty="0">
                <a:latin typeface="Times New Roman" panose="02020603050405020304" pitchFamily="18" charset="0"/>
                <a:cs typeface="Times New Roman" panose="02020603050405020304" pitchFamily="18" charset="0"/>
              </a:rPr>
              <a:t> it is” instead of “there it is,” and “den” instead of “ten.</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Drop the closing “g”</a:t>
            </a:r>
          </a:p>
          <a:p>
            <a:r>
              <a:rPr lang="en-US" sz="2700" dirty="0">
                <a:latin typeface="Times New Roman" panose="02020603050405020304" pitchFamily="18" charset="0"/>
                <a:cs typeface="Times New Roman" panose="02020603050405020304" pitchFamily="18" charset="0"/>
              </a:rPr>
              <a:t>For words that end with “</a:t>
            </a:r>
            <a:r>
              <a:rPr lang="en-US" sz="2700" dirty="0" err="1">
                <a:latin typeface="Times New Roman" panose="02020603050405020304" pitchFamily="18" charset="0"/>
                <a:cs typeface="Times New Roman" panose="02020603050405020304" pitchFamily="18" charset="0"/>
              </a:rPr>
              <a:t>ing</a:t>
            </a:r>
            <a:r>
              <a:rPr lang="en-US" sz="2700" dirty="0">
                <a:latin typeface="Times New Roman" panose="02020603050405020304" pitchFamily="18" charset="0"/>
                <a:cs typeface="Times New Roman" panose="02020603050405020304" pitchFamily="18" charset="0"/>
              </a:rPr>
              <a:t>,” drop the “g”: “</a:t>
            </a:r>
            <a:r>
              <a:rPr lang="en-US" sz="2700" dirty="0" err="1">
                <a:latin typeface="Times New Roman" panose="02020603050405020304" pitchFamily="18" charset="0"/>
                <a:cs typeface="Times New Roman" panose="02020603050405020304" pitchFamily="18" charset="0"/>
              </a:rPr>
              <a:t>dancin</a:t>
            </a:r>
            <a:r>
              <a:rPr lang="en-US" sz="2700" dirty="0">
                <a:latin typeface="Times New Roman" panose="02020603050405020304" pitchFamily="18" charset="0"/>
                <a:cs typeface="Times New Roman" panose="02020603050405020304" pitchFamily="18" charset="0"/>
              </a:rPr>
              <a:t>,” not “dancing.”</a:t>
            </a:r>
          </a:p>
          <a:p>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Irish Accent </a:t>
            </a:r>
            <a:endParaRPr lang="en-US" dirty="0"/>
          </a:p>
        </p:txBody>
      </p:sp>
    </p:spTree>
    <p:extLst>
      <p:ext uri="{BB962C8B-B14F-4D97-AF65-F5344CB8AC3E}">
        <p14:creationId xmlns:p14="http://schemas.microsoft.com/office/powerpoint/2010/main" val="175349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4662815"/>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Speak quickly, but enunciate</a:t>
            </a:r>
          </a:p>
          <a:p>
            <a:r>
              <a:rPr lang="en-US" sz="2700" dirty="0">
                <a:latin typeface="Times New Roman" panose="02020603050405020304" pitchFamily="18" charset="0"/>
                <a:cs typeface="Times New Roman" panose="02020603050405020304" pitchFamily="18" charset="0"/>
              </a:rPr>
              <a:t>Irish speakers tend to speak very quickly while still being sure to clearly enunciate each sound.</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Avoid cliche phrases</a:t>
            </a:r>
          </a:p>
          <a:p>
            <a:r>
              <a:rPr lang="en-US" sz="2700" dirty="0">
                <a:latin typeface="Times New Roman" panose="02020603050405020304" pitchFamily="18" charset="0"/>
                <a:cs typeface="Times New Roman" panose="02020603050405020304" pitchFamily="18" charset="0"/>
              </a:rPr>
              <a:t>Using cliche Irish words and phrases such as “Top o’ the </a:t>
            </a:r>
            <a:r>
              <a:rPr lang="en-US" sz="2700" dirty="0" err="1">
                <a:latin typeface="Times New Roman" panose="02020603050405020304" pitchFamily="18" charset="0"/>
                <a:cs typeface="Times New Roman" panose="02020603050405020304" pitchFamily="18" charset="0"/>
              </a:rPr>
              <a:t>mornin</a:t>
            </a:r>
            <a:r>
              <a:rPr lang="en-US" sz="2700" dirty="0">
                <a:latin typeface="Times New Roman" panose="02020603050405020304" pitchFamily="18" charset="0"/>
                <a:cs typeface="Times New Roman" panose="02020603050405020304" pitchFamily="18" charset="0"/>
              </a:rPr>
              <a:t>’ to </a:t>
            </a:r>
            <a:r>
              <a:rPr lang="en-US" sz="2700" dirty="0" err="1">
                <a:latin typeface="Times New Roman" panose="02020603050405020304" pitchFamily="18" charset="0"/>
                <a:cs typeface="Times New Roman" panose="02020603050405020304" pitchFamily="18" charset="0"/>
              </a:rPr>
              <a:t>ya</a:t>
            </a:r>
            <a:r>
              <a:rPr lang="en-US" sz="2700" dirty="0">
                <a:latin typeface="Times New Roman" panose="02020603050405020304" pitchFamily="18" charset="0"/>
                <a:cs typeface="Times New Roman" panose="02020603050405020304" pitchFamily="18" charset="0"/>
              </a:rPr>
              <a:t>!” is sure to out you as a non-native speaker.</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Include legitimate sayings</a:t>
            </a:r>
          </a:p>
          <a:p>
            <a:r>
              <a:rPr lang="en-US" sz="2700" dirty="0">
                <a:latin typeface="Times New Roman" panose="02020603050405020304" pitchFamily="18" charset="0"/>
                <a:cs typeface="Times New Roman" panose="02020603050405020304" pitchFamily="18" charset="0"/>
              </a:rPr>
              <a:t>Sprinkle in a few of the following words and phrases common with Irish speakers—just be sure not to use them too often.</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3"/>
              </a:rPr>
              <a:t>https://youtu.be/AEdKqDZn3Bs</a:t>
            </a:r>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hlinkClick r:id="rId4"/>
              </a:rPr>
              <a:t>https://youtu.be/i_zRTS6A3nw</a:t>
            </a: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Irish Accent </a:t>
            </a:r>
            <a:endParaRPr lang="en-US" dirty="0"/>
          </a:p>
        </p:txBody>
      </p:sp>
    </p:spTree>
    <p:extLst>
      <p:ext uri="{BB962C8B-B14F-4D97-AF65-F5344CB8AC3E}">
        <p14:creationId xmlns:p14="http://schemas.microsoft.com/office/powerpoint/2010/main" val="149825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715580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most obvious features of </a:t>
            </a:r>
            <a:r>
              <a:rPr lang="en-US" sz="2400" dirty="0" err="1">
                <a:latin typeface="Times New Roman" panose="02020603050405020304" pitchFamily="18" charset="0"/>
                <a:cs typeface="Times New Roman" panose="02020603050405020304" pitchFamily="18" charset="0"/>
              </a:rPr>
              <a:t>Brummie</a:t>
            </a:r>
            <a:r>
              <a:rPr lang="en-US" sz="24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as in five and like is pronounced as /oy/.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 as in hut is lengthened to sound like /</a:t>
            </a:r>
            <a:r>
              <a:rPr lang="en-US" sz="2400" dirty="0" err="1">
                <a:latin typeface="Times New Roman" panose="02020603050405020304" pitchFamily="18" charset="0"/>
                <a:cs typeface="Times New Roman" panose="02020603050405020304" pitchFamily="18" charset="0"/>
              </a:rPr>
              <a:t>oo</a:t>
            </a:r>
            <a:r>
              <a:rPr lang="en-US" sz="2400" dirty="0">
                <a:latin typeface="Times New Roman" panose="02020603050405020304" pitchFamily="18" charset="0"/>
                <a:cs typeface="Times New Roman" panose="02020603050405020304" pitchFamily="18" charset="0"/>
              </a:rPr>
              <a:t>/ so that hut become hoot.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 as in go can sound lazy as with the cockney accent.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as in day can also sound lazy and similar to cockney.</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as in star sounds lazy and shortened so that it becomes /a/ as in cap.</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as in pit becomes /</a:t>
            </a:r>
            <a:r>
              <a:rPr lang="en-US" sz="2400" dirty="0" err="1">
                <a:latin typeface="Times New Roman" panose="02020603050405020304" pitchFamily="18" charset="0"/>
                <a:cs typeface="Times New Roman" panose="02020603050405020304" pitchFamily="18" charset="0"/>
              </a:rPr>
              <a:t>ea</a:t>
            </a:r>
            <a:r>
              <a:rPr lang="en-US" sz="2400" dirty="0">
                <a:latin typeface="Times New Roman" panose="02020603050405020304" pitchFamily="18" charset="0"/>
                <a:cs typeface="Times New Roman" panose="02020603050405020304" pitchFamily="18" charset="0"/>
              </a:rPr>
              <a:t>/ as in heat.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letter /g/ is effectively pronounced twice when followed by a vowel or in words ending in </a:t>
            </a:r>
            <a:r>
              <a:rPr lang="en-US" sz="2400" dirty="0" err="1">
                <a:latin typeface="Times New Roman" panose="02020603050405020304" pitchFamily="18" charset="0"/>
                <a:cs typeface="Times New Roman" panose="02020603050405020304" pitchFamily="18" charset="0"/>
              </a:rPr>
              <a:t>ing</a:t>
            </a:r>
            <a:r>
              <a:rPr lang="en-US" sz="24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letter/h/ at the beginning of words is not articulated so that hat becomes at.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letter /t/ at the end of words may not be articulated so that becomes </a:t>
            </a:r>
            <a:r>
              <a:rPr lang="en-US" sz="2400" dirty="0" err="1">
                <a:latin typeface="Times New Roman" panose="02020603050405020304" pitchFamily="18" charset="0"/>
                <a:cs typeface="Times New Roman" panose="02020603050405020304" pitchFamily="18" charset="0"/>
              </a:rPr>
              <a:t>tha</a:t>
            </a:r>
            <a:r>
              <a:rPr lang="en-US" sz="2400" dirty="0">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oa</a:t>
            </a:r>
            <a:r>
              <a:rPr lang="en-US" sz="2400" dirty="0">
                <a:latin typeface="Times New Roman" panose="02020603050405020304" pitchFamily="18" charset="0"/>
                <a:cs typeface="Times New Roman" panose="02020603050405020304" pitchFamily="18" charset="0"/>
              </a:rPr>
              <a:t>/ Can sound like/</a:t>
            </a:r>
            <a:r>
              <a:rPr lang="en-US" sz="2400" dirty="0" err="1">
                <a:latin typeface="Times New Roman" panose="02020603050405020304" pitchFamily="18" charset="0"/>
                <a:cs typeface="Times New Roman" panose="02020603050405020304" pitchFamily="18" charset="0"/>
              </a:rPr>
              <a:t>ou</a:t>
            </a:r>
            <a:r>
              <a:rPr lang="en-US" sz="2400" dirty="0">
                <a:latin typeface="Times New Roman" panose="02020603050405020304" pitchFamily="18" charset="0"/>
                <a:cs typeface="Times New Roman" panose="02020603050405020304" pitchFamily="18" charset="0"/>
              </a:rPr>
              <a:t>/. The word goat then sounds like gout.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Most </a:t>
            </a:r>
            <a:r>
              <a:rPr lang="en-US" sz="2400" dirty="0" err="1">
                <a:latin typeface="Times New Roman" panose="02020603050405020304" pitchFamily="18" charset="0"/>
                <a:cs typeface="Times New Roman" panose="02020603050405020304" pitchFamily="18" charset="0"/>
              </a:rPr>
              <a:t>Brummies</a:t>
            </a:r>
            <a:r>
              <a:rPr lang="en-US" sz="2400" dirty="0">
                <a:latin typeface="Times New Roman" panose="02020603050405020304" pitchFamily="18" charset="0"/>
                <a:cs typeface="Times New Roman" panose="02020603050405020304" pitchFamily="18" charset="0"/>
              </a:rPr>
              <a:t> use northern /a/ in words such as bath.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Some </a:t>
            </a:r>
            <a:r>
              <a:rPr lang="en-US" sz="2400" dirty="0" err="1">
                <a:latin typeface="Times New Roman" panose="02020603050405020304" pitchFamily="18" charset="0"/>
                <a:cs typeface="Times New Roman" panose="02020603050405020304" pitchFamily="18" charset="0"/>
              </a:rPr>
              <a:t>Brummies</a:t>
            </a:r>
            <a:r>
              <a:rPr lang="en-US" sz="2400" dirty="0">
                <a:latin typeface="Times New Roman" panose="02020603050405020304" pitchFamily="18" charset="0"/>
                <a:cs typeface="Times New Roman" panose="02020603050405020304" pitchFamily="18" charset="0"/>
              </a:rPr>
              <a:t> will pronounce /s/ at the end of a word as /z/.</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hlinkClick r:id="rId3"/>
              </a:rPr>
              <a:t>https://youtu.be/TltSgaUR-0A</a:t>
            </a: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hlinkClick r:id="rId4"/>
              </a:rPr>
              <a:t>https://youtu.be/0IM5b6rvfpU</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err="1">
                <a:latin typeface="Times New Roman" panose="02020603050405020304" pitchFamily="18" charset="0"/>
                <a:cs typeface="Times New Roman" panose="02020603050405020304" pitchFamily="18" charset="0"/>
              </a:rPr>
              <a:t>Brummie</a:t>
            </a:r>
            <a:r>
              <a:rPr lang="en-US" sz="5400" b="1" dirty="0">
                <a:latin typeface="Times New Roman" panose="02020603050405020304" pitchFamily="18" charset="0"/>
                <a:cs typeface="Times New Roman" panose="02020603050405020304" pitchFamily="18" charset="0"/>
              </a:rPr>
              <a:t> Accent </a:t>
            </a:r>
            <a:endParaRPr lang="en-US" dirty="0"/>
          </a:p>
        </p:txBody>
      </p:sp>
    </p:spTree>
    <p:extLst>
      <p:ext uri="{BB962C8B-B14F-4D97-AF65-F5344CB8AC3E}">
        <p14:creationId xmlns:p14="http://schemas.microsoft.com/office/powerpoint/2010/main" val="214289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6786473"/>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Multicultural London English (MLE) is the sound of young urban England mixing influences from different places together, from East London, West Africa and Jamaica to name a few. It’s the latest chapter in a long history of English absorbing elements and turning them into something new. The major characteristics include :</a:t>
            </a: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Monophthongisation</a:t>
            </a:r>
            <a:r>
              <a:rPr lang="en-US" sz="2400" dirty="0">
                <a:latin typeface="Times New Roman" panose="02020603050405020304" pitchFamily="18" charset="0"/>
                <a:cs typeface="Times New Roman" panose="02020603050405020304" pitchFamily="18" charset="0"/>
              </a:rPr>
              <a:t> of the vowel sounds in words such as price, mouth, face, and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Raised position of the vowel sounds in face and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Lowered position of the vowel sounds in price and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Very fronted pronunciation of the vowel sound in goose. Think of the pronunciation of French </a:t>
            </a:r>
            <a:r>
              <a:rPr lang="en-US" sz="2400" dirty="0" err="1">
                <a:latin typeface="Times New Roman" panose="02020603050405020304" pitchFamily="18" charset="0"/>
                <a:cs typeface="Times New Roman" panose="02020603050405020304" pitchFamily="18" charset="0"/>
              </a:rPr>
              <a:t>tu.</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DH-stopping – using ‘d’ for ‘</a:t>
            </a:r>
            <a:r>
              <a:rPr lang="en-US" sz="24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in words such as them and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TH-stopping – using ‘t’ for ‘</a:t>
            </a:r>
            <a:r>
              <a:rPr lang="en-US" sz="24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in words such as three or</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Article simplification – using ‘a’ for all indefinite articles, regardless of whether the next sound is a vowel. Using ‘</a:t>
            </a:r>
            <a:r>
              <a:rPr lang="en-US" sz="2400" dirty="0" err="1">
                <a:latin typeface="Times New Roman" panose="02020603050405020304" pitchFamily="18" charset="0"/>
                <a:cs typeface="Times New Roman" panose="02020603050405020304" pitchFamily="18" charset="0"/>
              </a:rPr>
              <a:t>thuh</a:t>
            </a:r>
            <a:r>
              <a:rPr lang="en-US" sz="2400" dirty="0">
                <a:latin typeface="Times New Roman" panose="02020603050405020304" pitchFamily="18" charset="0"/>
                <a:cs typeface="Times New Roman" panose="02020603050405020304" pitchFamily="18" charset="0"/>
              </a:rPr>
              <a:t>’ for all definite articles rather than ‘thee’ before a vowel.</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‘Man’ as pronoun, as in man (I, he) did this.</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Use of pragmatic markers you get me, </a:t>
            </a:r>
            <a:r>
              <a:rPr lang="en-US" sz="2400" dirty="0" err="1">
                <a:latin typeface="Times New Roman" panose="02020603050405020304" pitchFamily="18" charset="0"/>
                <a:cs typeface="Times New Roman" panose="02020603050405020304" pitchFamily="18" charset="0"/>
              </a:rPr>
              <a:t>innit</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Multi- Cultural London English</a:t>
            </a:r>
            <a:endParaRPr lang="en-US" dirty="0"/>
          </a:p>
        </p:txBody>
      </p:sp>
    </p:spTree>
    <p:extLst>
      <p:ext uri="{BB962C8B-B14F-4D97-AF65-F5344CB8AC3E}">
        <p14:creationId xmlns:p14="http://schemas.microsoft.com/office/powerpoint/2010/main" val="172986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07398" y="1249022"/>
            <a:ext cx="5264221" cy="4662815"/>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Now, let's focus on the features of Scottish English. Many of the features that differ from Standard British English are due to the influence of Scots and Gaelic; therefore, many of these features will be the same as Scots.</a:t>
            </a:r>
          </a:p>
          <a:p>
            <a:r>
              <a:rPr lang="en-US" sz="2700" dirty="0">
                <a:latin typeface="Times New Roman" panose="02020603050405020304" pitchFamily="18" charset="0"/>
                <a:cs typeface="Times New Roman" panose="02020603050405020304" pitchFamily="18" charset="0"/>
              </a:rPr>
              <a:t>Let's take a look at a list of Scottish English words with phonetic transcription. The majority of these words have come from Scots.</a:t>
            </a: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Scottish English Features</a:t>
            </a:r>
            <a:endParaRPr lang="en-US" dirty="0"/>
          </a:p>
        </p:txBody>
      </p:sp>
      <p:graphicFrame>
        <p:nvGraphicFramePr>
          <p:cNvPr id="4" name="Table 3">
            <a:extLst>
              <a:ext uri="{FF2B5EF4-FFF2-40B4-BE49-F238E27FC236}">
                <a16:creationId xmlns:a16="http://schemas.microsoft.com/office/drawing/2014/main" id="{4B14BDFE-4297-41CD-4D10-2AA89761DBE9}"/>
              </a:ext>
            </a:extLst>
          </p:cNvPr>
          <p:cNvGraphicFramePr>
            <a:graphicFrameLocks noGrp="1"/>
          </p:cNvGraphicFramePr>
          <p:nvPr>
            <p:extLst>
              <p:ext uri="{D42A27DB-BD31-4B8C-83A1-F6EECF244321}">
                <p14:modId xmlns:p14="http://schemas.microsoft.com/office/powerpoint/2010/main" val="2479312551"/>
              </p:ext>
            </p:extLst>
          </p:nvPr>
        </p:nvGraphicFramePr>
        <p:xfrm>
          <a:off x="6536961" y="1338624"/>
          <a:ext cx="4889697" cy="4483610"/>
        </p:xfrm>
        <a:graphic>
          <a:graphicData uri="http://schemas.openxmlformats.org/drawingml/2006/table">
            <a:tbl>
              <a:tblPr firstRow="1" firstCol="1" bandRow="1">
                <a:tableStyleId>{5C22544A-7EE6-4342-B048-85BDC9FD1C3A}</a:tableStyleId>
              </a:tblPr>
              <a:tblGrid>
                <a:gridCol w="1629899">
                  <a:extLst>
                    <a:ext uri="{9D8B030D-6E8A-4147-A177-3AD203B41FA5}">
                      <a16:colId xmlns:a16="http://schemas.microsoft.com/office/drawing/2014/main" val="2723460586"/>
                    </a:ext>
                  </a:extLst>
                </a:gridCol>
                <a:gridCol w="1629899">
                  <a:extLst>
                    <a:ext uri="{9D8B030D-6E8A-4147-A177-3AD203B41FA5}">
                      <a16:colId xmlns:a16="http://schemas.microsoft.com/office/drawing/2014/main" val="666000500"/>
                    </a:ext>
                  </a:extLst>
                </a:gridCol>
                <a:gridCol w="1629899">
                  <a:extLst>
                    <a:ext uri="{9D8B030D-6E8A-4147-A177-3AD203B41FA5}">
                      <a16:colId xmlns:a16="http://schemas.microsoft.com/office/drawing/2014/main" val="525538932"/>
                    </a:ext>
                  </a:extLst>
                </a:gridCol>
              </a:tblGrid>
              <a:tr h="235248">
                <a:tc>
                  <a:txBody>
                    <a:bodyPr/>
                    <a:lstStyle/>
                    <a:p>
                      <a:pPr>
                        <a:lnSpc>
                          <a:spcPct val="107000"/>
                        </a:lnSpc>
                        <a:spcBef>
                          <a:spcPts val="1500"/>
                        </a:spcBef>
                        <a:spcAft>
                          <a:spcPts val="1500"/>
                        </a:spcAft>
                      </a:pPr>
                      <a:r>
                        <a:rPr lang="en-GB" sz="1800" kern="100">
                          <a:effectLst/>
                        </a:rPr>
                        <a:t>Word</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1800" kern="100" dirty="0">
                          <a:effectLst/>
                        </a:rPr>
                        <a:t>Meaning</a:t>
                      </a:r>
                      <a:endParaRPr lang="en-150"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1800" kern="100" dirty="0">
                          <a:effectLst/>
                        </a:rPr>
                        <a:t>Pronunciation</a:t>
                      </a:r>
                      <a:endParaRPr lang="en-150"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265411497"/>
                  </a:ext>
                </a:extLst>
              </a:tr>
              <a:tr h="326053">
                <a:tc>
                  <a:txBody>
                    <a:bodyPr/>
                    <a:lstStyle/>
                    <a:p>
                      <a:pPr>
                        <a:lnSpc>
                          <a:spcPct val="107000"/>
                        </a:lnSpc>
                        <a:spcBef>
                          <a:spcPts val="1500"/>
                        </a:spcBef>
                        <a:spcAft>
                          <a:spcPts val="1500"/>
                        </a:spcAft>
                      </a:pPr>
                      <a:r>
                        <a:rPr lang="en-GB" sz="1800" kern="100">
                          <a:effectLst/>
                        </a:rPr>
                        <a:t>Wee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1800" kern="100">
                          <a:effectLst/>
                        </a:rPr>
                        <a:t>Small</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/wiː/</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945246764"/>
                  </a:ext>
                </a:extLst>
              </a:tr>
              <a:tr h="326053">
                <a:tc>
                  <a:txBody>
                    <a:bodyPr/>
                    <a:lstStyle/>
                    <a:p>
                      <a:pPr>
                        <a:lnSpc>
                          <a:spcPct val="107000"/>
                        </a:lnSpc>
                        <a:spcAft>
                          <a:spcPts val="800"/>
                        </a:spcAft>
                      </a:pPr>
                      <a:r>
                        <a:rPr lang="en-GB" sz="1800" kern="100">
                          <a:effectLst/>
                        </a:rPr>
                        <a:t>Bairn</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Child</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/bɛrn/</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4261165750"/>
                  </a:ext>
                </a:extLst>
              </a:tr>
              <a:tr h="326053">
                <a:tc>
                  <a:txBody>
                    <a:bodyPr/>
                    <a:lstStyle/>
                    <a:p>
                      <a:pPr>
                        <a:lnSpc>
                          <a:spcPct val="107000"/>
                        </a:lnSpc>
                        <a:spcAft>
                          <a:spcPts val="800"/>
                        </a:spcAft>
                      </a:pPr>
                      <a:r>
                        <a:rPr lang="en-GB" sz="1800" kern="100">
                          <a:effectLst/>
                        </a:rPr>
                        <a:t>Bonnie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Pretty/handsome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/ˈbɒnɪ/</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4288884178"/>
                  </a:ext>
                </a:extLst>
              </a:tr>
              <a:tr h="326053">
                <a:tc>
                  <a:txBody>
                    <a:bodyPr/>
                    <a:lstStyle/>
                    <a:p>
                      <a:pPr>
                        <a:lnSpc>
                          <a:spcPct val="107000"/>
                        </a:lnSpc>
                        <a:spcAft>
                          <a:spcPts val="800"/>
                        </a:spcAft>
                      </a:pPr>
                      <a:r>
                        <a:rPr lang="en-GB" sz="1800" kern="100">
                          <a:effectLst/>
                        </a:rPr>
                        <a:t>Kirk</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Church</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/kɜːk/</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019000127"/>
                  </a:ext>
                </a:extLst>
              </a:tr>
              <a:tr h="326053">
                <a:tc>
                  <a:txBody>
                    <a:bodyPr/>
                    <a:lstStyle/>
                    <a:p>
                      <a:pPr>
                        <a:lnSpc>
                          <a:spcPct val="107000"/>
                        </a:lnSpc>
                        <a:spcAft>
                          <a:spcPts val="800"/>
                        </a:spcAft>
                      </a:pPr>
                      <a:r>
                        <a:rPr lang="en-GB" sz="1800" kern="100">
                          <a:effectLst/>
                        </a:rPr>
                        <a:t>Outwith</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Outside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/aʊtˈwɪð/</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599704468"/>
                  </a:ext>
                </a:extLst>
              </a:tr>
              <a:tr h="326053">
                <a:tc>
                  <a:txBody>
                    <a:bodyPr/>
                    <a:lstStyle/>
                    <a:p>
                      <a:pPr>
                        <a:lnSpc>
                          <a:spcPct val="107000"/>
                        </a:lnSpc>
                        <a:spcAft>
                          <a:spcPts val="800"/>
                        </a:spcAft>
                      </a:pPr>
                      <a:r>
                        <a:rPr lang="en-GB" sz="1800" kern="100">
                          <a:effectLst/>
                        </a:rPr>
                        <a:t>Braw</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Excellent</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/brɔː/</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906729241"/>
                  </a:ext>
                </a:extLst>
              </a:tr>
              <a:tr h="394087">
                <a:tc>
                  <a:txBody>
                    <a:bodyPr/>
                    <a:lstStyle/>
                    <a:p>
                      <a:pPr>
                        <a:lnSpc>
                          <a:spcPct val="107000"/>
                        </a:lnSpc>
                        <a:spcAft>
                          <a:spcPts val="800"/>
                        </a:spcAft>
                      </a:pPr>
                      <a:r>
                        <a:rPr lang="en-GB" sz="1800" kern="100">
                          <a:effectLst/>
                        </a:rPr>
                        <a:t>Dreich</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Wet and gloomy (weather)</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a:effectLst/>
                        </a:rPr>
                        <a:t>/driːx/</a:t>
                      </a:r>
                      <a:endParaRPr lang="en-150" sz="20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679782949"/>
                  </a:ext>
                </a:extLst>
              </a:tr>
              <a:tr h="235248">
                <a:tc>
                  <a:txBody>
                    <a:bodyPr/>
                    <a:lstStyle/>
                    <a:p>
                      <a:pPr>
                        <a:lnSpc>
                          <a:spcPct val="107000"/>
                        </a:lnSpc>
                        <a:spcAft>
                          <a:spcPts val="800"/>
                        </a:spcAft>
                      </a:pPr>
                      <a:r>
                        <a:rPr lang="en-GB" sz="1800" kern="100">
                          <a:effectLst/>
                        </a:rPr>
                        <a:t>Haiver</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Talk nonsense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pPr>
                      <a:r>
                        <a:rPr lang="en-GB" sz="1800" kern="100">
                          <a:effectLst/>
                        </a:rPr>
                        <a:t>/ˈheɪvə/</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610999442"/>
                  </a:ext>
                </a:extLst>
              </a:tr>
              <a:tr h="326053">
                <a:tc>
                  <a:txBody>
                    <a:bodyPr/>
                    <a:lstStyle/>
                    <a:p>
                      <a:pPr>
                        <a:lnSpc>
                          <a:spcPct val="107000"/>
                        </a:lnSpc>
                        <a:spcAft>
                          <a:spcPts val="800"/>
                        </a:spcAft>
                      </a:pPr>
                      <a:r>
                        <a:rPr lang="en-GB" sz="1800" kern="100">
                          <a:effectLst/>
                        </a:rPr>
                        <a:t>Piece</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Aft>
                          <a:spcPts val="800"/>
                        </a:spcAft>
                      </a:pPr>
                      <a:r>
                        <a:rPr lang="en-GB" sz="1800" kern="100">
                          <a:effectLst/>
                        </a:rPr>
                        <a:t>Sandwich</a:t>
                      </a:r>
                      <a:endParaRPr lang="en-150" sz="1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ts val="2400"/>
                        </a:lnSpc>
                      </a:pPr>
                      <a:r>
                        <a:rPr lang="en-GB" sz="2400" kern="100" dirty="0">
                          <a:effectLst/>
                        </a:rPr>
                        <a:t>/</a:t>
                      </a:r>
                      <a:r>
                        <a:rPr lang="en-GB" sz="2400" kern="100" dirty="0" err="1">
                          <a:effectLst/>
                        </a:rPr>
                        <a:t>piːs</a:t>
                      </a:r>
                      <a:r>
                        <a:rPr lang="en-GB" sz="2400" kern="100" dirty="0">
                          <a:effectLst/>
                        </a:rPr>
                        <a:t>/</a:t>
                      </a:r>
                      <a:endParaRPr lang="en-150"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460697882"/>
                  </a:ext>
                </a:extLst>
              </a:tr>
            </a:tbl>
          </a:graphicData>
        </a:graphic>
      </p:graphicFrame>
    </p:spTree>
    <p:extLst>
      <p:ext uri="{BB962C8B-B14F-4D97-AF65-F5344CB8AC3E}">
        <p14:creationId xmlns:p14="http://schemas.microsoft.com/office/powerpoint/2010/main" val="3361489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07398" y="1249022"/>
            <a:ext cx="10899856" cy="1338828"/>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Scottish English phrases are colloquially known as </a:t>
            </a:r>
            <a:r>
              <a:rPr lang="en-US" sz="2700" dirty="0" err="1">
                <a:latin typeface="Times New Roman" panose="02020603050405020304" pitchFamily="18" charset="0"/>
                <a:cs typeface="Times New Roman" panose="02020603050405020304" pitchFamily="18" charset="0"/>
              </a:rPr>
              <a:t>Scotticisims</a:t>
            </a:r>
            <a:r>
              <a:rPr lang="en-US" sz="2700" dirty="0">
                <a:latin typeface="Times New Roman" panose="02020603050405020304" pitchFamily="18" charset="0"/>
                <a:cs typeface="Times New Roman" panose="02020603050405020304" pitchFamily="18" charset="0"/>
              </a:rPr>
              <a:t>; the term refers to the influence of Scots on the English language. Here are some examples:</a:t>
            </a: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Scottish English Phrases</a:t>
            </a:r>
            <a:endParaRPr lang="en-US" dirty="0"/>
          </a:p>
        </p:txBody>
      </p:sp>
      <p:graphicFrame>
        <p:nvGraphicFramePr>
          <p:cNvPr id="10" name="Table 9">
            <a:extLst>
              <a:ext uri="{FF2B5EF4-FFF2-40B4-BE49-F238E27FC236}">
                <a16:creationId xmlns:a16="http://schemas.microsoft.com/office/drawing/2014/main" id="{8D07086B-2790-C5A1-56BE-DABF25C8E39F}"/>
              </a:ext>
            </a:extLst>
          </p:cNvPr>
          <p:cNvGraphicFramePr>
            <a:graphicFrameLocks noGrp="1"/>
          </p:cNvGraphicFramePr>
          <p:nvPr>
            <p:extLst>
              <p:ext uri="{D42A27DB-BD31-4B8C-83A1-F6EECF244321}">
                <p14:modId xmlns:p14="http://schemas.microsoft.com/office/powerpoint/2010/main" val="864894010"/>
              </p:ext>
            </p:extLst>
          </p:nvPr>
        </p:nvGraphicFramePr>
        <p:xfrm>
          <a:off x="2790056" y="2335333"/>
          <a:ext cx="6334540" cy="4081670"/>
        </p:xfrm>
        <a:graphic>
          <a:graphicData uri="http://schemas.openxmlformats.org/drawingml/2006/table">
            <a:tbl>
              <a:tblPr firstRow="1" firstCol="1" bandRow="1">
                <a:tableStyleId>{5C22544A-7EE6-4342-B048-85BDC9FD1C3A}</a:tableStyleId>
              </a:tblPr>
              <a:tblGrid>
                <a:gridCol w="3167270">
                  <a:extLst>
                    <a:ext uri="{9D8B030D-6E8A-4147-A177-3AD203B41FA5}">
                      <a16:colId xmlns:a16="http://schemas.microsoft.com/office/drawing/2014/main" val="1722019844"/>
                    </a:ext>
                  </a:extLst>
                </a:gridCol>
                <a:gridCol w="3167270">
                  <a:extLst>
                    <a:ext uri="{9D8B030D-6E8A-4147-A177-3AD203B41FA5}">
                      <a16:colId xmlns:a16="http://schemas.microsoft.com/office/drawing/2014/main" val="611676406"/>
                    </a:ext>
                  </a:extLst>
                </a:gridCol>
              </a:tblGrid>
              <a:tr h="470499">
                <a:tc>
                  <a:txBody>
                    <a:bodyPr/>
                    <a:lstStyle/>
                    <a:p>
                      <a:pPr>
                        <a:lnSpc>
                          <a:spcPct val="107000"/>
                        </a:lnSpc>
                        <a:spcBef>
                          <a:spcPts val="1500"/>
                        </a:spcBef>
                        <a:spcAft>
                          <a:spcPts val="1500"/>
                        </a:spcAft>
                      </a:pPr>
                      <a:r>
                        <a:rPr lang="en-GB" sz="2000" kern="100" dirty="0">
                          <a:effectLst/>
                        </a:rPr>
                        <a:t>Phrase</a:t>
                      </a:r>
                      <a:endParaRPr lang="en-150"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Meaning</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629442995"/>
                  </a:ext>
                </a:extLst>
              </a:tr>
              <a:tr h="470499">
                <a:tc>
                  <a:txBody>
                    <a:bodyPr/>
                    <a:lstStyle/>
                    <a:p>
                      <a:pPr>
                        <a:lnSpc>
                          <a:spcPct val="107000"/>
                        </a:lnSpc>
                        <a:spcBef>
                          <a:spcPts val="1500"/>
                        </a:spcBef>
                        <a:spcAft>
                          <a:spcPts val="1500"/>
                        </a:spcAft>
                      </a:pPr>
                      <a:r>
                        <a:rPr lang="en-GB" sz="2000" kern="100">
                          <a:effectLst/>
                        </a:rPr>
                        <a:t>Whaur dae ye bide?</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Where do you live?</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097112034"/>
                  </a:ext>
                </a:extLst>
              </a:tr>
              <a:tr h="788177">
                <a:tc>
                  <a:txBody>
                    <a:bodyPr/>
                    <a:lstStyle/>
                    <a:p>
                      <a:pPr>
                        <a:lnSpc>
                          <a:spcPct val="107000"/>
                        </a:lnSpc>
                        <a:spcBef>
                          <a:spcPts val="1500"/>
                        </a:spcBef>
                        <a:spcAft>
                          <a:spcPts val="1500"/>
                        </a:spcAft>
                      </a:pPr>
                      <a:r>
                        <a:rPr lang="en-GB" sz="2000" kern="100">
                          <a:effectLst/>
                        </a:rPr>
                        <a:t>D'ye ken?D'ye no ken?</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Do you know?Don't you know?</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176491217"/>
                  </a:ext>
                </a:extLst>
              </a:tr>
              <a:tr h="470499">
                <a:tc>
                  <a:txBody>
                    <a:bodyPr/>
                    <a:lstStyle/>
                    <a:p>
                      <a:pPr>
                        <a:lnSpc>
                          <a:spcPct val="107000"/>
                        </a:lnSpc>
                        <a:spcBef>
                          <a:spcPts val="1500"/>
                        </a:spcBef>
                        <a:spcAft>
                          <a:spcPts val="1500"/>
                        </a:spcAft>
                      </a:pPr>
                      <a:r>
                        <a:rPr lang="en-GB" sz="2000" kern="100">
                          <a:effectLst/>
                        </a:rPr>
                        <a:t>A'm droukit!</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I'm soaked (from the rain).</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4092575937"/>
                  </a:ext>
                </a:extLst>
              </a:tr>
              <a:tr h="470499">
                <a:tc>
                  <a:txBody>
                    <a:bodyPr/>
                    <a:lstStyle/>
                    <a:p>
                      <a:pPr>
                        <a:lnSpc>
                          <a:spcPct val="107000"/>
                        </a:lnSpc>
                        <a:spcBef>
                          <a:spcPts val="1500"/>
                        </a:spcBef>
                        <a:spcAft>
                          <a:spcPts val="1500"/>
                        </a:spcAft>
                      </a:pPr>
                      <a:r>
                        <a:rPr lang="en-GB" sz="2000" kern="100">
                          <a:effectLst/>
                        </a:rPr>
                        <a:t>Ah umnae.</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I'm not.</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795717772"/>
                  </a:ext>
                </a:extLst>
              </a:tr>
              <a:tr h="470499">
                <a:tc>
                  <a:txBody>
                    <a:bodyPr/>
                    <a:lstStyle/>
                    <a:p>
                      <a:pPr>
                        <a:lnSpc>
                          <a:spcPct val="107000"/>
                        </a:lnSpc>
                        <a:spcBef>
                          <a:spcPts val="1500"/>
                        </a:spcBef>
                        <a:spcAft>
                          <a:spcPts val="1500"/>
                        </a:spcAft>
                      </a:pPr>
                      <a:r>
                        <a:rPr lang="en-GB" sz="2000" kern="100">
                          <a:effectLst/>
                        </a:rPr>
                        <a:t>Haud yer wheesht!</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Be quiet!</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702123675"/>
                  </a:ext>
                </a:extLst>
              </a:tr>
              <a:tr h="470499">
                <a:tc>
                  <a:txBody>
                    <a:bodyPr/>
                    <a:lstStyle/>
                    <a:p>
                      <a:pPr>
                        <a:lnSpc>
                          <a:spcPct val="107000"/>
                        </a:lnSpc>
                        <a:spcBef>
                          <a:spcPts val="1500"/>
                        </a:spcBef>
                        <a:spcAft>
                          <a:spcPts val="1500"/>
                        </a:spcAft>
                      </a:pPr>
                      <a:r>
                        <a:rPr lang="en-GB" sz="2000" kern="100">
                          <a:effectLst/>
                        </a:rPr>
                        <a:t>Haste Ye Back.</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a:effectLst/>
                        </a:rPr>
                        <a:t>Come back quickly.</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104702829"/>
                  </a:ext>
                </a:extLst>
              </a:tr>
              <a:tr h="470499">
                <a:tc>
                  <a:txBody>
                    <a:bodyPr/>
                    <a:lstStyle/>
                    <a:p>
                      <a:pPr>
                        <a:lnSpc>
                          <a:spcPct val="107000"/>
                        </a:lnSpc>
                        <a:spcBef>
                          <a:spcPts val="1500"/>
                        </a:spcBef>
                        <a:spcAft>
                          <a:spcPts val="1500"/>
                        </a:spcAft>
                      </a:pPr>
                      <a:r>
                        <a:rPr lang="en-GB" sz="2000" kern="100">
                          <a:effectLst/>
                        </a:rPr>
                        <a:t>Gie it laldy.</a:t>
                      </a:r>
                      <a:endParaRPr lang="en-150"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07000"/>
                        </a:lnSpc>
                        <a:spcBef>
                          <a:spcPts val="1500"/>
                        </a:spcBef>
                        <a:spcAft>
                          <a:spcPts val="1500"/>
                        </a:spcAft>
                      </a:pPr>
                      <a:r>
                        <a:rPr lang="en-GB" sz="2000" kern="100" dirty="0">
                          <a:effectLst/>
                        </a:rPr>
                        <a:t>Give it lots of effort.</a:t>
                      </a:r>
                      <a:endParaRPr lang="en-150"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594261152"/>
                  </a:ext>
                </a:extLst>
              </a:tr>
            </a:tbl>
          </a:graphicData>
        </a:graphic>
      </p:graphicFrame>
    </p:spTree>
    <p:extLst>
      <p:ext uri="{BB962C8B-B14F-4D97-AF65-F5344CB8AC3E}">
        <p14:creationId xmlns:p14="http://schemas.microsoft.com/office/powerpoint/2010/main" val="114294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678647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Scottish English accent is due to a difference in phonological features. Here are some key features of Scottish English that differentiate it from Standard British English.</a:t>
            </a:r>
          </a:p>
          <a:p>
            <a:r>
              <a:rPr lang="en-US" sz="2400" dirty="0">
                <a:latin typeface="Times New Roman" panose="02020603050405020304" pitchFamily="18" charset="0"/>
                <a:cs typeface="Times New Roman" panose="02020603050405020304" pitchFamily="18" charset="0"/>
              </a:rPr>
              <a:t>•	Rhoticity - The Scottish accent is predominantly rhotic, meaning the /r/ sound in the middle or at the end of a word is always pronounced. This differs from most other British accents, which are non-rhotic and do not pronounce the /r/ sound in the middle or at the end of words.</a:t>
            </a:r>
          </a:p>
          <a:p>
            <a:r>
              <a:rPr lang="en-US" sz="2400" dirty="0">
                <a:latin typeface="Times New Roman" panose="02020603050405020304" pitchFamily="18" charset="0"/>
                <a:cs typeface="Times New Roman" panose="02020603050405020304" pitchFamily="18" charset="0"/>
              </a:rPr>
              <a:t>•	The fricative "</a:t>
            </a:r>
            <a:r>
              <a:rPr lang="en-US" sz="2400" dirty="0" err="1">
                <a:latin typeface="Times New Roman" panose="02020603050405020304" pitchFamily="18" charset="0"/>
                <a:cs typeface="Times New Roman" panose="02020603050405020304" pitchFamily="18" charset="0"/>
              </a:rPr>
              <a:t>ch</a:t>
            </a:r>
            <a:r>
              <a:rPr lang="en-US" sz="2400" dirty="0">
                <a:latin typeface="Times New Roman" panose="02020603050405020304" pitchFamily="18" charset="0"/>
                <a:cs typeface="Times New Roman" panose="02020603050405020304" pitchFamily="18" charset="0"/>
              </a:rPr>
              <a:t>" sound - Fricative consonants are made when air is forced through a small gap between two speech articulators. In Scottish English, when a "</a:t>
            </a:r>
            <a:r>
              <a:rPr lang="en-US" sz="2400" dirty="0" err="1">
                <a:latin typeface="Times New Roman" panose="02020603050405020304" pitchFamily="18" charset="0"/>
                <a:cs typeface="Times New Roman" panose="02020603050405020304" pitchFamily="18" charset="0"/>
              </a:rPr>
              <a:t>ch</a:t>
            </a:r>
            <a:r>
              <a:rPr lang="en-US" sz="2400" dirty="0">
                <a:latin typeface="Times New Roman" panose="02020603050405020304" pitchFamily="18" charset="0"/>
                <a:cs typeface="Times New Roman" panose="02020603050405020304" pitchFamily="18" charset="0"/>
              </a:rPr>
              <a:t>" appears at the end of a word, e.g., loch, a fricative sound is created in the throat. In Standard British English, the sound is pronounced as a hard /k/.</a:t>
            </a:r>
          </a:p>
          <a:p>
            <a:r>
              <a:rPr lang="en-US" sz="2400" dirty="0">
                <a:latin typeface="Times New Roman" panose="02020603050405020304" pitchFamily="18" charset="0"/>
                <a:cs typeface="Times New Roman" panose="02020603050405020304" pitchFamily="18" charset="0"/>
              </a:rPr>
              <a:t>•	Vowel sounds - Words that typically have elongated diphthong vowel sounds in Standard British English are pronounced shorter and sharper in Scottish English. For example, book (/</a:t>
            </a:r>
            <a:r>
              <a:rPr lang="en-US" sz="2400" dirty="0" err="1">
                <a:latin typeface="Times New Roman" panose="02020603050405020304" pitchFamily="18" charset="0"/>
                <a:cs typeface="Times New Roman" panose="02020603050405020304" pitchFamily="18" charset="0"/>
              </a:rPr>
              <a:t>bʊk</a:t>
            </a:r>
            <a:r>
              <a:rPr lang="en-US" sz="2400" dirty="0">
                <a:latin typeface="Times New Roman" panose="02020603050405020304" pitchFamily="18" charset="0"/>
                <a:cs typeface="Times New Roman" panose="02020603050405020304" pitchFamily="18" charset="0"/>
              </a:rPr>
              <a:t>/) sounds more like /</a:t>
            </a:r>
            <a:r>
              <a:rPr lang="en-US" sz="2400" dirty="0" err="1">
                <a:latin typeface="Times New Roman" panose="02020603050405020304" pitchFamily="18" charset="0"/>
                <a:cs typeface="Times New Roman" panose="02020603050405020304" pitchFamily="18" charset="0"/>
              </a:rPr>
              <a:t>buk</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Aspirated wh-words - The </a:t>
            </a:r>
            <a:r>
              <a:rPr lang="en-US" sz="2400" dirty="0" err="1">
                <a:latin typeface="Times New Roman" panose="02020603050405020304" pitchFamily="18" charset="0"/>
                <a:cs typeface="Times New Roman" panose="02020603050405020304" pitchFamily="18" charset="0"/>
              </a:rPr>
              <a:t>wh</a:t>
            </a:r>
            <a:r>
              <a:rPr lang="en-US" sz="2400" dirty="0">
                <a:latin typeface="Times New Roman" panose="02020603050405020304" pitchFamily="18" charset="0"/>
                <a:cs typeface="Times New Roman" panose="02020603050405020304" pitchFamily="18" charset="0"/>
              </a:rPr>
              <a:t>- sound at the beginning of words like what and which is typically aspirated in Scottish English, meaning it is pronounced with an exhale of air.</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Scottish English Accent</a:t>
            </a:r>
            <a:endParaRPr lang="en-US" dirty="0"/>
          </a:p>
        </p:txBody>
      </p:sp>
    </p:spTree>
    <p:extLst>
      <p:ext uri="{BB962C8B-B14F-4D97-AF65-F5344CB8AC3E}">
        <p14:creationId xmlns:p14="http://schemas.microsoft.com/office/powerpoint/2010/main" val="24247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132414"/>
            <a:ext cx="11145672" cy="4585871"/>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term accent refers to the particular way words are pronounced in a language.</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Depending on where someone lives, they will use a specific accent that can differ from other regional areas. </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Depending on where someone in the UK is from, they can have different regional accents. </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Some British accents are as follows:</a:t>
            </a:r>
            <a:endParaRPr lang="en-150" sz="28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What is Accent ?</a:t>
            </a:r>
            <a:endParaRPr lang="en-US" dirty="0"/>
          </a:p>
        </p:txBody>
      </p:sp>
      <p:sp>
        <p:nvSpPr>
          <p:cNvPr id="7" name="TextBox 6">
            <a:extLst>
              <a:ext uri="{FF2B5EF4-FFF2-40B4-BE49-F238E27FC236}">
                <a16:creationId xmlns:a16="http://schemas.microsoft.com/office/drawing/2014/main" id="{6DEBD999-903A-E4E3-74F1-1DE3E7FA56A4}"/>
              </a:ext>
            </a:extLst>
          </p:cNvPr>
          <p:cNvSpPr txBox="1"/>
          <p:nvPr/>
        </p:nvSpPr>
        <p:spPr>
          <a:xfrm>
            <a:off x="261582" y="29636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British Accents by Region.</a:t>
            </a:r>
          </a:p>
        </p:txBody>
      </p:sp>
    </p:spTree>
    <p:extLst>
      <p:ext uri="{BB962C8B-B14F-4D97-AF65-F5344CB8AC3E}">
        <p14:creationId xmlns:p14="http://schemas.microsoft.com/office/powerpoint/2010/main" val="371673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678647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What does Scouse sound like?</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With its clipped vowels, T-glottalization and interdental fricative consonants, Scouse does have much in common with accents across north west England. For instance, “bath” is pronounced with the /a/ sound rather than the longer /ɑː/ of received pronunciation. /</a:t>
            </a:r>
            <a:r>
              <a:rPr lang="en-US" sz="24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is often pronounced as /d/ and so “this” sounds like “dis”. You will find similar tendencies across Lancashire and Yorkshire.</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debuccalisation</a:t>
            </a:r>
            <a:r>
              <a:rPr lang="en-US" sz="2400" dirty="0">
                <a:latin typeface="Times New Roman" panose="02020603050405020304" pitchFamily="18" charset="0"/>
                <a:cs typeface="Times New Roman" panose="02020603050405020304" pitchFamily="18" charset="0"/>
              </a:rPr>
              <a:t> of /t/ to /h/ at the end of words is common in Liverpool. Thus, “not” is pronounced “</a:t>
            </a:r>
            <a:r>
              <a:rPr lang="en-US" sz="2400" dirty="0" err="1">
                <a:latin typeface="Times New Roman" panose="02020603050405020304" pitchFamily="18" charset="0"/>
                <a:cs typeface="Times New Roman" panose="02020603050405020304" pitchFamily="18" charset="0"/>
              </a:rPr>
              <a:t>noh</a:t>
            </a:r>
            <a:r>
              <a:rPr lang="en-US" sz="2400" dirty="0">
                <a:latin typeface="Times New Roman" panose="02020603050405020304" pitchFamily="18" charset="0"/>
                <a:cs typeface="Times New Roman" panose="02020603050405020304" pitchFamily="18" charset="0"/>
              </a:rPr>
              <a:t>”, giving the Scouse accent a clipped character. The most obvious feature of Scouse is the </a:t>
            </a:r>
            <a:r>
              <a:rPr lang="en-US" sz="2400" dirty="0" err="1">
                <a:latin typeface="Times New Roman" panose="02020603050405020304" pitchFamily="18" charset="0"/>
                <a:cs typeface="Times New Roman" panose="02020603050405020304" pitchFamily="18" charset="0"/>
              </a:rPr>
              <a:t>fricatisation</a:t>
            </a:r>
            <a:r>
              <a:rPr lang="en-US" sz="2400" dirty="0">
                <a:latin typeface="Times New Roman" panose="02020603050405020304" pitchFamily="18" charset="0"/>
                <a:cs typeface="Times New Roman" panose="02020603050405020304" pitchFamily="18" charset="0"/>
              </a:rPr>
              <a:t> of the letter/k/ and it is this which really distinguishes the accent from others in the north of the country. </a:t>
            </a:r>
            <a:r>
              <a:rPr lang="en-US" sz="2400" dirty="0" err="1">
                <a:latin typeface="Times New Roman" panose="02020603050405020304" pitchFamily="18" charset="0"/>
                <a:cs typeface="Times New Roman" panose="02020603050405020304" pitchFamily="18" charset="0"/>
              </a:rPr>
              <a:t>Fricatisation</a:t>
            </a:r>
            <a:r>
              <a:rPr lang="en-US" sz="2400" dirty="0">
                <a:latin typeface="Times New Roman" panose="02020603050405020304" pitchFamily="18" charset="0"/>
                <a:cs typeface="Times New Roman" panose="02020603050405020304" pitchFamily="18" charset="0"/>
              </a:rPr>
              <a:t> is where the sound made is produced from the back of the throat and resonates. Footballer Stephen Gerrard is given to </a:t>
            </a:r>
            <a:r>
              <a:rPr lang="en-US" sz="2400" dirty="0" err="1">
                <a:latin typeface="Times New Roman" panose="02020603050405020304" pitchFamily="18" charset="0"/>
                <a:cs typeface="Times New Roman" panose="02020603050405020304" pitchFamily="18" charset="0"/>
              </a:rPr>
              <a:t>fricatisation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hlinkClick r:id="rId3"/>
              </a:rPr>
              <a:t>https://youtu.be/R_C4PDSfQJA</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Scouse or </a:t>
            </a:r>
            <a:r>
              <a:rPr lang="en-US" sz="5400" b="1" dirty="0" err="1">
                <a:latin typeface="Times New Roman" panose="02020603050405020304" pitchFamily="18" charset="0"/>
                <a:cs typeface="Times New Roman" panose="02020603050405020304" pitchFamily="18" charset="0"/>
              </a:rPr>
              <a:t>Liverpudlian</a:t>
            </a:r>
            <a:r>
              <a:rPr lang="en-US" sz="5400" b="1" dirty="0">
                <a:latin typeface="Times New Roman" panose="02020603050405020304" pitchFamily="18" charset="0"/>
                <a:cs typeface="Times New Roman" panose="02020603050405020304" pitchFamily="18" charset="0"/>
              </a:rPr>
              <a:t>  Accent </a:t>
            </a:r>
            <a:endParaRPr lang="en-US" dirty="0"/>
          </a:p>
        </p:txBody>
      </p:sp>
    </p:spTree>
    <p:extLst>
      <p:ext uri="{BB962C8B-B14F-4D97-AF65-F5344CB8AC3E}">
        <p14:creationId xmlns:p14="http://schemas.microsoft.com/office/powerpoint/2010/main" val="426100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530914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UK has a number of distinctive dialects, and Geordie – the dialect of Newcastle-upon-Tyne – is arguably one of our most recognizable. Below you will find phonetic, vocabulary and grammar features of Geordie.</a:t>
            </a:r>
          </a:p>
          <a:p>
            <a:r>
              <a:rPr lang="en-US" sz="2400" dirty="0">
                <a:latin typeface="Times New Roman" panose="02020603050405020304" pitchFamily="18" charset="0"/>
                <a:cs typeface="Times New Roman" panose="02020603050405020304" pitchFamily="18" charset="0"/>
              </a:rPr>
              <a:t>PHONETIC FEATURES</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ɪŋ</a:t>
            </a:r>
            <a:r>
              <a:rPr lang="en-US" sz="2400" dirty="0">
                <a:latin typeface="Times New Roman" panose="02020603050405020304" pitchFamily="18" charset="0"/>
                <a:cs typeface="Times New Roman" panose="02020603050405020304" pitchFamily="18" charset="0"/>
              </a:rPr>
              <a:t>/ appearing in an unstressed final syllable of a word is pronounced as [</a:t>
            </a:r>
            <a:r>
              <a:rPr lang="en-US" sz="2400" dirty="0" err="1">
                <a:latin typeface="Times New Roman" panose="02020603050405020304" pitchFamily="18" charset="0"/>
                <a:cs typeface="Times New Roman" panose="02020603050405020304" pitchFamily="18" charset="0"/>
              </a:rPr>
              <a:t>ən</a:t>
            </a:r>
            <a:r>
              <a:rPr lang="en-US" sz="2400" dirty="0">
                <a:latin typeface="Times New Roman" panose="02020603050405020304" pitchFamily="18" charset="0"/>
                <a:cs typeface="Times New Roman" panose="02020603050405020304" pitchFamily="18" charset="0"/>
              </a:rPr>
              <a:t>] (thus, reading is [ˈ</a:t>
            </a:r>
            <a:r>
              <a:rPr lang="en-US" sz="2400" dirty="0" err="1">
                <a:latin typeface="Times New Roman" panose="02020603050405020304" pitchFamily="18" charset="0"/>
                <a:cs typeface="Times New Roman" panose="02020603050405020304" pitchFamily="18" charset="0"/>
              </a:rPr>
              <a:t>ɹiːdən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Geordie is </a:t>
            </a:r>
            <a:r>
              <a:rPr lang="en-US" sz="2400" dirty="0" err="1">
                <a:latin typeface="Times New Roman" panose="02020603050405020304" pitchFamily="18" charset="0"/>
                <a:cs typeface="Times New Roman" panose="02020603050405020304" pitchFamily="18" charset="0"/>
              </a:rPr>
              <a:t>characterised</a:t>
            </a:r>
            <a:r>
              <a:rPr lang="en-US" sz="2400" dirty="0">
                <a:latin typeface="Times New Roman" panose="02020603050405020304" pitchFamily="18" charset="0"/>
                <a:cs typeface="Times New Roman" panose="02020603050405020304" pitchFamily="18" charset="0"/>
              </a:rPr>
              <a:t> by a unique type of glottal stops. /p, t, k/ can all be </a:t>
            </a:r>
            <a:r>
              <a:rPr lang="en-US" sz="2400" dirty="0" err="1">
                <a:latin typeface="Times New Roman" panose="02020603050405020304" pitchFamily="18" charset="0"/>
                <a:cs typeface="Times New Roman" panose="02020603050405020304" pitchFamily="18" charset="0"/>
              </a:rPr>
              <a:t>glottalised</a:t>
            </a:r>
            <a:r>
              <a:rPr lang="en-US" sz="2400" dirty="0">
                <a:latin typeface="Times New Roman" panose="02020603050405020304" pitchFamily="18" charset="0"/>
                <a:cs typeface="Times New Roman" panose="02020603050405020304" pitchFamily="18" charset="0"/>
              </a:rPr>
              <a:t> in Geordie, both at the end of a syllable and sometimes before a weak vowel.</a:t>
            </a:r>
          </a:p>
          <a:p>
            <a:r>
              <a:rPr lang="en-US" sz="2400" dirty="0">
                <a:latin typeface="Times New Roman" panose="02020603050405020304" pitchFamily="18" charset="0"/>
                <a:cs typeface="Times New Roman" panose="02020603050405020304" pitchFamily="18" charset="0"/>
              </a:rPr>
              <a:t>•	T-</a:t>
            </a:r>
            <a:r>
              <a:rPr lang="en-US" sz="2400" dirty="0" err="1">
                <a:latin typeface="Times New Roman" panose="02020603050405020304" pitchFamily="18" charset="0"/>
                <a:cs typeface="Times New Roman" panose="02020603050405020304" pitchFamily="18" charset="0"/>
              </a:rPr>
              <a:t>glottalisation</a:t>
            </a:r>
            <a:r>
              <a:rPr lang="en-US" sz="2400" dirty="0">
                <a:latin typeface="Times New Roman" panose="02020603050405020304" pitchFamily="18" charset="0"/>
                <a:cs typeface="Times New Roman" panose="02020603050405020304" pitchFamily="18" charset="0"/>
              </a:rPr>
              <a:t>, in which /t/ is </a:t>
            </a:r>
            <a:r>
              <a:rPr lang="en-US" sz="2400" dirty="0" err="1">
                <a:latin typeface="Times New Roman" panose="02020603050405020304" pitchFamily="18" charset="0"/>
                <a:cs typeface="Times New Roman" panose="02020603050405020304" pitchFamily="18" charset="0"/>
              </a:rPr>
              <a:t>realised</a:t>
            </a:r>
            <a:r>
              <a:rPr lang="en-US" sz="2400" dirty="0">
                <a:latin typeface="Times New Roman" panose="02020603050405020304" pitchFamily="18" charset="0"/>
                <a:cs typeface="Times New Roman" panose="02020603050405020304" pitchFamily="18" charset="0"/>
              </a:rPr>
              <a:t> by [ʔ] before a syllabic nasal (e.g., button as [ˈ</a:t>
            </a:r>
            <a:r>
              <a:rPr lang="en-US" sz="2400" dirty="0" err="1">
                <a:latin typeface="Times New Roman" panose="02020603050405020304" pitchFamily="18" charset="0"/>
                <a:cs typeface="Times New Roman" panose="02020603050405020304" pitchFamily="18" charset="0"/>
              </a:rPr>
              <a:t>bʊʔn</a:t>
            </a:r>
            <a:r>
              <a:rPr lang="en-US" sz="2400" dirty="0">
                <a:latin typeface="Times New Roman" panose="02020603050405020304" pitchFamily="18" charset="0"/>
                <a:cs typeface="Times New Roman" panose="02020603050405020304" pitchFamily="18" charset="0"/>
              </a:rPr>
              <a:t>]), in absolute final position (get as [</a:t>
            </a:r>
            <a:r>
              <a:rPr lang="en-US" sz="2400" dirty="0" err="1">
                <a:latin typeface="Times New Roman" panose="02020603050405020304" pitchFamily="18" charset="0"/>
                <a:cs typeface="Times New Roman" panose="02020603050405020304" pitchFamily="18" charset="0"/>
              </a:rPr>
              <a:t>ɡɛʔ</a:t>
            </a:r>
            <a:r>
              <a:rPr lang="en-US" sz="2400" dirty="0">
                <a:latin typeface="Times New Roman" panose="02020603050405020304" pitchFamily="18" charset="0"/>
                <a:cs typeface="Times New Roman" panose="02020603050405020304" pitchFamily="18" charset="0"/>
              </a:rPr>
              <a:t>]), and whenever the /t/ is intervocalic so long as the latter vowel is not stressed (pity as [ˈ</a:t>
            </a:r>
            <a:r>
              <a:rPr lang="en-US" sz="2400" dirty="0" err="1">
                <a:latin typeface="Times New Roman" panose="02020603050405020304" pitchFamily="18" charset="0"/>
                <a:cs typeface="Times New Roman" panose="02020603050405020304" pitchFamily="18" charset="0"/>
              </a:rPr>
              <a:t>pɪʔi</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Geordie Accent </a:t>
            </a:r>
            <a:endParaRPr lang="en-US" dirty="0"/>
          </a:p>
        </p:txBody>
      </p:sp>
    </p:spTree>
    <p:extLst>
      <p:ext uri="{BB962C8B-B14F-4D97-AF65-F5344CB8AC3E}">
        <p14:creationId xmlns:p14="http://schemas.microsoft.com/office/powerpoint/2010/main" val="115120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5678478"/>
          </a:xfrm>
          <a:prstGeom prst="rect">
            <a:avLst/>
          </a:prstGeom>
          <a:noFill/>
        </p:spPr>
        <p:txBody>
          <a:bodyPr wrap="square" rtlCol="0">
            <a:spAutoFit/>
          </a:bodyPr>
          <a:lstStyle/>
          <a:p>
            <a:pPr marL="457200" indent="-4572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Glottaling</a:t>
            </a:r>
            <a:r>
              <a:rPr lang="en-US" sz="2400" dirty="0">
                <a:latin typeface="Times New Roman" panose="02020603050405020304" pitchFamily="18" charset="0"/>
                <a:cs typeface="Times New Roman" panose="02020603050405020304" pitchFamily="18" charset="0"/>
              </a:rPr>
              <a:t> in Geordie is often perceived as a full glottal stop [ʔ] but it is in fact more often </a:t>
            </a:r>
            <a:r>
              <a:rPr lang="en-US" sz="2400" dirty="0" err="1">
                <a:latin typeface="Times New Roman" panose="02020603050405020304" pitchFamily="18" charset="0"/>
                <a:cs typeface="Times New Roman" panose="02020603050405020304" pitchFamily="18" charset="0"/>
              </a:rPr>
              <a:t>realised</a:t>
            </a:r>
            <a:r>
              <a:rPr lang="en-US" sz="2400" dirty="0">
                <a:latin typeface="Times New Roman" panose="02020603050405020304" pitchFamily="18" charset="0"/>
                <a:cs typeface="Times New Roman" panose="02020603050405020304" pitchFamily="18" charset="0"/>
              </a:rPr>
              <a:t> as ‘pre-</a:t>
            </a:r>
            <a:r>
              <a:rPr lang="en-US" sz="2400" dirty="0" err="1">
                <a:latin typeface="Times New Roman" panose="02020603050405020304" pitchFamily="18" charset="0"/>
                <a:cs typeface="Times New Roman" panose="02020603050405020304" pitchFamily="18" charset="0"/>
              </a:rPr>
              <a:t>glottalisation</a:t>
            </a:r>
            <a:r>
              <a:rPr lang="en-US" sz="2400" dirty="0">
                <a:latin typeface="Times New Roman" panose="02020603050405020304" pitchFamily="18" charset="0"/>
                <a:cs typeface="Times New Roman" panose="02020603050405020304" pitchFamily="18" charset="0"/>
              </a:rPr>
              <a:t>’, which is ‘an occlusion at the appropriate place of articulation and ‘</a:t>
            </a:r>
            <a:r>
              <a:rPr lang="en-US" sz="2400" dirty="0" err="1">
                <a:latin typeface="Times New Roman" panose="02020603050405020304" pitchFamily="18" charset="0"/>
                <a:cs typeface="Times New Roman" panose="02020603050405020304" pitchFamily="18" charset="0"/>
              </a:rPr>
              <a:t>glottalisation</a:t>
            </a:r>
            <a:r>
              <a:rPr lang="en-US" sz="2400" dirty="0">
                <a:latin typeface="Times New Roman" panose="02020603050405020304" pitchFamily="18" charset="0"/>
                <a:cs typeface="Times New Roman" panose="02020603050405020304" pitchFamily="18" charset="0"/>
              </a:rPr>
              <a:t>’, usually manifested as a short period of </a:t>
            </a:r>
            <a:r>
              <a:rPr lang="en-US" sz="2400" dirty="0" err="1">
                <a:latin typeface="Times New Roman" panose="02020603050405020304" pitchFamily="18" charset="0"/>
                <a:cs typeface="Times New Roman" panose="02020603050405020304" pitchFamily="18" charset="0"/>
              </a:rPr>
              <a:t>laryngealised</a:t>
            </a:r>
            <a:r>
              <a:rPr lang="en-US" sz="2400" dirty="0">
                <a:latin typeface="Times New Roman" panose="02020603050405020304" pitchFamily="18" charset="0"/>
                <a:cs typeface="Times New Roman" panose="02020603050405020304" pitchFamily="18" charset="0"/>
              </a:rPr>
              <a:t> voice before and/or after and often also during the stop </a:t>
            </a:r>
            <a:r>
              <a:rPr lang="en-US" sz="2400" dirty="0" err="1">
                <a:latin typeface="Times New Roman" panose="02020603050405020304" pitchFamily="18" charset="0"/>
                <a:cs typeface="Times New Roman" panose="02020603050405020304" pitchFamily="18" charset="0"/>
              </a:rPr>
              <a:t>gap’.This</a:t>
            </a:r>
            <a:r>
              <a:rPr lang="en-US" sz="2400" dirty="0">
                <a:latin typeface="Times New Roman" panose="02020603050405020304" pitchFamily="18" charset="0"/>
                <a:cs typeface="Times New Roman" panose="02020603050405020304" pitchFamily="18" charset="0"/>
              </a:rPr>
              <a:t> type of glottal is unique to Tyneside English.</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Other voiceless stops, /p, k/, are </a:t>
            </a:r>
            <a:r>
              <a:rPr lang="en-US" sz="2400" dirty="0" err="1">
                <a:latin typeface="Times New Roman" panose="02020603050405020304" pitchFamily="18" charset="0"/>
                <a:cs typeface="Times New Roman" panose="02020603050405020304" pitchFamily="18" charset="0"/>
              </a:rPr>
              <a:t>glottally</a:t>
            </a:r>
            <a:r>
              <a:rPr lang="en-US" sz="2400" dirty="0">
                <a:latin typeface="Times New Roman" panose="02020603050405020304" pitchFamily="18" charset="0"/>
                <a:cs typeface="Times New Roman" panose="02020603050405020304" pitchFamily="18" charset="0"/>
              </a:rPr>
              <a:t> reinforced in medial position, and </a:t>
            </a:r>
            <a:r>
              <a:rPr lang="en-US" sz="2400" dirty="0" err="1">
                <a:latin typeface="Times New Roman" panose="02020603050405020304" pitchFamily="18" charset="0"/>
                <a:cs typeface="Times New Roman" panose="02020603050405020304" pitchFamily="18" charset="0"/>
              </a:rPr>
              <a:t>preaspirated</a:t>
            </a:r>
            <a:r>
              <a:rPr lang="en-US" sz="2400" dirty="0">
                <a:latin typeface="Times New Roman" panose="02020603050405020304" pitchFamily="18" charset="0"/>
                <a:cs typeface="Times New Roman" panose="02020603050405020304" pitchFamily="18" charset="0"/>
              </a:rPr>
              <a:t> in final position.</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The dialect is non-rhotic, like most British dialects, most commonly as an alveolar approximant [ɹ], although a labiodental </a:t>
            </a:r>
            <a:r>
              <a:rPr lang="en-US" sz="2400" dirty="0" err="1">
                <a:latin typeface="Times New Roman" panose="02020603050405020304" pitchFamily="18" charset="0"/>
                <a:cs typeface="Times New Roman" panose="02020603050405020304" pitchFamily="18" charset="0"/>
              </a:rPr>
              <a:t>realisation</a:t>
            </a:r>
            <a:r>
              <a:rPr lang="en-US" sz="2400" dirty="0">
                <a:latin typeface="Times New Roman" panose="02020603050405020304" pitchFamily="18" charset="0"/>
                <a:cs typeface="Times New Roman" panose="02020603050405020304" pitchFamily="18" charset="0"/>
              </a:rPr>
              <a:t> [ʋ] is also growing for younger females (this is also possible by older males, albeit rarer). Traditionally, intrusive R was not present, instead </a:t>
            </a:r>
            <a:r>
              <a:rPr lang="en-US" sz="2400" dirty="0" err="1">
                <a:latin typeface="Times New Roman" panose="02020603050405020304" pitchFamily="18" charset="0"/>
                <a:cs typeface="Times New Roman" panose="02020603050405020304" pitchFamily="18" charset="0"/>
              </a:rPr>
              <a:t>glottalising</a:t>
            </a:r>
            <a:r>
              <a:rPr lang="en-US" sz="2400" dirty="0">
                <a:latin typeface="Times New Roman" panose="02020603050405020304" pitchFamily="18" charset="0"/>
                <a:cs typeface="Times New Roman" panose="02020603050405020304" pitchFamily="18" charset="0"/>
              </a:rPr>
              <a:t> between boundaries, however is present in newer varieties.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Yod-coalescence in both stressed and unstressed syllables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hlinkClick r:id="rId3"/>
              </a:rPr>
              <a:t>https://youtu.be/0C1jbnBB6nc</a:t>
            </a: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Geordie Accent </a:t>
            </a:r>
            <a:endParaRPr lang="en-US" dirty="0"/>
          </a:p>
        </p:txBody>
      </p:sp>
    </p:spTree>
    <p:extLst>
      <p:ext uri="{BB962C8B-B14F-4D97-AF65-F5344CB8AC3E}">
        <p14:creationId xmlns:p14="http://schemas.microsoft.com/office/powerpoint/2010/main" val="236440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5078313"/>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This accent is spoken at a lower pitch, making it easier to understand when compared to other British accents such as Scouse, </a:t>
            </a:r>
            <a:r>
              <a:rPr lang="en-US" sz="2700" dirty="0" err="1">
                <a:latin typeface="Times New Roman" panose="02020603050405020304" pitchFamily="18" charset="0"/>
                <a:cs typeface="Times New Roman" panose="02020603050405020304" pitchFamily="18" charset="0"/>
              </a:rPr>
              <a:t>Brummie</a:t>
            </a:r>
            <a:r>
              <a:rPr lang="en-US" sz="2700" dirty="0">
                <a:latin typeface="Times New Roman" panose="02020603050405020304" pitchFamily="18" charset="0"/>
                <a:cs typeface="Times New Roman" panose="02020603050405020304" pitchFamily="18" charset="0"/>
              </a:rPr>
              <a:t>, and Cockney. </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Manchester’s British accent also has unique intonation and pronunciation. For example, vowel sounds are over-enunciated. Its emphasis on the NG sound also makes it notably different compared to other accents.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Nasal Quality</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One of the biggest differentiating factors of this accent is its nasal quality. The sound of the words is produced by air moving through the nasal passage instead of the mouth. </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For example, the word “marks” will be pronounced as “</a:t>
            </a:r>
            <a:r>
              <a:rPr lang="en-US" sz="2700" dirty="0" err="1">
                <a:latin typeface="Times New Roman" panose="02020603050405020304" pitchFamily="18" charset="0"/>
                <a:cs typeface="Times New Roman" panose="02020603050405020304" pitchFamily="18" charset="0"/>
              </a:rPr>
              <a:t>maanks</a:t>
            </a:r>
            <a:r>
              <a:rPr lang="en-US" sz="2700" dirty="0">
                <a:latin typeface="Times New Roman" panose="02020603050405020304" pitchFamily="18" charset="0"/>
                <a:cs typeface="Times New Roman" panose="02020603050405020304" pitchFamily="18" charset="0"/>
              </a:rPr>
              <a:t>” and “badge” will be pronounced as “</a:t>
            </a:r>
            <a:r>
              <a:rPr lang="en-US" sz="2700" dirty="0" err="1">
                <a:latin typeface="Times New Roman" panose="02020603050405020304" pitchFamily="18" charset="0"/>
                <a:cs typeface="Times New Roman" panose="02020603050405020304" pitchFamily="18" charset="0"/>
              </a:rPr>
              <a:t>baange</a:t>
            </a:r>
            <a:r>
              <a:rPr lang="en-US" sz="2700" dirty="0">
                <a:latin typeface="Times New Roman" panose="02020603050405020304" pitchFamily="18" charset="0"/>
                <a:cs typeface="Times New Roman" panose="02020603050405020304" pitchFamily="18" charset="0"/>
              </a:rPr>
              <a:t>.” Manchester speakers produce an ‘n’ sound instead of ‘d’ and ‘r.’ </a:t>
            </a: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Mancunian Accent </a:t>
            </a:r>
            <a:endParaRPr lang="en-US" dirty="0"/>
          </a:p>
        </p:txBody>
      </p:sp>
    </p:spTree>
    <p:extLst>
      <p:ext uri="{BB962C8B-B14F-4D97-AF65-F5344CB8AC3E}">
        <p14:creationId xmlns:p14="http://schemas.microsoft.com/office/powerpoint/2010/main" val="426963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7986802"/>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Over-Enunciating Vowel Sounds</a:t>
            </a:r>
          </a:p>
          <a:p>
            <a:r>
              <a:rPr lang="en-US" sz="2700" dirty="0">
                <a:latin typeface="Times New Roman" panose="02020603050405020304" pitchFamily="18" charset="0"/>
                <a:cs typeface="Times New Roman" panose="02020603050405020304" pitchFamily="18" charset="0"/>
              </a:rPr>
              <a:t>Compared to other accents in the UK, Mancunians over-enunciate their vowels. The flattened vowels in most words make the vowels sound too clear. </a:t>
            </a:r>
          </a:p>
          <a:p>
            <a:r>
              <a:rPr lang="en-US" sz="2700" dirty="0">
                <a:latin typeface="Times New Roman" panose="02020603050405020304" pitchFamily="18" charset="0"/>
                <a:cs typeface="Times New Roman" panose="02020603050405020304" pitchFamily="18" charset="0"/>
              </a:rPr>
              <a:t>For example, ‘e’ and ‘y’ sounds at the end of sentences are replaced with ‘eh.’ Words like ‘very’ and ‘really’ are pronounced as ‘</a:t>
            </a:r>
            <a:r>
              <a:rPr lang="en-US" sz="2700" dirty="0" err="1">
                <a:latin typeface="Times New Roman" panose="02020603050405020304" pitchFamily="18" charset="0"/>
                <a:cs typeface="Times New Roman" panose="02020603050405020304" pitchFamily="18" charset="0"/>
              </a:rPr>
              <a:t>ver</a:t>
            </a:r>
            <a:r>
              <a:rPr lang="en-US" sz="2700" dirty="0">
                <a:latin typeface="Times New Roman" panose="02020603050405020304" pitchFamily="18" charset="0"/>
                <a:cs typeface="Times New Roman" panose="02020603050405020304" pitchFamily="18" charset="0"/>
              </a:rPr>
              <a:t>-eh’ and ‘</a:t>
            </a:r>
            <a:r>
              <a:rPr lang="en-US" sz="2700" dirty="0" err="1">
                <a:latin typeface="Times New Roman" panose="02020603050405020304" pitchFamily="18" charset="0"/>
                <a:cs typeface="Times New Roman" panose="02020603050405020304" pitchFamily="18" charset="0"/>
              </a:rPr>
              <a:t>reall</a:t>
            </a:r>
            <a:r>
              <a:rPr lang="en-US" sz="2700" dirty="0">
                <a:latin typeface="Times New Roman" panose="02020603050405020304" pitchFamily="18" charset="0"/>
                <a:cs typeface="Times New Roman" panose="02020603050405020304" pitchFamily="18" charset="0"/>
              </a:rPr>
              <a:t>-eh.’</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Contract Contractions</a:t>
            </a:r>
          </a:p>
          <a:p>
            <a:r>
              <a:rPr lang="en-US" sz="2700" dirty="0">
                <a:latin typeface="Times New Roman" panose="02020603050405020304" pitchFamily="18" charset="0"/>
                <a:cs typeface="Times New Roman" panose="02020603050405020304" pitchFamily="18" charset="0"/>
              </a:rPr>
              <a:t>One thing to know if you want to learn the Manchester accent is word contractions. While words like “does not” are usually contracted into “doesn’t” in most of the world, in Manchester accent it is contracted even further to “</a:t>
            </a:r>
            <a:r>
              <a:rPr lang="en-US" sz="2700" dirty="0" err="1">
                <a:latin typeface="Times New Roman" panose="02020603050405020304" pitchFamily="18" charset="0"/>
                <a:cs typeface="Times New Roman" panose="02020603050405020304" pitchFamily="18" charset="0"/>
              </a:rPr>
              <a:t>dunt’t</a:t>
            </a:r>
            <a:r>
              <a:rPr lang="en-US" sz="27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Manchester Lingo</a:t>
            </a:r>
          </a:p>
          <a:p>
            <a:r>
              <a:rPr lang="en-US" sz="2700" dirty="0">
                <a:latin typeface="Times New Roman" panose="02020603050405020304" pitchFamily="18" charset="0"/>
                <a:cs typeface="Times New Roman" panose="02020603050405020304" pitchFamily="18" charset="0"/>
              </a:rPr>
              <a:t>To blend in, you’ll also need to learn the lingo that is particular to Manchester.</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Dead: Very well</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Gaggin</a:t>
            </a:r>
            <a:r>
              <a:rPr lang="en-US" sz="2700" dirty="0">
                <a:latin typeface="Times New Roman" panose="02020603050405020304" pitchFamily="18" charset="0"/>
                <a:cs typeface="Times New Roman" panose="02020603050405020304" pitchFamily="18" charset="0"/>
              </a:rPr>
              <a:t>’: Thirsty</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Strickin</a:t>
            </a:r>
            <a:r>
              <a:rPr lang="en-US" sz="2700" dirty="0">
                <a:latin typeface="Times New Roman" panose="02020603050405020304" pitchFamily="18" charset="0"/>
                <a:cs typeface="Times New Roman" panose="02020603050405020304" pitchFamily="18" charset="0"/>
              </a:rPr>
              <a:t>’: Tears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Buzzin</a:t>
            </a:r>
            <a:r>
              <a:rPr lang="en-US" sz="2700" dirty="0">
                <a:latin typeface="Times New Roman" panose="02020603050405020304" pitchFamily="18" charset="0"/>
                <a:cs typeface="Times New Roman" panose="02020603050405020304" pitchFamily="18" charset="0"/>
              </a:rPr>
              <a:t>’: Excited</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Strops: Mood Swings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	https://youtu.be/6ffIOaj-Gdg</a:t>
            </a: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Mancunian Accent </a:t>
            </a:r>
            <a:endParaRPr lang="en-US" dirty="0"/>
          </a:p>
        </p:txBody>
      </p:sp>
    </p:spTree>
    <p:extLst>
      <p:ext uri="{BB962C8B-B14F-4D97-AF65-F5344CB8AC3E}">
        <p14:creationId xmlns:p14="http://schemas.microsoft.com/office/powerpoint/2010/main" val="400510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880621"/>
            <a:ext cx="11145672" cy="5078313"/>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Manchester Lingo</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To blend in, you’ll also need to learn the lingo that is particular to Manchester.</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Dead: Very well</a:t>
            </a:r>
          </a:p>
          <a:p>
            <a:pPr marL="457200" indent="-457200">
              <a:buFont typeface="Arial" panose="020B0604020202020204" pitchFamily="34" charset="0"/>
              <a:buChar char="•"/>
            </a:pPr>
            <a:r>
              <a:rPr lang="en-US" sz="2700" dirty="0" err="1">
                <a:latin typeface="Times New Roman" panose="02020603050405020304" pitchFamily="18" charset="0"/>
                <a:cs typeface="Times New Roman" panose="02020603050405020304" pitchFamily="18" charset="0"/>
              </a:rPr>
              <a:t>Gaggin</a:t>
            </a:r>
            <a:r>
              <a:rPr lang="en-US" sz="2700" dirty="0">
                <a:latin typeface="Times New Roman" panose="02020603050405020304" pitchFamily="18" charset="0"/>
                <a:cs typeface="Times New Roman" panose="02020603050405020304" pitchFamily="18" charset="0"/>
              </a:rPr>
              <a:t>’: Thirsty</a:t>
            </a:r>
          </a:p>
          <a:p>
            <a:pPr marL="457200" indent="-457200">
              <a:buFont typeface="Arial" panose="020B0604020202020204" pitchFamily="34" charset="0"/>
              <a:buChar char="•"/>
            </a:pPr>
            <a:r>
              <a:rPr lang="en-US" sz="2700" dirty="0" err="1">
                <a:latin typeface="Times New Roman" panose="02020603050405020304" pitchFamily="18" charset="0"/>
                <a:cs typeface="Times New Roman" panose="02020603050405020304" pitchFamily="18" charset="0"/>
              </a:rPr>
              <a:t>Strickin</a:t>
            </a:r>
            <a:r>
              <a:rPr lang="en-US" sz="2700" dirty="0">
                <a:latin typeface="Times New Roman" panose="02020603050405020304" pitchFamily="18" charset="0"/>
                <a:cs typeface="Times New Roman" panose="02020603050405020304" pitchFamily="18" charset="0"/>
              </a:rPr>
              <a:t>’: Tears</a:t>
            </a:r>
          </a:p>
          <a:p>
            <a:pPr marL="457200" indent="-457200">
              <a:buFont typeface="Arial" panose="020B0604020202020204" pitchFamily="34" charset="0"/>
              <a:buChar char="•"/>
            </a:pPr>
            <a:r>
              <a:rPr lang="en-US" sz="2700" dirty="0" err="1">
                <a:latin typeface="Times New Roman" panose="02020603050405020304" pitchFamily="18" charset="0"/>
                <a:cs typeface="Times New Roman" panose="02020603050405020304" pitchFamily="18" charset="0"/>
              </a:rPr>
              <a:t>Buzzin</a:t>
            </a:r>
            <a:r>
              <a:rPr lang="en-US" sz="2700" dirty="0">
                <a:latin typeface="Times New Roman" panose="02020603050405020304" pitchFamily="18" charset="0"/>
                <a:cs typeface="Times New Roman" panose="02020603050405020304" pitchFamily="18" charset="0"/>
              </a:rPr>
              <a:t>’: Excited</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Strops: Mood Swings</a:t>
            </a:r>
          </a:p>
          <a:p>
            <a:endParaRPr lang="en-US" sz="2700" dirty="0">
              <a:latin typeface="Times New Roman" panose="02020603050405020304" pitchFamily="18" charset="0"/>
              <a:cs typeface="Times New Roman" panose="02020603050405020304" pitchFamily="18" charset="0"/>
            </a:endParaRPr>
          </a:p>
          <a:p>
            <a:r>
              <a:rPr lang="en-US" sz="2700" dirty="0">
                <a:latin typeface="Times New Roman" panose="02020603050405020304" pitchFamily="18" charset="0"/>
                <a:cs typeface="Times New Roman" panose="02020603050405020304" pitchFamily="18" charset="0"/>
                <a:hlinkClick r:id="rId3"/>
              </a:rPr>
              <a:t>https://youtu.be/6ffIOaj-Gdg</a:t>
            </a:r>
            <a:endParaRPr lang="en-US" sz="2700" dirty="0">
              <a:latin typeface="Times New Roman" panose="02020603050405020304" pitchFamily="18" charset="0"/>
              <a:cs typeface="Times New Roman" panose="02020603050405020304" pitchFamily="18" charset="0"/>
            </a:endParaRPr>
          </a:p>
          <a:p>
            <a:endParaRPr lang="en-US"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116318"/>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Mancunian Accent </a:t>
            </a:r>
            <a:endParaRPr lang="en-US" dirty="0"/>
          </a:p>
        </p:txBody>
      </p:sp>
    </p:spTree>
    <p:extLst>
      <p:ext uri="{BB962C8B-B14F-4D97-AF65-F5344CB8AC3E}">
        <p14:creationId xmlns:p14="http://schemas.microsoft.com/office/powerpoint/2010/main" val="282331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References</a:t>
            </a:r>
            <a:endParaRPr lang="en-US" dirty="0"/>
          </a:p>
        </p:txBody>
      </p:sp>
    </p:spTree>
    <p:extLst>
      <p:ext uri="{BB962C8B-B14F-4D97-AF65-F5344CB8AC3E}">
        <p14:creationId xmlns:p14="http://schemas.microsoft.com/office/powerpoint/2010/main" val="291519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304F6049-9EAA-C8A4-E3D5-94E159C287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617544" y="1687006"/>
            <a:ext cx="9614563" cy="1754326"/>
          </a:xfrm>
          <a:prstGeom prst="rect">
            <a:avLst/>
          </a:prstGeom>
          <a:noFill/>
        </p:spPr>
        <p:txBody>
          <a:bodyPr wrap="square" rtlCol="0">
            <a:spAutoFit/>
          </a:bodyPr>
          <a:lstStyle/>
          <a:p>
            <a:pPr algn="ctr"/>
            <a:endParaRPr lang="en-US" sz="3600" b="1" dirty="0"/>
          </a:p>
          <a:p>
            <a:pPr algn="ctr"/>
            <a:endParaRPr lang="en-US" sz="3600" b="1" dirty="0"/>
          </a:p>
          <a:p>
            <a:pPr algn="ctr"/>
            <a:endParaRPr lang="en-US" sz="3600" b="1" dirty="0"/>
          </a:p>
        </p:txBody>
      </p:sp>
      <p:sp>
        <p:nvSpPr>
          <p:cNvPr id="3" name="AutoShape 2" descr="Smiley Emoticon Angel Emoji Clip Art, PNG, 512x500px, Smiley, Angel, Art,  Bird, Carnivoran Download Fre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422F6752-4946-9D0A-A720-F9E0E357D1CF}"/>
              </a:ext>
            </a:extLst>
          </p:cNvPr>
          <p:cNvSpPr txBox="1"/>
          <p:nvPr/>
        </p:nvSpPr>
        <p:spPr>
          <a:xfrm>
            <a:off x="2751494" y="1733172"/>
            <a:ext cx="6275202" cy="3416320"/>
          </a:xfrm>
          <a:prstGeom prst="rect">
            <a:avLst/>
          </a:prstGeom>
          <a:noFill/>
        </p:spPr>
        <p:txBody>
          <a:bodyPr wrap="square" rtlCol="0">
            <a:spAutoFit/>
          </a:bodyPr>
          <a:lstStyle/>
          <a:p>
            <a:pPr algn="ctr"/>
            <a:r>
              <a:rPr lang="en-US" sz="7200" b="1" dirty="0">
                <a:latin typeface="Times New Roman" panose="02020603050405020304" pitchFamily="18" charset="0"/>
                <a:cs typeface="Times New Roman" panose="02020603050405020304" pitchFamily="18" charset="0"/>
              </a:rPr>
              <a:t>THANK YOU FOR YOUR ATTENTION!</a:t>
            </a:r>
            <a:endParaRPr 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611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What is Accent ?</a:t>
            </a:r>
            <a:endParaRPr lang="en-US" dirty="0"/>
          </a:p>
        </p:txBody>
      </p:sp>
      <p:graphicFrame>
        <p:nvGraphicFramePr>
          <p:cNvPr id="4" name="Table 3">
            <a:extLst>
              <a:ext uri="{FF2B5EF4-FFF2-40B4-BE49-F238E27FC236}">
                <a16:creationId xmlns:a16="http://schemas.microsoft.com/office/drawing/2014/main" id="{C259A988-5BCF-38D1-B3F7-62817465259F}"/>
              </a:ext>
            </a:extLst>
          </p:cNvPr>
          <p:cNvGraphicFramePr>
            <a:graphicFrameLocks noGrp="1"/>
          </p:cNvGraphicFramePr>
          <p:nvPr>
            <p:extLst>
              <p:ext uri="{D42A27DB-BD31-4B8C-83A1-F6EECF244321}">
                <p14:modId xmlns:p14="http://schemas.microsoft.com/office/powerpoint/2010/main" val="2464062423"/>
              </p:ext>
            </p:extLst>
          </p:nvPr>
        </p:nvGraphicFramePr>
        <p:xfrm>
          <a:off x="2173356" y="1343119"/>
          <a:ext cx="7845288" cy="5071693"/>
        </p:xfrm>
        <a:graphic>
          <a:graphicData uri="http://schemas.openxmlformats.org/drawingml/2006/table">
            <a:tbl>
              <a:tblPr firstRow="1" firstCol="1" bandRow="1">
                <a:tableStyleId>{7DF18680-E054-41AD-8BC1-D1AEF772440D}</a:tableStyleId>
              </a:tblPr>
              <a:tblGrid>
                <a:gridCol w="3922644">
                  <a:extLst>
                    <a:ext uri="{9D8B030D-6E8A-4147-A177-3AD203B41FA5}">
                      <a16:colId xmlns:a16="http://schemas.microsoft.com/office/drawing/2014/main" val="371195326"/>
                    </a:ext>
                  </a:extLst>
                </a:gridCol>
                <a:gridCol w="3922644">
                  <a:extLst>
                    <a:ext uri="{9D8B030D-6E8A-4147-A177-3AD203B41FA5}">
                      <a16:colId xmlns:a16="http://schemas.microsoft.com/office/drawing/2014/main" val="3480326839"/>
                    </a:ext>
                  </a:extLst>
                </a:gridCol>
              </a:tblGrid>
              <a:tr h="265720">
                <a:tc>
                  <a:txBody>
                    <a:bodyPr/>
                    <a:lstStyle/>
                    <a:p>
                      <a:pPr>
                        <a:lnSpc>
                          <a:spcPct val="107000"/>
                        </a:lnSpc>
                        <a:spcBef>
                          <a:spcPts val="1500"/>
                        </a:spcBef>
                        <a:spcAft>
                          <a:spcPts val="1500"/>
                        </a:spcAft>
                      </a:pPr>
                      <a:r>
                        <a:rPr lang="en-GB" sz="1800" kern="100">
                          <a:effectLst/>
                        </a:rPr>
                        <a:t>British Accent</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Region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1694110845"/>
                  </a:ext>
                </a:extLst>
              </a:tr>
              <a:tr h="356840">
                <a:tc>
                  <a:txBody>
                    <a:bodyPr/>
                    <a:lstStyle/>
                    <a:p>
                      <a:pPr>
                        <a:lnSpc>
                          <a:spcPct val="107000"/>
                        </a:lnSpc>
                        <a:spcBef>
                          <a:spcPts val="1500"/>
                        </a:spcBef>
                        <a:spcAft>
                          <a:spcPts val="1500"/>
                        </a:spcAft>
                      </a:pPr>
                      <a:r>
                        <a:rPr lang="en-GB" sz="1800" kern="100">
                          <a:effectLst/>
                        </a:rPr>
                        <a:t>RP (Received Pronunciation)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dirty="0">
                          <a:effectLst/>
                        </a:rPr>
                        <a:t>London and South East England</a:t>
                      </a:r>
                      <a:endParaRPr lang="en-150"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654086813"/>
                  </a:ext>
                </a:extLst>
              </a:tr>
              <a:tr h="265720">
                <a:tc>
                  <a:txBody>
                    <a:bodyPr/>
                    <a:lstStyle/>
                    <a:p>
                      <a:pPr>
                        <a:lnSpc>
                          <a:spcPct val="107000"/>
                        </a:lnSpc>
                        <a:spcBef>
                          <a:spcPts val="1500"/>
                        </a:spcBef>
                        <a:spcAft>
                          <a:spcPts val="1500"/>
                        </a:spcAft>
                      </a:pPr>
                      <a:r>
                        <a:rPr lang="en-GB" sz="1800" kern="100">
                          <a:effectLst/>
                        </a:rPr>
                        <a:t>Cockney</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London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130962518"/>
                  </a:ext>
                </a:extLst>
              </a:tr>
              <a:tr h="271010">
                <a:tc>
                  <a:txBody>
                    <a:bodyPr/>
                    <a:lstStyle/>
                    <a:p>
                      <a:pPr>
                        <a:lnSpc>
                          <a:spcPct val="107000"/>
                        </a:lnSpc>
                        <a:spcBef>
                          <a:spcPts val="1500"/>
                        </a:spcBef>
                        <a:spcAft>
                          <a:spcPts val="1500"/>
                        </a:spcAft>
                      </a:pPr>
                      <a:r>
                        <a:rPr lang="en-GB" sz="1800" kern="100">
                          <a:effectLst/>
                        </a:rPr>
                        <a:t>Scouse (Liverpudlian)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Liverpool</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356835799"/>
                  </a:ext>
                </a:extLst>
              </a:tr>
              <a:tr h="442552">
                <a:tc>
                  <a:txBody>
                    <a:bodyPr/>
                    <a:lstStyle/>
                    <a:p>
                      <a:pPr>
                        <a:lnSpc>
                          <a:spcPct val="107000"/>
                        </a:lnSpc>
                        <a:spcBef>
                          <a:spcPts val="1500"/>
                        </a:spcBef>
                        <a:spcAft>
                          <a:spcPts val="1500"/>
                        </a:spcAft>
                      </a:pPr>
                      <a:r>
                        <a:rPr lang="en-GB" sz="1800" kern="100" dirty="0">
                          <a:effectLst/>
                        </a:rPr>
                        <a:t>Geordie (Tyneside/Newcastle English)</a:t>
                      </a:r>
                      <a:endParaRPr lang="en-150"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Tyneside/Newcastle</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548928266"/>
                  </a:ext>
                </a:extLst>
              </a:tr>
              <a:tr h="356840">
                <a:tc>
                  <a:txBody>
                    <a:bodyPr/>
                    <a:lstStyle/>
                    <a:p>
                      <a:pPr>
                        <a:lnSpc>
                          <a:spcPct val="107000"/>
                        </a:lnSpc>
                        <a:spcBef>
                          <a:spcPts val="1500"/>
                        </a:spcBef>
                        <a:spcAft>
                          <a:spcPts val="1500"/>
                        </a:spcAft>
                      </a:pPr>
                      <a:r>
                        <a:rPr lang="en-GB" sz="1800" kern="100">
                          <a:effectLst/>
                        </a:rPr>
                        <a:t>Brummie (Birmingham English)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Birmingham</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3697061875"/>
                  </a:ext>
                </a:extLst>
              </a:tr>
              <a:tr h="265720">
                <a:tc>
                  <a:txBody>
                    <a:bodyPr/>
                    <a:lstStyle/>
                    <a:p>
                      <a:pPr>
                        <a:lnSpc>
                          <a:spcPct val="107000"/>
                        </a:lnSpc>
                        <a:spcBef>
                          <a:spcPts val="1500"/>
                        </a:spcBef>
                        <a:spcAft>
                          <a:spcPts val="1500"/>
                        </a:spcAft>
                      </a:pPr>
                      <a:r>
                        <a:rPr lang="en-GB" sz="1800" kern="100">
                          <a:effectLst/>
                        </a:rPr>
                        <a:t>Manc (Mancunian)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Manchester</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639063704"/>
                  </a:ext>
                </a:extLst>
              </a:tr>
              <a:tr h="265720">
                <a:tc>
                  <a:txBody>
                    <a:bodyPr/>
                    <a:lstStyle/>
                    <a:p>
                      <a:pPr>
                        <a:lnSpc>
                          <a:spcPct val="107000"/>
                        </a:lnSpc>
                        <a:spcBef>
                          <a:spcPts val="1500"/>
                        </a:spcBef>
                        <a:spcAft>
                          <a:spcPts val="1500"/>
                        </a:spcAft>
                      </a:pPr>
                      <a:r>
                        <a:rPr lang="en-GB" sz="1800" kern="100">
                          <a:effectLst/>
                        </a:rPr>
                        <a:t>Yorkshire English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Yorkshire</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1518306338"/>
                  </a:ext>
                </a:extLst>
              </a:tr>
              <a:tr h="271010">
                <a:tc>
                  <a:txBody>
                    <a:bodyPr/>
                    <a:lstStyle/>
                    <a:p>
                      <a:pPr>
                        <a:lnSpc>
                          <a:spcPct val="107000"/>
                        </a:lnSpc>
                        <a:spcBef>
                          <a:spcPts val="1500"/>
                        </a:spcBef>
                        <a:spcAft>
                          <a:spcPts val="1500"/>
                        </a:spcAft>
                      </a:pPr>
                      <a:r>
                        <a:rPr lang="en-GB" sz="1800" kern="100">
                          <a:effectLst/>
                        </a:rPr>
                        <a:t>West Country English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South West England</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689673601"/>
                  </a:ext>
                </a:extLst>
              </a:tr>
              <a:tr h="265720">
                <a:tc>
                  <a:txBody>
                    <a:bodyPr/>
                    <a:lstStyle/>
                    <a:p>
                      <a:pPr>
                        <a:lnSpc>
                          <a:spcPct val="107000"/>
                        </a:lnSpc>
                        <a:spcBef>
                          <a:spcPts val="1500"/>
                        </a:spcBef>
                        <a:spcAft>
                          <a:spcPts val="1500"/>
                        </a:spcAft>
                      </a:pPr>
                      <a:r>
                        <a:rPr lang="en-GB" sz="1800" kern="100">
                          <a:effectLst/>
                        </a:rPr>
                        <a:t>Bristolian</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Bristol</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3983578062"/>
                  </a:ext>
                </a:extLst>
              </a:tr>
              <a:tr h="265720">
                <a:tc>
                  <a:txBody>
                    <a:bodyPr/>
                    <a:lstStyle/>
                    <a:p>
                      <a:pPr>
                        <a:lnSpc>
                          <a:spcPct val="107000"/>
                        </a:lnSpc>
                        <a:spcBef>
                          <a:spcPts val="1500"/>
                        </a:spcBef>
                        <a:spcAft>
                          <a:spcPts val="1500"/>
                        </a:spcAft>
                      </a:pPr>
                      <a:r>
                        <a:rPr lang="en-GB" sz="1800" kern="100">
                          <a:effectLst/>
                        </a:rPr>
                        <a:t>Essex English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Essex</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3903462909"/>
                  </a:ext>
                </a:extLst>
              </a:tr>
              <a:tr h="271010">
                <a:tc>
                  <a:txBody>
                    <a:bodyPr/>
                    <a:lstStyle/>
                    <a:p>
                      <a:pPr>
                        <a:lnSpc>
                          <a:spcPct val="107000"/>
                        </a:lnSpc>
                        <a:spcBef>
                          <a:spcPts val="1500"/>
                        </a:spcBef>
                        <a:spcAft>
                          <a:spcPts val="1500"/>
                        </a:spcAft>
                      </a:pPr>
                      <a:r>
                        <a:rPr lang="en-GB" sz="1800" kern="100">
                          <a:effectLst/>
                        </a:rPr>
                        <a:t>Scottish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Scotland</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1783536905"/>
                  </a:ext>
                </a:extLst>
              </a:tr>
              <a:tr h="265720">
                <a:tc>
                  <a:txBody>
                    <a:bodyPr/>
                    <a:lstStyle/>
                    <a:p>
                      <a:pPr>
                        <a:lnSpc>
                          <a:spcPct val="107000"/>
                        </a:lnSpc>
                        <a:spcBef>
                          <a:spcPts val="1500"/>
                        </a:spcBef>
                        <a:spcAft>
                          <a:spcPts val="1500"/>
                        </a:spcAft>
                      </a:pPr>
                      <a:r>
                        <a:rPr lang="en-GB" sz="1800" kern="100">
                          <a:effectLst/>
                        </a:rPr>
                        <a:t>Welsh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a:effectLst/>
                        </a:rPr>
                        <a:t>Wales</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2136555474"/>
                  </a:ext>
                </a:extLst>
              </a:tr>
              <a:tr h="265720">
                <a:tc>
                  <a:txBody>
                    <a:bodyPr/>
                    <a:lstStyle/>
                    <a:p>
                      <a:pPr>
                        <a:lnSpc>
                          <a:spcPct val="107000"/>
                        </a:lnSpc>
                        <a:spcBef>
                          <a:spcPts val="1500"/>
                        </a:spcBef>
                        <a:spcAft>
                          <a:spcPts val="1500"/>
                        </a:spcAft>
                      </a:pPr>
                      <a:r>
                        <a:rPr lang="en-GB" sz="1800" kern="100">
                          <a:effectLst/>
                        </a:rPr>
                        <a:t>Northern Irish</a:t>
                      </a:r>
                      <a:endParaRPr lang="en-150"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tc>
                  <a:txBody>
                    <a:bodyPr/>
                    <a:lstStyle/>
                    <a:p>
                      <a:pPr>
                        <a:lnSpc>
                          <a:spcPct val="107000"/>
                        </a:lnSpc>
                        <a:spcBef>
                          <a:spcPts val="1500"/>
                        </a:spcBef>
                        <a:spcAft>
                          <a:spcPts val="1500"/>
                        </a:spcAft>
                      </a:pPr>
                      <a:r>
                        <a:rPr lang="en-GB" sz="1800" kern="100" dirty="0">
                          <a:effectLst/>
                        </a:rPr>
                        <a:t>Northern Ireland</a:t>
                      </a:r>
                      <a:endParaRPr lang="en-150"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561" marR="38561" marT="38561" marB="38561" anchor="ctr"/>
                </a:tc>
                <a:extLst>
                  <a:ext uri="{0D108BD9-81ED-4DB2-BD59-A6C34878D82A}">
                    <a16:rowId xmlns:a16="http://schemas.microsoft.com/office/drawing/2014/main" val="618283913"/>
                  </a:ext>
                </a:extLst>
              </a:tr>
            </a:tbl>
          </a:graphicData>
        </a:graphic>
      </p:graphicFrame>
    </p:spTree>
    <p:extLst>
      <p:ext uri="{BB962C8B-B14F-4D97-AF65-F5344CB8AC3E}">
        <p14:creationId xmlns:p14="http://schemas.microsoft.com/office/powerpoint/2010/main" val="349063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527028"/>
            <a:ext cx="11145672" cy="4401205"/>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1.Received Pronunciation’, or standard English – also known as the Queen’s English. Received Pronunciation, or RP, is what most non-Brits are used to hearing as a British accent, often when you switch on the BBC or World Service.</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But it’s called the Queen’s English for a reason – hardly anyone in the UK apart from the Queen speaks this way. Here’s a little taster from Her Majesty.</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hlinkClick r:id="rId3"/>
              </a:rPr>
              <a:t>https://youtu.be/mBRP-o6Q85s</a:t>
            </a: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hlinkClick r:id="rId4"/>
              </a:rPr>
              <a:t>https://youtu.be/A-mO7rbYtgk</a:t>
            </a: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F7DE030-1CAF-952B-C0B9-4BB64F4F7185}"/>
              </a:ext>
            </a:extLst>
          </p:cNvPr>
          <p:cNvSpPr txBox="1"/>
          <p:nvPr/>
        </p:nvSpPr>
        <p:spPr>
          <a:xfrm>
            <a:off x="261582" y="301849"/>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What is Accent ?</a:t>
            </a:r>
            <a:endParaRPr lang="en-US" dirty="0"/>
          </a:p>
        </p:txBody>
      </p:sp>
    </p:spTree>
    <p:extLst>
      <p:ext uri="{BB962C8B-B14F-4D97-AF65-F5344CB8AC3E}">
        <p14:creationId xmlns:p14="http://schemas.microsoft.com/office/powerpoint/2010/main" val="306945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963410"/>
            <a:ext cx="11145672" cy="4770537"/>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long [ɑː] sound in words such as bath, palm and start.</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RP speakers never drop the letter ‘h’ at the beginning of words, which is common in many other varieties of English.</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Words such as news, due, stupid, Tuesday  </a:t>
            </a:r>
            <a:r>
              <a:rPr lang="en-GB" sz="2800" dirty="0">
                <a:latin typeface="Times New Roman" panose="02020603050405020304" pitchFamily="18" charset="0"/>
                <a:cs typeface="Times New Roman" panose="02020603050405020304" pitchFamily="18" charset="0"/>
              </a:rPr>
              <a:t>and enthusiasm </a:t>
            </a:r>
            <a:r>
              <a:rPr lang="en-US" sz="2800" dirty="0">
                <a:latin typeface="Times New Roman" panose="02020603050405020304" pitchFamily="18" charset="0"/>
                <a:cs typeface="Times New Roman" panose="02020603050405020304" pitchFamily="18" charset="0"/>
              </a:rPr>
              <a:t>are pronounced with a /j/ sound: /</a:t>
            </a:r>
            <a:r>
              <a:rPr lang="en-US" sz="2800" dirty="0" err="1">
                <a:latin typeface="Times New Roman" panose="02020603050405020304" pitchFamily="18" charset="0"/>
                <a:cs typeface="Times New Roman" panose="02020603050405020304" pitchFamily="18" charset="0"/>
              </a:rPr>
              <a:t>nju:z</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dju</a:t>
            </a:r>
            <a:r>
              <a:rPr lang="en-US" sz="2800" dirty="0">
                <a:latin typeface="Times New Roman" panose="02020603050405020304" pitchFamily="18" charset="0"/>
                <a:cs typeface="Times New Roman" panose="02020603050405020304" pitchFamily="18" charset="0"/>
              </a:rPr>
              <a:t>:/, /ˈ</a:t>
            </a:r>
            <a:r>
              <a:rPr lang="en-US" sz="2800" dirty="0" err="1">
                <a:latin typeface="Times New Roman" panose="02020603050405020304" pitchFamily="18" charset="0"/>
                <a:cs typeface="Times New Roman" panose="02020603050405020304" pitchFamily="18" charset="0"/>
              </a:rPr>
              <a:t>stju:pɪd</a:t>
            </a:r>
            <a:r>
              <a:rPr lang="en-US" sz="2800" dirty="0">
                <a:latin typeface="Times New Roman" panose="02020603050405020304" pitchFamily="18" charset="0"/>
                <a:cs typeface="Times New Roman" panose="02020603050405020304" pitchFamily="18" charset="0"/>
              </a:rPr>
              <a:t>/, /ˈ</a:t>
            </a:r>
            <a:r>
              <a:rPr lang="en-US" sz="2800" dirty="0" err="1">
                <a:latin typeface="Times New Roman" panose="02020603050405020304" pitchFamily="18" charset="0"/>
                <a:cs typeface="Times New Roman" panose="02020603050405020304" pitchFamily="18" charset="0"/>
              </a:rPr>
              <a:t>tju:zdeɪ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ɪnˈθjuːziæzəm</a:t>
            </a:r>
            <a:r>
              <a:rPr lang="en-US" sz="2800" dirty="0">
                <a:latin typeface="Times New Roman" panose="02020603050405020304" pitchFamily="18" charset="0"/>
                <a:cs typeface="Times New Roman" panose="02020603050405020304" pitchFamily="18" charset="0"/>
              </a:rPr>
              <a:t>/. Many other accents, including American English, have lost this sound in a process known as ‘yod-dropping’: /</a:t>
            </a:r>
            <a:r>
              <a:rPr lang="en-US" sz="2800" dirty="0" err="1">
                <a:latin typeface="Times New Roman" panose="02020603050405020304" pitchFamily="18" charset="0"/>
                <a:cs typeface="Times New Roman" panose="02020603050405020304" pitchFamily="18" charset="0"/>
              </a:rPr>
              <a:t>nu:z</a:t>
            </a:r>
            <a:r>
              <a:rPr lang="en-US" sz="2800" dirty="0">
                <a:latin typeface="Times New Roman" panose="02020603050405020304" pitchFamily="18" charset="0"/>
                <a:cs typeface="Times New Roman" panose="02020603050405020304" pitchFamily="18" charset="0"/>
              </a:rPr>
              <a:t>/, /du:/, /</a:t>
            </a:r>
            <a:r>
              <a:rPr lang="en-US" sz="2800" dirty="0" err="1">
                <a:latin typeface="Times New Roman" panose="02020603050405020304" pitchFamily="18" charset="0"/>
                <a:cs typeface="Times New Roman" panose="02020603050405020304" pitchFamily="18" charset="0"/>
              </a:rPr>
              <a:t>ɪnˈθuːziæzəm</a:t>
            </a:r>
            <a:r>
              <a:rPr lang="en-US" sz="2800" dirty="0">
                <a:latin typeface="Times New Roman" panose="02020603050405020304" pitchFamily="18" charset="0"/>
                <a:cs typeface="Times New Roman" panose="02020603050405020304" pitchFamily="18" charset="0"/>
              </a:rPr>
              <a:t>/ etc. However, not all words behave like this; cute, fuse and music are pronounced with the /j/ sound by RP speakers and others alike.</a:t>
            </a:r>
          </a:p>
          <a:p>
            <a:endParaRPr 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1754326"/>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Characteristics of Received </a:t>
            </a:r>
            <a:r>
              <a:rPr lang="en-US" sz="5400" b="1" dirty="0" err="1">
                <a:latin typeface="Times New Roman" panose="02020603050405020304" pitchFamily="18" charset="0"/>
                <a:cs typeface="Times New Roman" panose="02020603050405020304" pitchFamily="18" charset="0"/>
              </a:rPr>
              <a:t>Pronounciation</a:t>
            </a:r>
            <a:r>
              <a:rPr lang="en-US" sz="5400" b="1"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90151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341498"/>
            <a:ext cx="11145672" cy="5078313"/>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Like most other British accents, RP is non-rhotic, meaning the /r/ sound in the middle or at the end of a word is dropped unless a vowel comes after it. For example:</a:t>
            </a:r>
          </a:p>
          <a:p>
            <a:r>
              <a:rPr lang="en-US" sz="2700" dirty="0">
                <a:latin typeface="Times New Roman" panose="02020603050405020304" pitchFamily="18" charset="0"/>
                <a:cs typeface="Times New Roman" panose="02020603050405020304" pitchFamily="18" charset="0"/>
              </a:rPr>
              <a:t>The /r/ is not pronounced in words such as "father," "car," "butter," and "farm."</a:t>
            </a:r>
          </a:p>
          <a:p>
            <a:r>
              <a:rPr lang="en-US" sz="2700" dirty="0">
                <a:latin typeface="Times New Roman" panose="02020603050405020304" pitchFamily="18" charset="0"/>
                <a:cs typeface="Times New Roman" panose="02020603050405020304" pitchFamily="18" charset="0"/>
              </a:rPr>
              <a:t>Father: /ˈ</a:t>
            </a:r>
            <a:r>
              <a:rPr lang="en-US" sz="2700" dirty="0" err="1">
                <a:latin typeface="Times New Roman" panose="02020603050405020304" pitchFamily="18" charset="0"/>
                <a:cs typeface="Times New Roman" panose="02020603050405020304" pitchFamily="18" charset="0"/>
              </a:rPr>
              <a:t>fɑːðə</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Car: /</a:t>
            </a:r>
            <a:r>
              <a:rPr lang="en-US" sz="2700" dirty="0" err="1">
                <a:latin typeface="Times New Roman" panose="02020603050405020304" pitchFamily="18" charset="0"/>
                <a:cs typeface="Times New Roman" panose="02020603050405020304" pitchFamily="18" charset="0"/>
              </a:rPr>
              <a:t>kɑ</a:t>
            </a:r>
            <a:r>
              <a:rPr lang="en-US" sz="2700" dirty="0">
                <a:latin typeface="Times New Roman" panose="02020603050405020304" pitchFamily="18" charset="0"/>
                <a:cs typeface="Times New Roman" panose="02020603050405020304" pitchFamily="18" charset="0"/>
              </a:rPr>
              <a:t>ː/</a:t>
            </a:r>
          </a:p>
          <a:p>
            <a:r>
              <a:rPr lang="en-US" sz="2700" dirty="0">
                <a:latin typeface="Times New Roman" panose="02020603050405020304" pitchFamily="18" charset="0"/>
                <a:cs typeface="Times New Roman" panose="02020603050405020304" pitchFamily="18" charset="0"/>
              </a:rPr>
              <a:t>Farm: /</a:t>
            </a:r>
            <a:r>
              <a:rPr lang="en-US" sz="2700" dirty="0" err="1">
                <a:latin typeface="Times New Roman" panose="02020603050405020304" pitchFamily="18" charset="0"/>
                <a:cs typeface="Times New Roman" panose="02020603050405020304" pitchFamily="18" charset="0"/>
              </a:rPr>
              <a:t>fɑːm</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In comparison, here are the same words transcribed in a standard American accent:</a:t>
            </a:r>
          </a:p>
          <a:p>
            <a:r>
              <a:rPr lang="en-US" sz="2700" dirty="0">
                <a:latin typeface="Times New Roman" panose="02020603050405020304" pitchFamily="18" charset="0"/>
                <a:cs typeface="Times New Roman" panose="02020603050405020304" pitchFamily="18" charset="0"/>
              </a:rPr>
              <a:t>Father: /ˈ</a:t>
            </a:r>
            <a:r>
              <a:rPr lang="en-US" sz="2700" dirty="0" err="1">
                <a:latin typeface="Times New Roman" panose="02020603050405020304" pitchFamily="18" charset="0"/>
                <a:cs typeface="Times New Roman" panose="02020603050405020304" pitchFamily="18" charset="0"/>
              </a:rPr>
              <a:t>fɑðər</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Car: /</a:t>
            </a:r>
            <a:r>
              <a:rPr lang="en-US" sz="2700" dirty="0" err="1">
                <a:latin typeface="Times New Roman" panose="02020603050405020304" pitchFamily="18" charset="0"/>
                <a:cs typeface="Times New Roman" panose="02020603050405020304" pitchFamily="18" charset="0"/>
              </a:rPr>
              <a:t>kɑr</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Farm: /</a:t>
            </a:r>
            <a:r>
              <a:rPr lang="en-US" sz="2700" dirty="0" err="1">
                <a:latin typeface="Times New Roman" panose="02020603050405020304" pitchFamily="18" charset="0"/>
                <a:cs typeface="Times New Roman" panose="02020603050405020304" pitchFamily="18" charset="0"/>
              </a:rPr>
              <a:t>fɑrm</a:t>
            </a:r>
            <a:r>
              <a:rPr lang="en-US" sz="27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Non-rhoticity</a:t>
            </a:r>
            <a:endParaRPr lang="en-US" dirty="0"/>
          </a:p>
        </p:txBody>
      </p:sp>
    </p:spTree>
    <p:extLst>
      <p:ext uri="{BB962C8B-B14F-4D97-AF65-F5344CB8AC3E}">
        <p14:creationId xmlns:p14="http://schemas.microsoft.com/office/powerpoint/2010/main" val="394992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5493812"/>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RP uses the long /ɑː/ vowel sound. For example:</a:t>
            </a:r>
          </a:p>
          <a:p>
            <a:r>
              <a:rPr lang="en-US" sz="2700" dirty="0">
                <a:latin typeface="Times New Roman" panose="02020603050405020304" pitchFamily="18" charset="0"/>
                <a:cs typeface="Times New Roman" panose="02020603050405020304" pitchFamily="18" charset="0"/>
              </a:rPr>
              <a:t>In words like "grass," "bath," "fast," and "can't," the long vowel /ɑː/ is used.</a:t>
            </a:r>
          </a:p>
          <a:p>
            <a:r>
              <a:rPr lang="en-US" sz="2700" dirty="0">
                <a:latin typeface="Times New Roman" panose="02020603050405020304" pitchFamily="18" charset="0"/>
                <a:cs typeface="Times New Roman" panose="02020603050405020304" pitchFamily="18" charset="0"/>
              </a:rPr>
              <a:t>Grass: /</a:t>
            </a:r>
            <a:r>
              <a:rPr lang="en-US" sz="2700" dirty="0" err="1">
                <a:latin typeface="Times New Roman" panose="02020603050405020304" pitchFamily="18" charset="0"/>
                <a:cs typeface="Times New Roman" panose="02020603050405020304" pitchFamily="18" charset="0"/>
              </a:rPr>
              <a:t>grɑːs</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Bath: /</a:t>
            </a:r>
            <a:r>
              <a:rPr lang="en-US" sz="2700" dirty="0" err="1">
                <a:latin typeface="Times New Roman" panose="02020603050405020304" pitchFamily="18" charset="0"/>
                <a:cs typeface="Times New Roman" panose="02020603050405020304" pitchFamily="18" charset="0"/>
              </a:rPr>
              <a:t>bɑ</a:t>
            </a:r>
            <a:r>
              <a:rPr lang="en-US" sz="2700" dirty="0">
                <a:latin typeface="Times New Roman" panose="02020603050405020304" pitchFamily="18" charset="0"/>
                <a:cs typeface="Times New Roman" panose="02020603050405020304" pitchFamily="18" charset="0"/>
              </a:rPr>
              <a:t>ː</a:t>
            </a:r>
            <a:r>
              <a:rPr lang="el-GR" sz="2700" dirty="0">
                <a:latin typeface="Times New Roman" panose="02020603050405020304" pitchFamily="18" charset="0"/>
                <a:cs typeface="Times New Roman" panose="02020603050405020304" pitchFamily="18" charset="0"/>
              </a:rPr>
              <a:t>θ/</a:t>
            </a:r>
          </a:p>
          <a:p>
            <a:r>
              <a:rPr lang="en-US" sz="2700" dirty="0">
                <a:latin typeface="Times New Roman" panose="02020603050405020304" pitchFamily="18" charset="0"/>
                <a:cs typeface="Times New Roman" panose="02020603050405020304" pitchFamily="18" charset="0"/>
              </a:rPr>
              <a:t>Fast: /</a:t>
            </a:r>
            <a:r>
              <a:rPr lang="en-US" sz="2700" dirty="0" err="1">
                <a:latin typeface="Times New Roman" panose="02020603050405020304" pitchFamily="18" charset="0"/>
                <a:cs typeface="Times New Roman" panose="02020603050405020304" pitchFamily="18" charset="0"/>
              </a:rPr>
              <a:t>fɑːst</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Can't: /</a:t>
            </a:r>
            <a:r>
              <a:rPr lang="en-US" sz="2700" dirty="0" err="1">
                <a:latin typeface="Times New Roman" panose="02020603050405020304" pitchFamily="18" charset="0"/>
                <a:cs typeface="Times New Roman" panose="02020603050405020304" pitchFamily="18" charset="0"/>
              </a:rPr>
              <a:t>kɑːnt</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In comparison, here are the same words transcribed in a standard American accent:</a:t>
            </a:r>
          </a:p>
          <a:p>
            <a:r>
              <a:rPr lang="en-US" sz="2700" dirty="0">
                <a:latin typeface="Times New Roman" panose="02020603050405020304" pitchFamily="18" charset="0"/>
                <a:cs typeface="Times New Roman" panose="02020603050405020304" pitchFamily="18" charset="0"/>
              </a:rPr>
              <a:t>Grass: /</a:t>
            </a:r>
            <a:r>
              <a:rPr lang="en-US" sz="2700" dirty="0" err="1">
                <a:latin typeface="Times New Roman" panose="02020603050405020304" pitchFamily="18" charset="0"/>
                <a:cs typeface="Times New Roman" panose="02020603050405020304" pitchFamily="18" charset="0"/>
              </a:rPr>
              <a:t>græs</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Bath: /</a:t>
            </a:r>
            <a:r>
              <a:rPr lang="en-US" sz="2700" dirty="0" err="1">
                <a:latin typeface="Times New Roman" panose="02020603050405020304" pitchFamily="18" charset="0"/>
                <a:cs typeface="Times New Roman" panose="02020603050405020304" pitchFamily="18" charset="0"/>
              </a:rPr>
              <a:t>bæ</a:t>
            </a:r>
            <a:r>
              <a:rPr lang="el-GR" sz="2700" dirty="0">
                <a:latin typeface="Times New Roman" panose="02020603050405020304" pitchFamily="18" charset="0"/>
                <a:cs typeface="Times New Roman" panose="02020603050405020304" pitchFamily="18" charset="0"/>
              </a:rPr>
              <a:t>θ/</a:t>
            </a:r>
          </a:p>
          <a:p>
            <a:r>
              <a:rPr lang="en-US" sz="2700" dirty="0">
                <a:latin typeface="Times New Roman" panose="02020603050405020304" pitchFamily="18" charset="0"/>
                <a:cs typeface="Times New Roman" panose="02020603050405020304" pitchFamily="18" charset="0"/>
              </a:rPr>
              <a:t>Fast: /</a:t>
            </a:r>
            <a:r>
              <a:rPr lang="en-US" sz="2700" dirty="0" err="1">
                <a:latin typeface="Times New Roman" panose="02020603050405020304" pitchFamily="18" charset="0"/>
                <a:cs typeface="Times New Roman" panose="02020603050405020304" pitchFamily="18" charset="0"/>
              </a:rPr>
              <a:t>fæst</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Can't: /</a:t>
            </a:r>
            <a:r>
              <a:rPr lang="en-US" sz="2700" dirty="0" err="1">
                <a:latin typeface="Times New Roman" panose="02020603050405020304" pitchFamily="18" charset="0"/>
                <a:cs typeface="Times New Roman" panose="02020603050405020304" pitchFamily="18" charset="0"/>
              </a:rPr>
              <a:t>kænt</a:t>
            </a:r>
            <a:r>
              <a:rPr lang="en-US" sz="2700" dirty="0">
                <a:latin typeface="Times New Roman" panose="02020603050405020304" pitchFamily="18" charset="0"/>
                <a:cs typeface="Times New Roman" panose="02020603050405020304" pitchFamily="18" charset="0"/>
              </a:rPr>
              <a:t>/</a:t>
            </a:r>
          </a:p>
          <a:p>
            <a:r>
              <a:rPr lang="en-US" sz="2700" dirty="0">
                <a:latin typeface="Times New Roman" panose="02020603050405020304" pitchFamily="18" charset="0"/>
                <a:cs typeface="Times New Roman" panose="02020603050405020304" pitchFamily="18" charset="0"/>
              </a:rPr>
              <a:t>RP uses /ɑː/, whereas standard American uses /æ/.</a:t>
            </a:r>
          </a:p>
        </p:txBody>
      </p:sp>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Long Vowel</a:t>
            </a:r>
            <a:endParaRPr lang="en-US" dirty="0"/>
          </a:p>
        </p:txBody>
      </p:sp>
    </p:spTree>
    <p:extLst>
      <p:ext uri="{BB962C8B-B14F-4D97-AF65-F5344CB8AC3E}">
        <p14:creationId xmlns:p14="http://schemas.microsoft.com/office/powerpoint/2010/main" val="337411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4662815"/>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Sometimes, the RP accent inserts an /r/ sound in words that do not include an "r" in the spelling. This is known as the </a:t>
            </a:r>
            <a:r>
              <a:rPr lang="en-US" sz="2700" dirty="0" err="1">
                <a:latin typeface="Times New Roman" panose="02020603050405020304" pitchFamily="18" charset="0"/>
                <a:cs typeface="Times New Roman" panose="02020603050405020304" pitchFamily="18" charset="0"/>
              </a:rPr>
              <a:t>intrustive</a:t>
            </a:r>
            <a:r>
              <a:rPr lang="en-US" sz="2700" dirty="0">
                <a:latin typeface="Times New Roman" panose="02020603050405020304" pitchFamily="18" charset="0"/>
                <a:cs typeface="Times New Roman" panose="02020603050405020304" pitchFamily="18" charset="0"/>
              </a:rPr>
              <a:t> r. It usually occurs when:</a:t>
            </a:r>
          </a:p>
          <a:p>
            <a:r>
              <a:rPr lang="en-US" sz="2700" dirty="0">
                <a:latin typeface="Times New Roman" panose="02020603050405020304" pitchFamily="18" charset="0"/>
                <a:cs typeface="Times New Roman" panose="02020603050405020304" pitchFamily="18" charset="0"/>
              </a:rPr>
              <a:t>•	A syllable that ends in a vowel sound is followed by a syllable that starts with a vowel sound.</a:t>
            </a:r>
          </a:p>
          <a:p>
            <a:r>
              <a:rPr lang="en-US" sz="2700" dirty="0">
                <a:latin typeface="Times New Roman" panose="02020603050405020304" pitchFamily="18" charset="0"/>
                <a:cs typeface="Times New Roman" panose="02020603050405020304" pitchFamily="18" charset="0"/>
              </a:rPr>
              <a:t>•	A word that ends in a vowel sound is followed by a word that starts with a vowel sound.</a:t>
            </a:r>
          </a:p>
          <a:p>
            <a:r>
              <a:rPr lang="en-US" sz="2700" dirty="0">
                <a:latin typeface="Times New Roman" panose="02020603050405020304" pitchFamily="18" charset="0"/>
                <a:cs typeface="Times New Roman" panose="02020603050405020304" pitchFamily="18" charset="0"/>
              </a:rPr>
              <a:t>In order to jump from vowel to vowel, it is easier to insert the "r" consonant. Think of it as a stepping stone between two vowel sounds! For example:</a:t>
            </a:r>
          </a:p>
          <a:p>
            <a:r>
              <a:rPr lang="en-US" sz="2700" dirty="0">
                <a:latin typeface="Times New Roman" panose="02020603050405020304" pitchFamily="18" charset="0"/>
                <a:cs typeface="Times New Roman" panose="02020603050405020304" pitchFamily="18" charset="0"/>
              </a:rPr>
              <a:t>"I saw a dog" is pronounced like "I </a:t>
            </a:r>
            <a:r>
              <a:rPr lang="en-US" sz="2700" dirty="0" err="1">
                <a:latin typeface="Times New Roman" panose="02020603050405020304" pitchFamily="18" charset="0"/>
                <a:cs typeface="Times New Roman" panose="02020603050405020304" pitchFamily="18" charset="0"/>
              </a:rPr>
              <a:t>sawra</a:t>
            </a:r>
            <a:r>
              <a:rPr lang="en-US" sz="2700" dirty="0">
                <a:latin typeface="Times New Roman" panose="02020603050405020304" pitchFamily="18" charset="0"/>
                <a:cs typeface="Times New Roman" panose="02020603050405020304" pitchFamily="18" charset="0"/>
              </a:rPr>
              <a:t> dog."</a:t>
            </a:r>
          </a:p>
          <a:p>
            <a:r>
              <a:rPr lang="en-US" sz="2700" dirty="0">
                <a:latin typeface="Times New Roman" panose="02020603050405020304" pitchFamily="18" charset="0"/>
                <a:cs typeface="Times New Roman" panose="02020603050405020304" pitchFamily="18" charset="0"/>
              </a:rPr>
              <a:t>"Law and order" is pronounced like "</a:t>
            </a:r>
            <a:r>
              <a:rPr lang="en-US" sz="2700" dirty="0" err="1">
                <a:latin typeface="Times New Roman" panose="02020603050405020304" pitchFamily="18" charset="0"/>
                <a:cs typeface="Times New Roman" panose="02020603050405020304" pitchFamily="18" charset="0"/>
              </a:rPr>
              <a:t>lawrand</a:t>
            </a:r>
            <a:r>
              <a:rPr lang="en-US" sz="2700" dirty="0">
                <a:latin typeface="Times New Roman" panose="02020603050405020304" pitchFamily="18" charset="0"/>
                <a:cs typeface="Times New Roman" panose="02020603050405020304" pitchFamily="18" charset="0"/>
              </a:rPr>
              <a:t> order."</a:t>
            </a:r>
          </a:p>
          <a:p>
            <a:r>
              <a:rPr lang="en-US" sz="2700" dirty="0">
                <a:latin typeface="Times New Roman" panose="02020603050405020304" pitchFamily="18" charset="0"/>
                <a:cs typeface="Times New Roman" panose="02020603050405020304" pitchFamily="18" charset="0"/>
              </a:rPr>
              <a:t>The word "drawing" is pronounced like "</a:t>
            </a:r>
            <a:r>
              <a:rPr lang="en-US" sz="2700" dirty="0" err="1">
                <a:latin typeface="Times New Roman" panose="02020603050405020304" pitchFamily="18" charset="0"/>
                <a:cs typeface="Times New Roman" panose="02020603050405020304" pitchFamily="18" charset="0"/>
              </a:rPr>
              <a:t>drawring</a:t>
            </a:r>
            <a:r>
              <a:rPr lang="en-US" sz="27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D9C6524E-8604-6EF0-124D-2426B7FA7FCD}"/>
              </a:ext>
            </a:extLst>
          </p:cNvPr>
          <p:cNvSpPr txBox="1"/>
          <p:nvPr/>
        </p:nvSpPr>
        <p:spPr>
          <a:xfrm>
            <a:off x="0"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Intrusive R</a:t>
            </a:r>
            <a:endParaRPr lang="en-US" dirty="0"/>
          </a:p>
        </p:txBody>
      </p:sp>
    </p:spTree>
    <p:extLst>
      <p:ext uri="{BB962C8B-B14F-4D97-AF65-F5344CB8AC3E}">
        <p14:creationId xmlns:p14="http://schemas.microsoft.com/office/powerpoint/2010/main" val="318108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rk Taupe - Tan - Beige - Light Brown Solid Color Inspired by Valspar Pale  Powder 3001-8A Digital Art by PIPA Fine Art - Simply Solid - Fine Art  America">
            <a:extLst>
              <a:ext uri="{FF2B5EF4-FFF2-40B4-BE49-F238E27FC236}">
                <a16:creationId xmlns:a16="http://schemas.microsoft.com/office/drawing/2014/main" id="{4CB2A479-6834-45EA-2CC8-322772B272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38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582" y="1039648"/>
            <a:ext cx="11145672" cy="5078313"/>
          </a:xfrm>
          <a:prstGeom prst="rect">
            <a:avLst/>
          </a:prstGeom>
          <a:noFill/>
        </p:spPr>
        <p:txBody>
          <a:bodyPr wrap="square" rtlCol="0">
            <a:spAutoFit/>
          </a:bodyPr>
          <a:lstStyle/>
          <a:p>
            <a:r>
              <a:rPr lang="en-US" sz="2700" dirty="0">
                <a:latin typeface="Times New Roman" panose="02020603050405020304" pitchFamily="18" charset="0"/>
                <a:cs typeface="Times New Roman" panose="02020603050405020304" pitchFamily="18" charset="0"/>
              </a:rPr>
              <a:t>The Cockney accent is certainly one of the best known of all English accents. It has been made famous in films as diverse as Mary Poppins and Lock, Stock and Two Loaded Barrels. Cockney is the accent spoken in the East-End of London. It has been stigmatized for centuries but also has covert prestige, that is, it is a badge of identity for its speakers.</a:t>
            </a: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Vowels</a:t>
            </a:r>
          </a:p>
          <a:p>
            <a:r>
              <a:rPr lang="en-US" sz="2700" dirty="0">
                <a:latin typeface="Times New Roman" panose="02020603050405020304" pitchFamily="18" charset="0"/>
                <a:cs typeface="Times New Roman" panose="02020603050405020304" pitchFamily="18" charset="0"/>
              </a:rPr>
              <a:t>Cockney vowels are slightly different from RP. For example the RP /ʌ/ is more open /æ̙/. </a:t>
            </a:r>
            <a:endParaRPr lang="en-GB" sz="27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Some of the diphthongs are wider than in RP. For many people this is the most characteristic feature of the Cockney accent. For example, /</a:t>
            </a:r>
            <a:r>
              <a:rPr lang="en-US" sz="2700" dirty="0" err="1">
                <a:latin typeface="Times New Roman" panose="02020603050405020304" pitchFamily="18" charset="0"/>
                <a:cs typeface="Times New Roman" panose="02020603050405020304" pitchFamily="18" charset="0"/>
              </a:rPr>
              <a:t>ʌʊ</a:t>
            </a:r>
            <a:r>
              <a:rPr lang="en-US" sz="2700" dirty="0">
                <a:latin typeface="Times New Roman" panose="02020603050405020304" pitchFamily="18" charset="0"/>
                <a:cs typeface="Times New Roman" panose="02020603050405020304" pitchFamily="18" charset="0"/>
              </a:rPr>
              <a:t>/ in GOAT words instead of /</a:t>
            </a:r>
            <a:r>
              <a:rPr lang="en-US" sz="2700" dirty="0" err="1">
                <a:latin typeface="Times New Roman" panose="02020603050405020304" pitchFamily="18" charset="0"/>
                <a:cs typeface="Times New Roman" panose="02020603050405020304" pitchFamily="18" charset="0"/>
              </a:rPr>
              <a:t>əʊ</a:t>
            </a:r>
            <a:r>
              <a:rPr lang="en-US" sz="2700" dirty="0">
                <a:latin typeface="Times New Roman" panose="02020603050405020304" pitchFamily="18" charset="0"/>
                <a:cs typeface="Times New Roman" panose="02020603050405020304" pitchFamily="18" charset="0"/>
              </a:rPr>
              <a:t>/ and /</a:t>
            </a:r>
            <a:r>
              <a:rPr lang="en-US" sz="2700" dirty="0" err="1">
                <a:latin typeface="Times New Roman" panose="02020603050405020304" pitchFamily="18" charset="0"/>
                <a:cs typeface="Times New Roman" panose="02020603050405020304" pitchFamily="18" charset="0"/>
              </a:rPr>
              <a:t>ʌɪ</a:t>
            </a:r>
            <a:r>
              <a:rPr lang="en-US" sz="2700" dirty="0">
                <a:latin typeface="Times New Roman" panose="02020603050405020304" pitchFamily="18" charset="0"/>
                <a:cs typeface="Times New Roman" panose="02020603050405020304" pitchFamily="18" charset="0"/>
              </a:rPr>
              <a:t>/ in FACE words instead of /</a:t>
            </a:r>
            <a:r>
              <a:rPr lang="en-US" sz="2700" dirty="0" err="1">
                <a:latin typeface="Times New Roman" panose="02020603050405020304" pitchFamily="18" charset="0"/>
                <a:cs typeface="Times New Roman" panose="02020603050405020304" pitchFamily="18" charset="0"/>
              </a:rPr>
              <a:t>eɪ</a:t>
            </a:r>
            <a:r>
              <a:rPr lang="en-US" sz="2700" dirty="0">
                <a:latin typeface="Times New Roman" panose="02020603050405020304" pitchFamily="18" charset="0"/>
                <a:cs typeface="Times New Roman" panose="02020603050405020304" pitchFamily="18" charset="0"/>
              </a:rPr>
              <a:t>/.</a:t>
            </a:r>
          </a:p>
          <a:p>
            <a:endParaRPr lang="en-US" sz="27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C6524E-8604-6EF0-124D-2426B7FA7FCD}"/>
              </a:ext>
            </a:extLst>
          </p:cNvPr>
          <p:cNvSpPr txBox="1"/>
          <p:nvPr/>
        </p:nvSpPr>
        <p:spPr>
          <a:xfrm>
            <a:off x="-261582" y="209084"/>
            <a:ext cx="11668836" cy="923330"/>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Cockney accent</a:t>
            </a:r>
            <a:endParaRPr lang="en-US" dirty="0"/>
          </a:p>
        </p:txBody>
      </p:sp>
    </p:spTree>
    <p:extLst>
      <p:ext uri="{BB962C8B-B14F-4D97-AF65-F5344CB8AC3E}">
        <p14:creationId xmlns:p14="http://schemas.microsoft.com/office/powerpoint/2010/main" val="15194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0</TotalTime>
  <Words>3561</Words>
  <Application>Microsoft Office PowerPoint</Application>
  <PresentationFormat>Širokoúhlá obrazovka</PresentationFormat>
  <Paragraphs>266</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Franklin Gothic Book</vt:lpstr>
      <vt:lpstr>Times New Roman</vt:lpstr>
      <vt:lpstr>Crop</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marsida dedej</dc:creator>
  <cp:lastModifiedBy>Kateřina Tomková</cp:lastModifiedBy>
  <cp:revision>37</cp:revision>
  <dcterms:created xsi:type="dcterms:W3CDTF">2023-01-13T00:05:12Z</dcterms:created>
  <dcterms:modified xsi:type="dcterms:W3CDTF">2023-05-18T10:31:01Z</dcterms:modified>
</cp:coreProperties>
</file>