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</p:sldMasterIdLst>
  <p:notesMasterIdLst>
    <p:notesMasterId r:id="rId15"/>
  </p:notesMasterIdLst>
  <p:sldIdLst>
    <p:sldId id="256" r:id="rId3"/>
    <p:sldId id="265" r:id="rId4"/>
    <p:sldId id="411" r:id="rId5"/>
    <p:sldId id="409" r:id="rId6"/>
    <p:sldId id="424" r:id="rId7"/>
    <p:sldId id="422" r:id="rId8"/>
    <p:sldId id="423" r:id="rId9"/>
    <p:sldId id="421" r:id="rId10"/>
    <p:sldId id="415" r:id="rId11"/>
    <p:sldId id="413" r:id="rId12"/>
    <p:sldId id="410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 autoAdjust="0"/>
    <p:restoredTop sz="93447" autoAdjust="0"/>
  </p:normalViewPr>
  <p:slideViewPr>
    <p:cSldViewPr snapToGrid="0">
      <p:cViewPr>
        <p:scale>
          <a:sx n="37" d="100"/>
          <a:sy n="37" d="100"/>
        </p:scale>
        <p:origin x="48" y="508"/>
      </p:cViewPr>
      <p:guideLst/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95AE2-43AC-144B-AE88-DCB376799F11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4E5BB-E6B0-B84A-ABCD-9A3E9C2D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4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80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3BB4406-02B4-284F-84C5-A21F22E6B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5FEA054A-F191-E34B-8C26-BA11F3F0C0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5750" y="1627188"/>
            <a:ext cx="11474450" cy="46069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05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0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9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17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45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2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119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8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170" y="365126"/>
            <a:ext cx="8713630" cy="10403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8667"/>
            <a:ext cx="5181600" cy="456829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8667"/>
            <a:ext cx="5181600" cy="456829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252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048" y="365125"/>
            <a:ext cx="8702339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940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418" y="1657926"/>
            <a:ext cx="6629400" cy="78970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18" y="3015529"/>
            <a:ext cx="5680364" cy="623598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27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7420DD-2415-454D-AA0F-DBDA719C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28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80" y="2123676"/>
            <a:ext cx="4027169" cy="1600200"/>
          </a:xfrm>
        </p:spPr>
        <p:txBody>
          <a:bodyPr anchor="t">
            <a:normAutofit/>
          </a:bodyPr>
          <a:lstStyle>
            <a:lvl1pPr algn="l">
              <a:defRPr sz="28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1680" y="3934224"/>
            <a:ext cx="4030345" cy="19347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3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A65B24-645B-1746-9651-55C209C5E2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5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7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1800" y="681037"/>
            <a:ext cx="5842000" cy="10096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4FB1-CB24-4B4C-BFD4-AD276D9A4059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F3F6-C255-4AC5-91C2-3F61B6509B3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262A0F-9E49-6B4D-94F3-647B33A2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9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52" r:id="rId2"/>
    <p:sldLayoutId id="2147483653" r:id="rId3"/>
    <p:sldLayoutId id="2147483649" r:id="rId4"/>
    <p:sldLayoutId id="2147483654" r:id="rId5"/>
    <p:sldLayoutId id="2147483656" r:id="rId6"/>
    <p:sldLayoutId id="2147483684" r:id="rId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B789C-EE76-4CF9-AC11-BA7A5DAE5692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E253-0A8B-4DB6-B003-B83F09493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7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eingspeech.ac.uk/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p3"/><Relationship Id="rId7" Type="http://schemas.openxmlformats.org/officeDocument/2006/relationships/slideLayout" Target="../slideLayouts/slideLayout9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5" Type="http://schemas.microsoft.com/office/2007/relationships/media" Target="../media/media3.mp3"/><Relationship Id="rId4" Type="http://schemas.openxmlformats.org/officeDocument/2006/relationships/audio" Target="../media/media2.mp3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he Gilbert Scott Building">
            <a:extLst>
              <a:ext uri="{FF2B5EF4-FFF2-40B4-BE49-F238E27FC236}">
                <a16:creationId xmlns:a16="http://schemas.microsoft.com/office/drawing/2014/main" id="{F0F68F2D-C73A-104A-A33D-A4E06FF850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Contemporary Scottish Research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18" y="2079171"/>
            <a:ext cx="5680364" cy="155995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 Glaswegian Context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Nate Lindgren Haj Bakir</a:t>
            </a:r>
          </a:p>
        </p:txBody>
      </p:sp>
    </p:spTree>
    <p:extLst>
      <p:ext uri="{BB962C8B-B14F-4D97-AF65-F5344CB8AC3E}">
        <p14:creationId xmlns:p14="http://schemas.microsoft.com/office/powerpoint/2010/main" val="4244171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9832-B846-47E2-98A0-8C00B438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E996-8A04-45B0-8D5C-A37B1D419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 at less overt features</a:t>
            </a:r>
          </a:p>
          <a:p>
            <a:pPr lvl="1"/>
            <a:r>
              <a:rPr lang="en-GB" dirty="0"/>
              <a:t>Retroflex /d t/ e.g., </a:t>
            </a:r>
            <a:r>
              <a:rPr lang="en-GB" i="1" dirty="0"/>
              <a:t>talk, do</a:t>
            </a:r>
          </a:p>
          <a:p>
            <a:pPr lvl="1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VOT in /p t k b d g/ (Punjabi has “true” voiced stops)</a:t>
            </a:r>
          </a:p>
          <a:p>
            <a:pPr lvl="1"/>
            <a:r>
              <a:rPr lang="en-GB" dirty="0">
                <a:latin typeface="Calibri" panose="020F0502020204030204" pitchFamily="34" charset="0"/>
              </a:rPr>
              <a:t>Vowel quality e.g., FLEECE, BOOT, GOAT, FACE vowels</a:t>
            </a:r>
          </a:p>
          <a:p>
            <a:pPr lvl="1"/>
            <a:r>
              <a:rPr lang="en-GB" dirty="0">
                <a:latin typeface="Calibri" panose="020F0502020204030204" pitchFamily="34" charset="0"/>
              </a:rPr>
              <a:t>Liquids /l r/</a:t>
            </a:r>
          </a:p>
          <a:p>
            <a:r>
              <a:rPr lang="en-GB" dirty="0"/>
              <a:t>Broader participant pool</a:t>
            </a:r>
          </a:p>
          <a:p>
            <a:pPr lvl="1"/>
            <a:r>
              <a:rPr lang="en-GB" dirty="0"/>
              <a:t>Age – adolescent pre- or post-9/11</a:t>
            </a:r>
          </a:p>
          <a:p>
            <a:r>
              <a:rPr lang="en-GB" dirty="0"/>
              <a:t>Spontaneous speech</a:t>
            </a:r>
          </a:p>
          <a:p>
            <a:r>
              <a:rPr lang="en-GB" dirty="0"/>
              <a:t>In depth interviews</a:t>
            </a:r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14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03429" cy="1300389"/>
          </a:xfrm>
        </p:spPr>
        <p:txBody>
          <a:bodyPr>
            <a:normAutofit/>
          </a:bodyPr>
          <a:lstStyle/>
          <a:p>
            <a:r>
              <a:rPr lang="en-GB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5514"/>
            <a:ext cx="10515600" cy="4511449"/>
          </a:xfrm>
        </p:spPr>
        <p:txBody>
          <a:bodyPr>
            <a:normAutofit/>
          </a:bodyPr>
          <a:lstStyle/>
          <a:p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Alam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, F. (2015) 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GB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Glaswasian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?’ A </a:t>
            </a:r>
            <a:r>
              <a:rPr lang="en-GB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Sociophonetic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 Analysis of Glasgow-Asian Accent and Identity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. PhD Thesis, University of Glasgow.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McCafferty, K. (2001)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Ethnicity in Language Change: English in (London)Derry Northern Ireland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. Amsterdam: John 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Benjamins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Publishing Company</a:t>
            </a:r>
          </a:p>
          <a:p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Schleef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, E. (2013) Glottal replacement of /t/ in two British capitals: effects of word frequency and morphological compositionality.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Language Variation and Change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, 25, pp. 201- 223.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Seeing Speech: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https://www.seeingspeech.ac.uk/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Stuart-Smith, J. (1999) 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Glottals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past and present: a study of T-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glottalling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in Glaswegian. </a:t>
            </a:r>
            <a:r>
              <a:rPr lang="en-GB" sz="2400" i="1" dirty="0">
                <a:latin typeface="Calibri" panose="020F0502020204030204" pitchFamily="34" charset="0"/>
                <a:cs typeface="Calibri" panose="020F0502020204030204" pitchFamily="34" charset="0"/>
              </a:rPr>
              <a:t>Leeds Studies in English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, 30, pp. 181-204.</a:t>
            </a:r>
          </a:p>
          <a:p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57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University at sunset">
            <a:extLst>
              <a:ext uri="{FF2B5EF4-FFF2-40B4-BE49-F238E27FC236}">
                <a16:creationId xmlns:a16="http://schemas.microsoft.com/office/drawing/2014/main" id="{11FDCD37-95D4-D94F-8143-5384ADC6A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8F30531-16BE-1D4A-839A-4165196E5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85228" y="5699322"/>
            <a:ext cx="3413095" cy="854153"/>
            <a:chOff x="5652120" y="4237877"/>
            <a:chExt cx="3413095" cy="85415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F2BC779-2AC3-3641-A89B-2FE2861B804B}"/>
                </a:ext>
              </a:extLst>
            </p:cNvPr>
            <p:cNvSpPr txBox="1"/>
            <p:nvPr/>
          </p:nvSpPr>
          <p:spPr>
            <a:xfrm>
              <a:off x="5652120" y="4237877"/>
              <a:ext cx="3413095" cy="461665"/>
            </a:xfrm>
            <a:prstGeom prst="rect">
              <a:avLst/>
            </a:prstGeom>
            <a:noFill/>
            <a:effectLst>
              <a:outerShdw blurRad="1270000" dist="50800" dir="5400000" sx="200000" sy="200000" algn="ctr" rotWithShape="0">
                <a:schemeClr val="tx1"/>
              </a:outerShdw>
            </a:effectLst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</a:t>
              </a:r>
              <a:r>
                <a:rPr lang="en-US" sz="2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UofGWorldChangers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6B7AFC7-4175-6442-9F4D-48AB39DA3335}"/>
                </a:ext>
              </a:extLst>
            </p:cNvPr>
            <p:cNvSpPr txBox="1"/>
            <p:nvPr/>
          </p:nvSpPr>
          <p:spPr>
            <a:xfrm>
              <a:off x="6365423" y="4630365"/>
              <a:ext cx="26997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@</a:t>
              </a:r>
              <a:r>
                <a:rPr lang="en-US" sz="2400" b="1" dirty="0" err="1">
                  <a:solidFill>
                    <a:schemeClr val="bg1"/>
                  </a:solidFill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UofGlasgow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6F23C76-7323-9246-828B-CE7B4F0B6ACB}"/>
                </a:ext>
              </a:extLst>
            </p:cNvPr>
            <p:cNvGrpSpPr/>
            <p:nvPr/>
          </p:nvGrpSpPr>
          <p:grpSpPr>
            <a:xfrm>
              <a:off x="5868144" y="4759697"/>
              <a:ext cx="870873" cy="246401"/>
              <a:chOff x="-704667" y="465075"/>
              <a:chExt cx="718929" cy="203410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ADA074F8-3E2D-4044-BD93-0EE72365F6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468635" y="466885"/>
                <a:ext cx="242653" cy="20160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EB162D4C-911F-884F-8B17-FF2DA1BA81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187338" y="466885"/>
                <a:ext cx="201600" cy="201600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A43EFC0B-FA40-FC40-8378-CA0BB8B802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704667" y="465075"/>
                <a:ext cx="197388" cy="197388"/>
              </a:xfrm>
              <a:prstGeom prst="rect">
                <a:avLst/>
              </a:prstGeom>
            </p:spPr>
          </p:pic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175F20C-468E-F742-9149-B8A5FEBC291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5886" y="1889351"/>
            <a:ext cx="5842000" cy="1931535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Thank you!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Nate Lindgren Haj Bakir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2298547L@student.gla.ac.uk</a:t>
            </a:r>
            <a:br>
              <a:rPr lang="en-GB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7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Glaswegian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Seeing Speech project (2011-2019) </a:t>
            </a:r>
            <a:r>
              <a:rPr lang="en-GB" dirty="0" err="1"/>
              <a:t>UofG</a:t>
            </a:r>
            <a:r>
              <a:rPr lang="en-GB" dirty="0"/>
              <a:t> one of 6 universities</a:t>
            </a:r>
          </a:p>
          <a:p>
            <a:r>
              <a:rPr lang="en-GB" dirty="0"/>
              <a:t>NOW: Perception of sung vowels and /s/ in transgender Glaswegians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Religion in (socio)phonetics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(London)Derry - McCafferty (2001) found no difference among Protestant and Catholic Northern Irish Christians</a:t>
            </a:r>
          </a:p>
          <a:p>
            <a:r>
              <a:rPr lang="en-GB" dirty="0" err="1"/>
              <a:t>Alam’s</a:t>
            </a:r>
            <a:r>
              <a:rPr lang="en-GB" dirty="0"/>
              <a:t> (2015) on young South Asian Muslim Glaswegian women</a:t>
            </a:r>
          </a:p>
          <a:p>
            <a:pPr lvl="1"/>
            <a:r>
              <a:rPr lang="en-GB" dirty="0"/>
              <a:t>Community of Practice was statistically significant for /t/ and /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pt-BR" dirty="0"/>
              <a:t>ʉ/</a:t>
            </a:r>
          </a:p>
          <a:p>
            <a:endParaRPr lang="en-GB" dirty="0"/>
          </a:p>
          <a:p>
            <a:r>
              <a:rPr lang="en-GB" dirty="0"/>
              <a:t>Then – why is the UK treating all South Asians as homogenous?</a:t>
            </a:r>
          </a:p>
          <a:p>
            <a:r>
              <a:rPr lang="en-GB" dirty="0"/>
              <a:t>Do Punjabi heritage speaking Sikhs and Muslims speak identical Glaswegian?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18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Isolation, integration, and variation: </a:t>
            </a:r>
            <a:b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sociophonetic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study on the role of religion in Sikh and Muslim Glaswegian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Glottals</a:t>
            </a:r>
            <a:r>
              <a:rPr lang="en-GB" dirty="0"/>
              <a:t> in three phonetic contexts</a:t>
            </a:r>
          </a:p>
          <a:p>
            <a:pPr lvl="1"/>
            <a:r>
              <a:rPr lang="en-GB" dirty="0"/>
              <a:t>Intervocalic e.g., </a:t>
            </a:r>
            <a:r>
              <a:rPr lang="en-GB" i="1" dirty="0"/>
              <a:t>Scottish</a:t>
            </a:r>
            <a:endParaRPr lang="en-GB" dirty="0"/>
          </a:p>
          <a:p>
            <a:pPr lvl="1"/>
            <a:r>
              <a:rPr lang="en-GB" dirty="0"/>
              <a:t>Pre-vocalic word-boundary e.g., </a:t>
            </a:r>
            <a:r>
              <a:rPr lang="en-GB" i="1" dirty="0"/>
              <a:t>get a</a:t>
            </a:r>
            <a:endParaRPr lang="en-GB" dirty="0"/>
          </a:p>
          <a:p>
            <a:pPr lvl="1"/>
            <a:r>
              <a:rPr lang="en-GB" dirty="0"/>
              <a:t>Pre-pausal e.g., </a:t>
            </a:r>
            <a:r>
              <a:rPr lang="en-GB" i="1" dirty="0"/>
              <a:t>that…</a:t>
            </a:r>
            <a:endParaRPr lang="en-GB" dirty="0"/>
          </a:p>
          <a:p>
            <a:r>
              <a:rPr lang="en-GB" dirty="0"/>
              <a:t>Young, second generation, male Glaswegians</a:t>
            </a:r>
          </a:p>
          <a:p>
            <a:r>
              <a:rPr lang="en-GB" dirty="0"/>
              <a:t>Sikh or Muslim, with Punjabi spoken at home</a:t>
            </a:r>
          </a:p>
          <a:p>
            <a:r>
              <a:rPr lang="en-GB" dirty="0"/>
              <a:t>Interview register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06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593C-82ED-40D9-AE8A-425EE810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(Sikh – Raj Singh from the Punjabi band </a:t>
            </a:r>
            <a:r>
              <a:rPr lang="en-GB" i="1" dirty="0" err="1"/>
              <a:t>Tigerstyle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1BF2-4E9B-4C71-92EF-F4D88B118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Intervocalic: </a:t>
            </a:r>
            <a:r>
              <a:rPr lang="en-GB" i="1" dirty="0"/>
              <a:t>both of us ended up joining the </a:t>
            </a:r>
            <a:r>
              <a:rPr lang="en-GB" b="1" i="1" dirty="0"/>
              <a:t>Sco</a:t>
            </a:r>
            <a:r>
              <a:rPr lang="en-GB" b="1" i="1" u="sng" dirty="0"/>
              <a:t>tt</a:t>
            </a:r>
            <a:r>
              <a:rPr lang="en-GB" b="1" i="1" dirty="0"/>
              <a:t>ish</a:t>
            </a:r>
            <a:r>
              <a:rPr lang="en-GB" i="1" dirty="0"/>
              <a:t> police force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Pre-vocalic: </a:t>
            </a:r>
            <a:r>
              <a:rPr lang="en-GB" i="1" dirty="0"/>
              <a:t>I’m trying [to] </a:t>
            </a:r>
            <a:r>
              <a:rPr lang="en-GB" b="1" i="1" dirty="0"/>
              <a:t>ge</a:t>
            </a:r>
            <a:r>
              <a:rPr lang="en-GB" b="1" i="1" u="sng" dirty="0"/>
              <a:t>t</a:t>
            </a:r>
            <a:r>
              <a:rPr lang="en-GB" i="1" u="sng" dirty="0"/>
              <a:t> a</a:t>
            </a:r>
            <a:r>
              <a:rPr lang="en-GB" i="1" dirty="0"/>
              <a:t> budget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Pre-pausal: </a:t>
            </a:r>
            <a:r>
              <a:rPr lang="en-GB" i="1" dirty="0"/>
              <a:t>there’s no way we could ever afford </a:t>
            </a:r>
            <a:r>
              <a:rPr lang="en-GB" b="1" i="1" dirty="0"/>
              <a:t>tha</a:t>
            </a:r>
            <a:r>
              <a:rPr lang="en-GB" b="1" i="1" u="sng" dirty="0"/>
              <a:t>t</a:t>
            </a:r>
            <a:r>
              <a:rPr lang="en-GB" i="1" dirty="0"/>
              <a:t>… </a:t>
            </a:r>
            <a:r>
              <a:rPr lang="en-GB" i="1" dirty="0" err="1"/>
              <a:t>em</a:t>
            </a:r>
            <a:endParaRPr lang="en-GB" i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NoFilter Raj From Tigerstyle -MMP3-[AudioTrimmer.com]-[AudioTrimmer.com]">
            <a:hlinkClick r:id="" action="ppaction://media"/>
            <a:extLst>
              <a:ext uri="{FF2B5EF4-FFF2-40B4-BE49-F238E27FC236}">
                <a16:creationId xmlns:a16="http://schemas.microsoft.com/office/drawing/2014/main" id="{13217D18-FEF6-4698-B081-9AF6550FC04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807200" y="2895907"/>
            <a:ext cx="406400" cy="406400"/>
          </a:xfrm>
          <a:prstGeom prst="rect">
            <a:avLst/>
          </a:prstGeom>
        </p:spPr>
      </p:pic>
      <p:pic>
        <p:nvPicPr>
          <p:cNvPr id="5" name="NoFilter Raj From Tigerstyle -MMP3-[AudioTrimmer.com](2)-[AudioTrimmer.com]">
            <a:hlinkClick r:id="" action="ppaction://media"/>
            <a:extLst>
              <a:ext uri="{FF2B5EF4-FFF2-40B4-BE49-F238E27FC236}">
                <a16:creationId xmlns:a16="http://schemas.microsoft.com/office/drawing/2014/main" id="{3E517F5C-7F33-49F1-BAB3-0B92D0DE0EA4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97850" y="1825625"/>
            <a:ext cx="406400" cy="406400"/>
          </a:xfrm>
          <a:prstGeom prst="rect">
            <a:avLst/>
          </a:prstGeom>
        </p:spPr>
      </p:pic>
      <p:pic>
        <p:nvPicPr>
          <p:cNvPr id="6" name="NoFilter Raj From Tigerstyle -MMP3-[AudioTrimmer.com](3)-[AudioTrimmer.com]">
            <a:hlinkClick r:id="" action="ppaction://media"/>
            <a:extLst>
              <a:ext uri="{FF2B5EF4-FFF2-40B4-BE49-F238E27FC236}">
                <a16:creationId xmlns:a16="http://schemas.microsoft.com/office/drawing/2014/main" id="{C9FB289F-DF17-4A84-935F-90C7DF990BD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571210" y="388010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08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8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29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994F8-090F-49C8-90F9-942B7ADE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Findings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1FCD78C8-5DD6-40B1-A7E2-13F323FBF3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349" y="701903"/>
            <a:ext cx="8024138" cy="5875167"/>
          </a:xfrm>
        </p:spPr>
      </p:pic>
    </p:spTree>
    <p:extLst>
      <p:ext uri="{BB962C8B-B14F-4D97-AF65-F5344CB8AC3E}">
        <p14:creationId xmlns:p14="http://schemas.microsoft.com/office/powerpoint/2010/main" val="190481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F6F6-5217-428A-80FF-B21776942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Findings 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512BEA38-F642-4D93-962A-492944B69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787" y="81945"/>
            <a:ext cx="5310130" cy="6776055"/>
          </a:xfrm>
        </p:spPr>
      </p:pic>
    </p:spTree>
    <p:extLst>
      <p:ext uri="{BB962C8B-B14F-4D97-AF65-F5344CB8AC3E}">
        <p14:creationId xmlns:p14="http://schemas.microsoft.com/office/powerpoint/2010/main" val="219623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39832-B846-47E2-98A0-8C00B438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GB" sz="5400"/>
              <a:t>Findings</a:t>
            </a:r>
          </a:p>
        </p:txBody>
      </p:sp>
      <p:sp>
        <p:nvSpPr>
          <p:cNvPr id="4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E996-8A04-45B0-8D5C-A37B1D419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4592932" cy="3483864"/>
          </a:xfrm>
        </p:spPr>
        <p:txBody>
          <a:bodyPr>
            <a:normAutofit lnSpcReduction="10000"/>
          </a:bodyPr>
          <a:lstStyle/>
          <a:p>
            <a:r>
              <a:rPr lang="en-GB" sz="2200" dirty="0"/>
              <a:t>No significant difference in linguistic pattern or </a:t>
            </a:r>
            <a:r>
              <a:rPr lang="en-GB" sz="2200" dirty="0" err="1"/>
              <a:t>freq</a:t>
            </a:r>
            <a:r>
              <a:rPr lang="en-GB" sz="2200" dirty="0"/>
              <a:t> from each other!</a:t>
            </a:r>
          </a:p>
          <a:p>
            <a:r>
              <a:rPr lang="en-GB" sz="2200" dirty="0"/>
              <a:t>Also – no difference in pattern or </a:t>
            </a:r>
            <a:r>
              <a:rPr lang="en-GB" sz="2200" dirty="0" err="1"/>
              <a:t>freq</a:t>
            </a:r>
            <a:r>
              <a:rPr lang="en-GB" sz="2200" dirty="0"/>
              <a:t> from white Glaswegians (Stuart-Smith 1999)</a:t>
            </a:r>
          </a:p>
          <a:p>
            <a:endParaRPr lang="en-GB" sz="2200" dirty="0"/>
          </a:p>
          <a:p>
            <a:r>
              <a:rPr lang="en-GB" sz="2200" dirty="0"/>
              <a:t>What it means:</a:t>
            </a:r>
          </a:p>
          <a:p>
            <a:pPr lvl="1"/>
            <a:r>
              <a:rPr lang="en-GB" sz="2200" dirty="0"/>
              <a:t>Overt variable</a:t>
            </a:r>
          </a:p>
          <a:p>
            <a:pPr lvl="1"/>
            <a:r>
              <a:rPr lang="en-GB" sz="2200" dirty="0"/>
              <a:t>Identify as Glaswegian</a:t>
            </a:r>
          </a:p>
          <a:p>
            <a:pPr lvl="1"/>
            <a:r>
              <a:rPr lang="en-GB" sz="2200" dirty="0"/>
              <a:t>Census data </a:t>
            </a:r>
          </a:p>
          <a:p>
            <a:endParaRPr lang="en-GB" sz="2200" dirty="0"/>
          </a:p>
          <a:p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BBAACE7A-9D8D-4E4C-87A0-B354B46E5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81" y="329183"/>
            <a:ext cx="2687933" cy="3429969"/>
          </a:xfrm>
          <a:prstGeom prst="rect">
            <a:avLst/>
          </a:prstGeom>
        </p:spPr>
      </p:pic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0BAE620D-44EA-4EF8-A7C9-0109C03C8D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658" y="4079193"/>
            <a:ext cx="2972291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61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39832-B846-47E2-98A0-8C00B438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5400"/>
              <a:t>Findings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E996-8A04-45B0-8D5C-A37B1D419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endParaRPr lang="en-GB" sz="2200" dirty="0"/>
          </a:p>
          <a:p>
            <a:r>
              <a:rPr lang="en-GB" sz="2200" dirty="0"/>
              <a:t>Formal topic caused over-correction compared to white Glaswegians at the same register (</a:t>
            </a:r>
            <a:r>
              <a:rPr lang="en-GB" sz="2200" dirty="0" err="1"/>
              <a:t>Schleef</a:t>
            </a:r>
            <a:r>
              <a:rPr lang="en-GB" sz="2200" dirty="0"/>
              <a:t> 2013)</a:t>
            </a:r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E8225A6F-6DC5-4B1B-A180-C900D3D7F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19" y="640080"/>
            <a:ext cx="6725474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1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ofG colours">
      <a:dk1>
        <a:srgbClr val="003865"/>
      </a:dk1>
      <a:lt1>
        <a:srgbClr val="FFFFFE"/>
      </a:lt1>
      <a:dk2>
        <a:srgbClr val="000000"/>
      </a:dk2>
      <a:lt2>
        <a:srgbClr val="7D2238"/>
      </a:lt2>
      <a:accent1>
        <a:srgbClr val="0075B0"/>
      </a:accent1>
      <a:accent2>
        <a:srgbClr val="5B4D93"/>
      </a:accent2>
      <a:accent3>
        <a:srgbClr val="CF1C20"/>
      </a:accent3>
      <a:accent4>
        <a:srgbClr val="00833C"/>
      </a:accent4>
      <a:accent5>
        <a:srgbClr val="BE4D00"/>
      </a:accent5>
      <a:accent6>
        <a:srgbClr val="951271"/>
      </a:accent6>
      <a:hlink>
        <a:srgbClr val="584B3D"/>
      </a:hlink>
      <a:folHlink>
        <a:srgbClr val="0068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61AF5F2-503D-2641-86A1-09AD8919EA9C}" vid="{A816E7D6-9491-074F-A4D5-6596497DAC1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513</Words>
  <Application>Microsoft Office PowerPoint</Application>
  <PresentationFormat>Widescreen</PresentationFormat>
  <Paragraphs>78</Paragraphs>
  <Slides>12</Slides>
  <Notes>3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Contemporary Scottish Research </vt:lpstr>
      <vt:lpstr>Glaswegian research</vt:lpstr>
      <vt:lpstr>Religion in (socio)phonetics</vt:lpstr>
      <vt:lpstr>Isolation, integration, and variation:  a sociophonetic study on the role of religion in Sikh and Muslim Glaswegian</vt:lpstr>
      <vt:lpstr>Examples (Sikh – Raj Singh from the Punjabi band Tigerstyle)</vt:lpstr>
      <vt:lpstr>Findings</vt:lpstr>
      <vt:lpstr>Findings </vt:lpstr>
      <vt:lpstr>Findings</vt:lpstr>
      <vt:lpstr>Findings</vt:lpstr>
      <vt:lpstr>Future research</vt:lpstr>
      <vt:lpstr>Bibliography</vt:lpstr>
      <vt:lpstr>Thank you!  Nate Lindgren Haj Bakir 2298547L@student.gla.ac.uk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 Howard</dc:creator>
  <cp:lastModifiedBy>Nate Lindgren (student)</cp:lastModifiedBy>
  <cp:revision>50</cp:revision>
  <dcterms:created xsi:type="dcterms:W3CDTF">2021-01-06T14:22:07Z</dcterms:created>
  <dcterms:modified xsi:type="dcterms:W3CDTF">2022-03-17T09:04:51Z</dcterms:modified>
</cp:coreProperties>
</file>