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5" r:id="rId8"/>
    <p:sldId id="262" r:id="rId9"/>
    <p:sldId id="266" r:id="rId10"/>
    <p:sldId id="264" r:id="rId11"/>
    <p:sldId id="267" r:id="rId12"/>
    <p:sldId id="268" r:id="rId13"/>
    <p:sldId id="263" r:id="rId14"/>
    <p:sldId id="269" r:id="rId15"/>
    <p:sldId id="271" r:id="rId16"/>
    <p:sldId id="270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4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E790B-88A5-417D-9ACB-CEA83740E3AA}" type="datetimeFigureOut">
              <a:rPr lang="cs-CZ" smtClean="0"/>
              <a:t>08.04.2022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1F80-1D8D-43BF-9645-65A1DA7061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8105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E790B-88A5-417D-9ACB-CEA83740E3AA}" type="datetimeFigureOut">
              <a:rPr lang="cs-CZ" smtClean="0"/>
              <a:t>08.04.2022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1F80-1D8D-43BF-9645-65A1DA7061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8976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E790B-88A5-417D-9ACB-CEA83740E3AA}" type="datetimeFigureOut">
              <a:rPr lang="cs-CZ" smtClean="0"/>
              <a:t>08.04.2022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1F80-1D8D-43BF-9645-65A1DA7061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13751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E790B-88A5-417D-9ACB-CEA83740E3AA}" type="datetimeFigureOut">
              <a:rPr lang="cs-CZ" smtClean="0"/>
              <a:t>08.04.2022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1F80-1D8D-43BF-9645-65A1DA7061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803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E790B-88A5-417D-9ACB-CEA83740E3AA}" type="datetimeFigureOut">
              <a:rPr lang="cs-CZ" smtClean="0"/>
              <a:t>08.04.2022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1F80-1D8D-43BF-9645-65A1DA7061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525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E790B-88A5-417D-9ACB-CEA83740E3AA}" type="datetimeFigureOut">
              <a:rPr lang="cs-CZ" smtClean="0"/>
              <a:t>08.04.2022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1F80-1D8D-43BF-9645-65A1DA7061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3233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E790B-88A5-417D-9ACB-CEA83740E3AA}" type="datetimeFigureOut">
              <a:rPr lang="cs-CZ" smtClean="0"/>
              <a:t>08.04.2022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1F80-1D8D-43BF-9645-65A1DA7061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4593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E790B-88A5-417D-9ACB-CEA83740E3AA}" type="datetimeFigureOut">
              <a:rPr lang="cs-CZ" smtClean="0"/>
              <a:t>08.04.2022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1F80-1D8D-43BF-9645-65A1DA7061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6594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E790B-88A5-417D-9ACB-CEA83740E3AA}" type="datetimeFigureOut">
              <a:rPr lang="cs-CZ" smtClean="0"/>
              <a:t>08.04.2022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1F80-1D8D-43BF-9645-65A1DA7061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9007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E790B-88A5-417D-9ACB-CEA83740E3AA}" type="datetimeFigureOut">
              <a:rPr lang="cs-CZ" smtClean="0"/>
              <a:t>08.04.2022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1F80-1D8D-43BF-9645-65A1DA7061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8955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E790B-88A5-417D-9ACB-CEA83740E3AA}" type="datetimeFigureOut">
              <a:rPr lang="cs-CZ" smtClean="0"/>
              <a:t>08.04.2022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1F80-1D8D-43BF-9645-65A1DA7061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83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E790B-88A5-417D-9ACB-CEA83740E3AA}" type="datetimeFigureOut">
              <a:rPr lang="cs-CZ" smtClean="0"/>
              <a:t>08.04.2022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1F80-1D8D-43BF-9645-65A1DA7061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3402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E790B-88A5-417D-9ACB-CEA83740E3AA}" type="datetimeFigureOut">
              <a:rPr lang="cs-CZ" smtClean="0"/>
              <a:t>08.04.2022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1F80-1D8D-43BF-9645-65A1DA7061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1385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67AE790B-88A5-417D-9ACB-CEA83740E3AA}" type="datetimeFigureOut">
              <a:rPr lang="cs-CZ" smtClean="0"/>
              <a:t>08.04.2022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46F31F80-1D8D-43BF-9645-65A1DA7061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048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67AE790B-88A5-417D-9ACB-CEA83740E3AA}" type="datetimeFigureOut">
              <a:rPr lang="cs-CZ" smtClean="0"/>
              <a:t>08.04.2022</a:t>
            </a:fld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46F31F80-1D8D-43BF-9645-65A1DA7061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88613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bTUQHkBiWM&amp;ab_channel=EatSleepDreamEnglish" TargetMode="External"/><Relationship Id="rId2" Type="http://schemas.openxmlformats.org/officeDocument/2006/relationships/hyperlink" Target="https://www.voquent.com/voice-actors/find/?search=search&amp;search=Search&amp;uniqueAccent%5b%5d=1117&amp;free-text=&amp;voice-id-input=&amp;&amp;pagenum=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CEyulxp8up0&amp;ab_channel=EnglishLikeANative" TargetMode="External"/><Relationship Id="rId4" Type="http://schemas.openxmlformats.org/officeDocument/2006/relationships/hyperlink" Target="https://www.youtube.com/watch?v=L-EHQSbAXRk&amp;ab_channel=Luke%27sEnglishPodcast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lagb-education.org/wp-content/uploads/2016/01/manchester.pdf" TargetMode="External"/><Relationship Id="rId3" Type="http://schemas.openxmlformats.org/officeDocument/2006/relationships/hyperlink" Target="https://www.theguardian.com/uk-news/2021/oct/01/ya-cheekeh-monkeh-recording-manchester-accent-diversity" TargetMode="External"/><Relationship Id="rId7" Type="http://schemas.openxmlformats.org/officeDocument/2006/relationships/hyperlink" Target="https://www.atlasobscura.com/articles/demonyms-linguistics-nicknames" TargetMode="External"/><Relationship Id="rId2" Type="http://schemas.openxmlformats.org/officeDocument/2006/relationships/hyperlink" Target="https://www.mmu.ac.uk/news-and-events/news/story/?id=368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vtropes.org/pmwiki/pmwiki.php/UsefulNotes/BritishAccents" TargetMode="External"/><Relationship Id="rId5" Type="http://schemas.openxmlformats.org/officeDocument/2006/relationships/hyperlink" Target="https://www.dynamicdialects.ac.uk/accent-map/" TargetMode="External"/><Relationship Id="rId4" Type="http://schemas.openxmlformats.org/officeDocument/2006/relationships/hyperlink" Target="https://www.bl.uk/collection-items/manchester-accent-stan-and-vera-working-life-before-world-war-two" TargetMode="External"/><Relationship Id="rId9" Type="http://schemas.openxmlformats.org/officeDocument/2006/relationships/hyperlink" Target="http://usir.salford.ac.uk/id/eprint/37766/1/Howley_2015_PhDThesis.pdf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How to speak Manc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Bc. </a:t>
            </a:r>
            <a:r>
              <a:rPr lang="cs-CZ" dirty="0" smtClean="0"/>
              <a:t>Martina Ez-Zahrany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45847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Manc</a:t>
            </a:r>
            <a:r>
              <a:rPr lang="en-GB" dirty="0" smtClean="0"/>
              <a:t> x </a:t>
            </a:r>
            <a:r>
              <a:rPr lang="en-GB" dirty="0" smtClean="0"/>
              <a:t>RP</a:t>
            </a:r>
            <a:r>
              <a:rPr lang="cs-CZ" dirty="0"/>
              <a:t> </a:t>
            </a:r>
            <a:r>
              <a:rPr lang="cs-CZ" dirty="0" smtClean="0"/>
              <a:t>(vowels)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No /ʌ/ vowel</a:t>
            </a:r>
          </a:p>
          <a:p>
            <a:r>
              <a:rPr lang="cs-CZ" dirty="0" smtClean="0"/>
              <a:t>/u:/ in book, look, cook</a:t>
            </a:r>
          </a:p>
          <a:p>
            <a:r>
              <a:rPr lang="cs-CZ" dirty="0" smtClean="0"/>
              <a:t>No /a:/ vowel</a:t>
            </a:r>
          </a:p>
          <a:p>
            <a:r>
              <a:rPr lang="cs-CZ" dirty="0" smtClean="0"/>
              <a:t>Nasality (twang)</a:t>
            </a:r>
          </a:p>
          <a:p>
            <a:r>
              <a:rPr lang="cs-CZ" dirty="0" smtClean="0"/>
              <a:t>Final –y (in words like really) realised as /e/ instead of RP /i:/</a:t>
            </a:r>
          </a:p>
        </p:txBody>
      </p:sp>
    </p:spTree>
    <p:extLst>
      <p:ext uri="{BB962C8B-B14F-4D97-AF65-F5344CB8AC3E}">
        <p14:creationId xmlns:p14="http://schemas.microsoft.com/office/powerpoint/2010/main" val="900861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Manc x </a:t>
            </a:r>
            <a:r>
              <a:rPr lang="cs-CZ" dirty="0" smtClean="0"/>
              <a:t>RP (consonants)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T-glottalization </a:t>
            </a:r>
            <a:r>
              <a:rPr lang="cs-CZ" dirty="0"/>
              <a:t>/</a:t>
            </a:r>
            <a:r>
              <a:rPr lang="cs-CZ" dirty="0" smtClean="0"/>
              <a:t>ʔ/ as in </a:t>
            </a:r>
            <a:r>
              <a:rPr lang="cs-CZ" i="1" dirty="0" smtClean="0"/>
              <a:t>get out of</a:t>
            </a:r>
            <a:r>
              <a:rPr lang="cs-CZ" dirty="0" smtClean="0"/>
              <a:t>, </a:t>
            </a:r>
            <a:r>
              <a:rPr lang="cs-CZ" i="1" dirty="0" smtClean="0"/>
              <a:t>alright</a:t>
            </a:r>
          </a:p>
          <a:p>
            <a:r>
              <a:rPr lang="cs-CZ" dirty="0" smtClean="0"/>
              <a:t>Final</a:t>
            </a:r>
            <a:r>
              <a:rPr lang="cs-CZ" i="1" dirty="0" smtClean="0"/>
              <a:t> /</a:t>
            </a:r>
            <a:r>
              <a:rPr lang="cs-CZ" dirty="0" smtClean="0"/>
              <a:t>ŋ/ as in </a:t>
            </a:r>
            <a:r>
              <a:rPr lang="cs-CZ" i="1" dirty="0" smtClean="0"/>
              <a:t>thing, long </a:t>
            </a:r>
            <a:r>
              <a:rPr lang="cs-CZ" dirty="0"/>
              <a:t>realised as /</a:t>
            </a:r>
            <a:r>
              <a:rPr lang="cs-CZ" dirty="0" smtClean="0"/>
              <a:t>ŋg/</a:t>
            </a:r>
          </a:p>
          <a:p>
            <a:r>
              <a:rPr lang="cs-CZ" dirty="0" smtClean="0"/>
              <a:t>H-dropping word initial as in </a:t>
            </a:r>
            <a:r>
              <a:rPr lang="cs-CZ" i="1" dirty="0" smtClean="0"/>
              <a:t>hand /</a:t>
            </a:r>
            <a:r>
              <a:rPr lang="cs-CZ" dirty="0" smtClean="0"/>
              <a:t>ænd</a:t>
            </a:r>
            <a:r>
              <a:rPr lang="cs-CZ" dirty="0" smtClean="0"/>
              <a:t>/</a:t>
            </a:r>
          </a:p>
          <a:p>
            <a:r>
              <a:rPr lang="cs-CZ" dirty="0" smtClean="0"/>
              <a:t>Th-fronting – three=free (homophones)</a:t>
            </a:r>
            <a:endParaRPr lang="cs-CZ" dirty="0" smtClean="0"/>
          </a:p>
          <a:p>
            <a:endParaRPr lang="cs-CZ" i="1" dirty="0"/>
          </a:p>
          <a:p>
            <a:r>
              <a:rPr lang="cs-CZ" dirty="0" smtClean="0"/>
              <a:t>Non-rhotic in comparison </a:t>
            </a:r>
            <a:r>
              <a:rPr lang="cs-CZ" dirty="0" smtClean="0"/>
              <a:t>to some other </a:t>
            </a:r>
            <a:r>
              <a:rPr lang="cs-CZ" dirty="0" smtClean="0"/>
              <a:t>accents in the same </a:t>
            </a:r>
            <a:r>
              <a:rPr lang="cs-CZ" dirty="0" smtClean="0"/>
              <a:t>area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0200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Grammatical features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RP: I was sitting	x	Manc: I was stood</a:t>
            </a:r>
          </a:p>
          <a:p>
            <a:r>
              <a:rPr lang="cs-CZ" dirty="0" smtClean="0"/>
              <a:t>RP: I was, he/she was		x	Manc: I were, he/she were</a:t>
            </a:r>
          </a:p>
          <a:p>
            <a:r>
              <a:rPr lang="cs-CZ" dirty="0" smtClean="0"/>
              <a:t>Tag: </a:t>
            </a:r>
            <a:r>
              <a:rPr lang="cs-CZ" i="1" dirty="0" smtClean="0"/>
              <a:t>innit</a:t>
            </a:r>
          </a:p>
          <a:p>
            <a:r>
              <a:rPr lang="cs-CZ" dirty="0" smtClean="0"/>
              <a:t>RP: You have written/He has taken	x	Manc: You have wrote/He has took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6181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Manc slang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Rhyming slang (compare to Cockney)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Newton Heath = teeth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Salford Docks = socks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Kahoot</a:t>
            </a:r>
          </a:p>
          <a:p>
            <a:r>
              <a:rPr lang="cs-CZ" dirty="0" smtClean="0"/>
              <a:t>Manc slang in a poem (by Manc poet Argh Kid)</a:t>
            </a:r>
          </a:p>
          <a:p>
            <a:pPr marL="0" indent="0">
              <a:buNone/>
            </a:pPr>
            <a:r>
              <a:rPr lang="cs-CZ" dirty="0"/>
              <a:t>https://www.manchestereveningnews.co.uk/news/greater-manchester-news/argh-kid-national-poetry-day-11991211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072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Where can you </a:t>
            </a:r>
            <a:r>
              <a:rPr lang="cs-CZ" dirty="0" smtClean="0"/>
              <a:t>hear/listen to </a:t>
            </a:r>
            <a:r>
              <a:rPr lang="cs-CZ" dirty="0" smtClean="0"/>
              <a:t>Manc?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dirty="0" smtClean="0"/>
              <a:t>Coronation Street (soap opera)</a:t>
            </a:r>
          </a:p>
          <a:p>
            <a:r>
              <a:rPr lang="cs-CZ" dirty="0" smtClean="0"/>
              <a:t>Shameless (comedy)</a:t>
            </a:r>
          </a:p>
          <a:p>
            <a:r>
              <a:rPr lang="cs-CZ" dirty="0" smtClean="0"/>
              <a:t>Life on Mars </a:t>
            </a:r>
            <a:r>
              <a:rPr lang="cs-CZ" dirty="0" smtClean="0"/>
              <a:t>(BBC crime </a:t>
            </a:r>
            <a:r>
              <a:rPr lang="cs-CZ" dirty="0" smtClean="0"/>
              <a:t>drama</a:t>
            </a:r>
            <a:r>
              <a:rPr lang="cs-CZ" dirty="0" smtClean="0"/>
              <a:t>)</a:t>
            </a:r>
          </a:p>
          <a:p>
            <a:r>
              <a:rPr lang="cs-CZ" dirty="0" smtClean="0"/>
              <a:t>Ideal (BBC sitcom)</a:t>
            </a:r>
          </a:p>
          <a:p>
            <a:endParaRPr lang="cs-CZ" dirty="0"/>
          </a:p>
          <a:p>
            <a:r>
              <a:rPr lang="cs-CZ" dirty="0" smtClean="0"/>
              <a:t>VOQUENT – database of voices, voice actors according to accents</a:t>
            </a:r>
            <a:endParaRPr lang="cs-CZ" dirty="0"/>
          </a:p>
          <a:p>
            <a:pPr marL="0" indent="0">
              <a:buNone/>
            </a:pPr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://www.voquent.com/voice-actors/find/?search=search&amp;search=Search&amp;uniqueAccent[]=1117&amp;free-text=&amp;voice-id-input=&amp;&amp;</a:t>
            </a:r>
            <a:r>
              <a:rPr lang="cs-CZ" dirty="0" smtClean="0">
                <a:hlinkClick r:id="rId2"/>
              </a:rPr>
              <a:t>pagenum=1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YT: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Learn Liam Gallagher‘s Mancunian Accent (Eat Sleep Dream English)</a:t>
            </a:r>
          </a:p>
          <a:p>
            <a:pPr marL="0" indent="0">
              <a:buNone/>
            </a:pPr>
            <a:r>
              <a:rPr lang="cs-CZ" dirty="0"/>
              <a:t>	 </a:t>
            </a:r>
            <a:r>
              <a:rPr lang="cs-CZ" dirty="0">
                <a:hlinkClick r:id="rId3"/>
              </a:rPr>
              <a:t>https://</a:t>
            </a:r>
            <a:r>
              <a:rPr lang="cs-CZ" dirty="0" smtClean="0">
                <a:hlinkClick r:id="rId3"/>
              </a:rPr>
              <a:t>www.youtube.com/watch?v=ibTUQHkBiWM&amp;ab_channel=EatSleepDreamEnglish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746. Karl Pilkington‘s 3-Minute Wonders / Manchester Accent (Luke‘s </a:t>
            </a:r>
            <a:r>
              <a:rPr lang="cs-CZ" dirty="0"/>
              <a:t>English </a:t>
            </a:r>
            <a:r>
              <a:rPr lang="cs-CZ" dirty="0" smtClean="0"/>
              <a:t>Podcast)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hlinkClick r:id="rId4"/>
              </a:rPr>
              <a:t>https</a:t>
            </a:r>
            <a:r>
              <a:rPr lang="cs-CZ" dirty="0">
                <a:hlinkClick r:id="rId4"/>
              </a:rPr>
              <a:t>://</a:t>
            </a:r>
            <a:r>
              <a:rPr lang="cs-CZ" dirty="0" smtClean="0">
                <a:hlinkClick r:id="rId4"/>
              </a:rPr>
              <a:t>www.youtube.com/watch?v=L-EHQSbAXRk&amp;ab_channel=Luke%27sEnglishPodcast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Lancashire vs Yorkshire Accent, Culture, and Making Tea (English Like a Native)</a:t>
            </a:r>
          </a:p>
          <a:p>
            <a:pPr marL="0" indent="0">
              <a:buNone/>
            </a:pPr>
            <a:r>
              <a:rPr lang="cs-CZ" dirty="0"/>
              <a:t>	 </a:t>
            </a:r>
            <a:r>
              <a:rPr lang="cs-CZ" dirty="0">
                <a:hlinkClick r:id="rId5"/>
              </a:rPr>
              <a:t>https://</a:t>
            </a:r>
            <a:r>
              <a:rPr lang="cs-CZ" dirty="0" smtClean="0">
                <a:hlinkClick r:id="rId5"/>
              </a:rPr>
              <a:t>www.youtube.com/watch?v=CEyulxp8up0&amp;ab_channel=EnglishLikeANative</a:t>
            </a:r>
            <a:r>
              <a:rPr lang="cs-CZ" dirty="0"/>
              <a:t>	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7088905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2500" dirty="0" smtClean="0"/>
              <a:t>Sources: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://www.mmu.ac.uk/news-and-events/news/story/?</a:t>
            </a:r>
            <a:r>
              <a:rPr lang="cs-CZ" dirty="0" smtClean="0">
                <a:hlinkClick r:id="rId2"/>
              </a:rPr>
              <a:t>id=3687</a:t>
            </a:r>
            <a:endParaRPr lang="cs-CZ" dirty="0" smtClean="0"/>
          </a:p>
          <a:p>
            <a:pPr marL="0" indent="0">
              <a:buNone/>
            </a:pPr>
            <a:r>
              <a:rPr lang="cs-CZ" dirty="0">
                <a:hlinkClick r:id="rId3"/>
              </a:rPr>
              <a:t>https://</a:t>
            </a:r>
            <a:r>
              <a:rPr lang="cs-CZ" dirty="0" smtClean="0">
                <a:hlinkClick r:id="rId3"/>
              </a:rPr>
              <a:t>www.theguardian.com/uk-news/2021/oct/01/ya-cheekeh-monkeh-recording-manchester-accent-diversity</a:t>
            </a:r>
            <a:endParaRPr lang="cs-CZ" dirty="0" smtClean="0"/>
          </a:p>
          <a:p>
            <a:pPr marL="0" indent="0">
              <a:buNone/>
            </a:pPr>
            <a:r>
              <a:rPr lang="cs-CZ" dirty="0">
                <a:hlinkClick r:id="rId4"/>
              </a:rPr>
              <a:t>https://</a:t>
            </a:r>
            <a:r>
              <a:rPr lang="cs-CZ" dirty="0" smtClean="0">
                <a:hlinkClick r:id="rId4"/>
              </a:rPr>
              <a:t>www.bl.uk/collection-items/manchester-accent-stan-and-vera-working-life-before-world-war-two</a:t>
            </a:r>
            <a:endParaRPr lang="cs-CZ" dirty="0" smtClean="0"/>
          </a:p>
          <a:p>
            <a:pPr marL="0" indent="0">
              <a:buNone/>
            </a:pPr>
            <a:r>
              <a:rPr lang="cs-CZ" dirty="0">
                <a:hlinkClick r:id="rId5"/>
              </a:rPr>
              <a:t>https://www.dynamicdialects.ac.uk/accent-map</a:t>
            </a:r>
            <a:r>
              <a:rPr lang="cs-CZ" dirty="0" smtClean="0">
                <a:hlinkClick r:id="rId5"/>
              </a:rPr>
              <a:t>/</a:t>
            </a:r>
            <a:endParaRPr lang="cs-CZ" dirty="0" smtClean="0"/>
          </a:p>
          <a:p>
            <a:pPr marL="0" indent="0">
              <a:buNone/>
            </a:pPr>
            <a:r>
              <a:rPr lang="cs-CZ" dirty="0">
                <a:hlinkClick r:id="rId6"/>
              </a:rPr>
              <a:t>https://</a:t>
            </a:r>
            <a:r>
              <a:rPr lang="cs-CZ" dirty="0" smtClean="0">
                <a:hlinkClick r:id="rId6"/>
              </a:rPr>
              <a:t>tvtropes.org/pmwiki/pmwiki.php/UsefulNotes/BritishAccents</a:t>
            </a:r>
            <a:endParaRPr lang="cs-CZ" dirty="0" smtClean="0"/>
          </a:p>
          <a:p>
            <a:pPr marL="0" indent="0">
              <a:buNone/>
            </a:pPr>
            <a:r>
              <a:rPr lang="cs-CZ" dirty="0">
                <a:hlinkClick r:id="rId7"/>
              </a:rPr>
              <a:t>https://</a:t>
            </a:r>
            <a:r>
              <a:rPr lang="cs-CZ" dirty="0" smtClean="0">
                <a:hlinkClick r:id="rId7"/>
              </a:rPr>
              <a:t>www.atlasobscura.com/articles/demonyms-linguistics-nicknames</a:t>
            </a:r>
            <a:endParaRPr lang="cs-CZ" dirty="0" smtClean="0"/>
          </a:p>
          <a:p>
            <a:pPr marL="0" indent="0">
              <a:buNone/>
            </a:pPr>
            <a:r>
              <a:rPr lang="cs-CZ" dirty="0">
                <a:hlinkClick r:id="rId8"/>
              </a:rPr>
              <a:t>https://</a:t>
            </a:r>
            <a:r>
              <a:rPr lang="cs-CZ" dirty="0" smtClean="0">
                <a:hlinkClick r:id="rId8"/>
              </a:rPr>
              <a:t>lagb-education.org/wp-content/uploads/2016/01/manchester.pdf</a:t>
            </a:r>
            <a:endParaRPr lang="cs-CZ" dirty="0" smtClean="0"/>
          </a:p>
          <a:p>
            <a:pPr marL="0" indent="0">
              <a:buNone/>
            </a:pPr>
            <a:r>
              <a:rPr lang="cs-CZ" dirty="0">
                <a:hlinkClick r:id="rId9"/>
              </a:rPr>
              <a:t>http://</a:t>
            </a:r>
            <a:r>
              <a:rPr lang="cs-CZ" dirty="0" smtClean="0">
                <a:hlinkClick r:id="rId9"/>
              </a:rPr>
              <a:t>usir.salford.ac.uk/id/eprint/37766/1/Howley_2015_PhDThesis.pdf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Wells</a:t>
            </a:r>
            <a:r>
              <a:rPr lang="cs-CZ" dirty="0" smtClean="0"/>
              <a:t>, J.C.  </a:t>
            </a:r>
            <a:r>
              <a:rPr lang="cs-CZ" i="1" dirty="0" smtClean="0"/>
              <a:t>Accents of English </a:t>
            </a:r>
            <a:r>
              <a:rPr lang="cs-CZ" i="1" dirty="0" smtClean="0"/>
              <a:t>2. </a:t>
            </a:r>
            <a:r>
              <a:rPr lang="cs-CZ" i="1" dirty="0" smtClean="0"/>
              <a:t>The British </a:t>
            </a:r>
            <a:r>
              <a:rPr lang="cs-CZ" i="1" dirty="0" smtClean="0"/>
              <a:t>Isles</a:t>
            </a:r>
          </a:p>
          <a:p>
            <a:pPr marL="0" indent="0">
              <a:buNone/>
            </a:pPr>
            <a:r>
              <a:rPr lang="cs-CZ" dirty="0" smtClean="0"/>
              <a:t>Trudgill, P</a:t>
            </a:r>
            <a:r>
              <a:rPr lang="cs-CZ" i="1" dirty="0" smtClean="0"/>
              <a:t>. The Dialects of England</a:t>
            </a:r>
          </a:p>
          <a:p>
            <a:pPr marL="0" indent="0">
              <a:buNone/>
            </a:pPr>
            <a:r>
              <a:rPr lang="cs-CZ" dirty="0" smtClean="0"/>
              <a:t>Hughes, A., Trudgill, P., Watt, D</a:t>
            </a:r>
            <a:r>
              <a:rPr lang="cs-CZ" i="1" dirty="0" smtClean="0"/>
              <a:t>. English Accents &amp; Dialects</a:t>
            </a:r>
            <a:endParaRPr lang="cs-CZ" i="1" dirty="0" smtClean="0"/>
          </a:p>
          <a:p>
            <a:pPr marL="0" indent="0">
              <a:buNone/>
            </a:pP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2128723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dirty="0" smtClean="0"/>
              <a:t>Thank you for your attention!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251911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600" y="1152525"/>
            <a:ext cx="10515600" cy="446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Today is </a:t>
            </a:r>
            <a:r>
              <a:rPr lang="en-US" dirty="0" err="1" smtClean="0"/>
              <a:t>gonna</a:t>
            </a:r>
            <a:r>
              <a:rPr lang="en-US" dirty="0" smtClean="0"/>
              <a:t> be the day that they're </a:t>
            </a:r>
            <a:r>
              <a:rPr lang="en-US" dirty="0" err="1" smtClean="0"/>
              <a:t>gonna</a:t>
            </a:r>
            <a:r>
              <a:rPr lang="en-US" dirty="0" smtClean="0"/>
              <a:t> throw it back to you</a:t>
            </a: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By now you </a:t>
            </a:r>
            <a:r>
              <a:rPr lang="en-US" dirty="0" err="1" smtClean="0"/>
              <a:t>shoulda</a:t>
            </a:r>
            <a:r>
              <a:rPr lang="en-US" dirty="0" smtClean="0"/>
              <a:t>, somehow, </a:t>
            </a:r>
            <a:r>
              <a:rPr lang="en-US" dirty="0" err="1" smtClean="0"/>
              <a:t>realised</a:t>
            </a:r>
            <a:r>
              <a:rPr lang="en-US" dirty="0" smtClean="0"/>
              <a:t> what you </a:t>
            </a:r>
            <a:r>
              <a:rPr lang="en-US" dirty="0" err="1" smtClean="0"/>
              <a:t>gotta</a:t>
            </a:r>
            <a:r>
              <a:rPr lang="en-US" dirty="0" smtClean="0"/>
              <a:t> do</a:t>
            </a: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I don't believe that anybody feels the way I do about you </a:t>
            </a:r>
            <a:r>
              <a:rPr lang="en-US" dirty="0" smtClean="0"/>
              <a:t>now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Who is the interpret?</a:t>
            </a:r>
          </a:p>
        </p:txBody>
      </p:sp>
    </p:spTree>
    <p:extLst>
      <p:ext uri="{BB962C8B-B14F-4D97-AF65-F5344CB8AC3E}">
        <p14:creationId xmlns:p14="http://schemas.microsoft.com/office/powerpoint/2010/main" val="2427561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9253" y="365125"/>
            <a:ext cx="10094626" cy="1325563"/>
          </a:xfrm>
        </p:spPr>
        <p:txBody>
          <a:bodyPr/>
          <a:lstStyle/>
          <a:p>
            <a:pPr algn="ctr"/>
            <a:r>
              <a:rPr lang="cs-CZ" dirty="0" smtClean="0"/>
              <a:t>OASIS</a:t>
            </a:r>
            <a:endParaRPr lang="cs-CZ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9449" y="2387820"/>
            <a:ext cx="3307127" cy="2477153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020" y="2575862"/>
            <a:ext cx="4339480" cy="228911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76734" y="5750147"/>
            <a:ext cx="5516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Liam </a:t>
            </a:r>
            <a:r>
              <a:rPr lang="en-GB" dirty="0" smtClean="0"/>
              <a:t>&amp; Noel </a:t>
            </a:r>
            <a:r>
              <a:rPr lang="cs-CZ" dirty="0" smtClean="0"/>
              <a:t>Gallagher</a:t>
            </a:r>
          </a:p>
          <a:p>
            <a:r>
              <a:rPr lang="cs-CZ" dirty="0" smtClean="0"/>
              <a:t>Manchester-born singers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8872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873" y="1981200"/>
            <a:ext cx="3271927" cy="4670038"/>
          </a:xfrm>
        </p:spPr>
      </p:pic>
      <p:sp>
        <p:nvSpPr>
          <p:cNvPr id="2" name="TextBox 1"/>
          <p:cNvSpPr txBox="1"/>
          <p:nvPr/>
        </p:nvSpPr>
        <p:spPr>
          <a:xfrm>
            <a:off x="838200" y="2933700"/>
            <a:ext cx="1523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Manchester</a:t>
            </a:r>
            <a:endParaRPr lang="cs-CZ" dirty="0"/>
          </a:p>
        </p:txBody>
      </p:sp>
      <p:sp>
        <p:nvSpPr>
          <p:cNvPr id="3" name="TextBox 2"/>
          <p:cNvSpPr txBox="1"/>
          <p:nvPr/>
        </p:nvSpPr>
        <p:spPr>
          <a:xfrm>
            <a:off x="8940800" y="2985532"/>
            <a:ext cx="2387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North West England</a:t>
            </a:r>
            <a:endParaRPr lang="cs-CZ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361374" y="3303032"/>
            <a:ext cx="3927462" cy="139596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029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Mancunian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smtClean="0"/>
              <a:t>BrE	</a:t>
            </a:r>
            <a:r>
              <a:rPr lang="cs-CZ" dirty="0"/>
              <a:t>/mæŋˈkjuː.ni.ən</a:t>
            </a:r>
            <a:r>
              <a:rPr lang="cs-CZ" dirty="0" smtClean="0"/>
              <a:t>/</a:t>
            </a:r>
            <a:endParaRPr lang="en-GB" dirty="0" smtClean="0"/>
          </a:p>
          <a:p>
            <a:r>
              <a:rPr lang="cs-CZ" dirty="0" smtClean="0"/>
              <a:t>Irregular </a:t>
            </a:r>
            <a:r>
              <a:rPr lang="en-GB" b="1" dirty="0" err="1" smtClean="0"/>
              <a:t>demonym</a:t>
            </a:r>
            <a:r>
              <a:rPr lang="cs-CZ" dirty="0" smtClean="0"/>
              <a:t> (= a term describing inhabitants of a particular place)</a:t>
            </a:r>
          </a:p>
          <a:p>
            <a:pPr marL="0" indent="0">
              <a:buNone/>
            </a:pPr>
            <a:r>
              <a:rPr lang="cs-CZ" dirty="0" smtClean="0"/>
              <a:t>	(compare: Liverpool – Liverpudlian, Glasgow – Glaswegian, Newcastle – Geordie, etc.)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r>
              <a:rPr lang="cs-CZ" i="1" dirty="0" smtClean="0"/>
              <a:t>N  	</a:t>
            </a:r>
            <a:r>
              <a:rPr lang="en-US" dirty="0" smtClean="0"/>
              <a:t>a </a:t>
            </a:r>
            <a:r>
              <a:rPr lang="en-US" dirty="0"/>
              <a:t>person from Manchester in north-west </a:t>
            </a:r>
            <a:r>
              <a:rPr lang="en-US" dirty="0" smtClean="0"/>
              <a:t>England</a:t>
            </a:r>
            <a:endParaRPr lang="cs-CZ" dirty="0" smtClean="0"/>
          </a:p>
          <a:p>
            <a:r>
              <a:rPr lang="cs-CZ" i="1" dirty="0" smtClean="0"/>
              <a:t>Adj. 	</a:t>
            </a:r>
            <a:r>
              <a:rPr lang="en-US" dirty="0"/>
              <a:t>from or connected with the city of Manchester in north-west </a:t>
            </a:r>
            <a:r>
              <a:rPr lang="en-US" dirty="0" smtClean="0"/>
              <a:t>England</a:t>
            </a:r>
            <a:r>
              <a:rPr lang="cs-CZ" dirty="0" smtClean="0"/>
              <a:t> (e.g. M. singer)</a:t>
            </a:r>
          </a:p>
          <a:p>
            <a:endParaRPr lang="cs-CZ" i="1" dirty="0"/>
          </a:p>
          <a:p>
            <a:r>
              <a:rPr lang="cs-CZ" dirty="0" smtClean="0"/>
              <a:t>Latin word for the area „Mancunium“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8029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000" y="2603287"/>
            <a:ext cx="10554574" cy="3636511"/>
          </a:xfrm>
        </p:spPr>
        <p:txBody>
          <a:bodyPr/>
          <a:lstStyle/>
          <a:p>
            <a:r>
              <a:rPr lang="en-GB" dirty="0" smtClean="0"/>
              <a:t>Roman fort </a:t>
            </a:r>
            <a:r>
              <a:rPr lang="en-GB" dirty="0" err="1" smtClean="0"/>
              <a:t>Mamucium</a:t>
            </a:r>
            <a:r>
              <a:rPr lang="en-GB" dirty="0" smtClean="0"/>
              <a:t>  - AD 79</a:t>
            </a:r>
          </a:p>
          <a:p>
            <a:r>
              <a:rPr lang="en-GB" dirty="0" smtClean="0"/>
              <a:t>6</a:t>
            </a:r>
            <a:r>
              <a:rPr lang="en-GB" baseline="30000" dirty="0" smtClean="0"/>
              <a:t>th</a:t>
            </a:r>
            <a:r>
              <a:rPr lang="en-GB" dirty="0" smtClean="0"/>
              <a:t>, 7</a:t>
            </a:r>
            <a:r>
              <a:rPr lang="en-GB" baseline="30000" dirty="0" smtClean="0"/>
              <a:t>th</a:t>
            </a:r>
            <a:r>
              <a:rPr lang="en-GB" dirty="0" smtClean="0"/>
              <a:t> century</a:t>
            </a:r>
            <a:r>
              <a:rPr lang="cs-CZ" dirty="0" smtClean="0"/>
              <a:t> -</a:t>
            </a:r>
            <a:r>
              <a:rPr lang="en-GB" dirty="0" smtClean="0"/>
              <a:t> Northumbria</a:t>
            </a:r>
          </a:p>
          <a:p>
            <a:r>
              <a:rPr lang="en-GB" dirty="0" smtClean="0"/>
              <a:t>Britons, Angles, Danes</a:t>
            </a:r>
            <a:endParaRPr lang="cs-CZ" dirty="0" smtClean="0"/>
          </a:p>
          <a:p>
            <a:r>
              <a:rPr lang="cs-CZ" dirty="0" smtClean="0"/>
              <a:t>14th cent. – Flemish weavers</a:t>
            </a:r>
          </a:p>
          <a:p>
            <a:r>
              <a:rPr lang="cs-CZ" dirty="0" smtClean="0"/>
              <a:t>16th cent. – wool trade</a:t>
            </a:r>
          </a:p>
          <a:p>
            <a:r>
              <a:rPr lang="cs-CZ" dirty="0" smtClean="0"/>
              <a:t>Industrial Revolution – cotton-mills, cotton import</a:t>
            </a:r>
          </a:p>
          <a:p>
            <a:r>
              <a:rPr lang="cs-CZ" dirty="0"/>
              <a:t>Transport – Bridgewater Canal 1761, Liverpool and Manchester Railway 1830 </a:t>
            </a:r>
            <a:endParaRPr lang="cs-CZ" dirty="0" smtClean="0"/>
          </a:p>
          <a:p>
            <a:endParaRPr lang="en-GB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2264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'Cottonopolis' – population explosion – Irish 15% in 1851, Scottish 2% in 1871, Welsh</a:t>
            </a:r>
          </a:p>
          <a:p>
            <a:r>
              <a:rPr lang="cs-CZ" dirty="0" smtClean="0"/>
              <a:t>Jewish immigrants from Central and Eastern Europe</a:t>
            </a:r>
          </a:p>
          <a:p>
            <a:r>
              <a:rPr lang="cs-CZ" dirty="0" smtClean="0"/>
              <a:t>Germans, Italians</a:t>
            </a:r>
          </a:p>
          <a:p>
            <a:r>
              <a:rPr lang="cs-CZ" dirty="0" smtClean="0"/>
              <a:t>Manchester Ship Canal 1894 – workers from Africa, Asia, Middle East, Scandinavia</a:t>
            </a:r>
          </a:p>
          <a:p>
            <a:r>
              <a:rPr lang="cs-CZ" dirty="0" smtClean="0"/>
              <a:t>Chinatown – second in the UK, third largest in Europe</a:t>
            </a:r>
          </a:p>
          <a:p>
            <a:r>
              <a:rPr lang="cs-CZ" dirty="0" smtClean="0"/>
              <a:t>Asian </a:t>
            </a:r>
            <a:r>
              <a:rPr lang="cs-CZ" dirty="0" smtClean="0"/>
              <a:t>community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7681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North vs South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Great Vowel Shift – North less affected</a:t>
            </a:r>
          </a:p>
          <a:p>
            <a:r>
              <a:rPr lang="cs-CZ" dirty="0"/>
              <a:t>Foot x </a:t>
            </a:r>
            <a:r>
              <a:rPr lang="cs-CZ" dirty="0" smtClean="0"/>
              <a:t>strut split (South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/</a:t>
            </a:r>
            <a:r>
              <a:rPr lang="cs-CZ" dirty="0" smtClean="0"/>
              <a:t>ʌ/ x /ʊ</a:t>
            </a:r>
            <a:r>
              <a:rPr lang="cs-CZ" dirty="0"/>
              <a:t>/	as in </a:t>
            </a:r>
            <a:r>
              <a:rPr lang="cs-CZ" i="1" dirty="0"/>
              <a:t>b</a:t>
            </a:r>
            <a:r>
              <a:rPr lang="cs-CZ" i="1" u="sng" dirty="0" smtClean="0"/>
              <a:t>u</a:t>
            </a:r>
            <a:r>
              <a:rPr lang="cs-CZ" i="1" dirty="0" smtClean="0"/>
              <a:t>tter</a:t>
            </a:r>
            <a:r>
              <a:rPr lang="cs-CZ" i="1" dirty="0"/>
              <a:t>, </a:t>
            </a:r>
            <a:r>
              <a:rPr lang="cs-CZ" i="1" u="sng" dirty="0"/>
              <a:t>u</a:t>
            </a:r>
            <a:r>
              <a:rPr lang="cs-CZ" i="1" dirty="0"/>
              <a:t>p</a:t>
            </a:r>
            <a:endParaRPr lang="cs-CZ" i="1" dirty="0" smtClean="0"/>
          </a:p>
          <a:p>
            <a:r>
              <a:rPr lang="cs-CZ" dirty="0" smtClean="0"/>
              <a:t>/</a:t>
            </a:r>
            <a:r>
              <a:rPr lang="cs-CZ" dirty="0" smtClean="0"/>
              <a:t>ɑ:/ x /a</a:t>
            </a:r>
            <a:r>
              <a:rPr lang="cs-CZ" dirty="0"/>
              <a:t>/	as in </a:t>
            </a:r>
            <a:r>
              <a:rPr lang="cs-CZ" i="1" dirty="0" smtClean="0"/>
              <a:t>b</a:t>
            </a:r>
            <a:r>
              <a:rPr lang="cs-CZ" i="1" u="sng" dirty="0" smtClean="0"/>
              <a:t>a</a:t>
            </a:r>
            <a:r>
              <a:rPr lang="cs-CZ" i="1" dirty="0" smtClean="0"/>
              <a:t>th</a:t>
            </a:r>
            <a:r>
              <a:rPr lang="cs-CZ" i="1" dirty="0"/>
              <a:t>, gr</a:t>
            </a:r>
            <a:r>
              <a:rPr lang="cs-CZ" i="1" u="sng" dirty="0"/>
              <a:t>a</a:t>
            </a:r>
            <a:r>
              <a:rPr lang="cs-CZ" i="1" dirty="0"/>
              <a:t>ss, </a:t>
            </a:r>
            <a:r>
              <a:rPr lang="cs-CZ" i="1" dirty="0" smtClean="0"/>
              <a:t>l</a:t>
            </a:r>
            <a:r>
              <a:rPr lang="cs-CZ" i="1" u="sng" dirty="0" smtClean="0"/>
              <a:t>au</a:t>
            </a:r>
            <a:r>
              <a:rPr lang="cs-CZ" i="1" dirty="0" smtClean="0"/>
              <a:t>gh</a:t>
            </a:r>
            <a:endParaRPr lang="cs-CZ" i="1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9923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Middle North (Wells) – densely populated industrial belt, Manchester, Huddersfield, Bradford, Leeds, Sheffield – typical northern </a:t>
            </a:r>
            <a:r>
              <a:rPr lang="cs-CZ" dirty="0" smtClean="0"/>
              <a:t>accents</a:t>
            </a:r>
          </a:p>
          <a:p>
            <a:r>
              <a:rPr lang="cs-CZ" dirty="0" smtClean="0"/>
              <a:t>Geographically very close to Liverpool, but markedly different accent; much more similar to Lancashire and southern Yorkshire (Trudgill)</a:t>
            </a:r>
            <a:endParaRPr lang="cs-CZ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9324115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615</TotalTime>
  <Words>488</Words>
  <Application>Microsoft Office PowerPoint</Application>
  <PresentationFormat>Widescreen</PresentationFormat>
  <Paragraphs>103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Century Gothic</vt:lpstr>
      <vt:lpstr>Wingdings 2</vt:lpstr>
      <vt:lpstr>Quotable</vt:lpstr>
      <vt:lpstr>How to speak Manc </vt:lpstr>
      <vt:lpstr>PowerPoint Presentation</vt:lpstr>
      <vt:lpstr>OASIS</vt:lpstr>
      <vt:lpstr>PowerPoint Presentation</vt:lpstr>
      <vt:lpstr>Mancunian</vt:lpstr>
      <vt:lpstr>History</vt:lpstr>
      <vt:lpstr>History</vt:lpstr>
      <vt:lpstr>North vs South</vt:lpstr>
      <vt:lpstr>PowerPoint Presentation</vt:lpstr>
      <vt:lpstr>Manc x RP (vowels)</vt:lpstr>
      <vt:lpstr>Manc x RP (consonants)</vt:lpstr>
      <vt:lpstr>Grammatical features</vt:lpstr>
      <vt:lpstr>Manc slang</vt:lpstr>
      <vt:lpstr>Where can you hear/listen to Manc?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Mancunian Accent or Dialect?</dc:title>
  <dc:creator>Aylan</dc:creator>
  <cp:lastModifiedBy>Aylan</cp:lastModifiedBy>
  <cp:revision>66</cp:revision>
  <dcterms:created xsi:type="dcterms:W3CDTF">2022-03-15T14:48:32Z</dcterms:created>
  <dcterms:modified xsi:type="dcterms:W3CDTF">2022-04-08T17:35:25Z</dcterms:modified>
</cp:coreProperties>
</file>