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8" r:id="rId8"/>
    <p:sldId id="267" r:id="rId9"/>
    <p:sldId id="261" r:id="rId10"/>
    <p:sldId id="260" r:id="rId11"/>
    <p:sldId id="259" r:id="rId12"/>
    <p:sldId id="257" r:id="rId13"/>
    <p:sldId id="25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82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9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4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18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983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9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6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04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59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30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5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81DFAA0-2FE8-4607-81CB-07505181A0E4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81FAD3-237C-46EE-B448-057D695DC970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7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AD2FB9oy9c?start=6&amp;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7Vxtqy0X9E?start=12&amp;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otranslate.com/" TargetMode="External"/><Relationship Id="rId2" Type="http://schemas.openxmlformats.org/officeDocument/2006/relationships/hyperlink" Target="http://www.whoohoo.co.uk/scottish-translator.as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ngojam.com/EnglishtoScot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UyY8QbMuOo?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hyperlink" Target="https://www.wikihow.com/Talk-With-a-Scottish-Acc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8FB9BD-1F07-47EC-A7EE-D6A9EF9E45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Scottish</a:t>
            </a:r>
            <a:r>
              <a:rPr lang="cs-CZ" dirty="0"/>
              <a:t> </a:t>
            </a:r>
            <a:r>
              <a:rPr lang="cs-CZ" dirty="0" err="1"/>
              <a:t>accent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783021C-43A7-429A-B6C3-B5818C56A4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EE </a:t>
            </a:r>
            <a:r>
              <a:rPr lang="cs-CZ" dirty="0" err="1"/>
              <a:t>Varieties</a:t>
            </a:r>
            <a:r>
              <a:rPr lang="cs-CZ" dirty="0"/>
              <a:t> 2021/2022</a:t>
            </a:r>
          </a:p>
          <a:p>
            <a:endParaRPr lang="cs-CZ" dirty="0"/>
          </a:p>
          <a:p>
            <a:endParaRPr lang="cs-CZ" dirty="0"/>
          </a:p>
          <a:p>
            <a:pPr algn="r"/>
            <a:r>
              <a:rPr lang="cs-CZ" dirty="0"/>
              <a:t>Ema Bícová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1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F2C931-00C9-44E3-B896-35B192B09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Famous</a:t>
            </a:r>
            <a:r>
              <a:rPr lang="cs-CZ" dirty="0"/>
              <a:t> </a:t>
            </a:r>
            <a:r>
              <a:rPr lang="cs-CZ" dirty="0" err="1"/>
              <a:t>Voices</a:t>
            </a:r>
            <a:r>
              <a:rPr lang="cs-CZ" dirty="0"/>
              <a:t> – </a:t>
            </a:r>
            <a:r>
              <a:rPr lang="cs-CZ" dirty="0" err="1"/>
              <a:t>billy</a:t>
            </a:r>
            <a:r>
              <a:rPr lang="cs-CZ" dirty="0"/>
              <a:t> </a:t>
            </a:r>
            <a:r>
              <a:rPr lang="cs-CZ" dirty="0" err="1"/>
              <a:t>boyd</a:t>
            </a:r>
            <a:endParaRPr lang="en-GB" dirty="0"/>
          </a:p>
        </p:txBody>
      </p:sp>
      <p:pic>
        <p:nvPicPr>
          <p:cNvPr id="4" name="Online médium 3" title="50 Questions with Billy Boyd">
            <a:hlinkClick r:id="" action="ppaction://media"/>
            <a:extLst>
              <a:ext uri="{FF2B5EF4-FFF2-40B4-BE49-F238E27FC236}">
                <a16:creationId xmlns:a16="http://schemas.microsoft.com/office/drawing/2014/main" id="{6F847FBE-44DE-4AC5-B036-BCF17705BCE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4100" y="2286000"/>
            <a:ext cx="711993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3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D7BBEA-EB51-4B96-9F69-9E2870E6D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English </a:t>
            </a:r>
            <a:r>
              <a:rPr lang="en-GB" b="1" dirty="0" err="1"/>
              <a:t>Vz</a:t>
            </a:r>
            <a:r>
              <a:rPr lang="en-GB" b="1" dirty="0"/>
              <a:t> Scottish Translations</a:t>
            </a:r>
            <a:endParaRPr lang="en-GB" dirty="0"/>
          </a:p>
        </p:txBody>
      </p:sp>
      <p:pic>
        <p:nvPicPr>
          <p:cNvPr id="4" name="Online médium 3" title="English Vz Scottish Translations">
            <a:hlinkClick r:id="" action="ppaction://media"/>
            <a:extLst>
              <a:ext uri="{FF2B5EF4-FFF2-40B4-BE49-F238E27FC236}">
                <a16:creationId xmlns:a16="http://schemas.microsoft.com/office/drawing/2014/main" id="{88852BF9-EA0A-4A18-9C7A-ED26F995DAF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4195" y="1943100"/>
            <a:ext cx="7119938" cy="40227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DBA2F86-7D4C-4BAD-9DA8-A5B5A1C9C379}"/>
              </a:ext>
            </a:extLst>
          </p:cNvPr>
          <p:cNvSpPr txBox="1"/>
          <p:nvPr/>
        </p:nvSpPr>
        <p:spPr>
          <a:xfrm>
            <a:off x="8610600" y="6162675"/>
            <a:ext cx="1857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WeeScottishLass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69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FC1684-F137-4FB5-8CE4-3B8392A8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English</a:t>
            </a:r>
            <a:r>
              <a:rPr lang="cs-CZ" dirty="0"/>
              <a:t> to </a:t>
            </a:r>
            <a:r>
              <a:rPr lang="cs-CZ" dirty="0" err="1"/>
              <a:t>Scottish</a:t>
            </a:r>
            <a:r>
              <a:rPr lang="cs-CZ" dirty="0"/>
              <a:t> </a:t>
            </a:r>
            <a:r>
              <a:rPr lang="cs-CZ" dirty="0" err="1"/>
              <a:t>translators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A52159-3013-45B7-8FC3-380CEE48A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 err="1"/>
              <a:t>Scottie</a:t>
            </a:r>
            <a:r>
              <a:rPr lang="cs-CZ" b="1" dirty="0"/>
              <a:t> </a:t>
            </a:r>
            <a:r>
              <a:rPr lang="cs-CZ" b="1" dirty="0" err="1"/>
              <a:t>Translator</a:t>
            </a:r>
            <a:endParaRPr lang="cs-CZ" b="1" dirty="0"/>
          </a:p>
          <a:p>
            <a:r>
              <a:rPr lang="en-GB" i="1" dirty="0"/>
              <a:t>Welcome </a:t>
            </a:r>
            <a:r>
              <a:rPr lang="en-GB" i="1" dirty="0" err="1"/>
              <a:t>tae</a:t>
            </a:r>
            <a:r>
              <a:rPr lang="en-GB" i="1" dirty="0"/>
              <a:t> the Scottie Translator from Scotland. Write </a:t>
            </a:r>
            <a:r>
              <a:rPr lang="en-GB" i="1" dirty="0" err="1"/>
              <a:t>yer</a:t>
            </a:r>
            <a:r>
              <a:rPr lang="en-GB" i="1" dirty="0"/>
              <a:t> wee bit English phrase in the </a:t>
            </a:r>
            <a:r>
              <a:rPr lang="en-GB" i="1" dirty="0" err="1"/>
              <a:t>kistie</a:t>
            </a:r>
            <a:r>
              <a:rPr lang="en-GB" i="1" dirty="0"/>
              <a:t> on the left an we'll </a:t>
            </a:r>
            <a:r>
              <a:rPr lang="en-GB" i="1" dirty="0" err="1"/>
              <a:t>chynge</a:t>
            </a:r>
            <a:r>
              <a:rPr lang="en-GB" i="1" dirty="0"/>
              <a:t> it </a:t>
            </a:r>
            <a:r>
              <a:rPr lang="en-GB" i="1" dirty="0" err="1"/>
              <a:t>intae</a:t>
            </a:r>
            <a:r>
              <a:rPr lang="en-GB" i="1" dirty="0"/>
              <a:t> Scottie </a:t>
            </a:r>
            <a:r>
              <a:rPr lang="en-GB" i="1" dirty="0" err="1"/>
              <a:t>juist</a:t>
            </a:r>
            <a:r>
              <a:rPr lang="en-GB" i="1" dirty="0"/>
              <a:t> </a:t>
            </a:r>
            <a:r>
              <a:rPr lang="en-GB" i="1" dirty="0" err="1"/>
              <a:t>lik</a:t>
            </a:r>
            <a:r>
              <a:rPr lang="en-GB" i="1" dirty="0"/>
              <a:t> that! Nae havers </a:t>
            </a:r>
            <a:r>
              <a:rPr lang="en-GB" i="1" dirty="0" err="1"/>
              <a:t>nou</a:t>
            </a:r>
            <a:r>
              <a:rPr lang="en-GB" i="1" dirty="0"/>
              <a:t>! </a:t>
            </a:r>
            <a:endParaRPr lang="cs-CZ" i="1" dirty="0"/>
          </a:p>
          <a:p>
            <a:r>
              <a:rPr lang="en-GB" dirty="0">
                <a:hlinkClick r:id="rId2"/>
              </a:rPr>
              <a:t>http://www.whoohoo.co.uk/scottish-translator.asp</a:t>
            </a:r>
            <a:endParaRPr lang="cs-CZ" dirty="0"/>
          </a:p>
          <a:p>
            <a:r>
              <a:rPr lang="cs-CZ" dirty="0"/>
              <a:t>(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website</a:t>
            </a:r>
            <a:r>
              <a:rPr lang="cs-CZ" dirty="0"/>
              <a:t> </a:t>
            </a:r>
            <a:r>
              <a:rPr lang="cs-CZ" dirty="0" err="1"/>
              <a:t>includes</a:t>
            </a:r>
            <a:r>
              <a:rPr lang="cs-CZ" dirty="0"/>
              <a:t> </a:t>
            </a:r>
            <a:r>
              <a:rPr lang="cs-CZ" dirty="0" err="1"/>
              <a:t>translators</a:t>
            </a:r>
            <a:r>
              <a:rPr lang="cs-CZ" dirty="0"/>
              <a:t> to </a:t>
            </a:r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/>
              <a:t>notable</a:t>
            </a:r>
            <a:r>
              <a:rPr lang="cs-CZ" dirty="0"/>
              <a:t> </a:t>
            </a:r>
            <a:r>
              <a:rPr lang="cs-CZ" dirty="0" err="1"/>
              <a:t>British</a:t>
            </a:r>
            <a:r>
              <a:rPr lang="cs-CZ" dirty="0"/>
              <a:t> </a:t>
            </a:r>
            <a:r>
              <a:rPr lang="cs-CZ" dirty="0" err="1"/>
              <a:t>accents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cs-CZ" dirty="0"/>
              <a:t>.)</a:t>
            </a:r>
          </a:p>
          <a:p>
            <a:endParaRPr lang="cs-CZ" dirty="0"/>
          </a:p>
          <a:p>
            <a:r>
              <a:rPr lang="cs-CZ" b="1" dirty="0" err="1"/>
              <a:t>ScoTranslate</a:t>
            </a:r>
            <a:endParaRPr lang="cs-CZ" b="1" dirty="0"/>
          </a:p>
          <a:p>
            <a:r>
              <a:rPr lang="cs-CZ" dirty="0">
                <a:hlinkClick r:id="rId3"/>
              </a:rPr>
              <a:t>http://www.scotranslate.com/</a:t>
            </a:r>
            <a:endParaRPr lang="cs-CZ" dirty="0"/>
          </a:p>
          <a:p>
            <a:endParaRPr lang="cs-CZ" dirty="0"/>
          </a:p>
          <a:p>
            <a:r>
              <a:rPr lang="cs-CZ" b="1" dirty="0" err="1"/>
              <a:t>LingoJam</a:t>
            </a:r>
            <a:endParaRPr lang="cs-CZ" b="1" dirty="0"/>
          </a:p>
          <a:p>
            <a:r>
              <a:rPr lang="cs-CZ" dirty="0">
                <a:hlinkClick r:id="rId4"/>
              </a:rPr>
              <a:t>https://lingojam.com/EnglishtoScots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177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49D762-49A6-4F7E-8FFB-8A2F6B5B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cheers</a:t>
            </a:r>
            <a:r>
              <a:rPr lang="en-GB" b="1" dirty="0"/>
              <a:t> fur </a:t>
            </a:r>
            <a:r>
              <a:rPr lang="en-GB" b="1" dirty="0" err="1"/>
              <a:t>yer</a:t>
            </a:r>
            <a:r>
              <a:rPr lang="en-GB" b="1" dirty="0"/>
              <a:t> attention.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7674B9-DCBD-4004-B129-87005CC3C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61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56C895-C442-4E23-B8B1-3198B61D8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SSE (Standard </a:t>
            </a:r>
            <a:r>
              <a:rPr lang="cs-CZ" dirty="0" err="1"/>
              <a:t>Scottish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DC093F-FE6B-4E1E-823F-9458E761C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Distinctive</a:t>
            </a:r>
            <a:r>
              <a:rPr lang="cs-CZ" dirty="0"/>
              <a:t> </a:t>
            </a:r>
            <a:r>
              <a:rPr lang="cs-CZ" dirty="0" err="1"/>
              <a:t>vocabulary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contact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Scots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Standard </a:t>
            </a:r>
            <a:r>
              <a:rPr lang="cs-CZ" dirty="0" err="1"/>
              <a:t>English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Code-switching</a:t>
            </a:r>
            <a:r>
              <a:rPr lang="cs-CZ" dirty="0"/>
              <a:t> and style </a:t>
            </a:r>
            <a:r>
              <a:rPr lang="cs-CZ" dirty="0" err="1"/>
              <a:t>shifting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equally</a:t>
            </a:r>
            <a:r>
              <a:rPr lang="cs-CZ" dirty="0"/>
              <a:t> </a:t>
            </a:r>
            <a:r>
              <a:rPr lang="cs-CZ" dirty="0" err="1"/>
              <a:t>common</a:t>
            </a:r>
            <a:r>
              <a:rPr lang="cs-CZ" dirty="0"/>
              <a:t> in </a:t>
            </a:r>
            <a:r>
              <a:rPr lang="cs-CZ" dirty="0" err="1"/>
              <a:t>speakers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24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CF26DC-51E4-427F-B1B2-B44ABEE20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4208E-28BD-4D55-BC1C-9D58F2F0FE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King James VI </a:t>
            </a:r>
            <a:r>
              <a:rPr lang="cs-CZ" dirty="0" err="1"/>
              <a:t>of</a:t>
            </a:r>
            <a:r>
              <a:rPr lang="cs-CZ" dirty="0"/>
              <a:t> Scotland </a:t>
            </a:r>
            <a:r>
              <a:rPr lang="cs-CZ" dirty="0" err="1"/>
              <a:t>became</a:t>
            </a:r>
            <a:r>
              <a:rPr lang="cs-CZ" dirty="0"/>
              <a:t> King James I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England</a:t>
            </a:r>
            <a:r>
              <a:rPr lang="cs-CZ" dirty="0"/>
              <a:t> in 1603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moves</a:t>
            </a:r>
            <a:r>
              <a:rPr lang="cs-CZ" dirty="0"/>
              <a:t> to London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dirty="0" err="1"/>
              <a:t>Court</a:t>
            </a:r>
            <a:r>
              <a:rPr lang="cs-CZ" dirty="0"/>
              <a:t> </a:t>
            </a:r>
            <a:r>
              <a:rPr lang="cs-CZ" dirty="0" err="1"/>
              <a:t>poets</a:t>
            </a:r>
            <a:r>
              <a:rPr lang="cs-CZ" dirty="0"/>
              <a:t> </a:t>
            </a:r>
            <a:r>
              <a:rPr lang="cs-CZ" dirty="0" err="1"/>
              <a:t>adapt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and style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market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dirty="0" err="1"/>
              <a:t>Scots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eclipsed</a:t>
            </a:r>
            <a:r>
              <a:rPr lang="cs-CZ" dirty="0"/>
              <a:t> as a </a:t>
            </a:r>
            <a:r>
              <a:rPr lang="cs-CZ" dirty="0" err="1"/>
              <a:t>literary</a:t>
            </a:r>
            <a:r>
              <a:rPr lang="cs-CZ" dirty="0"/>
              <a:t> </a:t>
            </a:r>
            <a:r>
              <a:rPr lang="cs-CZ" dirty="0" err="1"/>
              <a:t>language</a:t>
            </a:r>
            <a:r>
              <a:rPr lang="cs-CZ" dirty="0"/>
              <a:t> (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translation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Bible </a:t>
            </a:r>
            <a:r>
              <a:rPr lang="cs-CZ" dirty="0" err="1"/>
              <a:t>was</a:t>
            </a:r>
            <a:r>
              <a:rPr lang="cs-CZ" dirty="0"/>
              <a:t> </a:t>
            </a:r>
            <a:r>
              <a:rPr lang="cs-CZ" dirty="0" err="1"/>
              <a:t>available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In 1707, </a:t>
            </a:r>
            <a:r>
              <a:rPr lang="cs-CZ" dirty="0" err="1"/>
              <a:t>Scottish</a:t>
            </a:r>
            <a:r>
              <a:rPr lang="cs-CZ" dirty="0"/>
              <a:t> and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parliaments</a:t>
            </a:r>
            <a:r>
              <a:rPr lang="cs-CZ" dirty="0"/>
              <a:t> </a:t>
            </a:r>
            <a:r>
              <a:rPr lang="cs-CZ" dirty="0" err="1"/>
              <a:t>amalgamated</a:t>
            </a:r>
            <a:r>
              <a:rPr lang="cs-CZ" dirty="0"/>
              <a:t>, but </a:t>
            </a:r>
            <a:r>
              <a:rPr lang="cs-CZ" dirty="0" err="1"/>
              <a:t>church</a:t>
            </a:r>
            <a:r>
              <a:rPr lang="cs-CZ" dirty="0"/>
              <a:t> and </a:t>
            </a:r>
            <a:r>
              <a:rPr lang="cs-CZ" dirty="0" err="1"/>
              <a:t>educational</a:t>
            </a:r>
            <a:r>
              <a:rPr lang="cs-CZ" dirty="0"/>
              <a:t> and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structures</a:t>
            </a:r>
            <a:r>
              <a:rPr lang="cs-CZ" dirty="0"/>
              <a:t> </a:t>
            </a:r>
            <a:r>
              <a:rPr lang="cs-CZ" dirty="0" err="1"/>
              <a:t>remained</a:t>
            </a:r>
            <a:r>
              <a:rPr lang="cs-CZ" dirty="0"/>
              <a:t> </a:t>
            </a:r>
            <a:r>
              <a:rPr lang="cs-CZ" dirty="0" err="1"/>
              <a:t>separate</a:t>
            </a:r>
            <a:endParaRPr lang="cs-CZ" dirty="0"/>
          </a:p>
          <a:p>
            <a:pPr>
              <a:buFont typeface="Symbol" panose="05050102010706020507" pitchFamily="18" charset="2"/>
              <a:buChar char="Þ"/>
            </a:pPr>
            <a:r>
              <a:rPr lang="cs-CZ" dirty="0"/>
              <a:t>Terminology </a:t>
            </a:r>
            <a:r>
              <a:rPr lang="cs-CZ" dirty="0" err="1"/>
              <a:t>remains</a:t>
            </a:r>
            <a:r>
              <a:rPr lang="cs-CZ" dirty="0"/>
              <a:t> </a:t>
            </a:r>
            <a:r>
              <a:rPr lang="cs-CZ" dirty="0" err="1"/>
              <a:t>distinct</a:t>
            </a:r>
            <a:r>
              <a:rPr lang="cs-CZ" dirty="0"/>
              <a:t> and </a:t>
            </a:r>
            <a:r>
              <a:rPr lang="cs-CZ" dirty="0" err="1"/>
              <a:t>separate</a:t>
            </a:r>
            <a:endParaRPr lang="cs-CZ" dirty="0"/>
          </a:p>
          <a:p>
            <a:pPr>
              <a:buFont typeface="Symbol" panose="05050102010706020507" pitchFamily="18" charset="2"/>
              <a:buChar char="Þ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23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896560-A244-4542-AEF2-2F7570B42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Phonology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6A9FE-A46D-40CE-948A-DA1762D96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5474"/>
            <a:ext cx="9720073" cy="4413885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 err="1"/>
              <a:t>Mostly</a:t>
            </a:r>
            <a:r>
              <a:rPr lang="cs-CZ" b="1" dirty="0"/>
              <a:t> </a:t>
            </a:r>
            <a:r>
              <a:rPr lang="cs-CZ" b="1" dirty="0" err="1"/>
              <a:t>rhotic</a:t>
            </a:r>
            <a:endParaRPr lang="cs-CZ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/r/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postalveolar</a:t>
            </a:r>
            <a:r>
              <a:rPr lang="cs-CZ" dirty="0"/>
              <a:t> </a:t>
            </a:r>
            <a:r>
              <a:rPr lang="cs-CZ" dirty="0" err="1"/>
              <a:t>approximant</a:t>
            </a:r>
            <a:r>
              <a:rPr lang="cs-CZ" dirty="0"/>
              <a:t> </a:t>
            </a:r>
            <a:r>
              <a:rPr lang="en-GB" dirty="0"/>
              <a:t>[ɹ]</a:t>
            </a:r>
            <a:r>
              <a:rPr lang="cs-CZ" dirty="0"/>
              <a:t>, </a:t>
            </a:r>
            <a:r>
              <a:rPr lang="cs-CZ" dirty="0" err="1"/>
              <a:t>alveolar</a:t>
            </a:r>
            <a:r>
              <a:rPr lang="cs-CZ" dirty="0"/>
              <a:t> </a:t>
            </a:r>
            <a:r>
              <a:rPr lang="cs-CZ" dirty="0" err="1"/>
              <a:t>tap</a:t>
            </a:r>
            <a:r>
              <a:rPr lang="cs-CZ" dirty="0"/>
              <a:t> </a:t>
            </a:r>
            <a:r>
              <a:rPr lang="en-GB" dirty="0"/>
              <a:t>[ɾ]</a:t>
            </a:r>
            <a:r>
              <a:rPr lang="cs-CZ" dirty="0"/>
              <a:t>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alveoral</a:t>
            </a:r>
            <a:r>
              <a:rPr lang="cs-CZ" dirty="0"/>
              <a:t> </a:t>
            </a:r>
            <a:r>
              <a:rPr lang="cs-CZ" dirty="0" err="1"/>
              <a:t>trill</a:t>
            </a:r>
            <a:r>
              <a:rPr lang="cs-CZ" dirty="0"/>
              <a:t> </a:t>
            </a:r>
            <a:r>
              <a:rPr lang="en-GB" dirty="0"/>
              <a:t>[r]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/o/</a:t>
            </a:r>
            <a:r>
              <a:rPr lang="cs-CZ" dirty="0"/>
              <a:t> and </a:t>
            </a:r>
            <a:r>
              <a:rPr lang="en-GB" dirty="0"/>
              <a:t>/ɔ/ before /r/</a:t>
            </a:r>
            <a:r>
              <a:rPr lang="cs-CZ" dirty="0"/>
              <a:t> are </a:t>
            </a:r>
            <a:r>
              <a:rPr lang="cs-CZ" dirty="0" err="1"/>
              <a:t>contrasted</a:t>
            </a:r>
            <a:r>
              <a:rPr lang="cs-CZ" dirty="0"/>
              <a:t> (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pron</a:t>
            </a:r>
            <a:r>
              <a:rPr lang="cs-CZ" dirty="0"/>
              <a:t>.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i="1" dirty="0" err="1"/>
              <a:t>horse</a:t>
            </a:r>
            <a:r>
              <a:rPr lang="cs-CZ" dirty="0"/>
              <a:t> and </a:t>
            </a:r>
            <a:r>
              <a:rPr lang="cs-CZ" i="1" dirty="0" err="1"/>
              <a:t>hoarse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/or/ and /</a:t>
            </a:r>
            <a:r>
              <a:rPr lang="en-GB" dirty="0" err="1"/>
              <a:t>ur</a:t>
            </a:r>
            <a:r>
              <a:rPr lang="en-GB" dirty="0"/>
              <a:t>/ are contrast</a:t>
            </a:r>
            <a:r>
              <a:rPr lang="cs-CZ" dirty="0" err="1"/>
              <a:t>ed</a:t>
            </a:r>
            <a:r>
              <a:rPr lang="cs-CZ" dirty="0"/>
              <a:t> (</a:t>
            </a:r>
            <a:r>
              <a:rPr lang="cs-CZ" i="1" dirty="0" err="1"/>
              <a:t>shore</a:t>
            </a:r>
            <a:r>
              <a:rPr lang="cs-CZ" dirty="0"/>
              <a:t> x </a:t>
            </a:r>
            <a:r>
              <a:rPr lang="cs-CZ" i="1" dirty="0" err="1"/>
              <a:t>sure</a:t>
            </a:r>
            <a:r>
              <a:rPr lang="cs-CZ" dirty="0"/>
              <a:t>, </a:t>
            </a:r>
            <a:r>
              <a:rPr lang="cs-CZ" i="1" dirty="0" err="1"/>
              <a:t>pour</a:t>
            </a:r>
            <a:r>
              <a:rPr lang="cs-CZ" dirty="0"/>
              <a:t> x </a:t>
            </a:r>
            <a:r>
              <a:rPr lang="cs-CZ" i="1" dirty="0" err="1"/>
              <a:t>poor</a:t>
            </a:r>
            <a:r>
              <a:rPr lang="cs-CZ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/r/ before /l/ is strong</a:t>
            </a:r>
            <a:r>
              <a:rPr lang="cs-CZ" dirty="0"/>
              <a:t>: </a:t>
            </a:r>
            <a:r>
              <a:rPr lang="cs-CZ" dirty="0" err="1"/>
              <a:t>occurrence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epenthetic</a:t>
            </a:r>
            <a:r>
              <a:rPr lang="cs-CZ" dirty="0"/>
              <a:t> </a:t>
            </a:r>
            <a:r>
              <a:rPr lang="cs-CZ" dirty="0" err="1"/>
              <a:t>vowel</a:t>
            </a:r>
            <a:r>
              <a:rPr lang="cs-CZ" dirty="0"/>
              <a:t> (</a:t>
            </a:r>
            <a:r>
              <a:rPr lang="cs-CZ" i="1" dirty="0"/>
              <a:t>girl</a:t>
            </a:r>
            <a:r>
              <a:rPr lang="cs-CZ" dirty="0"/>
              <a:t>, </a:t>
            </a:r>
            <a:r>
              <a:rPr lang="cs-CZ" i="1" dirty="0" err="1"/>
              <a:t>world</a:t>
            </a:r>
            <a:r>
              <a:rPr lang="cs-CZ" dirty="0"/>
              <a:t> = 2 </a:t>
            </a:r>
            <a:r>
              <a:rPr lang="cs-CZ" dirty="0" err="1"/>
              <a:t>syllables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/</a:t>
            </a:r>
            <a:r>
              <a:rPr lang="en-GB" b="1" dirty="0"/>
              <a:t>ʍ</a:t>
            </a:r>
            <a:r>
              <a:rPr lang="cs-CZ" b="1" dirty="0"/>
              <a:t>/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present</a:t>
            </a:r>
            <a:r>
              <a:rPr lang="cs-CZ" dirty="0"/>
              <a:t> (</a:t>
            </a:r>
            <a:r>
              <a:rPr lang="cs-CZ" i="1" dirty="0" err="1"/>
              <a:t>which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/x/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frequent</a:t>
            </a:r>
            <a:r>
              <a:rPr lang="cs-CZ" dirty="0"/>
              <a:t> in </a:t>
            </a:r>
            <a:r>
              <a:rPr lang="cs-CZ" dirty="0" err="1"/>
              <a:t>Scots</a:t>
            </a:r>
            <a:r>
              <a:rPr lang="cs-CZ" dirty="0"/>
              <a:t> and </a:t>
            </a:r>
            <a:r>
              <a:rPr lang="cs-CZ" dirty="0" err="1"/>
              <a:t>Gaelic</a:t>
            </a:r>
            <a:r>
              <a:rPr lang="cs-CZ" dirty="0"/>
              <a:t> </a:t>
            </a:r>
            <a:r>
              <a:rPr lang="cs-CZ" dirty="0" err="1"/>
              <a:t>borrowings</a:t>
            </a:r>
            <a:r>
              <a:rPr lang="cs-CZ" dirty="0"/>
              <a:t> (</a:t>
            </a:r>
            <a:r>
              <a:rPr lang="cs-CZ" i="1" dirty="0"/>
              <a:t>loch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/l/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velarized</a:t>
            </a:r>
            <a:r>
              <a:rPr lang="cs-CZ" dirty="0"/>
              <a:t> to </a:t>
            </a:r>
            <a:r>
              <a:rPr lang="en-GB" dirty="0"/>
              <a:t>[ɫ]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en-GB" dirty="0"/>
              <a:t>/p/, /t/ and /k/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not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aspirated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i="1" dirty="0"/>
              <a:t>–</a:t>
            </a:r>
            <a:r>
              <a:rPr lang="cs-CZ" i="1" dirty="0" err="1"/>
              <a:t>ed</a:t>
            </a:r>
            <a:r>
              <a:rPr lang="cs-CZ" i="1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realized</a:t>
            </a:r>
            <a:r>
              <a:rPr lang="cs-CZ" dirty="0"/>
              <a:t> as /t/ (</a:t>
            </a:r>
            <a:r>
              <a:rPr lang="cs-CZ" i="1" dirty="0" err="1"/>
              <a:t>ended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ending</a:t>
            </a:r>
            <a:r>
              <a:rPr lang="cs-CZ" dirty="0"/>
              <a:t> </a:t>
            </a:r>
            <a:r>
              <a:rPr lang="cs-CZ" i="1" dirty="0"/>
              <a:t>–g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dropped</a:t>
            </a:r>
            <a:r>
              <a:rPr lang="cs-CZ" dirty="0"/>
              <a:t> (</a:t>
            </a:r>
            <a:r>
              <a:rPr lang="cs-CZ" i="1" dirty="0" err="1"/>
              <a:t>endin</a:t>
            </a:r>
            <a:r>
              <a:rPr lang="cs-CZ" i="1" dirty="0"/>
              <a:t>‘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 err="1"/>
              <a:t>glottal</a:t>
            </a:r>
            <a:r>
              <a:rPr lang="cs-CZ" dirty="0"/>
              <a:t> stop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allophone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/t/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vowels</a:t>
            </a:r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29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5326E7-10CA-493D-8215-44CE35D5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vowels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0E1A4C9-3148-4DA1-8E24-D24FBB287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no /ʊ/, instead transferring Scots /u/</a:t>
            </a:r>
            <a:r>
              <a:rPr lang="cs-CZ" dirty="0"/>
              <a:t> = </a:t>
            </a:r>
            <a:r>
              <a:rPr lang="en-GB" dirty="0"/>
              <a:t>[ʉ] or [ʏ]</a:t>
            </a:r>
            <a:r>
              <a:rPr lang="cs-CZ" dirty="0"/>
              <a:t> (</a:t>
            </a:r>
            <a:r>
              <a:rPr lang="cs-CZ" i="1" dirty="0" err="1"/>
              <a:t>pull</a:t>
            </a:r>
            <a:r>
              <a:rPr lang="cs-CZ" dirty="0"/>
              <a:t> &amp; </a:t>
            </a:r>
            <a:r>
              <a:rPr lang="cs-CZ" i="1" dirty="0"/>
              <a:t>pool</a:t>
            </a:r>
            <a:r>
              <a:rPr lang="cs-CZ" dirty="0"/>
              <a:t> = </a:t>
            </a:r>
            <a:r>
              <a:rPr lang="cs-CZ" dirty="0" err="1"/>
              <a:t>homophones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no </a:t>
            </a:r>
            <a:r>
              <a:rPr lang="en-GB" dirty="0"/>
              <a:t>/æ/-/ɑː/ distinction</a:t>
            </a:r>
            <a:r>
              <a:rPr lang="cs-CZ" dirty="0"/>
              <a:t> (</a:t>
            </a:r>
            <a:r>
              <a:rPr lang="en-GB" i="1" dirty="0"/>
              <a:t>bath</a:t>
            </a:r>
            <a:r>
              <a:rPr lang="en-GB" dirty="0"/>
              <a:t>, </a:t>
            </a:r>
            <a:r>
              <a:rPr lang="en-GB" i="1" dirty="0"/>
              <a:t>trap</a:t>
            </a:r>
            <a:r>
              <a:rPr lang="cs-CZ" i="1" dirty="0"/>
              <a:t>, </a:t>
            </a:r>
            <a:r>
              <a:rPr lang="cs-CZ" i="1" dirty="0" err="1"/>
              <a:t>laugh</a:t>
            </a:r>
            <a:r>
              <a:rPr lang="cs-CZ" i="1" dirty="0"/>
              <a:t> &amp;</a:t>
            </a:r>
            <a:r>
              <a:rPr lang="en-GB" dirty="0"/>
              <a:t> </a:t>
            </a:r>
            <a:r>
              <a:rPr lang="en-GB" i="1" dirty="0"/>
              <a:t>palm</a:t>
            </a:r>
            <a:r>
              <a:rPr lang="en-GB" dirty="0"/>
              <a:t> </a:t>
            </a:r>
            <a:r>
              <a:rPr lang="cs-CZ" dirty="0"/>
              <a:t>=</a:t>
            </a:r>
            <a:r>
              <a:rPr lang="en-GB" dirty="0"/>
              <a:t> same vowel</a:t>
            </a:r>
            <a:r>
              <a:rPr lang="cs-CZ" dirty="0"/>
              <a:t>)</a:t>
            </a:r>
          </a:p>
          <a:p>
            <a:endParaRPr lang="cs-CZ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32C7D41-C80F-4A7E-97DF-5D57147A27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225" y="3123054"/>
            <a:ext cx="4901079" cy="373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6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8149A-F45B-4F54-8E72-BA3B741B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Aitken‘s</a:t>
            </a:r>
            <a:r>
              <a:rPr lang="cs-CZ" dirty="0"/>
              <a:t> </a:t>
            </a:r>
            <a:r>
              <a:rPr lang="cs-CZ" dirty="0" err="1"/>
              <a:t>Law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36CBDB-33D3-46D7-A89F-A31A02295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Scottish</a:t>
            </a:r>
            <a:r>
              <a:rPr lang="cs-CZ" dirty="0"/>
              <a:t> </a:t>
            </a:r>
            <a:r>
              <a:rPr lang="cs-CZ" dirty="0" err="1"/>
              <a:t>Vowel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= </a:t>
            </a:r>
            <a:r>
              <a:rPr lang="cs-CZ" dirty="0" err="1"/>
              <a:t>Aitken‘s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(A.J. </a:t>
            </a:r>
            <a:r>
              <a:rPr lang="cs-CZ" dirty="0" err="1"/>
              <a:t>Aitken</a:t>
            </a:r>
            <a:r>
              <a:rPr lang="cs-CZ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Vowel</a:t>
            </a:r>
            <a:r>
              <a:rPr lang="cs-CZ" dirty="0"/>
              <a:t> </a:t>
            </a:r>
            <a:r>
              <a:rPr lang="cs-CZ" dirty="0" err="1"/>
              <a:t>length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conditioned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target</a:t>
            </a:r>
            <a:r>
              <a:rPr lang="cs-CZ" dirty="0"/>
              <a:t> </a:t>
            </a:r>
            <a:r>
              <a:rPr lang="cs-CZ" dirty="0" err="1"/>
              <a:t>vowel‘s</a:t>
            </a:r>
            <a:r>
              <a:rPr lang="cs-CZ" dirty="0"/>
              <a:t> </a:t>
            </a:r>
            <a:r>
              <a:rPr lang="cs-CZ" dirty="0" err="1"/>
              <a:t>phonetic</a:t>
            </a:r>
            <a:r>
              <a:rPr lang="cs-CZ" dirty="0"/>
              <a:t> environment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/>
              <a:t>Vowels</a:t>
            </a:r>
            <a:r>
              <a:rPr lang="cs-CZ" dirty="0"/>
              <a:t> and </a:t>
            </a:r>
            <a:r>
              <a:rPr lang="cs-CZ" dirty="0" err="1"/>
              <a:t>diphthongs</a:t>
            </a:r>
            <a:r>
              <a:rPr lang="cs-CZ" dirty="0"/>
              <a:t> are </a:t>
            </a:r>
            <a:r>
              <a:rPr lang="cs-CZ" dirty="0" err="1"/>
              <a:t>short</a:t>
            </a:r>
            <a:r>
              <a:rPr lang="cs-CZ" dirty="0"/>
              <a:t>, </a:t>
            </a:r>
            <a:r>
              <a:rPr lang="cs-CZ" dirty="0" err="1"/>
              <a:t>except</a:t>
            </a:r>
            <a:r>
              <a:rPr lang="cs-CZ" dirty="0"/>
              <a:t> in these </a:t>
            </a:r>
            <a:r>
              <a:rPr lang="cs-CZ" dirty="0" err="1"/>
              <a:t>environments</a:t>
            </a:r>
            <a:r>
              <a:rPr lang="cs-CZ" dirty="0"/>
              <a:t>,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are long: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Before /r/.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Before a voiced fricative (/v, z, ð, ʒ/).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Before a morpheme boundary.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In a word-final open syllable, save for the HAPPY vowel /e/ (or, in Geordie, /</a:t>
            </a:r>
            <a:r>
              <a:rPr lang="en-GB" dirty="0" err="1"/>
              <a:t>i</a:t>
            </a:r>
            <a:r>
              <a:rPr lang="en-GB" dirty="0"/>
              <a:t>/).</a:t>
            </a:r>
          </a:p>
        </p:txBody>
      </p:sp>
    </p:spTree>
    <p:extLst>
      <p:ext uri="{BB962C8B-B14F-4D97-AF65-F5344CB8AC3E}">
        <p14:creationId xmlns:p14="http://schemas.microsoft.com/office/powerpoint/2010/main" val="75846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C74B7-C522-4C49-B0BD-09ADE47D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How</a:t>
            </a:r>
            <a:r>
              <a:rPr lang="cs-CZ" sz="4400" dirty="0"/>
              <a:t> to do a </a:t>
            </a:r>
            <a:r>
              <a:rPr lang="cs-CZ" sz="4400" dirty="0" err="1"/>
              <a:t>scottish</a:t>
            </a:r>
            <a:r>
              <a:rPr lang="cs-CZ" sz="4400" dirty="0"/>
              <a:t> </a:t>
            </a:r>
            <a:r>
              <a:rPr lang="cs-CZ" sz="4400" dirty="0" err="1"/>
              <a:t>accent</a:t>
            </a:r>
            <a:r>
              <a:rPr lang="cs-CZ" sz="4400" dirty="0"/>
              <a:t> in </a:t>
            </a:r>
            <a:r>
              <a:rPr lang="cs-CZ" sz="4400" dirty="0" err="1"/>
              <a:t>under</a:t>
            </a:r>
            <a:r>
              <a:rPr lang="cs-CZ" sz="4400" dirty="0"/>
              <a:t> 2 </a:t>
            </a:r>
            <a:r>
              <a:rPr lang="cs-CZ" sz="4400" dirty="0" err="1"/>
              <a:t>minutes</a:t>
            </a:r>
            <a:endParaRPr lang="en-GB" sz="4400" dirty="0"/>
          </a:p>
        </p:txBody>
      </p:sp>
      <p:pic>
        <p:nvPicPr>
          <p:cNvPr id="4" name="Online médium 3" title="How To Do A Scottish Accent In UNDER TWO MINUTES">
            <a:hlinkClick r:id="" action="ppaction://media"/>
            <a:extLst>
              <a:ext uri="{FF2B5EF4-FFF2-40B4-BE49-F238E27FC236}">
                <a16:creationId xmlns:a16="http://schemas.microsoft.com/office/drawing/2014/main" id="{87017A92-1BF0-41D2-9A77-EF7E40EFD18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36031" y="1895475"/>
            <a:ext cx="7119938" cy="40227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8DC5719-0AA1-421E-8A05-7A38BA5CAEFE}"/>
              </a:ext>
            </a:extLst>
          </p:cNvPr>
          <p:cNvSpPr txBox="1"/>
          <p:nvPr/>
        </p:nvSpPr>
        <p:spPr>
          <a:xfrm>
            <a:off x="9277350" y="6088634"/>
            <a:ext cx="1657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Matt</a:t>
            </a:r>
            <a:r>
              <a:rPr lang="cs-CZ" dirty="0"/>
              <a:t> </a:t>
            </a:r>
            <a:r>
              <a:rPr lang="cs-CZ" dirty="0" err="1"/>
              <a:t>Pocock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15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FE4A65-6F13-4DB9-8C42-4A49AA2AC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scotticisms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457130-D8B3-444E-B757-79DB76978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i="1" dirty="0"/>
              <a:t>What a dreich </a:t>
            </a:r>
            <a:r>
              <a:rPr lang="cs-CZ" i="1" dirty="0" err="1"/>
              <a:t>weather</a:t>
            </a:r>
            <a:r>
              <a:rPr lang="en-GB" i="1" dirty="0"/>
              <a:t>!</a:t>
            </a:r>
            <a:r>
              <a:rPr lang="cs-CZ" i="1" dirty="0"/>
              <a:t> – </a:t>
            </a:r>
            <a:r>
              <a:rPr lang="cs-CZ" i="1" dirty="0" err="1"/>
              <a:t>What</a:t>
            </a:r>
            <a:r>
              <a:rPr lang="cs-CZ" i="1" dirty="0"/>
              <a:t> a </a:t>
            </a:r>
            <a:r>
              <a:rPr lang="cs-CZ" i="1" dirty="0" err="1"/>
              <a:t>lousy</a:t>
            </a:r>
            <a:r>
              <a:rPr lang="cs-CZ" i="1" dirty="0"/>
              <a:t> </a:t>
            </a:r>
            <a:r>
              <a:rPr lang="cs-CZ" i="1" dirty="0" err="1"/>
              <a:t>weather</a:t>
            </a:r>
            <a:r>
              <a:rPr lang="cs-CZ" i="1" dirty="0"/>
              <a:t>!</a:t>
            </a:r>
          </a:p>
          <a:p>
            <a:r>
              <a:rPr lang="en-GB" i="1" dirty="0"/>
              <a:t>You'd better just caw canny</a:t>
            </a:r>
            <a:r>
              <a:rPr lang="cs-CZ" i="1" dirty="0"/>
              <a:t>. – </a:t>
            </a:r>
            <a:r>
              <a:rPr lang="cs-CZ" i="1" dirty="0" err="1"/>
              <a:t>Don‘t</a:t>
            </a:r>
            <a:r>
              <a:rPr lang="cs-CZ" i="1" dirty="0"/>
              <a:t> </a:t>
            </a:r>
            <a:r>
              <a:rPr lang="cs-CZ" i="1" dirty="0" err="1"/>
              <a:t>overdo</a:t>
            </a:r>
            <a:r>
              <a:rPr lang="cs-CZ" i="1" dirty="0"/>
              <a:t> </a:t>
            </a:r>
            <a:r>
              <a:rPr lang="cs-CZ" i="1" dirty="0" err="1"/>
              <a:t>it</a:t>
            </a:r>
            <a:r>
              <a:rPr lang="cs-CZ" i="1" dirty="0"/>
              <a:t>.</a:t>
            </a:r>
          </a:p>
          <a:p>
            <a:r>
              <a:rPr lang="en-GB" i="1" dirty="0"/>
              <a:t>Just play the daft laddie</a:t>
            </a:r>
            <a:r>
              <a:rPr lang="cs-CZ" i="1" dirty="0"/>
              <a:t>. – Play </a:t>
            </a:r>
            <a:r>
              <a:rPr lang="cs-CZ" i="1" dirty="0" err="1"/>
              <a:t>stupid</a:t>
            </a:r>
            <a:r>
              <a:rPr lang="cs-CZ" i="1" dirty="0"/>
              <a:t>.</a:t>
            </a:r>
          </a:p>
          <a:p>
            <a:r>
              <a:rPr lang="cs-CZ" i="1" dirty="0" err="1"/>
              <a:t>Cheers</a:t>
            </a:r>
            <a:r>
              <a:rPr lang="cs-CZ" i="1" dirty="0"/>
              <a:t>. – </a:t>
            </a:r>
            <a:r>
              <a:rPr lang="cs-CZ" i="1" dirty="0" err="1"/>
              <a:t>Thanks</a:t>
            </a:r>
            <a:r>
              <a:rPr lang="cs-CZ" i="1" dirty="0"/>
              <a:t>.</a:t>
            </a:r>
          </a:p>
          <a:p>
            <a:r>
              <a:rPr lang="en-GB" i="1" dirty="0"/>
              <a:t>Ach, away ye go!</a:t>
            </a:r>
            <a:r>
              <a:rPr lang="cs-CZ" i="1" dirty="0"/>
              <a:t> – I </a:t>
            </a:r>
            <a:r>
              <a:rPr lang="cs-CZ" i="1" dirty="0" err="1"/>
              <a:t>don‘t</a:t>
            </a:r>
            <a:r>
              <a:rPr lang="cs-CZ" i="1" dirty="0"/>
              <a:t> </a:t>
            </a:r>
            <a:r>
              <a:rPr lang="cs-CZ" i="1" dirty="0" err="1"/>
              <a:t>believe</a:t>
            </a:r>
            <a:r>
              <a:rPr lang="cs-CZ" i="1" dirty="0"/>
              <a:t> </a:t>
            </a:r>
            <a:r>
              <a:rPr lang="cs-CZ" i="1" dirty="0" err="1"/>
              <a:t>you</a:t>
            </a:r>
            <a:r>
              <a:rPr lang="cs-CZ" i="1" dirty="0"/>
              <a:t>.</a:t>
            </a:r>
          </a:p>
          <a:p>
            <a:r>
              <a:rPr lang="en-GB" i="1" dirty="0"/>
              <a:t>I'll come round (at) the back of eight</a:t>
            </a:r>
            <a:r>
              <a:rPr lang="cs-CZ" i="1" dirty="0"/>
              <a:t>. – </a:t>
            </a:r>
            <a:r>
              <a:rPr lang="cs-CZ" i="1" dirty="0" err="1"/>
              <a:t>I‘ll</a:t>
            </a:r>
            <a:r>
              <a:rPr lang="cs-CZ" i="1" dirty="0"/>
              <a:t> </a:t>
            </a:r>
            <a:r>
              <a:rPr lang="cs-CZ" i="1" dirty="0" err="1"/>
              <a:t>come</a:t>
            </a:r>
            <a:r>
              <a:rPr lang="cs-CZ" i="1" dirty="0"/>
              <a:t> </a:t>
            </a:r>
            <a:r>
              <a:rPr lang="cs-CZ" i="1" dirty="0" err="1"/>
              <a:t>round</a:t>
            </a:r>
            <a:r>
              <a:rPr lang="cs-CZ" i="1" dirty="0"/>
              <a:t> just </a:t>
            </a:r>
            <a:r>
              <a:rPr lang="cs-CZ" i="1" dirty="0" err="1"/>
              <a:t>after</a:t>
            </a:r>
            <a:r>
              <a:rPr lang="cs-CZ" i="1" dirty="0"/>
              <a:t> 8.</a:t>
            </a:r>
          </a:p>
          <a:p>
            <a:r>
              <a:rPr lang="cs-CZ" i="1" dirty="0"/>
              <a:t>O</a:t>
            </a:r>
            <a:r>
              <a:rPr lang="en-GB" i="1" dirty="0"/>
              <a:t>an </a:t>
            </a:r>
            <a:r>
              <a:rPr lang="en-GB" i="1" dirty="0" err="1"/>
              <a:t>yer</a:t>
            </a:r>
            <a:r>
              <a:rPr lang="en-GB" i="1" dirty="0"/>
              <a:t> bike pal</a:t>
            </a:r>
            <a:r>
              <a:rPr lang="cs-CZ" i="1" dirty="0"/>
              <a:t>. – Go </a:t>
            </a:r>
            <a:r>
              <a:rPr lang="cs-CZ" i="1" dirty="0" err="1"/>
              <a:t>away</a:t>
            </a:r>
            <a:r>
              <a:rPr lang="cs-CZ" i="1" dirty="0"/>
              <a:t>.</a:t>
            </a:r>
          </a:p>
          <a:p>
            <a:r>
              <a:rPr lang="cs-CZ" i="1" dirty="0"/>
              <a:t>Hello. – A</a:t>
            </a:r>
            <a:r>
              <a:rPr lang="en-GB" i="1" dirty="0"/>
              <a:t>wright </a:t>
            </a:r>
            <a:r>
              <a:rPr lang="en-GB" i="1" dirty="0" err="1"/>
              <a:t>ya</a:t>
            </a:r>
            <a:r>
              <a:rPr lang="en-GB" i="1" dirty="0"/>
              <a:t>?</a:t>
            </a:r>
            <a:endParaRPr lang="cs-CZ" i="1" dirty="0"/>
          </a:p>
          <a:p>
            <a:r>
              <a:rPr lang="cs-CZ" i="1" dirty="0"/>
              <a:t>Aye. – </a:t>
            </a:r>
            <a:r>
              <a:rPr lang="cs-CZ" i="1" dirty="0" err="1"/>
              <a:t>Yes</a:t>
            </a:r>
            <a:r>
              <a:rPr lang="cs-CZ" i="1" dirty="0"/>
              <a:t>.</a:t>
            </a:r>
          </a:p>
          <a:p>
            <a:r>
              <a:rPr lang="cs-CZ" i="1" dirty="0" err="1"/>
              <a:t>Ah</a:t>
            </a:r>
            <a:r>
              <a:rPr lang="cs-CZ" i="1" dirty="0"/>
              <a:t> </a:t>
            </a:r>
            <a:r>
              <a:rPr lang="cs-CZ" i="1" dirty="0" err="1"/>
              <a:t>cannae</a:t>
            </a:r>
            <a:r>
              <a:rPr lang="cs-CZ" i="1" dirty="0"/>
              <a:t> </a:t>
            </a:r>
            <a:r>
              <a:rPr lang="cs-CZ" i="1" dirty="0" err="1"/>
              <a:t>dae</a:t>
            </a:r>
            <a:r>
              <a:rPr lang="cs-CZ" i="1" dirty="0"/>
              <a:t> </a:t>
            </a:r>
            <a:r>
              <a:rPr lang="cs-CZ" i="1" dirty="0" err="1"/>
              <a:t>tha</a:t>
            </a:r>
            <a:r>
              <a:rPr lang="cs-CZ" i="1" dirty="0"/>
              <a:t>. – I </a:t>
            </a:r>
            <a:r>
              <a:rPr lang="cs-CZ" i="1" dirty="0" err="1"/>
              <a:t>can‘t</a:t>
            </a:r>
            <a:r>
              <a:rPr lang="cs-CZ" i="1" dirty="0"/>
              <a:t> do </a:t>
            </a:r>
            <a:r>
              <a:rPr lang="cs-CZ" i="1" dirty="0" err="1"/>
              <a:t>that</a:t>
            </a:r>
            <a:r>
              <a:rPr lang="cs-CZ" i="1" dirty="0"/>
              <a:t>.</a:t>
            </a:r>
          </a:p>
          <a:p>
            <a:endParaRPr lang="cs-CZ" i="1" dirty="0"/>
          </a:p>
          <a:p>
            <a:endParaRPr lang="cs-CZ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00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B27DE-D4B2-4B93-AB34-67F6D1166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DD564B-7980-4C10-A348-46120ADE5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0" y="6353175"/>
            <a:ext cx="6286500" cy="2112797"/>
          </a:xfrm>
        </p:spPr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https://www.wikihow.com/Talk-With-a-Scottish-Accent</a:t>
            </a:r>
            <a:endParaRPr lang="cs-CZ" dirty="0"/>
          </a:p>
          <a:p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DD83A36-CA13-4B9E-85B3-145533591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8609" y="93105"/>
            <a:ext cx="3913964" cy="285885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7A6EE3D-F63D-46B3-9C38-B04B9E5E3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408" y="658187"/>
            <a:ext cx="4226568" cy="295196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30C1B939-3786-4C7A-9FC6-5BDCDBB799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0" y="3537180"/>
            <a:ext cx="4406325" cy="313383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1E2F61D-C1F7-41A8-859F-527F5B5117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050" y="3162231"/>
            <a:ext cx="4291776" cy="311055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973862B-68C2-42CA-B985-4F1C8B572C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8478" y="-1"/>
            <a:ext cx="4333522" cy="29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35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114</TotalTime>
  <Words>642</Words>
  <Application>Microsoft Office PowerPoint</Application>
  <PresentationFormat>Širokoúhlá obrazovka</PresentationFormat>
  <Paragraphs>75</Paragraphs>
  <Slides>13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Arial</vt:lpstr>
      <vt:lpstr>Symbol</vt:lpstr>
      <vt:lpstr>Tw Cen MT</vt:lpstr>
      <vt:lpstr>Tw Cen MT Condensed</vt:lpstr>
      <vt:lpstr>Wingdings 3</vt:lpstr>
      <vt:lpstr>Integrál</vt:lpstr>
      <vt:lpstr>Scottish accent</vt:lpstr>
      <vt:lpstr>SSE (Standard Scottish English)</vt:lpstr>
      <vt:lpstr>history</vt:lpstr>
      <vt:lpstr>Phonology</vt:lpstr>
      <vt:lpstr>vowels</vt:lpstr>
      <vt:lpstr>Aitken‘s Law</vt:lpstr>
      <vt:lpstr>How to do a scottish accent in under 2 minutes</vt:lpstr>
      <vt:lpstr>scotticisms</vt:lpstr>
      <vt:lpstr>Prezentace aplikace PowerPoint</vt:lpstr>
      <vt:lpstr>Famous Voices – billy boyd</vt:lpstr>
      <vt:lpstr>English Vz Scottish Translations</vt:lpstr>
      <vt:lpstr>English to Scottish translators</vt:lpstr>
      <vt:lpstr>cheers fur yer attention.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accent</dc:title>
  <dc:creator>Ema Bícová</dc:creator>
  <cp:lastModifiedBy>Ema Bícová</cp:lastModifiedBy>
  <cp:revision>4</cp:revision>
  <dcterms:created xsi:type="dcterms:W3CDTF">2022-03-15T09:34:04Z</dcterms:created>
  <dcterms:modified xsi:type="dcterms:W3CDTF">2022-03-15T11:28:23Z</dcterms:modified>
</cp:coreProperties>
</file>