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68" r:id="rId3"/>
    <p:sldId id="257" r:id="rId4"/>
    <p:sldId id="275" r:id="rId5"/>
    <p:sldId id="269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74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80087"/>
  </p:normalViewPr>
  <p:slideViewPr>
    <p:cSldViewPr snapToGrid="0">
      <p:cViewPr varScale="1">
        <p:scale>
          <a:sx n="95" d="100"/>
          <a:sy n="95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D457-C7FB-0845-BE86-6C95B5556A25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A7CAB-C7A7-554B-8EE5-E6A1720F6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22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236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88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3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1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92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01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2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A7CAB-C7A7-554B-8EE5-E6A1720F6B4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43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430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207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9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61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9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1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2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0A321-7D80-BC3A-4376-2D2592BE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E6AF83-662F-C9C9-A457-A713D6A3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B43144-CE3E-89A2-3AE3-9B18B165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C10FF-5C45-7386-F60B-B566E578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370E12-A711-BE37-2B04-3A143005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3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AD82D-00F7-B7E0-2CAF-048D2AC9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76A2B3-C054-BD15-6FA2-CBAA22171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892AC-279F-5F92-667B-8BFE1E4B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30A11-433C-0564-2F84-2ABBBD0D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311061-5D2B-7ECB-3460-144F20DC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69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45474C-43DD-76E8-B310-AD54EA07A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0FA0B7-CD82-ECA0-12EE-E1677156D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B42169-60F8-0F55-3E6D-B228288B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4B16E-6BC2-C549-4E9A-51EAAB0C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43DAF2-4C11-7AFA-6EC1-AD5D6569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6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7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9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9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4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9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18B7C-97BC-A7C6-9D00-BEBD6097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285CC-4139-2EEB-F33C-73DD3ABF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785AA-C9B5-99E5-E384-322C0EE7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F64D0-B9F1-D292-CC9B-DC3CAF62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C92DC-868F-D9F2-FDB3-6952E978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86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32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4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24973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05B30-7A4E-4FE9-CC1B-0541CD77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4B97BC-FC4B-E3AF-A511-239D8D6F8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F6C284-A857-DC76-BE6C-D9509EE1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44DE3B-A8AD-FB6C-AC62-560B2D3E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E86E17-544E-9D28-ECD2-96F99218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84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0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E8CB2-8CA3-064F-6234-68E3B3FB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D9BE2C-BFB7-1B16-1239-056FC3A2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B09EF-25A0-4225-AA9F-CB5593B9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900B32-6D03-0A91-3DA8-31CEBD41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3CF6A0-EB9A-C779-5FBC-BD0EB2F1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95AD4A-AA26-4B0B-CA9B-91CE7F55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DDD57-D14C-26E2-1DD0-C1A55256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A21073-82C3-BFA2-E99C-3E5F5A2C5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4CEFA7-FA90-682A-0012-3FDB2A8E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DC01C3-F052-0A10-935C-0E6DA7AC2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A34253-FE01-8607-C9FF-41A0277FF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8928CA-0715-E1FE-20E3-F37DE87D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90ED52-4E4D-2210-4DCF-5AD6FDC3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A182B4-68F2-151F-6685-1B74870E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7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56008-DBA2-1621-9EB6-E59F9275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4DD77E-6A71-5E1D-3991-2CB8EEE6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1D44AE-6833-6C85-3CD7-23FC2954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CB1D4-6084-5EE2-7606-3B1A0301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7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D891D0-2BE7-583E-FD8E-FD1061AE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9CB48F-BDE6-709C-96BC-4B6E7B16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0B7D89-E0F2-2ECE-5E4C-6E348F8D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08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418AE-59AE-0578-5F71-B6EDD7A7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C6C44-AB10-7B29-8D53-EB0087C6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77E995-D15A-2614-9BB6-3D539D0BA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389BA5-23AF-8773-C378-0AC6BF27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E86D3A-7161-9E00-3D89-7B3BCC1F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7C0156-4E32-2CCC-4DC5-F66D845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06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2570C-A5C2-3D82-0C7F-39B16F0D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C1F11B-8A26-8217-54D5-2F99FB1AB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FE0216-5296-0B91-6F0F-EAD3EAE0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A0E5C-4974-C603-E21C-9617C58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B5B12B-07B5-09B7-8DD3-C413E41B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53CD1-7086-59FD-15F3-001C1AB1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D8D2B3-90AE-37F0-A12C-1DF7B8C4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48FD7B-7F12-7718-9231-A1A94303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AEA02-3AEB-953B-31B4-A8C68F865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1264-CAA3-1341-BF3B-41C266118A13}" type="datetimeFigureOut">
              <a:rPr lang="cs-CZ" smtClean="0"/>
              <a:t>03.05.2023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84BCD8-DC6D-31CB-29F0-5EA17031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38510-CD90-4190-1D6D-18B404E0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B8A5-06C9-0D4A-B94A-6C532B1C11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5509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V-zkumn-pl-n-U-ivatelsk-testov-n-v-zkum-ten-a-ten-stv-0dddb184ecf34ac798b997852d76e7e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notion.so/Blended-Learning-v-knihovn-ch-2a068bb0604049cda2757226dc6cff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PLÁN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VÝZKUMU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8A0480-4B3E-DEF4-6EF6-E19462AE8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60" y="571504"/>
            <a:ext cx="8049484" cy="603711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A7CD4A3-7E5B-17CA-8E78-E0CEEF3ED8C7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Obrázek 4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C0C4A4D0-048E-3EF9-50E6-1E5B92EC1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  <p:sp>
        <p:nvSpPr>
          <p:cNvPr id="13" name="Podnadpis 12">
            <a:extLst>
              <a:ext uri="{FF2B5EF4-FFF2-40B4-BE49-F238E27FC236}">
                <a16:creationId xmlns:a16="http://schemas.microsoft.com/office/drawing/2014/main" id="{03880032-031D-DF70-AFA7-28278990E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DESB23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Výzkumný vzorek / skupina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8D1D62-7968-D31F-71D2-407C10A2D6DC}"/>
              </a:ext>
            </a:extLst>
          </p:cNvPr>
          <p:cNvSpPr/>
          <p:nvPr/>
        </p:nvSpPr>
        <p:spPr bwMode="auto">
          <a:xfrm>
            <a:off x="10703859" y="5540188"/>
            <a:ext cx="1331259" cy="131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Aktéři z cílové skupiny vybraní pro účely výzkumu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Výběr podle charakteristik: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Demografie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Chování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Vztah k produktu / službě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Možnosti výběru vzorku: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Účelový výběr | Teoretický výběr | Snowball technika | Kritický výběr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Počet participantů | Formy náboru 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29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Metody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8D1D62-7968-D31F-71D2-407C10A2D6DC}"/>
              </a:ext>
            </a:extLst>
          </p:cNvPr>
          <p:cNvSpPr/>
          <p:nvPr/>
        </p:nvSpPr>
        <p:spPr bwMode="auto">
          <a:xfrm>
            <a:off x="10703859" y="5540188"/>
            <a:ext cx="1331259" cy="131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FE7DF9-6E9B-69FB-AD94-99EE1442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909" y="1701505"/>
            <a:ext cx="5109766" cy="3973024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6EC3693A-D6EB-142F-FDA6-FBE2574C519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6075910" cy="4139998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Zvolené metody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Postup, průběh sběru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2800" dirty="0"/>
              <a:t>+ forma zaznamenávání dat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cs-CZ" sz="2800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2800" dirty="0"/>
              <a:t>+ očekávané přístupy k analýze / syntéze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cs-CZ" sz="2800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2800" dirty="0"/>
              <a:t>+ scénář výzkumu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368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Harmonogram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8D1D62-7968-D31F-71D2-407C10A2D6DC}"/>
              </a:ext>
            </a:extLst>
          </p:cNvPr>
          <p:cNvSpPr/>
          <p:nvPr/>
        </p:nvSpPr>
        <p:spPr bwMode="auto">
          <a:xfrm>
            <a:off x="10703859" y="5540188"/>
            <a:ext cx="1331259" cy="131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Milníky výzkumu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Např. kdy bude probíhat nábor / pilotní sběr / sběr dat / analýza / syntéza / termíny odevzdání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Zapojení ostatních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Tým / Klienti / Participanti</a:t>
            </a:r>
          </a:p>
        </p:txBody>
      </p:sp>
    </p:spTree>
    <p:extLst>
      <p:ext uri="{BB962C8B-B14F-4D97-AF65-F5344CB8AC3E}">
        <p14:creationId xmlns:p14="http://schemas.microsoft.com/office/powerpoint/2010/main" val="349201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Příklady výzkumných plánů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Uživatelské testování webových knih &amp; čtení a čtenářství</a:t>
            </a: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Blended Learning v knihovnách</a:t>
            </a: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30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Harmonogram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8D1D62-7968-D31F-71D2-407C10A2D6DC}"/>
              </a:ext>
            </a:extLst>
          </p:cNvPr>
          <p:cNvSpPr/>
          <p:nvPr/>
        </p:nvSpPr>
        <p:spPr bwMode="auto">
          <a:xfrm>
            <a:off x="10703859" y="5540188"/>
            <a:ext cx="1331259" cy="131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B34323-66BA-D035-4A44-42653A2A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Plán výzkumu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Výzkumná oblast / téma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Cíl výzkumu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Výzkumné otázky, popř. hypotézy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Výzkumný vzorek / cílová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Metody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Harmonogram</a:t>
            </a: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FA70A38D-6654-C199-2CD7-418CE4DA4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6701883" y="1701505"/>
            <a:ext cx="5383027" cy="3975670"/>
          </a:xfrm>
          <a:prstGeom prst="rect">
            <a:avLst/>
          </a:prstGeom>
          <a:noFill/>
        </p:spPr>
      </p:pic>
      <p:sp>
        <p:nvSpPr>
          <p:cNvPr id="7" name="Lichoběžník 6">
            <a:extLst>
              <a:ext uri="{FF2B5EF4-FFF2-40B4-BE49-F238E27FC236}">
                <a16:creationId xmlns:a16="http://schemas.microsoft.com/office/drawing/2014/main" id="{BE50A0FA-D537-78E6-4375-8A74226BC32D}"/>
              </a:ext>
            </a:extLst>
          </p:cNvPr>
          <p:cNvSpPr/>
          <p:nvPr/>
        </p:nvSpPr>
        <p:spPr>
          <a:xfrm rot="5400000">
            <a:off x="7193477" y="3298696"/>
            <a:ext cx="1828800" cy="781288"/>
          </a:xfrm>
          <a:prstGeom prst="trapezoid">
            <a:avLst>
              <a:gd name="adj" fmla="val 125639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dirty="0" err="1" smtClean="0">
                <a:latin typeface="+mn-lt"/>
              </a:defRPr>
            </a:pPr>
            <a:endParaRPr kumimoji="0" lang="de-DE" sz="2800" b="0" i="0" u="none" strike="noStrike" kern="1200" cap="none" spc="0" normalizeH="0" baseline="0" noProof="0" dirty="0" err="1">
              <a:ln>
                <a:noFill/>
              </a:ln>
              <a:solidFill>
                <a:srgbClr val="E712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1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6DF5F3-645F-819A-F2B4-E49EE48A7A1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1452265" y="0"/>
            <a:ext cx="9287469" cy="6859321"/>
          </a:xfrm>
          <a:noFill/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005DE837-ACDD-70DD-A5B3-4401D12075A4}"/>
              </a:ext>
            </a:extLst>
          </p:cNvPr>
          <p:cNvSpPr/>
          <p:nvPr/>
        </p:nvSpPr>
        <p:spPr>
          <a:xfrm>
            <a:off x="3711388" y="2877670"/>
            <a:ext cx="1102659" cy="1102659"/>
          </a:xfrm>
          <a:prstGeom prst="ellipse">
            <a:avLst/>
          </a:prstGeom>
          <a:solidFill>
            <a:srgbClr val="F01928">
              <a:alpha val="29804"/>
            </a:srgbClr>
          </a:solidFill>
          <a:ln>
            <a:solidFill>
              <a:srgbClr val="F01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4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K čemu je mi plán?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Plán = detailní výzkumné zadání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Spolupráce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Ověření očekávání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Hranice výzkumu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Konzistence (&amp; kvalita)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87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6DF5F3-645F-819A-F2B4-E49EE48A7A1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1452265" y="0"/>
            <a:ext cx="9287469" cy="6859321"/>
          </a:xfrm>
          <a:noFill/>
        </p:spPr>
      </p:pic>
      <p:sp>
        <p:nvSpPr>
          <p:cNvPr id="13" name="Lichoběžník 12">
            <a:extLst>
              <a:ext uri="{FF2B5EF4-FFF2-40B4-BE49-F238E27FC236}">
                <a16:creationId xmlns:a16="http://schemas.microsoft.com/office/drawing/2014/main" id="{A1EC75F7-3850-2C15-FA1B-896910483C85}"/>
              </a:ext>
            </a:extLst>
          </p:cNvPr>
          <p:cNvSpPr/>
          <p:nvPr/>
        </p:nvSpPr>
        <p:spPr>
          <a:xfrm rot="-5400000">
            <a:off x="906660" y="2762351"/>
            <a:ext cx="3227293" cy="1387086"/>
          </a:xfrm>
          <a:prstGeom prst="trapezoid">
            <a:avLst>
              <a:gd name="adj" fmla="val 116334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txBody>
          <a:bodyPr wrap="square" rtlCol="0" anchor="ctr" anchorCtr="1">
            <a:spAutoFit/>
          </a:bodyPr>
          <a:lstStyle/>
          <a:p>
            <a:pPr algn="l">
              <a:defRPr sz="2800" dirty="0" err="1" smtClean="0">
                <a:latin typeface="+mn-lt"/>
              </a:defRPr>
            </a:pPr>
            <a:endParaRPr lang="de-DE" sz="2800" dirty="0" err="1">
              <a:solidFill>
                <a:srgbClr val="E712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91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Plán výzkumu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Výzkumná oblast / téma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Cíl výzkumu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Výzkumné otázky, popř. hypotézy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Výzkumný vzorek / cílová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Metody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Harmonogram</a:t>
            </a: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FA70A38D-6654-C199-2CD7-418CE4DA4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7058"/>
          <a:stretch/>
        </p:blipFill>
        <p:spPr>
          <a:xfrm>
            <a:off x="6701883" y="1701505"/>
            <a:ext cx="5383027" cy="3975670"/>
          </a:xfrm>
          <a:prstGeom prst="rect">
            <a:avLst/>
          </a:prstGeom>
          <a:noFill/>
        </p:spPr>
      </p:pic>
      <p:sp>
        <p:nvSpPr>
          <p:cNvPr id="7" name="Lichoběžník 6">
            <a:extLst>
              <a:ext uri="{FF2B5EF4-FFF2-40B4-BE49-F238E27FC236}">
                <a16:creationId xmlns:a16="http://schemas.microsoft.com/office/drawing/2014/main" id="{BE50A0FA-D537-78E6-4375-8A74226BC32D}"/>
              </a:ext>
            </a:extLst>
          </p:cNvPr>
          <p:cNvSpPr/>
          <p:nvPr/>
        </p:nvSpPr>
        <p:spPr>
          <a:xfrm rot="5400000">
            <a:off x="7193477" y="3298696"/>
            <a:ext cx="1828800" cy="781288"/>
          </a:xfrm>
          <a:prstGeom prst="trapezoid">
            <a:avLst>
              <a:gd name="adj" fmla="val 125639"/>
            </a:avLst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dirty="0" err="1" smtClean="0">
                <a:latin typeface="+mn-lt"/>
              </a:defRPr>
            </a:pPr>
            <a:endParaRPr kumimoji="0" lang="de-DE" sz="2800" b="0" i="0" u="none" strike="noStrike" kern="1200" cap="none" spc="0" normalizeH="0" baseline="0" noProof="0" dirty="0" err="1">
              <a:ln>
                <a:noFill/>
              </a:ln>
              <a:solidFill>
                <a:srgbClr val="E712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1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Výzkumná oblast / téma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Obecný rámec výzkumu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Stanovuje hranice a kontext výzkumu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Definovat jej může: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organizace,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cílová skupiny,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potřeby / bariéry,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tematické zaměření,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geografe atd.</a:t>
            </a:r>
          </a:p>
        </p:txBody>
      </p:sp>
    </p:spTree>
    <p:extLst>
      <p:ext uri="{BB962C8B-B14F-4D97-AF65-F5344CB8AC3E}">
        <p14:creationId xmlns:p14="http://schemas.microsoft.com/office/powerpoint/2010/main" val="4019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AB9DD5A-3898-AF3A-F5CA-83B5B6A49059}"/>
              </a:ext>
            </a:extLst>
          </p:cNvPr>
          <p:cNvSpPr/>
          <p:nvPr/>
        </p:nvSpPr>
        <p:spPr bwMode="auto">
          <a:xfrm>
            <a:off x="10703859" y="5540188"/>
            <a:ext cx="1331259" cy="131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Cíl(e) výzkumu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4"/>
            <a:ext cx="10978942" cy="515649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Co</a:t>
            </a:r>
            <a:r>
              <a:rPr lang="cs-CZ" dirty="0"/>
              <a:t> chcete zjistit.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Proč</a:t>
            </a:r>
            <a:r>
              <a:rPr lang="cs-CZ" dirty="0"/>
              <a:t> je to důležité.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K čemu </a:t>
            </a:r>
            <a:r>
              <a:rPr lang="cs-CZ" dirty="0"/>
              <a:t>to má přispět.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Cíle výzkumu např.: něco popsat, identifikovat, zhodnotit, ale také popsat stav čísly nebo odhalit souvislosti a vztahy.</a:t>
            </a:r>
          </a:p>
          <a:p>
            <a:pPr marL="732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Popsat, zjistit, zhodnotit a proměnné nelze měřit </a:t>
            </a:r>
            <a:r>
              <a:rPr lang="cs-CZ" sz="2400" dirty="0">
                <a:sym typeface="Wingdings" pitchFamily="2" charset="2"/>
              </a:rPr>
              <a:t> kvalitativní výzkum.</a:t>
            </a:r>
          </a:p>
          <a:p>
            <a:pPr marL="7326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Číselný popis, vyjádření vztahu a hodnoty lze měřit </a:t>
            </a:r>
            <a:r>
              <a:rPr lang="cs-CZ" sz="2400" dirty="0">
                <a:sym typeface="Wingdings" pitchFamily="2" charset="2"/>
              </a:rPr>
              <a:t> kvantitativní výzkum.</a:t>
            </a:r>
            <a:endParaRPr lang="cs-CZ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0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Výzkumné otázky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Výzkumné otázky zpřesňují cíl výzkumu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 cíl = několik výzkumných otázek (ale ne zas moc)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dílčí výzkumné problémy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mohou být </a:t>
            </a:r>
            <a:r>
              <a:rPr lang="cs-CZ" sz="2400" i="1" dirty="0"/>
              <a:t>zkoumány</a:t>
            </a:r>
            <a:r>
              <a:rPr lang="cs-CZ" sz="2400" dirty="0"/>
              <a:t> samostatně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nasměřují vás ve výběru metod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Klademe si je sobě (ne participantům).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Iterativní – postupně zpřesňujete.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606566-827F-336E-1313-C9D46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Hypotézy?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199897-927F-0B91-9DA1-5D8EBC8516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10753199" cy="4139998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Pouze v kvantitativním výzkumu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Nezaměňovat s předpoklady / domněnkami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Konkretizují výzkumný problém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Lze je stavět na základě předchozích výzkumů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Formulace jako oznamovací věta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Vyjadřuje vztah mezi proměnnými (srovnávání, rozdíly, vztahy, následky)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Testovatelnost = potvrdit nebo vyvrátit</a:t>
            </a:r>
          </a:p>
        </p:txBody>
      </p:sp>
    </p:spTree>
    <p:extLst>
      <p:ext uri="{BB962C8B-B14F-4D97-AF65-F5344CB8AC3E}">
        <p14:creationId xmlns:p14="http://schemas.microsoft.com/office/powerpoint/2010/main" val="2115229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393</Words>
  <Application>Microsoft Macintosh PowerPoint</Application>
  <PresentationFormat>Širokoúhlá obrazovka</PresentationFormat>
  <Paragraphs>98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Motiv Office</vt:lpstr>
      <vt:lpstr>Prezentace_MU_CZ</vt:lpstr>
      <vt:lpstr>PLÁN  VÝZKUMU</vt:lpstr>
      <vt:lpstr>Prezentace aplikace PowerPoint</vt:lpstr>
      <vt:lpstr>K čemu je mi plán?</vt:lpstr>
      <vt:lpstr>Prezentace aplikace PowerPoint</vt:lpstr>
      <vt:lpstr>Plán výzkumu</vt:lpstr>
      <vt:lpstr>Výzkumná oblast / téma</vt:lpstr>
      <vt:lpstr>Cíl(e) výzkumu</vt:lpstr>
      <vt:lpstr>Výzkumné otázky</vt:lpstr>
      <vt:lpstr>Hypotézy? </vt:lpstr>
      <vt:lpstr>Výzkumný vzorek / skupina</vt:lpstr>
      <vt:lpstr>Metody</vt:lpstr>
      <vt:lpstr>Harmonogram</vt:lpstr>
      <vt:lpstr>Příklady výzkumných plánů</vt:lpstr>
      <vt:lpstr>Harmonogram</vt:lpstr>
      <vt:lpstr>Plán výzkumu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 VÝZKUMU</dc:title>
  <dc:creator>Josef Kocurek</dc:creator>
  <cp:lastModifiedBy>Josef Kocurek</cp:lastModifiedBy>
  <cp:revision>5</cp:revision>
  <dcterms:created xsi:type="dcterms:W3CDTF">2023-02-24T17:25:20Z</dcterms:created>
  <dcterms:modified xsi:type="dcterms:W3CDTF">2023-05-03T07:05:53Z</dcterms:modified>
</cp:coreProperties>
</file>