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58" r:id="rId3"/>
    <p:sldId id="268" r:id="rId4"/>
    <p:sldId id="266" r:id="rId5"/>
    <p:sldId id="267" r:id="rId6"/>
    <p:sldId id="265" r:id="rId7"/>
    <p:sldId id="259" r:id="rId8"/>
    <p:sldId id="257" r:id="rId9"/>
    <p:sldId id="269" r:id="rId10"/>
    <p:sldId id="270" r:id="rId11"/>
    <p:sldId id="260" r:id="rId12"/>
    <p:sldId id="262" r:id="rId13"/>
    <p:sldId id="261" r:id="rId14"/>
    <p:sldId id="26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18"/>
    <p:restoredTop sz="94733"/>
  </p:normalViewPr>
  <p:slideViewPr>
    <p:cSldViewPr snapToGrid="0">
      <p:cViewPr varScale="1">
        <p:scale>
          <a:sx n="104" d="100"/>
          <a:sy n="104" d="100"/>
        </p:scale>
        <p:origin x="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06FB-901E-134E-9758-186AEF34D466}" type="datetimeFigureOut">
              <a:rPr lang="en-AT" smtClean="0"/>
              <a:t>23.02.23</a:t>
            </a:fld>
            <a:endParaRPr lang="en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C49A-237D-EC4E-8452-814420BEDEFC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4363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06FB-901E-134E-9758-186AEF34D466}" type="datetimeFigureOut">
              <a:rPr lang="en-AT" smtClean="0"/>
              <a:t>23.02.23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C49A-237D-EC4E-8452-814420BEDEFC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79418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06FB-901E-134E-9758-186AEF34D466}" type="datetimeFigureOut">
              <a:rPr lang="en-AT" smtClean="0"/>
              <a:t>23.02.23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C49A-237D-EC4E-8452-814420BEDEFC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74709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06FB-901E-134E-9758-186AEF34D466}" type="datetimeFigureOut">
              <a:rPr lang="en-AT" smtClean="0"/>
              <a:t>23.02.23</a:t>
            </a:fld>
            <a:endParaRPr lang="en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C49A-237D-EC4E-8452-814420BEDEFC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74598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06FB-901E-134E-9758-186AEF34D466}" type="datetimeFigureOut">
              <a:rPr lang="en-AT" smtClean="0"/>
              <a:t>23.02.23</a:t>
            </a:fld>
            <a:endParaRPr lang="en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C49A-237D-EC4E-8452-814420BEDEFC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7243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06FB-901E-134E-9758-186AEF34D466}" type="datetimeFigureOut">
              <a:rPr lang="en-AT" smtClean="0"/>
              <a:t>23.02.23</a:t>
            </a:fld>
            <a:endParaRPr lang="en-A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C49A-237D-EC4E-8452-814420BEDEFC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31331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06FB-901E-134E-9758-186AEF34D466}" type="datetimeFigureOut">
              <a:rPr lang="en-AT" smtClean="0"/>
              <a:t>23.02.23</a:t>
            </a:fld>
            <a:endParaRPr lang="en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C49A-237D-EC4E-8452-814420BEDEFC}" type="slidenum">
              <a:rPr lang="en-AT" smtClean="0"/>
              <a:t>‹#›</a:t>
            </a:fld>
            <a:endParaRPr lang="en-A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0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06FB-901E-134E-9758-186AEF34D466}" type="datetimeFigureOut">
              <a:rPr lang="en-AT" smtClean="0"/>
              <a:t>23.02.23</a:t>
            </a:fld>
            <a:endParaRPr lang="en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C49A-237D-EC4E-8452-814420BEDEFC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43116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06FB-901E-134E-9758-186AEF34D466}" type="datetimeFigureOut">
              <a:rPr lang="en-AT" smtClean="0"/>
              <a:t>23.02.23</a:t>
            </a:fld>
            <a:endParaRPr lang="en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C49A-237D-EC4E-8452-814420BEDEFC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058922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06FB-901E-134E-9758-186AEF34D466}" type="datetimeFigureOut">
              <a:rPr lang="en-AT" smtClean="0"/>
              <a:t>23.02.23</a:t>
            </a:fld>
            <a:endParaRPr lang="en-A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A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C49A-237D-EC4E-8452-814420BEDEFC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733629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70406FB-901E-134E-9758-186AEF34D466}" type="datetimeFigureOut">
              <a:rPr lang="en-AT" smtClean="0"/>
              <a:t>23.02.23</a:t>
            </a:fld>
            <a:endParaRPr lang="en-A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A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C49A-237D-EC4E-8452-814420BEDEFC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91353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70406FB-901E-134E-9758-186AEF34D466}" type="datetimeFigureOut">
              <a:rPr lang="en-AT" smtClean="0"/>
              <a:t>23.02.23</a:t>
            </a:fld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E59C49A-237D-EC4E-8452-814420BEDEFC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862922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QmOyG1yz9G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youtu.be/2C3WETz0SN8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51869-F125-E688-20BE-006ACC98B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9" y="2297535"/>
            <a:ext cx="8991600" cy="1645920"/>
          </a:xfrm>
        </p:spPr>
        <p:txBody>
          <a:bodyPr>
            <a:normAutofit/>
          </a:bodyPr>
          <a:lstStyle/>
          <a:p>
            <a:r>
              <a:rPr lang="en-AT" sz="4000" dirty="0">
                <a:ln w="28575">
                  <a:solidFill>
                    <a:schemeClr val="bg2"/>
                  </a:solidFill>
                </a:ln>
                <a:solidFill>
                  <a:schemeClr val="accent2"/>
                </a:solidFill>
                <a:latin typeface="Avenir Next" panose="020B0503020202020204" pitchFamily="34" charset="0"/>
              </a:rPr>
              <a:t>Session 1: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F806C4-1BC3-6C7E-5614-E1CD31DBE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9196" y="5443537"/>
            <a:ext cx="5993607" cy="1257301"/>
          </a:xfrm>
        </p:spPr>
        <p:txBody>
          <a:bodyPr>
            <a:normAutofit/>
          </a:bodyPr>
          <a:lstStyle/>
          <a:p>
            <a:r>
              <a:rPr lang="en-AT" sz="1800" b="1" dirty="0">
                <a:solidFill>
                  <a:srgbClr val="7030A0"/>
                </a:solidFill>
                <a:latin typeface="Avenir Next" panose="020B0503020202020204" pitchFamily="34" charset="0"/>
              </a:rPr>
              <a:t>Questions or suggestions?</a:t>
            </a:r>
          </a:p>
          <a:p>
            <a:r>
              <a:rPr lang="en-AT" sz="1800" dirty="0">
                <a:latin typeface="Avenir Next" panose="020B0503020202020204" pitchFamily="34" charset="0"/>
              </a:rPr>
              <a:t>Speak to me or send me an email: </a:t>
            </a:r>
          </a:p>
          <a:p>
            <a:r>
              <a:rPr lang="en-AT" sz="1800" dirty="0">
                <a:latin typeface="Avenir Next" panose="020B0503020202020204" pitchFamily="34" charset="0"/>
              </a:rPr>
              <a:t>Julia Secklehner – secklehner@phil.muni.cz</a:t>
            </a:r>
          </a:p>
        </p:txBody>
      </p:sp>
    </p:spTree>
    <p:extLst>
      <p:ext uri="{BB962C8B-B14F-4D97-AF65-F5344CB8AC3E}">
        <p14:creationId xmlns:p14="http://schemas.microsoft.com/office/powerpoint/2010/main" val="2769931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0CFE27-5600-415D-48B0-B464F733611C}"/>
              </a:ext>
            </a:extLst>
          </p:cNvPr>
          <p:cNvSpPr txBox="1"/>
          <p:nvPr/>
        </p:nvSpPr>
        <p:spPr>
          <a:xfrm>
            <a:off x="427513" y="5552915"/>
            <a:ext cx="5565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Josef </a:t>
            </a:r>
            <a:r>
              <a:rPr lang="en-GB" sz="1200" dirty="0" err="1"/>
              <a:t>Koudelka</a:t>
            </a:r>
            <a:r>
              <a:rPr lang="en-GB" sz="1200" dirty="0"/>
              <a:t> | Gypsies Gypsies. </a:t>
            </a:r>
            <a:r>
              <a:rPr lang="en-GB" sz="1200" dirty="0" err="1"/>
              <a:t>Velka</a:t>
            </a:r>
            <a:r>
              <a:rPr lang="en-GB" sz="1200" dirty="0"/>
              <a:t> </a:t>
            </a:r>
            <a:r>
              <a:rPr lang="en-GB" sz="1200" dirty="0" err="1"/>
              <a:t>Lomnica</a:t>
            </a:r>
            <a:r>
              <a:rPr lang="en-GB" sz="1200" dirty="0"/>
              <a:t>, Czechoslovakia. 1966. © Josef </a:t>
            </a:r>
            <a:r>
              <a:rPr lang="en-GB" sz="1200" dirty="0" err="1"/>
              <a:t>Koudelka</a:t>
            </a:r>
            <a:r>
              <a:rPr lang="en-GB" sz="1200" dirty="0"/>
              <a:t> | Magnum Photos</a:t>
            </a:r>
            <a:endParaRPr lang="en-AT" sz="1200" dirty="0"/>
          </a:p>
        </p:txBody>
      </p:sp>
      <p:pic>
        <p:nvPicPr>
          <p:cNvPr id="6" name="Picture 5" descr="A person and person dancing&#10;&#10;Description automatically generated with low confidence">
            <a:extLst>
              <a:ext uri="{FF2B5EF4-FFF2-40B4-BE49-F238E27FC236}">
                <a16:creationId xmlns:a16="http://schemas.microsoft.com/office/drawing/2014/main" id="{2D4EA368-155F-150D-4F03-B959E4EEC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72" y="1741800"/>
            <a:ext cx="5565128" cy="36098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85B6C6-7048-74F0-613E-886EEBDCE605}"/>
              </a:ext>
            </a:extLst>
          </p:cNvPr>
          <p:cNvSpPr txBox="1"/>
          <p:nvPr/>
        </p:nvSpPr>
        <p:spPr>
          <a:xfrm>
            <a:off x="6220847" y="5552915"/>
            <a:ext cx="5543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Josef </a:t>
            </a:r>
            <a:r>
              <a:rPr lang="en-GB" sz="1200" dirty="0" err="1"/>
              <a:t>Koudelka</a:t>
            </a:r>
            <a:r>
              <a:rPr lang="en-GB" sz="1200" dirty="0"/>
              <a:t> | Gypsies Reconstruction of a homicide. In the foreground: a young gypsy suspected of being guilty. </a:t>
            </a:r>
            <a:r>
              <a:rPr lang="en-GB" sz="1200" dirty="0" err="1"/>
              <a:t>Jarabina</a:t>
            </a:r>
            <a:r>
              <a:rPr lang="en-GB" sz="1200" dirty="0"/>
              <a:t>, Czechoslovakia. 1963. © Josef </a:t>
            </a:r>
            <a:r>
              <a:rPr lang="en-GB" sz="1200" dirty="0" err="1"/>
              <a:t>Koudelka</a:t>
            </a:r>
            <a:r>
              <a:rPr lang="en-GB" sz="1200" dirty="0"/>
              <a:t> | Magnum Photos</a:t>
            </a:r>
            <a:endParaRPr lang="en-AT" sz="1200" dirty="0"/>
          </a:p>
        </p:txBody>
      </p:sp>
      <p:pic>
        <p:nvPicPr>
          <p:cNvPr id="10" name="Picture 9" descr="A picture containing ground, outdoor, field, dirt&#10;&#10;Description automatically generated">
            <a:extLst>
              <a:ext uri="{FF2B5EF4-FFF2-40B4-BE49-F238E27FC236}">
                <a16:creationId xmlns:a16="http://schemas.microsoft.com/office/drawing/2014/main" id="{20E30D22-48BC-1E03-895D-01161ADFD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847" y="1741801"/>
            <a:ext cx="5543640" cy="36098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B690E9-E826-1689-CC4C-A9B8B017BB87}"/>
              </a:ext>
            </a:extLst>
          </p:cNvPr>
          <p:cNvSpPr txBox="1"/>
          <p:nvPr/>
        </p:nvSpPr>
        <p:spPr>
          <a:xfrm>
            <a:off x="4058332" y="856319"/>
            <a:ext cx="4325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2800" dirty="0"/>
              <a:t>Josef Koudelka, </a:t>
            </a:r>
            <a:r>
              <a:rPr lang="en-AT" sz="2800" i="1" dirty="0"/>
              <a:t>Gypsies, </a:t>
            </a:r>
            <a:r>
              <a:rPr lang="en-AT" sz="2800" dirty="0"/>
              <a:t>1967</a:t>
            </a:r>
          </a:p>
        </p:txBody>
      </p:sp>
    </p:spTree>
    <p:extLst>
      <p:ext uri="{BB962C8B-B14F-4D97-AF65-F5344CB8AC3E}">
        <p14:creationId xmlns:p14="http://schemas.microsoft.com/office/powerpoint/2010/main" val="3125663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37EE21-9D57-3EC9-9718-E26F0D37ABD3}"/>
              </a:ext>
            </a:extLst>
          </p:cNvPr>
          <p:cNvSpPr txBox="1"/>
          <p:nvPr/>
        </p:nvSpPr>
        <p:spPr>
          <a:xfrm>
            <a:off x="408878" y="243512"/>
            <a:ext cx="109728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en-AT" sz="2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understanding of the Gypsy identity among the non-Roma is vague, which usually results in prejudice. There are many reasons for that: the </a:t>
            </a:r>
            <a:r>
              <a:rPr lang="en-AT" sz="2400" b="1" dirty="0">
                <a:solidFill>
                  <a:schemeClr val="accent2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 of Roma with the Islamic takeover of parts of the Christian world</a:t>
            </a:r>
            <a:r>
              <a:rPr lang="en-AT" sz="2400" dirty="0">
                <a:solidFill>
                  <a:schemeClr val="accent2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AT" sz="2400" b="1" dirty="0">
                <a:solidFill>
                  <a:schemeClr val="accent2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 prejudice</a:t>
            </a:r>
            <a:r>
              <a:rPr lang="en-AT" sz="2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specifically the association of darkness with sin; the </a:t>
            </a:r>
            <a:r>
              <a:rPr lang="en-AT" sz="2400" b="1" dirty="0">
                <a:solidFill>
                  <a:schemeClr val="accent2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exclusionary nature of Romani culture</a:t>
            </a:r>
            <a:r>
              <a:rPr lang="en-AT" sz="2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which does not encourage intimacy with non-Roma and creates suspicion on the part of those excluded; </a:t>
            </a:r>
            <a:r>
              <a:rPr lang="en-AT" sz="2400" b="1" dirty="0">
                <a:solidFill>
                  <a:schemeClr val="accent2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fortune-telling</a:t>
            </a:r>
            <a:r>
              <a:rPr lang="en-AT" sz="2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which inspired fear but had to be relied upon as a means of livelihood in response to legislation curtailing Romani movement and choice of occupation; the </a:t>
            </a:r>
            <a:r>
              <a:rPr lang="en-AT" sz="2400" b="1" dirty="0">
                <a:solidFill>
                  <a:schemeClr val="accent2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unchallenged function of the "gypsies" as a population upon which mainstream notions of immorality and lawlessness can be projected</a:t>
            </a:r>
            <a:r>
              <a:rPr lang="en-AT" sz="2400" dirty="0">
                <a:solidFill>
                  <a:schemeClr val="accent2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T" sz="2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thereby serve to define that mainstream's own boundaries; the fact that </a:t>
            </a:r>
            <a:r>
              <a:rPr lang="en-AT" sz="2400" b="1" dirty="0">
                <a:solidFill>
                  <a:schemeClr val="accent2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 have no territorial, military, political, or economic strength</a:t>
            </a:r>
            <a:r>
              <a:rPr lang="en-AT" sz="2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are therefore easily targetable as scapegoats because they cannot retaliate; and the fact that the </a:t>
            </a:r>
            <a:r>
              <a:rPr lang="en-AT" sz="2400" b="1" dirty="0">
                <a:solidFill>
                  <a:schemeClr val="accent2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"gypsy" persona has an-again unchallenged-ongoing function as a symbol of a simpler, freer time</a:t>
            </a:r>
            <a:r>
              <a:rPr lang="en-AT" sz="2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representation that is becoming more and more attractive in an increasingly complex and regimented world.</a:t>
            </a:r>
            <a:r>
              <a:rPr lang="cs-CZ" sz="2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AT" sz="2400" dirty="0">
                <a:effectLst/>
                <a:latin typeface="Avenir Next" panose="020B0503020202020204" pitchFamily="34" charset="0"/>
              </a:rPr>
              <a:t> </a:t>
            </a:r>
            <a:endParaRPr lang="en-AT" sz="2400" dirty="0">
              <a:latin typeface="Avenir Next" panose="020B05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CE2F82-933E-7BF6-CAE6-E5F1275B42C2}"/>
              </a:ext>
            </a:extLst>
          </p:cNvPr>
          <p:cNvSpPr txBox="1"/>
          <p:nvPr/>
        </p:nvSpPr>
        <p:spPr>
          <a:xfrm>
            <a:off x="4945690" y="6337488"/>
            <a:ext cx="70197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AT" sz="1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Hancock, 1997, “The Struggle for the Control of Identity”, </a:t>
            </a:r>
            <a:r>
              <a:rPr lang="en-AT" sz="1400" i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Transitions </a:t>
            </a:r>
            <a:r>
              <a:rPr lang="en-AT" sz="1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Vol. 4, No. 4</a:t>
            </a:r>
          </a:p>
          <a:p>
            <a:endParaRPr lang="en-AT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816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1047F9-13C6-C920-E282-C4BCA5CFBF17}"/>
              </a:ext>
            </a:extLst>
          </p:cNvPr>
          <p:cNvSpPr txBox="1"/>
          <p:nvPr/>
        </p:nvSpPr>
        <p:spPr>
          <a:xfrm>
            <a:off x="691375" y="2051823"/>
            <a:ext cx="60662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2800" dirty="0" err="1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sz="2800" dirty="0" err="1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cs-CZ" sz="28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Gypsy image </a:t>
            </a:r>
            <a:r>
              <a:rPr lang="cs-CZ" sz="2800" dirty="0" err="1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</a:t>
            </a:r>
            <a:r>
              <a:rPr lang="cs-CZ" sz="28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cs-CZ" sz="28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deconstructed</a:t>
            </a:r>
            <a:r>
              <a:rPr lang="cs-CZ" sz="28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2800" dirty="0" err="1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replaced</a:t>
            </a:r>
            <a:r>
              <a:rPr lang="cs-CZ" sz="28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a more </a:t>
            </a:r>
            <a:r>
              <a:rPr lang="cs-CZ" sz="2800" dirty="0" err="1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accurate</a:t>
            </a:r>
            <a:r>
              <a:rPr lang="cs-CZ" sz="28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cs-CZ" sz="28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-in </a:t>
            </a:r>
            <a:r>
              <a:rPr lang="cs-CZ" sz="2800" dirty="0" err="1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8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bureaucratic</a:t>
            </a:r>
            <a:r>
              <a:rPr lang="cs-CZ" sz="28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structures</a:t>
            </a:r>
            <a:r>
              <a:rPr lang="cs-CZ" sz="28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cs-CZ" sz="2800" dirty="0" err="1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</a:t>
            </a:r>
            <a:r>
              <a:rPr lang="cs-CZ" sz="28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in </a:t>
            </a:r>
            <a:r>
              <a:rPr lang="cs-CZ" sz="2800" dirty="0" err="1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8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textbooks</a:t>
            </a:r>
            <a:r>
              <a:rPr lang="cs-CZ" sz="28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</a:p>
          <a:p>
            <a:endParaRPr lang="cs-CZ" dirty="0"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AT" sz="18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Hancock, 1997, “The Struggle for the Control of Identity”, </a:t>
            </a:r>
            <a:r>
              <a:rPr lang="en-AT" sz="1800" i="1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Transitions </a:t>
            </a:r>
            <a:r>
              <a:rPr lang="en-AT" sz="18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Vol. 4, No. 4</a:t>
            </a:r>
          </a:p>
          <a:p>
            <a:endParaRPr lang="cs-CZ" dirty="0"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T" sz="18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T" dirty="0">
              <a:latin typeface="Avenir Next" panose="020B0503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F44777-8E26-3AAD-5BFD-20E90292F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800" y="0"/>
            <a:ext cx="51562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DB9002-8E56-6020-236A-10BC9155B8C2}"/>
              </a:ext>
            </a:extLst>
          </p:cNvPr>
          <p:cNvSpPr txBox="1"/>
          <p:nvPr/>
        </p:nvSpPr>
        <p:spPr>
          <a:xfrm>
            <a:off x="2229022" y="6211669"/>
            <a:ext cx="4806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unknown | </a:t>
            </a:r>
            <a:r>
              <a:rPr lang="en-GB" dirty="0" err="1"/>
              <a:t>Ohne</a:t>
            </a:r>
            <a:r>
              <a:rPr lang="en-GB" dirty="0"/>
              <a:t> </a:t>
            </a:r>
            <a:r>
              <a:rPr lang="en-GB" dirty="0" err="1"/>
              <a:t>Titel</a:t>
            </a:r>
            <a:r>
              <a:rPr lang="en-GB" dirty="0"/>
              <a:t> | photography | unknown | 1947 | pho_00028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2887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646E5-C520-B593-B7CC-91575B560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3808"/>
            <a:ext cx="10515600" cy="1325563"/>
          </a:xfrm>
          <a:solidFill>
            <a:schemeClr val="accent1">
              <a:alpha val="1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AT" sz="4000" dirty="0">
                <a:ln w="22225">
                  <a:solidFill>
                    <a:schemeClr val="accent2"/>
                  </a:solidFill>
                </a:ln>
                <a:solidFill>
                  <a:schemeClr val="bg2"/>
                </a:solidFill>
                <a:latin typeface="Avenir Next" panose="020B0503020202020204" pitchFamily="34" charset="0"/>
              </a:rPr>
              <a:t>What will be our key terms?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DC41F-0ECE-2DCD-134B-695A81B8A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2209"/>
            <a:ext cx="10515599" cy="3101983"/>
          </a:xfrm>
        </p:spPr>
        <p:txBody>
          <a:bodyPr numCol="2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GB" sz="3600" dirty="0">
                <a:latin typeface="Avenir Next" panose="020B0503020202020204" pitchFamily="34" charset="0"/>
              </a:rPr>
              <a:t>S</a:t>
            </a:r>
            <a:r>
              <a:rPr lang="en-AT" sz="3600" dirty="0">
                <a:latin typeface="Avenir Next" panose="020B0503020202020204" pitchFamily="34" charset="0"/>
              </a:rPr>
              <a:t>tereotype</a:t>
            </a:r>
          </a:p>
          <a:p>
            <a:pPr>
              <a:buFont typeface="Wingdings" pitchFamily="2" charset="2"/>
              <a:buChar char="v"/>
            </a:pPr>
            <a:r>
              <a:rPr lang="en-AT" sz="3600" dirty="0">
                <a:latin typeface="Avenir Next" panose="020B0503020202020204" pitchFamily="34" charset="0"/>
              </a:rPr>
              <a:t>Prejudice</a:t>
            </a:r>
          </a:p>
          <a:p>
            <a:pPr>
              <a:buFont typeface="Wingdings" pitchFamily="2" charset="2"/>
              <a:buChar char="v"/>
            </a:pPr>
            <a:r>
              <a:rPr lang="en-AT" sz="3600" dirty="0">
                <a:latin typeface="Avenir Next" panose="020B0503020202020204" pitchFamily="34" charset="0"/>
              </a:rPr>
              <a:t>Intersectionality</a:t>
            </a:r>
          </a:p>
          <a:p>
            <a:pPr>
              <a:buFont typeface="Wingdings" pitchFamily="2" charset="2"/>
              <a:buChar char="v"/>
            </a:pPr>
            <a:r>
              <a:rPr lang="en-AT" sz="3600" dirty="0">
                <a:latin typeface="Avenir Next" panose="020B0503020202020204" pitchFamily="34" charset="0"/>
              </a:rPr>
              <a:t>Postcolonialism </a:t>
            </a:r>
          </a:p>
          <a:p>
            <a:pPr>
              <a:buFont typeface="Wingdings" pitchFamily="2" charset="2"/>
              <a:buChar char="v"/>
            </a:pPr>
            <a:r>
              <a:rPr lang="en-AT" sz="3600" dirty="0">
                <a:latin typeface="Avenir Next" panose="020B0503020202020204" pitchFamily="34" charset="0"/>
              </a:rPr>
              <a:t>Visuality </a:t>
            </a:r>
          </a:p>
          <a:p>
            <a:pPr>
              <a:buFont typeface="Wingdings" pitchFamily="2" charset="2"/>
              <a:buChar char="v"/>
            </a:pPr>
            <a:r>
              <a:rPr lang="en-AT" sz="3600" dirty="0">
                <a:latin typeface="Avenir Next" panose="020B0503020202020204" pitchFamily="34" charset="0"/>
              </a:rPr>
              <a:t>Gender</a:t>
            </a:r>
          </a:p>
          <a:p>
            <a:pPr>
              <a:buFont typeface="Wingdings" pitchFamily="2" charset="2"/>
              <a:buChar char="v"/>
            </a:pPr>
            <a:r>
              <a:rPr lang="en-AT" sz="3600" dirty="0">
                <a:latin typeface="Avenir Next" panose="020B0503020202020204" pitchFamily="34" charset="0"/>
              </a:rPr>
              <a:t>Whiteness</a:t>
            </a:r>
          </a:p>
          <a:p>
            <a:pPr>
              <a:buFont typeface="Wingdings" pitchFamily="2" charset="2"/>
              <a:buChar char="v"/>
            </a:pPr>
            <a:r>
              <a:rPr lang="en-AT" sz="3600" dirty="0">
                <a:latin typeface="Avenir Next" panose="020B0503020202020204" pitchFamily="34" charset="0"/>
              </a:rPr>
              <a:t>Decolonising </a:t>
            </a:r>
          </a:p>
          <a:p>
            <a:endParaRPr lang="en-AT" sz="3600" dirty="0">
              <a:latin typeface="Avenir Next" panose="020B0503020202020204" pitchFamily="34" charset="0"/>
            </a:endParaRPr>
          </a:p>
          <a:p>
            <a:endParaRPr lang="en-AT" sz="3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21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17B1-7CF1-24EE-37B7-49B932DAC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167" y="1305343"/>
            <a:ext cx="10269666" cy="1555484"/>
          </a:xfrm>
          <a:solidFill>
            <a:schemeClr val="accent2">
              <a:alpha val="8256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AT" sz="3200" dirty="0">
                <a:ln w="22225"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participation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345C95-63E0-CF30-A793-F7E1B86289C1}"/>
              </a:ext>
            </a:extLst>
          </p:cNvPr>
          <p:cNvSpPr txBox="1"/>
          <p:nvPr/>
        </p:nvSpPr>
        <p:spPr>
          <a:xfrm>
            <a:off x="961166" y="3429000"/>
            <a:ext cx="10269667" cy="169277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GB" sz="2800" dirty="0">
                <a:solidFill>
                  <a:schemeClr val="accent2"/>
                </a:solidFill>
                <a:effectLst/>
                <a:latin typeface="Avenir Next" panose="020B0503020202020204" pitchFamily="34" charset="0"/>
              </a:rPr>
              <a:t>active participation in seminars/lectures (30%);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GB" sz="2800" dirty="0">
                <a:solidFill>
                  <a:schemeClr val="accent2"/>
                </a:solidFill>
                <a:effectLst/>
                <a:latin typeface="Avenir Next" panose="020B0503020202020204" pitchFamily="34" charset="0"/>
              </a:rPr>
              <a:t>presentation of a selected case study (30%);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GB" sz="2800" dirty="0">
                <a:solidFill>
                  <a:schemeClr val="accent2"/>
                </a:solidFill>
                <a:effectLst/>
                <a:latin typeface="Avenir Next" panose="020B0503020202020204" pitchFamily="34" charset="0"/>
              </a:rPr>
              <a:t>A short essay on a selected case study (40%)</a:t>
            </a:r>
          </a:p>
          <a:p>
            <a:pPr marL="342900" indent="-342900">
              <a:buFont typeface="Wingdings" pitchFamily="2" charset="2"/>
              <a:buChar char="v"/>
            </a:pPr>
            <a:endParaRPr lang="en-AT" sz="2000" dirty="0">
              <a:solidFill>
                <a:schemeClr val="accent2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954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17B1-7CF1-24EE-37B7-49B932DAC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167" y="1305343"/>
            <a:ext cx="10269666" cy="1555484"/>
          </a:xfrm>
          <a:solidFill>
            <a:schemeClr val="accent2">
              <a:alpha val="8256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GB" sz="3200" dirty="0">
                <a:ln w="22225"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W</a:t>
            </a:r>
            <a:r>
              <a:rPr lang="en-AT" sz="3200" dirty="0">
                <a:ln w="22225"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hat do you want to know?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345C95-63E0-CF30-A793-F7E1B86289C1}"/>
              </a:ext>
            </a:extLst>
          </p:cNvPr>
          <p:cNvSpPr txBox="1"/>
          <p:nvPr/>
        </p:nvSpPr>
        <p:spPr>
          <a:xfrm>
            <a:off x="961166" y="3429000"/>
            <a:ext cx="10269667" cy="169277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GB" sz="2800" dirty="0">
                <a:solidFill>
                  <a:schemeClr val="accent2"/>
                </a:solidFill>
                <a:effectLst/>
                <a:latin typeface="Avenir Next" panose="020B0503020202020204" pitchFamily="34" charset="0"/>
              </a:rPr>
              <a:t>Expectations from the course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GB" sz="2800" dirty="0">
                <a:solidFill>
                  <a:schemeClr val="accent2"/>
                </a:solidFill>
                <a:effectLst/>
                <a:latin typeface="Avenir Next" panose="020B0503020202020204" pitchFamily="34" charset="0"/>
              </a:rPr>
              <a:t>Materials you expect to study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GB" sz="2800" dirty="0">
                <a:solidFill>
                  <a:schemeClr val="accent2"/>
                </a:solidFill>
                <a:effectLst/>
                <a:latin typeface="Avenir Next" panose="020B0503020202020204" pitchFamily="34" charset="0"/>
              </a:rPr>
              <a:t>Places to visit</a:t>
            </a:r>
          </a:p>
          <a:p>
            <a:pPr marL="342900" indent="-342900">
              <a:buFont typeface="Wingdings" pitchFamily="2" charset="2"/>
              <a:buChar char="v"/>
            </a:pPr>
            <a:endParaRPr lang="en-AT" sz="2000" dirty="0">
              <a:solidFill>
                <a:schemeClr val="accent2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52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people&#10;&#10;Description automatically generated with low confidence">
            <a:extLst>
              <a:ext uri="{FF2B5EF4-FFF2-40B4-BE49-F238E27FC236}">
                <a16:creationId xmlns:a16="http://schemas.microsoft.com/office/drawing/2014/main" id="{2B0C98B8-BA3C-9405-E420-C4E1332D9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18" y="999167"/>
            <a:ext cx="11645364" cy="48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7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B6FFAAC-8A48-4FBF-BAFE-BAD367694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3728" y="1699214"/>
            <a:ext cx="5908273" cy="5158786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40EF577-B6F8-4C57-B956-AB860B388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7694" y="1853886"/>
            <a:ext cx="4297680" cy="429768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E6FAE32-AB12-4E77-A677-F6BD5D71A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17099" cy="4718647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group of women walking with a horse&#10;&#10;Description automatically generated with low confidence">
            <a:extLst>
              <a:ext uri="{FF2B5EF4-FFF2-40B4-BE49-F238E27FC236}">
                <a16:creationId xmlns:a16="http://schemas.microsoft.com/office/drawing/2014/main" id="{AABDC8CD-0AEC-9234-576A-8B44F94B9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05" y="853776"/>
            <a:ext cx="3436952" cy="2603490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CE13E42F-C30D-DC85-176A-9EA9CABDA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51" y="775579"/>
            <a:ext cx="2971052" cy="438229"/>
          </a:xfrm>
          <a:prstGeom prst="rect">
            <a:avLst/>
          </a:prstGeom>
        </p:spPr>
      </p:pic>
      <p:pic>
        <p:nvPicPr>
          <p:cNvPr id="3" name="Picture 2" descr="A picture containing text, person, people, posing&#10;&#10;Description automatically generated">
            <a:extLst>
              <a:ext uri="{FF2B5EF4-FFF2-40B4-BE49-F238E27FC236}">
                <a16:creationId xmlns:a16="http://schemas.microsoft.com/office/drawing/2014/main" id="{DB7B3C6D-8882-A9A7-6998-1E915FFCF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403" y="2976687"/>
            <a:ext cx="2529443" cy="2244879"/>
          </a:xfrm>
          <a:prstGeom prst="rect">
            <a:avLst/>
          </a:prstGeom>
        </p:spPr>
      </p:pic>
      <p:sp>
        <p:nvSpPr>
          <p:cNvPr id="37" name="Freeform: Shape 30">
            <a:extLst>
              <a:ext uri="{FF2B5EF4-FFF2-40B4-BE49-F238E27FC236}">
                <a16:creationId xmlns:a16="http://schemas.microsoft.com/office/drawing/2014/main" id="{2F6B32C1-BA91-470A-8C1B-33264F8B2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2313" y="-1"/>
            <a:ext cx="4444096" cy="3211788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Freeform: Shape 32">
            <a:extLst>
              <a:ext uri="{FF2B5EF4-FFF2-40B4-BE49-F238E27FC236}">
                <a16:creationId xmlns:a16="http://schemas.microsoft.com/office/drawing/2014/main" id="{459570ED-BE4C-49E8-86BC-A81140CFE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8700" y="-1"/>
            <a:ext cx="4277711" cy="3045402"/>
          </a:xfrm>
          <a:custGeom>
            <a:avLst/>
            <a:gdLst>
              <a:gd name="connsiteX0" fmla="*/ 5102 w 4277711"/>
              <a:gd name="connsiteY0" fmla="*/ 0 h 3045402"/>
              <a:gd name="connsiteX1" fmla="*/ 4277711 w 4277711"/>
              <a:gd name="connsiteY1" fmla="*/ 0 h 3045402"/>
              <a:gd name="connsiteX2" fmla="*/ 4277711 w 4277711"/>
              <a:gd name="connsiteY2" fmla="*/ 2723810 h 3045402"/>
              <a:gd name="connsiteX3" fmla="*/ 4090449 w 4277711"/>
              <a:gd name="connsiteY3" fmla="*/ 2814019 h 3045402"/>
              <a:gd name="connsiteX4" fmla="*/ 2944368 w 4277711"/>
              <a:gd name="connsiteY4" fmla="*/ 3045402 h 3045402"/>
              <a:gd name="connsiteX5" fmla="*/ 0 w 4277711"/>
              <a:gd name="connsiteY5" fmla="*/ 101034 h 30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70F76350-FED8-EBB0-65A2-65AC6E1E8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8542" y="685439"/>
            <a:ext cx="3092543" cy="618508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BC4EAD6-6883-08B6-4C04-62CCA3CFD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8700" y="4370829"/>
            <a:ext cx="4052385" cy="1073882"/>
          </a:xfrm>
          <a:prstGeom prst="rect">
            <a:avLst/>
          </a:prstGeom>
        </p:spPr>
      </p:pic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85BFD23E-A94E-D155-71E6-DB6ECD60A2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311" y="5518326"/>
            <a:ext cx="2626383" cy="78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36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A79C1D-757C-DDC0-3F88-272D1C86E02A}"/>
              </a:ext>
            </a:extLst>
          </p:cNvPr>
          <p:cNvSpPr txBox="1"/>
          <p:nvPr/>
        </p:nvSpPr>
        <p:spPr>
          <a:xfrm>
            <a:off x="2501152" y="5757013"/>
            <a:ext cx="7772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T" dirty="0"/>
              <a:t> https://youtu.be/KW89-wcKg4Y</a:t>
            </a:r>
          </a:p>
        </p:txBody>
      </p:sp>
      <p:pic>
        <p:nvPicPr>
          <p:cNvPr id="7" name="Picture 6" descr="A picture containing grass, outdoor, tree, person&#10;&#10;Description automatically generated">
            <a:extLst>
              <a:ext uri="{FF2B5EF4-FFF2-40B4-BE49-F238E27FC236}">
                <a16:creationId xmlns:a16="http://schemas.microsoft.com/office/drawing/2014/main" id="{D3693C19-BB76-E128-9082-1783E3A6D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153" y="1388745"/>
            <a:ext cx="7772400" cy="40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0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2A68F9-C909-05A6-AD59-D7C6C8325E88}"/>
              </a:ext>
            </a:extLst>
          </p:cNvPr>
          <p:cNvSpPr txBox="1"/>
          <p:nvPr/>
        </p:nvSpPr>
        <p:spPr>
          <a:xfrm>
            <a:off x="1671038" y="3429000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FFFFFF"/>
                </a:solidFill>
                <a:effectLst/>
                <a:latin typeface="YouTube Noto"/>
                <a:hlinkClick r:id="rId2"/>
              </a:rPr>
              <a:t>https://youtu.be/QmOyG1yz9G8</a:t>
            </a:r>
            <a:endParaRPr lang="en-AT" dirty="0"/>
          </a:p>
        </p:txBody>
      </p:sp>
      <p:pic>
        <p:nvPicPr>
          <p:cNvPr id="6" name="Picture 5" descr="A picture containing text, person, wall, indoor&#10;&#10;Description automatically generated">
            <a:extLst>
              <a:ext uri="{FF2B5EF4-FFF2-40B4-BE49-F238E27FC236}">
                <a16:creationId xmlns:a16="http://schemas.microsoft.com/office/drawing/2014/main" id="{DADABD76-1C87-AD81-DCF8-E1AB817A6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29" y="404532"/>
            <a:ext cx="5393145" cy="3024468"/>
          </a:xfrm>
          <a:prstGeom prst="rect">
            <a:avLst/>
          </a:prstGeom>
        </p:spPr>
      </p:pic>
      <p:pic>
        <p:nvPicPr>
          <p:cNvPr id="9" name="Picture 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814A6B52-81CD-5F21-F401-BF9B00E3F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027" y="3429000"/>
            <a:ext cx="5356235" cy="30244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8614D9-1A4C-9EB1-8BD2-E11F63678D6F}"/>
              </a:ext>
            </a:extLst>
          </p:cNvPr>
          <p:cNvSpPr txBox="1"/>
          <p:nvPr/>
        </p:nvSpPr>
        <p:spPr>
          <a:xfrm>
            <a:off x="7421816" y="3032063"/>
            <a:ext cx="6091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FFFFFF"/>
                </a:solidFill>
                <a:effectLst/>
                <a:latin typeface="YouTube Noto"/>
                <a:hlinkClick r:id="rId5"/>
              </a:rPr>
              <a:t>https://youtu.be/2C3WETz0SN8</a:t>
            </a:r>
            <a:endParaRPr lang="en-AT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50838C-704C-222B-F102-C3032E35DEC2}"/>
              </a:ext>
            </a:extLst>
          </p:cNvPr>
          <p:cNvSpPr txBox="1"/>
          <p:nvPr/>
        </p:nvSpPr>
        <p:spPr>
          <a:xfrm>
            <a:off x="6134919" y="376927"/>
            <a:ext cx="5030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dirty="0"/>
              <a:t>Trivial and dagerous stereotypes? Roma &amp; “Gypsies”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1401B4BC-DC57-608A-48B8-B2E53C1C2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6385" y="875098"/>
            <a:ext cx="3424877" cy="208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51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F1157-1A1F-D73E-6697-5E0B08757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111" y="311770"/>
            <a:ext cx="4178527" cy="3509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3B89E2-535A-CB9B-1A27-A487944E6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" y="125977"/>
            <a:ext cx="4689477" cy="66060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C8ED8F-0D42-DB4F-865D-94EB429E75AC}"/>
              </a:ext>
            </a:extLst>
          </p:cNvPr>
          <p:cNvSpPr txBox="1"/>
          <p:nvPr/>
        </p:nvSpPr>
        <p:spPr>
          <a:xfrm>
            <a:off x="5921147" y="4022454"/>
            <a:ext cx="607445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effectLst/>
                <a:latin typeface="Avenir Next" panose="020B0503020202020204" pitchFamily="34" charset="0"/>
              </a:rPr>
              <a:t>[T]</a:t>
            </a:r>
            <a:r>
              <a:rPr lang="en-GB" dirty="0" err="1">
                <a:effectLst/>
                <a:latin typeface="Avenir Next" panose="020B0503020202020204" pitchFamily="34" charset="0"/>
              </a:rPr>
              <a:t>heories</a:t>
            </a:r>
            <a:r>
              <a:rPr lang="en-GB" dirty="0">
                <a:effectLst/>
                <a:latin typeface="Avenir Next" panose="020B0503020202020204" pitchFamily="34" charset="0"/>
              </a:rPr>
              <a:t> which they [scientists] take for granted: they have absorbed them from their</a:t>
            </a:r>
            <a:r>
              <a:rPr lang="en-GB" dirty="0">
                <a:latin typeface="Avenir Next" panose="020B0503020202020204" pitchFamily="34" charset="0"/>
              </a:rPr>
              <a:t> </a:t>
            </a:r>
            <a:r>
              <a:rPr lang="en-GB" dirty="0">
                <a:effectLst/>
                <a:latin typeface="Avenir Next" panose="020B0503020202020204" pitchFamily="34" charset="0"/>
              </a:rPr>
              <a:t>intellectual environment or from tradition. Since few of these theories are consciously </a:t>
            </a:r>
            <a:r>
              <a:rPr lang="en-GB" dirty="0" err="1">
                <a:effectLst/>
                <a:latin typeface="Avenir Next" panose="020B0503020202020204" pitchFamily="34" charset="0"/>
              </a:rPr>
              <a:t>held,they</a:t>
            </a:r>
            <a:r>
              <a:rPr lang="en-GB" dirty="0">
                <a:effectLst/>
                <a:latin typeface="Avenir Next" panose="020B0503020202020204" pitchFamily="34" charset="0"/>
              </a:rPr>
              <a:t> are prejudices in the sense that they are held without critical examination, even though they may be of great importance for the practical actions of people.</a:t>
            </a:r>
          </a:p>
          <a:p>
            <a:endParaRPr lang="en-GB" dirty="0">
              <a:effectLst/>
              <a:latin typeface="Avenir Next" panose="020B0503020202020204" pitchFamily="34" charset="0"/>
            </a:endParaRPr>
          </a:p>
          <a:p>
            <a:pPr algn="r"/>
            <a:r>
              <a:rPr lang="en-GB" sz="1200" dirty="0">
                <a:latin typeface="Avenir Next" panose="020B0503020202020204" pitchFamily="34" charset="0"/>
              </a:rPr>
              <a:t>Popper K (2000) In Search of a Better World: Lectures and Essays from Thirty Years (trans. Laura J Bennett). London: Routledge.</a:t>
            </a:r>
          </a:p>
          <a:p>
            <a:pPr algn="r"/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76800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23ADDD-6835-2D2C-CAFE-E668D85E2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22" y="636905"/>
            <a:ext cx="5345978" cy="5566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C0DD93-6C0E-C72F-AAEF-C8011A747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309" y="654209"/>
            <a:ext cx="3963987" cy="554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7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3D1531-DFBD-1552-B012-9B7A06707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25" y="0"/>
            <a:ext cx="33274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0CA220-2525-E42C-37B2-26A97CE46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143500" cy="6858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F5FB1FE-119C-7CD7-4368-E7DA5C114E03}"/>
              </a:ext>
            </a:extLst>
          </p:cNvPr>
          <p:cNvSpPr/>
          <p:nvPr/>
        </p:nvSpPr>
        <p:spPr>
          <a:xfrm>
            <a:off x="3519574" y="3694671"/>
            <a:ext cx="1485900" cy="1543050"/>
          </a:xfrm>
          <a:prstGeom prst="ellipse">
            <a:avLst/>
          </a:prstGeom>
          <a:noFill/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D641C5-DAD5-FCF2-8D55-DF0F652ACF23}"/>
              </a:ext>
            </a:extLst>
          </p:cNvPr>
          <p:cNvSpPr txBox="1"/>
          <p:nvPr/>
        </p:nvSpPr>
        <p:spPr>
          <a:xfrm>
            <a:off x="95250" y="6054811"/>
            <a:ext cx="2631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Derick </a:t>
            </a:r>
            <a:r>
              <a:rPr lang="en-GB" sz="1400" dirty="0" err="1"/>
              <a:t>Baegert</a:t>
            </a:r>
            <a:r>
              <a:rPr lang="en-GB" sz="1400" dirty="0"/>
              <a:t> | Christ Bearing the Cross | painting | unknown | 1477 - 1478 | vis_00042</a:t>
            </a:r>
          </a:p>
          <a:p>
            <a:endParaRPr lang="en-AT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5B0925-BAC4-9233-D4B4-BA97F21EA112}"/>
              </a:ext>
            </a:extLst>
          </p:cNvPr>
          <p:cNvSpPr txBox="1"/>
          <p:nvPr/>
        </p:nvSpPr>
        <p:spPr>
          <a:xfrm>
            <a:off x="6465158" y="5237721"/>
            <a:ext cx="2202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Alois </a:t>
            </a:r>
            <a:r>
              <a:rPr lang="en-GB" sz="1200" dirty="0" err="1"/>
              <a:t>Schönn</a:t>
            </a:r>
            <a:r>
              <a:rPr lang="en-GB" sz="1200" dirty="0"/>
              <a:t> | Three Gypsies | lithography | Austria | 1859 | vis_00027</a:t>
            </a:r>
          </a:p>
        </p:txBody>
      </p:sp>
    </p:spTree>
    <p:extLst>
      <p:ext uri="{BB962C8B-B14F-4D97-AF65-F5344CB8AC3E}">
        <p14:creationId xmlns:p14="http://schemas.microsoft.com/office/powerpoint/2010/main" val="498670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, alcohol&#10;&#10;Description automatically generated">
            <a:extLst>
              <a:ext uri="{FF2B5EF4-FFF2-40B4-BE49-F238E27FC236}">
                <a16:creationId xmlns:a16="http://schemas.microsoft.com/office/drawing/2014/main" id="{06633656-9745-941E-8676-3DB5521AE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641" y="1077684"/>
            <a:ext cx="3162683" cy="4702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4BD2F3-E590-E484-0735-A66D34A33FD6}"/>
              </a:ext>
            </a:extLst>
          </p:cNvPr>
          <p:cNvSpPr txBox="1"/>
          <p:nvPr/>
        </p:nvSpPr>
        <p:spPr>
          <a:xfrm>
            <a:off x="1996640" y="5780313"/>
            <a:ext cx="3162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1400" dirty="0"/>
              <a:t>Karel Hynek Mácha, </a:t>
            </a:r>
            <a:r>
              <a:rPr lang="en-AT" sz="1400" i="1" dirty="0"/>
              <a:t>Cikáni </a:t>
            </a:r>
            <a:r>
              <a:rPr lang="en-AT" sz="1400" dirty="0"/>
              <a:t>(1835)</a:t>
            </a:r>
          </a:p>
        </p:txBody>
      </p:sp>
      <p:pic>
        <p:nvPicPr>
          <p:cNvPr id="8" name="Picture 7" descr="A picture containing text, outdoor, person&#10;&#10;Description automatically generated">
            <a:extLst>
              <a:ext uri="{FF2B5EF4-FFF2-40B4-BE49-F238E27FC236}">
                <a16:creationId xmlns:a16="http://schemas.microsoft.com/office/drawing/2014/main" id="{8792895F-787B-A939-8273-423D70B41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77683"/>
            <a:ext cx="3359021" cy="47026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4E8019-F06E-0A42-4F89-1C6F52A3CA55}"/>
              </a:ext>
            </a:extLst>
          </p:cNvPr>
          <p:cNvSpPr txBox="1"/>
          <p:nvPr/>
        </p:nvSpPr>
        <p:spPr>
          <a:xfrm>
            <a:off x="6619005" y="5780313"/>
            <a:ext cx="2076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400" dirty="0"/>
              <a:t>Karel Anton, </a:t>
            </a:r>
            <a:r>
              <a:rPr lang="en-AT" sz="1400" i="1" dirty="0"/>
              <a:t>Cikáni </a:t>
            </a:r>
            <a:r>
              <a:rPr lang="en-AT" sz="1400" dirty="0"/>
              <a:t>(1921)</a:t>
            </a:r>
          </a:p>
        </p:txBody>
      </p:sp>
    </p:spTree>
    <p:extLst>
      <p:ext uri="{BB962C8B-B14F-4D97-AF65-F5344CB8AC3E}">
        <p14:creationId xmlns:p14="http://schemas.microsoft.com/office/powerpoint/2010/main" val="110812584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{80AACF3B-B55B-6545-A3D0-60EE164C1F99}tf10001120</Template>
  <TotalTime>194</TotalTime>
  <Words>612</Words>
  <Application>Microsoft Macintosh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Avenir Next</vt:lpstr>
      <vt:lpstr>Calibri</vt:lpstr>
      <vt:lpstr>Gill Sans MT</vt:lpstr>
      <vt:lpstr>Wingdings</vt:lpstr>
      <vt:lpstr>YouTube Noto</vt:lpstr>
      <vt:lpstr>Parcel</vt:lpstr>
      <vt:lpstr>Session 1: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will be our key terms? </vt:lpstr>
      <vt:lpstr>participation</vt:lpstr>
      <vt:lpstr>What do you want to know?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1: Introduction</dc:title>
  <dc:creator>Julia Maria Secklehner</dc:creator>
  <cp:lastModifiedBy>Julia Maria Secklehner</cp:lastModifiedBy>
  <cp:revision>26</cp:revision>
  <dcterms:created xsi:type="dcterms:W3CDTF">2023-02-14T16:12:43Z</dcterms:created>
  <dcterms:modified xsi:type="dcterms:W3CDTF">2023-02-23T06:46:25Z</dcterms:modified>
</cp:coreProperties>
</file>