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69"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F2473-7EDC-F247-A2F8-51DF14B6E5AA}" type="datetimeFigureOut">
              <a:rPr lang="en-AT" smtClean="0"/>
              <a:t>02.03.23</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95A99-B58D-DA41-883C-C4F1BC5D2C55}" type="slidenum">
              <a:rPr lang="en-AT" smtClean="0"/>
              <a:t>‹#›</a:t>
            </a:fld>
            <a:endParaRPr lang="en-AT"/>
          </a:p>
        </p:txBody>
      </p:sp>
    </p:spTree>
    <p:extLst>
      <p:ext uri="{BB962C8B-B14F-4D97-AF65-F5344CB8AC3E}">
        <p14:creationId xmlns:p14="http://schemas.microsoft.com/office/powerpoint/2010/main" val="33934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D87136B3-2684-D54A-A640-7488AC73D12E}" type="slidenum">
              <a:rPr lang="en-AT" smtClean="0"/>
              <a:t>15</a:t>
            </a:fld>
            <a:endParaRPr lang="en-AT"/>
          </a:p>
        </p:txBody>
      </p:sp>
    </p:spTree>
    <p:extLst>
      <p:ext uri="{BB962C8B-B14F-4D97-AF65-F5344CB8AC3E}">
        <p14:creationId xmlns:p14="http://schemas.microsoft.com/office/powerpoint/2010/main" val="237295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02.03.23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57302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02.03.23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21287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02.03.23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87098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02.03.23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298430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3B90E8-C175-E241-A9FD-98B0D1FD3D80}" type="datetimeFigureOut">
              <a:rPr lang="en-AT" smtClean="0"/>
              <a:t>02.03.23</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30569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43B90E8-C175-E241-A9FD-98B0D1FD3D80}" type="datetimeFigureOut">
              <a:rPr lang="en-AT" smtClean="0"/>
              <a:t>02.03.23</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382604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43B90E8-C175-E241-A9FD-98B0D1FD3D80}" type="datetimeFigureOut">
              <a:rPr lang="en-AT" smtClean="0"/>
              <a:t>02.03.23</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12893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43B90E8-C175-E241-A9FD-98B0D1FD3D80}" type="datetimeFigureOut">
              <a:rPr lang="en-AT" smtClean="0"/>
              <a:t>02.03.23</a:t>
            </a:fld>
            <a:endParaRPr lang="en-AT"/>
          </a:p>
        </p:txBody>
      </p:sp>
      <p:sp>
        <p:nvSpPr>
          <p:cNvPr id="4" name="Footer Placeholder 3"/>
          <p:cNvSpPr>
            <a:spLocks noGrp="1"/>
          </p:cNvSpPr>
          <p:nvPr>
            <p:ph type="ftr" sz="quarter" idx="11"/>
          </p:nvPr>
        </p:nvSpPr>
        <p:spPr/>
        <p:txBody>
          <a:bodyPr/>
          <a:lstStyle/>
          <a:p>
            <a:endParaRPr lang="en-AT"/>
          </a:p>
        </p:txBody>
      </p:sp>
      <p:sp>
        <p:nvSpPr>
          <p:cNvPr id="5" name="Slide Number Placeholder 4"/>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192913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B90E8-C175-E241-A9FD-98B0D1FD3D80}" type="datetimeFigureOut">
              <a:rPr lang="en-AT" smtClean="0"/>
              <a:t>02.03.23</a:t>
            </a:fld>
            <a:endParaRPr lang="en-AT"/>
          </a:p>
        </p:txBody>
      </p:sp>
      <p:sp>
        <p:nvSpPr>
          <p:cNvPr id="3" name="Footer Placeholder 2"/>
          <p:cNvSpPr>
            <a:spLocks noGrp="1"/>
          </p:cNvSpPr>
          <p:nvPr>
            <p:ph type="ftr" sz="quarter" idx="11"/>
          </p:nvPr>
        </p:nvSpPr>
        <p:spPr/>
        <p:txBody>
          <a:bodyPr/>
          <a:lstStyle/>
          <a:p>
            <a:endParaRPr lang="en-AT"/>
          </a:p>
        </p:txBody>
      </p:sp>
      <p:sp>
        <p:nvSpPr>
          <p:cNvPr id="4" name="Slide Number Placeholder 3"/>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87122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43B90E8-C175-E241-A9FD-98B0D1FD3D80}" type="datetimeFigureOut">
              <a:rPr lang="en-AT" smtClean="0"/>
              <a:t>02.03.23</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179396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43B90E8-C175-E241-A9FD-98B0D1FD3D80}" type="datetimeFigureOut">
              <a:rPr lang="en-AT" smtClean="0"/>
              <a:t>02.03.23</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93626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90E8-C175-E241-A9FD-98B0D1FD3D80}" type="datetimeFigureOut">
              <a:rPr lang="en-AT" smtClean="0"/>
              <a:t>02.03.23</a:t>
            </a:fld>
            <a:endParaRPr lang="en-A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DB90D-5005-6442-B361-BAA55A74D08E}" type="slidenum">
              <a:rPr lang="en-AT" smtClean="0"/>
              <a:t>‹#›</a:t>
            </a:fld>
            <a:endParaRPr lang="en-AT"/>
          </a:p>
        </p:txBody>
      </p:sp>
    </p:spTree>
    <p:extLst>
      <p:ext uri="{BB962C8B-B14F-4D97-AF65-F5344CB8AC3E}">
        <p14:creationId xmlns:p14="http://schemas.microsoft.com/office/powerpoint/2010/main" val="197453719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en.wikipedia.org/wiki/Rent_%28musical%29#/media/File:Rentpostera.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25571-862A-7B3C-B181-A92A364B0F3E}"/>
              </a:ext>
            </a:extLst>
          </p:cNvPr>
          <p:cNvPicPr>
            <a:picLocks noChangeAspect="1"/>
          </p:cNvPicPr>
          <p:nvPr/>
        </p:nvPicPr>
        <p:blipFill rotWithShape="1">
          <a:blip r:embed="rId2">
            <a:alphaModFix amt="50000"/>
          </a:blip>
          <a:srcRect t="21603"/>
          <a:stretch/>
        </p:blipFill>
        <p:spPr>
          <a:xfrm>
            <a:off x="20" y="1"/>
            <a:ext cx="12191980" cy="6857999"/>
          </a:xfrm>
          <a:prstGeom prst="rect">
            <a:avLst/>
          </a:prstGeom>
        </p:spPr>
      </p:pic>
      <p:sp>
        <p:nvSpPr>
          <p:cNvPr id="2" name="Title 1">
            <a:extLst>
              <a:ext uri="{FF2B5EF4-FFF2-40B4-BE49-F238E27FC236}">
                <a16:creationId xmlns:a16="http://schemas.microsoft.com/office/drawing/2014/main" id="{7B229553-9E30-0103-B8F8-AD9543A02E42}"/>
              </a:ext>
            </a:extLst>
          </p:cNvPr>
          <p:cNvSpPr>
            <a:spLocks noGrp="1"/>
          </p:cNvSpPr>
          <p:nvPr>
            <p:ph type="ctrTitle"/>
          </p:nvPr>
        </p:nvSpPr>
        <p:spPr>
          <a:xfrm>
            <a:off x="1524000" y="1122362"/>
            <a:ext cx="9144000" cy="2900518"/>
          </a:xfrm>
        </p:spPr>
        <p:txBody>
          <a:bodyPr>
            <a:normAutofit/>
          </a:bodyPr>
          <a:lstStyle/>
          <a:p>
            <a:r>
              <a:rPr lang="en-GB" b="0" i="0" u="none" strike="noStrike" dirty="0">
                <a:solidFill>
                  <a:srgbClr val="FFFFFF"/>
                </a:solidFill>
                <a:effectLst/>
                <a:latin typeface="Avenir Next" panose="020B0503020202020204" pitchFamily="34" charset="0"/>
              </a:rPr>
              <a:t>Who are the real Bohemians? </a:t>
            </a:r>
            <a:endParaRPr lang="en-AT" dirty="0">
              <a:solidFill>
                <a:srgbClr val="FFFFFF"/>
              </a:solidFill>
              <a:latin typeface="Avenir Next" panose="020B0503020202020204" pitchFamily="34" charset="0"/>
            </a:endParaRPr>
          </a:p>
        </p:txBody>
      </p:sp>
      <p:sp>
        <p:nvSpPr>
          <p:cNvPr id="3" name="Subtitle 2">
            <a:extLst>
              <a:ext uri="{FF2B5EF4-FFF2-40B4-BE49-F238E27FC236}">
                <a16:creationId xmlns:a16="http://schemas.microsoft.com/office/drawing/2014/main" id="{7BFF9BE7-8F0B-9FEA-F623-010AF5174B35}"/>
              </a:ext>
            </a:extLst>
          </p:cNvPr>
          <p:cNvSpPr>
            <a:spLocks noGrp="1"/>
          </p:cNvSpPr>
          <p:nvPr>
            <p:ph type="subTitle" idx="1"/>
          </p:nvPr>
        </p:nvSpPr>
        <p:spPr>
          <a:xfrm>
            <a:off x="1524000" y="4159404"/>
            <a:ext cx="9144000" cy="1098395"/>
          </a:xfrm>
        </p:spPr>
        <p:txBody>
          <a:bodyPr>
            <a:normAutofit/>
          </a:bodyPr>
          <a:lstStyle/>
          <a:p>
            <a:r>
              <a:rPr lang="en-GB" sz="1700" b="0" i="0" u="none" strike="noStrike" dirty="0">
                <a:solidFill>
                  <a:srgbClr val="FFFFFF"/>
                </a:solidFill>
                <a:effectLst/>
                <a:latin typeface="Avenir Next" panose="020B0503020202020204" pitchFamily="34" charset="0"/>
              </a:rPr>
              <a:t>Artists and cultural appropriation</a:t>
            </a:r>
          </a:p>
          <a:p>
            <a:endParaRPr lang="en-GB" sz="1700" dirty="0">
              <a:solidFill>
                <a:srgbClr val="FFFFFF"/>
              </a:solidFill>
              <a:latin typeface="Avenir Next" panose="020B0503020202020204" pitchFamily="34" charset="0"/>
            </a:endParaRPr>
          </a:p>
          <a:p>
            <a:r>
              <a:rPr lang="en-GB" sz="1700" dirty="0">
                <a:solidFill>
                  <a:srgbClr val="FFFFFF"/>
                </a:solidFill>
                <a:latin typeface="Avenir Next" panose="020B0503020202020204" pitchFamily="34" charset="0"/>
              </a:rPr>
              <a:t>2 March 2023</a:t>
            </a:r>
            <a:endParaRPr lang="en-AT" sz="1700" dirty="0">
              <a:solidFill>
                <a:srgbClr val="FFFFFF"/>
              </a:solidFill>
              <a:latin typeface="Avenir Next" panose="020B0503020202020204" pitchFamily="34" charset="0"/>
            </a:endParaRPr>
          </a:p>
        </p:txBody>
      </p:sp>
    </p:spTree>
    <p:extLst>
      <p:ext uri="{BB962C8B-B14F-4D97-AF65-F5344CB8AC3E}">
        <p14:creationId xmlns:p14="http://schemas.microsoft.com/office/powerpoint/2010/main" val="4628479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477179-B7DC-2286-A078-AB938D8C6213}"/>
              </a:ext>
            </a:extLst>
          </p:cNvPr>
          <p:cNvSpPr txBox="1"/>
          <p:nvPr/>
        </p:nvSpPr>
        <p:spPr>
          <a:xfrm>
            <a:off x="3046971" y="841973"/>
            <a:ext cx="6098058" cy="646331"/>
          </a:xfrm>
          <a:prstGeom prst="rect">
            <a:avLst/>
          </a:prstGeom>
          <a:noFill/>
        </p:spPr>
        <p:txBody>
          <a:bodyPr wrap="square">
            <a:spAutoFit/>
          </a:bodyPr>
          <a:lstStyle/>
          <a:p>
            <a:pPr algn="ctr"/>
            <a:br>
              <a:rPr lang="en-GB" b="1" dirty="0">
                <a:latin typeface="Avenir Next" panose="020B0503020202020204" pitchFamily="34" charset="0"/>
              </a:rPr>
            </a:br>
            <a:endParaRPr lang="en-GB" b="1" dirty="0">
              <a:latin typeface="Avenir Next" panose="020B0503020202020204" pitchFamily="34" charset="0"/>
            </a:endParaRPr>
          </a:p>
        </p:txBody>
      </p:sp>
      <p:pic>
        <p:nvPicPr>
          <p:cNvPr id="7" name="Picture 6" descr="A picture containing text, posing, old&#10;&#10;Description automatically generated">
            <a:extLst>
              <a:ext uri="{FF2B5EF4-FFF2-40B4-BE49-F238E27FC236}">
                <a16:creationId xmlns:a16="http://schemas.microsoft.com/office/drawing/2014/main" id="{82D258AE-6375-BB1B-BAFB-064A0F532E5F}"/>
              </a:ext>
            </a:extLst>
          </p:cNvPr>
          <p:cNvPicPr>
            <a:picLocks noChangeAspect="1"/>
          </p:cNvPicPr>
          <p:nvPr/>
        </p:nvPicPr>
        <p:blipFill>
          <a:blip r:embed="rId2"/>
          <a:stretch>
            <a:fillRect/>
          </a:stretch>
        </p:blipFill>
        <p:spPr>
          <a:xfrm>
            <a:off x="625475" y="669327"/>
            <a:ext cx="8192524" cy="5346700"/>
          </a:xfrm>
          <a:prstGeom prst="rect">
            <a:avLst/>
          </a:prstGeom>
        </p:spPr>
      </p:pic>
      <p:sp>
        <p:nvSpPr>
          <p:cNvPr id="8" name="TextBox 7">
            <a:extLst>
              <a:ext uri="{FF2B5EF4-FFF2-40B4-BE49-F238E27FC236}">
                <a16:creationId xmlns:a16="http://schemas.microsoft.com/office/drawing/2014/main" id="{517F70A7-8B48-79CE-4E0B-76527FB49EAF}"/>
              </a:ext>
            </a:extLst>
          </p:cNvPr>
          <p:cNvSpPr txBox="1"/>
          <p:nvPr/>
        </p:nvSpPr>
        <p:spPr>
          <a:xfrm>
            <a:off x="625475" y="6016026"/>
            <a:ext cx="8192524" cy="523220"/>
          </a:xfrm>
          <a:prstGeom prst="rect">
            <a:avLst/>
          </a:prstGeom>
          <a:noFill/>
        </p:spPr>
        <p:txBody>
          <a:bodyPr wrap="square" rtlCol="0">
            <a:spAutoFit/>
          </a:bodyPr>
          <a:lstStyle/>
          <a:p>
            <a:pPr algn="ctr"/>
            <a:r>
              <a:rPr lang="en-GB" sz="1400" dirty="0">
                <a:latin typeface="Avenir Next" panose="020B0503020202020204" pitchFamily="34" charset="0"/>
              </a:rPr>
              <a:t>An undated photo depicting "The Gypsy Theatre" in the USSR, from the New York Public Library's Billy Rose Theatre Collection.</a:t>
            </a:r>
            <a:endParaRPr lang="en-AT" sz="1400" dirty="0">
              <a:latin typeface="Avenir Next" panose="020B0503020202020204" pitchFamily="34" charset="0"/>
            </a:endParaRPr>
          </a:p>
        </p:txBody>
      </p:sp>
      <p:sp>
        <p:nvSpPr>
          <p:cNvPr id="9" name="TextBox 8">
            <a:extLst>
              <a:ext uri="{FF2B5EF4-FFF2-40B4-BE49-F238E27FC236}">
                <a16:creationId xmlns:a16="http://schemas.microsoft.com/office/drawing/2014/main" id="{EBC80D1D-A5A3-34B4-FFD3-31B4421285BF}"/>
              </a:ext>
            </a:extLst>
          </p:cNvPr>
          <p:cNvSpPr txBox="1"/>
          <p:nvPr/>
        </p:nvSpPr>
        <p:spPr>
          <a:xfrm>
            <a:off x="8993016" y="411164"/>
            <a:ext cx="2965622" cy="5847755"/>
          </a:xfrm>
          <a:prstGeom prst="rect">
            <a:avLst/>
          </a:prstGeom>
          <a:noFill/>
        </p:spPr>
        <p:txBody>
          <a:bodyPr wrap="square" rtlCol="0">
            <a:spAutoFit/>
          </a:bodyPr>
          <a:lstStyle/>
          <a:p>
            <a:br>
              <a:rPr lang="en-GB" dirty="0"/>
            </a:br>
            <a:endParaRPr lang="en-GB" dirty="0"/>
          </a:p>
          <a:p>
            <a:r>
              <a:rPr lang="en-GB" b="1" dirty="0"/>
              <a:t>Theatricalized authenticity </a:t>
            </a:r>
          </a:p>
          <a:p>
            <a:endParaRPr lang="en-AT" dirty="0"/>
          </a:p>
          <a:p>
            <a:pPr marL="285750" indent="-285750">
              <a:buFontTx/>
              <a:buChar char="-"/>
            </a:pPr>
            <a:r>
              <a:rPr lang="en-AT" sz="1400" dirty="0">
                <a:latin typeface="Avenir Next" panose="020B0503020202020204" pitchFamily="34" charset="0"/>
              </a:rPr>
              <a:t>Moscow </a:t>
            </a:r>
            <a:r>
              <a:rPr lang="en-AT" sz="1400" i="1" dirty="0">
                <a:latin typeface="Avenir Next" panose="020B0503020202020204" pitchFamily="34" charset="0"/>
              </a:rPr>
              <a:t>Romen Theatre</a:t>
            </a:r>
            <a:r>
              <a:rPr lang="en-AT" sz="1400" dirty="0">
                <a:latin typeface="Avenir Next" panose="020B0503020202020204" pitchFamily="34" charset="0"/>
              </a:rPr>
              <a:t>, founded in 1931</a:t>
            </a:r>
          </a:p>
          <a:p>
            <a:pPr marL="285750" indent="-285750">
              <a:buFontTx/>
              <a:buChar char="-"/>
            </a:pPr>
            <a:r>
              <a:rPr lang="en-AT" sz="1400" dirty="0">
                <a:latin typeface="Avenir Next" panose="020B0503020202020204" pitchFamily="34" charset="0"/>
              </a:rPr>
              <a:t>“</a:t>
            </a:r>
            <a:r>
              <a:rPr lang="en-GB" sz="1400" dirty="0">
                <a:effectLst/>
                <a:latin typeface="Avenir Next" panose="020B0503020202020204" pitchFamily="34" charset="0"/>
              </a:rPr>
              <a:t>Theatricalized authenticity is shared by bohemians and Roma alike, a sense that true being is not possible except through a theatricalization of self, a making public of a secret identity in declarations and exhibitions of public derring-do that are also exercises in subversive disguise and deception, an effort to "hide in the light" and, in the very act of hiding, demonstrate a fragile sense of otherness ”</a:t>
            </a:r>
          </a:p>
          <a:p>
            <a:pPr marL="285750" indent="-285750">
              <a:buFontTx/>
              <a:buChar char="-"/>
            </a:pPr>
            <a:r>
              <a:rPr lang="en-GB" sz="1400" dirty="0">
                <a:effectLst/>
                <a:latin typeface="Avenir Next" panose="020B0503020202020204" pitchFamily="34" charset="0"/>
              </a:rPr>
              <a:t>Avant-garde per</a:t>
            </a:r>
            <a:r>
              <a:rPr lang="en-GB" sz="1400" dirty="0">
                <a:latin typeface="Avenir Next" panose="020B0503020202020204" pitchFamily="34" charset="0"/>
              </a:rPr>
              <a:t>formance – Bohemians doing the same?</a:t>
            </a:r>
            <a:endParaRPr lang="en-GB" sz="1400" dirty="0">
              <a:effectLst/>
              <a:latin typeface="Avenir Next" panose="020B0503020202020204" pitchFamily="34" charset="0"/>
            </a:endParaRPr>
          </a:p>
          <a:p>
            <a:pPr marL="285750" indent="-285750">
              <a:buFontTx/>
              <a:buChar char="-"/>
            </a:pPr>
            <a:endParaRPr lang="en-AT" dirty="0"/>
          </a:p>
          <a:p>
            <a:pPr marL="285750" indent="-285750">
              <a:buFontTx/>
              <a:buChar char="-"/>
            </a:pPr>
            <a:endParaRPr lang="en-AT" dirty="0"/>
          </a:p>
        </p:txBody>
      </p:sp>
    </p:spTree>
    <p:extLst>
      <p:ext uri="{BB962C8B-B14F-4D97-AF65-F5344CB8AC3E}">
        <p14:creationId xmlns:p14="http://schemas.microsoft.com/office/powerpoint/2010/main" val="81928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78DE10E-FB28-D40F-1388-9C34D99A699A}"/>
              </a:ext>
            </a:extLst>
          </p:cNvPr>
          <p:cNvPicPr>
            <a:picLocks noChangeAspect="1"/>
          </p:cNvPicPr>
          <p:nvPr/>
        </p:nvPicPr>
        <p:blipFill>
          <a:blip r:embed="rId2"/>
          <a:stretch>
            <a:fillRect/>
          </a:stretch>
        </p:blipFill>
        <p:spPr>
          <a:xfrm>
            <a:off x="504824" y="357378"/>
            <a:ext cx="3967163" cy="6143244"/>
          </a:xfrm>
          <a:prstGeom prst="rect">
            <a:avLst/>
          </a:prstGeom>
        </p:spPr>
      </p:pic>
      <p:sp>
        <p:nvSpPr>
          <p:cNvPr id="6" name="TextBox 5">
            <a:extLst>
              <a:ext uri="{FF2B5EF4-FFF2-40B4-BE49-F238E27FC236}">
                <a16:creationId xmlns:a16="http://schemas.microsoft.com/office/drawing/2014/main" id="{70D1A092-AF04-29A0-C3F1-1E1429508B3C}"/>
              </a:ext>
            </a:extLst>
          </p:cNvPr>
          <p:cNvSpPr txBox="1"/>
          <p:nvPr/>
        </p:nvSpPr>
        <p:spPr>
          <a:xfrm>
            <a:off x="4471987" y="6235517"/>
            <a:ext cx="3080972" cy="307777"/>
          </a:xfrm>
          <a:prstGeom prst="rect">
            <a:avLst/>
          </a:prstGeom>
          <a:noFill/>
        </p:spPr>
        <p:txBody>
          <a:bodyPr wrap="none" rtlCol="0">
            <a:spAutoFit/>
          </a:bodyPr>
          <a:lstStyle/>
          <a:p>
            <a:r>
              <a:rPr lang="en-AT" sz="1400" dirty="0">
                <a:latin typeface="Avenir Next" panose="020B0503020202020204" pitchFamily="34" charset="0"/>
              </a:rPr>
              <a:t>Judith Butler, </a:t>
            </a:r>
            <a:r>
              <a:rPr lang="en-AT" sz="1400" i="1" dirty="0">
                <a:latin typeface="Avenir Next" panose="020B0503020202020204" pitchFamily="34" charset="0"/>
              </a:rPr>
              <a:t>Gender Trouble, </a:t>
            </a:r>
            <a:r>
              <a:rPr lang="en-AT" sz="1400" dirty="0">
                <a:latin typeface="Avenir Next" panose="020B0503020202020204" pitchFamily="34" charset="0"/>
              </a:rPr>
              <a:t>1993</a:t>
            </a:r>
          </a:p>
        </p:txBody>
      </p:sp>
      <p:sp>
        <p:nvSpPr>
          <p:cNvPr id="7" name="TextBox 6">
            <a:extLst>
              <a:ext uri="{FF2B5EF4-FFF2-40B4-BE49-F238E27FC236}">
                <a16:creationId xmlns:a16="http://schemas.microsoft.com/office/drawing/2014/main" id="{6AD26FC6-0592-09A5-4515-75263E2F8571}"/>
              </a:ext>
            </a:extLst>
          </p:cNvPr>
          <p:cNvSpPr txBox="1"/>
          <p:nvPr/>
        </p:nvSpPr>
        <p:spPr>
          <a:xfrm>
            <a:off x="3885881" y="838645"/>
            <a:ext cx="6302718" cy="369332"/>
          </a:xfrm>
          <a:prstGeom prst="rect">
            <a:avLst/>
          </a:prstGeom>
          <a:noFill/>
        </p:spPr>
        <p:txBody>
          <a:bodyPr wrap="square" rtlCol="0">
            <a:spAutoFit/>
          </a:bodyPr>
          <a:lstStyle/>
          <a:p>
            <a:pPr algn="ctr"/>
            <a:r>
              <a:rPr lang="en-AT" b="1" dirty="0">
                <a:latin typeface="Avenir Next" panose="020B0503020202020204" pitchFamily="34" charset="0"/>
              </a:rPr>
              <a:t>Identity, performance, performativity </a:t>
            </a:r>
          </a:p>
        </p:txBody>
      </p:sp>
      <p:sp>
        <p:nvSpPr>
          <p:cNvPr id="8" name="TextBox 7">
            <a:extLst>
              <a:ext uri="{FF2B5EF4-FFF2-40B4-BE49-F238E27FC236}">
                <a16:creationId xmlns:a16="http://schemas.microsoft.com/office/drawing/2014/main" id="{AABE46D4-FCF0-0591-B2FF-1CE1C7D603EB}"/>
              </a:ext>
            </a:extLst>
          </p:cNvPr>
          <p:cNvSpPr txBox="1"/>
          <p:nvPr/>
        </p:nvSpPr>
        <p:spPr>
          <a:xfrm>
            <a:off x="4837352" y="1689244"/>
            <a:ext cx="6849824" cy="3693319"/>
          </a:xfrm>
          <a:prstGeom prst="rect">
            <a:avLst/>
          </a:prstGeom>
          <a:noFill/>
        </p:spPr>
        <p:txBody>
          <a:bodyPr wrap="square" rtlCol="0">
            <a:spAutoFit/>
          </a:bodyPr>
          <a:lstStyle/>
          <a:p>
            <a:r>
              <a:rPr lang="en-GB" b="0" i="0" u="none" strike="noStrike" dirty="0">
                <a:effectLst/>
                <a:latin typeface="Avenir Next" panose="020B0503020202020204" pitchFamily="34" charset="0"/>
              </a:rPr>
              <a:t>“If gender attributes and acts, the various ways in which a body shows or produces its cultural signification, are performative, then there is no pre-existing identity by which an act or attribute might be measured; there would be no true or false, real or distorted acts of gender, and the postulation of a true gender identity would be revealed as a regulatory fiction. That gender reality is created through sustained social performances means that the very notions of an essential sex and a true or abiding masculinity or femininity are also constituted as part of the strategy that conceals gender’s performative character and the performative possibilities for proliferating gender configurations outside the restricting frames of masculinist domination and compulsory heterosexuality.” </a:t>
            </a:r>
            <a:endParaRPr lang="en-AT" dirty="0">
              <a:latin typeface="Avenir Next" panose="020B0503020202020204" pitchFamily="34" charset="0"/>
            </a:endParaRPr>
          </a:p>
        </p:txBody>
      </p:sp>
    </p:spTree>
    <p:extLst>
      <p:ext uri="{BB962C8B-B14F-4D97-AF65-F5344CB8AC3E}">
        <p14:creationId xmlns:p14="http://schemas.microsoft.com/office/powerpoint/2010/main" val="293901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5" name="Picture 4" descr="A picture containing text, old, posing&#10;&#10;Description automatically generated">
            <a:extLst>
              <a:ext uri="{FF2B5EF4-FFF2-40B4-BE49-F238E27FC236}">
                <a16:creationId xmlns:a16="http://schemas.microsoft.com/office/drawing/2014/main" id="{9B80702D-A44C-6A14-A103-201B74BEE713}"/>
              </a:ext>
            </a:extLst>
          </p:cNvPr>
          <p:cNvPicPr>
            <a:picLocks noChangeAspect="1"/>
          </p:cNvPicPr>
          <p:nvPr/>
        </p:nvPicPr>
        <p:blipFill>
          <a:blip r:embed="rId2"/>
          <a:stretch>
            <a:fillRect/>
          </a:stretch>
        </p:blipFill>
        <p:spPr>
          <a:xfrm>
            <a:off x="1023937" y="0"/>
            <a:ext cx="5286375" cy="6858000"/>
          </a:xfrm>
          <a:prstGeom prst="rect">
            <a:avLst/>
          </a:prstGeom>
        </p:spPr>
      </p:pic>
      <p:sp>
        <p:nvSpPr>
          <p:cNvPr id="6" name="TextBox 5">
            <a:extLst>
              <a:ext uri="{FF2B5EF4-FFF2-40B4-BE49-F238E27FC236}">
                <a16:creationId xmlns:a16="http://schemas.microsoft.com/office/drawing/2014/main" id="{0A025363-7D19-FD85-5486-B73AD930DEAB}"/>
              </a:ext>
            </a:extLst>
          </p:cNvPr>
          <p:cNvSpPr txBox="1"/>
          <p:nvPr/>
        </p:nvSpPr>
        <p:spPr>
          <a:xfrm>
            <a:off x="6310312" y="6334780"/>
            <a:ext cx="3328988" cy="523220"/>
          </a:xfrm>
          <a:prstGeom prst="rect">
            <a:avLst/>
          </a:prstGeom>
          <a:noFill/>
        </p:spPr>
        <p:txBody>
          <a:bodyPr wrap="square" rtlCol="0">
            <a:spAutoFit/>
          </a:bodyPr>
          <a:lstStyle/>
          <a:p>
            <a:r>
              <a:rPr lang="en-AT" sz="1400" dirty="0">
                <a:latin typeface="Avenir Next" panose="020B0503020202020204" pitchFamily="34" charset="0"/>
              </a:rPr>
              <a:t>Edouard Manet, </a:t>
            </a:r>
            <a:r>
              <a:rPr lang="en-AT" sz="1400" i="1" dirty="0">
                <a:latin typeface="Avenir Next" panose="020B0503020202020204" pitchFamily="34" charset="0"/>
              </a:rPr>
              <a:t>The Gypsies, </a:t>
            </a:r>
            <a:r>
              <a:rPr lang="en-AT" sz="1400" dirty="0">
                <a:latin typeface="Avenir Next" panose="020B0503020202020204" pitchFamily="34" charset="0"/>
              </a:rPr>
              <a:t>1862, Metropolitan Museum New York</a:t>
            </a:r>
          </a:p>
        </p:txBody>
      </p:sp>
      <p:sp>
        <p:nvSpPr>
          <p:cNvPr id="7" name="TextBox 6">
            <a:extLst>
              <a:ext uri="{FF2B5EF4-FFF2-40B4-BE49-F238E27FC236}">
                <a16:creationId xmlns:a16="http://schemas.microsoft.com/office/drawing/2014/main" id="{2F5E2546-27C3-CC0B-643F-BEF1A7EEF061}"/>
              </a:ext>
            </a:extLst>
          </p:cNvPr>
          <p:cNvSpPr txBox="1"/>
          <p:nvPr/>
        </p:nvSpPr>
        <p:spPr>
          <a:xfrm>
            <a:off x="6676310" y="1305341"/>
            <a:ext cx="4185280" cy="4247317"/>
          </a:xfrm>
          <a:prstGeom prst="rect">
            <a:avLst/>
          </a:prstGeom>
          <a:noFill/>
        </p:spPr>
        <p:txBody>
          <a:bodyPr wrap="square" rtlCol="0">
            <a:spAutoFit/>
          </a:bodyPr>
          <a:lstStyle/>
          <a:p>
            <a:r>
              <a:rPr lang="en-GB" b="1" dirty="0">
                <a:latin typeface="Avenir Next" panose="020B0503020202020204" pitchFamily="34" charset="0"/>
              </a:rPr>
              <a:t>T</a:t>
            </a:r>
            <a:r>
              <a:rPr lang="en-AT" b="1" dirty="0">
                <a:latin typeface="Avenir Next" panose="020B0503020202020204" pitchFamily="34" charset="0"/>
              </a:rPr>
              <a:t>he ‘blackening’ of bohemia</a:t>
            </a:r>
          </a:p>
          <a:p>
            <a:br>
              <a:rPr lang="en-GB" dirty="0">
                <a:latin typeface="Avenir Next" panose="020B0503020202020204" pitchFamily="34" charset="0"/>
              </a:rPr>
            </a:br>
            <a:endParaRPr lang="en-GB" dirty="0">
              <a:latin typeface="Avenir Next" panose="020B0503020202020204" pitchFamily="34" charset="0"/>
            </a:endParaRPr>
          </a:p>
          <a:p>
            <a:r>
              <a:rPr lang="en-GB" dirty="0">
                <a:latin typeface="Avenir Next" panose="020B0503020202020204" pitchFamily="34" charset="0"/>
              </a:rPr>
              <a:t>“From its very inception, the Western [...] avantgarde has consistently found itself entangled in the cultural politics of colonialism. Examples of this entanglement are not difficult to find since they are often scantly masked beneath aesthetic categories like primitivism or negritude [...] or beneath a patronizing embrace of Asian performance traditions [...].” (James Harding, 2006:18) </a:t>
            </a:r>
          </a:p>
          <a:p>
            <a:pPr marL="285750" indent="-285750">
              <a:buFontTx/>
              <a:buChar char="-"/>
            </a:pPr>
            <a:endParaRPr lang="en-AT" dirty="0">
              <a:latin typeface="Avenir Next" panose="020B0503020202020204" pitchFamily="34" charset="0"/>
            </a:endParaRPr>
          </a:p>
        </p:txBody>
      </p:sp>
    </p:spTree>
    <p:extLst>
      <p:ext uri="{BB962C8B-B14F-4D97-AF65-F5344CB8AC3E}">
        <p14:creationId xmlns:p14="http://schemas.microsoft.com/office/powerpoint/2010/main" val="417083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025363-7D19-FD85-5486-B73AD930DEAB}"/>
              </a:ext>
            </a:extLst>
          </p:cNvPr>
          <p:cNvSpPr txBox="1"/>
          <p:nvPr/>
        </p:nvSpPr>
        <p:spPr>
          <a:xfrm>
            <a:off x="7550620" y="5707161"/>
            <a:ext cx="3328988" cy="646331"/>
          </a:xfrm>
          <a:prstGeom prst="rect">
            <a:avLst/>
          </a:prstGeom>
          <a:noFill/>
        </p:spPr>
        <p:txBody>
          <a:bodyPr wrap="square" rtlCol="0">
            <a:spAutoFit/>
          </a:bodyPr>
          <a:lstStyle/>
          <a:p>
            <a:pPr algn="ctr"/>
            <a:r>
              <a:rPr lang="en-AT" sz="1200" dirty="0">
                <a:latin typeface="Avenir Next" panose="020B0503020202020204" pitchFamily="34" charset="0"/>
              </a:rPr>
              <a:t>Gustave Courbet, </a:t>
            </a:r>
            <a:r>
              <a:rPr lang="en-GB" sz="1200" i="1" dirty="0">
                <a:latin typeface="Avenir Next" panose="020B0503020202020204" pitchFamily="34" charset="0"/>
              </a:rPr>
              <a:t>The Desperate Man</a:t>
            </a:r>
            <a:r>
              <a:rPr lang="en-GB" sz="1200" dirty="0">
                <a:latin typeface="Avenir Next" panose="020B0503020202020204" pitchFamily="34" charset="0"/>
              </a:rPr>
              <a:t>, 1843-1845, private collection of the Conseil </a:t>
            </a:r>
            <a:r>
              <a:rPr lang="en-GB" sz="1200" dirty="0" err="1">
                <a:latin typeface="Avenir Next" panose="020B0503020202020204" pitchFamily="34" charset="0"/>
              </a:rPr>
              <a:t>Investissement</a:t>
            </a:r>
            <a:r>
              <a:rPr lang="en-GB" sz="1200" dirty="0">
                <a:latin typeface="Avenir Next" panose="020B0503020202020204" pitchFamily="34" charset="0"/>
              </a:rPr>
              <a:t> Art BNP Paribas</a:t>
            </a:r>
            <a:endParaRPr lang="en-AT" sz="1200" dirty="0">
              <a:latin typeface="Avenir Next" panose="020B0503020202020204" pitchFamily="34" charset="0"/>
            </a:endParaRPr>
          </a:p>
        </p:txBody>
      </p:sp>
      <p:sp>
        <p:nvSpPr>
          <p:cNvPr id="3" name="TextBox 2">
            <a:extLst>
              <a:ext uri="{FF2B5EF4-FFF2-40B4-BE49-F238E27FC236}">
                <a16:creationId xmlns:a16="http://schemas.microsoft.com/office/drawing/2014/main" id="{3D6EA63F-71BD-390C-7CF8-11AE6EEBFC33}"/>
              </a:ext>
            </a:extLst>
          </p:cNvPr>
          <p:cNvSpPr txBox="1"/>
          <p:nvPr/>
        </p:nvSpPr>
        <p:spPr>
          <a:xfrm>
            <a:off x="6584154" y="45600"/>
            <a:ext cx="5261919" cy="2631490"/>
          </a:xfrm>
          <a:prstGeom prst="rect">
            <a:avLst/>
          </a:prstGeom>
          <a:noFill/>
        </p:spPr>
        <p:txBody>
          <a:bodyPr wrap="square">
            <a:spAutoFit/>
          </a:bodyPr>
          <a:lstStyle/>
          <a:p>
            <a:pPr algn="ctr"/>
            <a:br>
              <a:rPr lang="en-GB" dirty="0">
                <a:effectLst/>
                <a:latin typeface="Avenir Next" panose="020B0503020202020204" pitchFamily="34" charset="0"/>
              </a:rPr>
            </a:br>
            <a:endParaRPr lang="en-GB" dirty="0">
              <a:effectLst/>
              <a:latin typeface="Avenir Next" panose="020B0503020202020204" pitchFamily="34" charset="0"/>
            </a:endParaRPr>
          </a:p>
          <a:p>
            <a:pPr algn="ctr"/>
            <a:r>
              <a:rPr lang="en-GB" dirty="0">
                <a:effectLst/>
                <a:latin typeface="Avenir Next" panose="020B0503020202020204" pitchFamily="34" charset="0"/>
              </a:rPr>
              <a:t>"In our oh-so-civilized society, it is necessary for me to lead the life of a savage [...] To that end, I have just set out on the great, independent, vagabond life of the gypsy”</a:t>
            </a:r>
          </a:p>
          <a:p>
            <a:pPr algn="ctr"/>
            <a:r>
              <a:rPr lang="en-GB" sz="1050" dirty="0">
                <a:latin typeface="Avenir Next" panose="020B0503020202020204" pitchFamily="34" charset="0"/>
              </a:rPr>
              <a:t>Gustave Courbet, in Marilyn Brown, </a:t>
            </a:r>
            <a:r>
              <a:rPr lang="en-GB" sz="1050" i="1" dirty="0">
                <a:latin typeface="Avenir Next" panose="020B0503020202020204" pitchFamily="34" charset="0"/>
              </a:rPr>
              <a:t>Gypsies and Other Bohemians: The Myth of the Artist in Nineteenth-Century France</a:t>
            </a:r>
            <a:r>
              <a:rPr lang="en-GB" sz="1050" dirty="0">
                <a:latin typeface="Avenir Next" panose="020B0503020202020204" pitchFamily="34" charset="0"/>
              </a:rPr>
              <a:t>. Ann Arbor: UMI Research Press.1985, 4 </a:t>
            </a:r>
          </a:p>
          <a:p>
            <a:pPr algn="ctr"/>
            <a:endParaRPr lang="en-GB" dirty="0">
              <a:effectLst/>
              <a:latin typeface="Avenir Next" panose="020B0503020202020204" pitchFamily="34" charset="0"/>
            </a:endParaRPr>
          </a:p>
          <a:p>
            <a:pPr algn="ctr"/>
            <a:r>
              <a:rPr lang="en-GB" dirty="0">
                <a:effectLst/>
                <a:latin typeface="Avenir Next" panose="020B0503020202020204" pitchFamily="34" charset="0"/>
              </a:rPr>
              <a:t>Actual (artistic/social) </a:t>
            </a:r>
            <a:r>
              <a:rPr lang="en-GB" b="1" dirty="0">
                <a:effectLst/>
                <a:latin typeface="Avenir Next" panose="020B0503020202020204" pitchFamily="34" charset="0"/>
              </a:rPr>
              <a:t>distance</a:t>
            </a:r>
            <a:r>
              <a:rPr lang="en-GB" dirty="0">
                <a:effectLst/>
                <a:latin typeface="Avenir Next" panose="020B0503020202020204" pitchFamily="34" charset="0"/>
              </a:rPr>
              <a:t> as the key</a:t>
            </a:r>
          </a:p>
        </p:txBody>
      </p:sp>
      <p:pic>
        <p:nvPicPr>
          <p:cNvPr id="8" name="Picture 7" descr="A picture containing text, outdoor, building, old&#10;&#10;Description automatically generated">
            <a:extLst>
              <a:ext uri="{FF2B5EF4-FFF2-40B4-BE49-F238E27FC236}">
                <a16:creationId xmlns:a16="http://schemas.microsoft.com/office/drawing/2014/main" id="{884E6D02-74A4-7522-D52B-82C6BACB0CF5}"/>
              </a:ext>
            </a:extLst>
          </p:cNvPr>
          <p:cNvPicPr>
            <a:picLocks noChangeAspect="1"/>
          </p:cNvPicPr>
          <p:nvPr/>
        </p:nvPicPr>
        <p:blipFill>
          <a:blip r:embed="rId2"/>
          <a:stretch>
            <a:fillRect/>
          </a:stretch>
        </p:blipFill>
        <p:spPr>
          <a:xfrm>
            <a:off x="608377" y="996950"/>
            <a:ext cx="5715000" cy="4864100"/>
          </a:xfrm>
          <a:prstGeom prst="rect">
            <a:avLst/>
          </a:prstGeom>
        </p:spPr>
      </p:pic>
      <p:pic>
        <p:nvPicPr>
          <p:cNvPr id="10" name="Picture 9" descr="A person with the hands on the head&#10;&#10;Description automatically generated with medium confidence">
            <a:extLst>
              <a:ext uri="{FF2B5EF4-FFF2-40B4-BE49-F238E27FC236}">
                <a16:creationId xmlns:a16="http://schemas.microsoft.com/office/drawing/2014/main" id="{D1B71B35-226F-032D-6A30-F4687644865C}"/>
              </a:ext>
            </a:extLst>
          </p:cNvPr>
          <p:cNvPicPr>
            <a:picLocks noChangeAspect="1"/>
          </p:cNvPicPr>
          <p:nvPr/>
        </p:nvPicPr>
        <p:blipFill>
          <a:blip r:embed="rId3"/>
          <a:stretch>
            <a:fillRect/>
          </a:stretch>
        </p:blipFill>
        <p:spPr>
          <a:xfrm>
            <a:off x="7550620" y="2913341"/>
            <a:ext cx="3328989" cy="2718674"/>
          </a:xfrm>
          <a:prstGeom prst="rect">
            <a:avLst/>
          </a:prstGeom>
        </p:spPr>
      </p:pic>
      <p:sp>
        <p:nvSpPr>
          <p:cNvPr id="11" name="TextBox 10">
            <a:extLst>
              <a:ext uri="{FF2B5EF4-FFF2-40B4-BE49-F238E27FC236}">
                <a16:creationId xmlns:a16="http://schemas.microsoft.com/office/drawing/2014/main" id="{D2E37E4E-0B42-39A4-42A2-881061F4D8AB}"/>
              </a:ext>
            </a:extLst>
          </p:cNvPr>
          <p:cNvSpPr txBox="1"/>
          <p:nvPr/>
        </p:nvSpPr>
        <p:spPr>
          <a:xfrm>
            <a:off x="713777" y="5861050"/>
            <a:ext cx="5504199" cy="338554"/>
          </a:xfrm>
          <a:prstGeom prst="rect">
            <a:avLst/>
          </a:prstGeom>
          <a:noFill/>
        </p:spPr>
        <p:txBody>
          <a:bodyPr wrap="none" rtlCol="0">
            <a:spAutoFit/>
          </a:bodyPr>
          <a:lstStyle/>
          <a:p>
            <a:pPr algn="ctr"/>
            <a:r>
              <a:rPr lang="en-AT" sz="1600" dirty="0">
                <a:latin typeface="Avenir Next" panose="020B0503020202020204" pitchFamily="34" charset="0"/>
              </a:rPr>
              <a:t>Courbet pavilion at the Universal Exhibition in Paris, 1855</a:t>
            </a:r>
          </a:p>
        </p:txBody>
      </p:sp>
    </p:spTree>
    <p:extLst>
      <p:ext uri="{BB962C8B-B14F-4D97-AF65-F5344CB8AC3E}">
        <p14:creationId xmlns:p14="http://schemas.microsoft.com/office/powerpoint/2010/main" val="90254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75AD40-B59E-BB66-2F0C-25DA17D7BEE7}"/>
              </a:ext>
            </a:extLst>
          </p:cNvPr>
          <p:cNvSpPr txBox="1"/>
          <p:nvPr/>
        </p:nvSpPr>
        <p:spPr>
          <a:xfrm>
            <a:off x="5049838" y="1425697"/>
            <a:ext cx="6100762" cy="2308324"/>
          </a:xfrm>
          <a:prstGeom prst="rect">
            <a:avLst/>
          </a:prstGeom>
          <a:noFill/>
        </p:spPr>
        <p:txBody>
          <a:bodyPr wrap="square">
            <a:spAutoFit/>
          </a:bodyPr>
          <a:lstStyle/>
          <a:p>
            <a:pPr algn="ctr"/>
            <a:br>
              <a:rPr lang="en-GB" dirty="0">
                <a:effectLst/>
                <a:latin typeface="Avenir Next" panose="020B0503020202020204" pitchFamily="34" charset="0"/>
              </a:rPr>
            </a:br>
            <a:endParaRPr lang="en-GB" dirty="0">
              <a:effectLst/>
              <a:latin typeface="Avenir Next" panose="020B0503020202020204" pitchFamily="34" charset="0"/>
            </a:endParaRPr>
          </a:p>
          <a:p>
            <a:pPr algn="ctr"/>
            <a:r>
              <a:rPr lang="en-GB" dirty="0">
                <a:effectLst/>
                <a:latin typeface="Avenir Next" panose="020B0503020202020204" pitchFamily="34" charset="0"/>
              </a:rPr>
              <a:t>“The ubiquity of race and racialized thinking in the avantgarde is not just a consequence of the ubiquity of racial thought and racialized power in the modern world. The avantgarde has been an agent of that ubiquity, at times altering it in favour of the disempowered, at times working to strengthen the already empowered.” </a:t>
            </a:r>
          </a:p>
        </p:txBody>
      </p:sp>
      <p:pic>
        <p:nvPicPr>
          <p:cNvPr id="8" name="Picture 7" descr="A picture containing text, graffiti, painting, painted&#10;&#10;Description automatically generated">
            <a:extLst>
              <a:ext uri="{FF2B5EF4-FFF2-40B4-BE49-F238E27FC236}">
                <a16:creationId xmlns:a16="http://schemas.microsoft.com/office/drawing/2014/main" id="{71B8B51A-480E-BE3D-3572-139BAB7F5AD1}"/>
              </a:ext>
            </a:extLst>
          </p:cNvPr>
          <p:cNvPicPr>
            <a:picLocks noChangeAspect="1"/>
          </p:cNvPicPr>
          <p:nvPr/>
        </p:nvPicPr>
        <p:blipFill>
          <a:blip r:embed="rId2"/>
          <a:stretch>
            <a:fillRect/>
          </a:stretch>
        </p:blipFill>
        <p:spPr>
          <a:xfrm>
            <a:off x="869950" y="440098"/>
            <a:ext cx="3773488" cy="5977803"/>
          </a:xfrm>
          <a:prstGeom prst="rect">
            <a:avLst/>
          </a:prstGeom>
        </p:spPr>
      </p:pic>
      <p:sp>
        <p:nvSpPr>
          <p:cNvPr id="9" name="TextBox 8">
            <a:extLst>
              <a:ext uri="{FF2B5EF4-FFF2-40B4-BE49-F238E27FC236}">
                <a16:creationId xmlns:a16="http://schemas.microsoft.com/office/drawing/2014/main" id="{6B0804FE-7436-0032-A78B-BEB286247994}"/>
              </a:ext>
            </a:extLst>
          </p:cNvPr>
          <p:cNvSpPr txBox="1"/>
          <p:nvPr/>
        </p:nvSpPr>
        <p:spPr>
          <a:xfrm>
            <a:off x="4643438" y="5894681"/>
            <a:ext cx="5721350" cy="523220"/>
          </a:xfrm>
          <a:prstGeom prst="rect">
            <a:avLst/>
          </a:prstGeom>
          <a:noFill/>
        </p:spPr>
        <p:txBody>
          <a:bodyPr wrap="square" rtlCol="0">
            <a:spAutoFit/>
          </a:bodyPr>
          <a:lstStyle/>
          <a:p>
            <a:r>
              <a:rPr lang="en-AT" sz="1400" dirty="0">
                <a:latin typeface="Avenir Next" panose="020B0503020202020204" pitchFamily="34" charset="0"/>
              </a:rPr>
              <a:t>Otto Müller, </a:t>
            </a:r>
            <a:r>
              <a:rPr lang="en-GB" sz="1400" i="1" dirty="0">
                <a:latin typeface="Avenir Next" panose="020B0503020202020204" pitchFamily="34" charset="0"/>
              </a:rPr>
              <a:t>Self Portrait with Pentagram, around 1924. </a:t>
            </a:r>
            <a:r>
              <a:rPr lang="en-GB" sz="1400" dirty="0">
                <a:latin typeface="Avenir Next" panose="020B0503020202020204" pitchFamily="34" charset="0"/>
              </a:rPr>
              <a:t>Von der </a:t>
            </a:r>
            <a:r>
              <a:rPr lang="en-GB" sz="1400" dirty="0" err="1">
                <a:latin typeface="Avenir Next" panose="020B0503020202020204" pitchFamily="34" charset="0"/>
              </a:rPr>
              <a:t>Heydt</a:t>
            </a:r>
            <a:r>
              <a:rPr lang="en-GB" sz="1400" dirty="0">
                <a:latin typeface="Avenir Next" panose="020B0503020202020204" pitchFamily="34" charset="0"/>
              </a:rPr>
              <a:t>-Museum Wuppertal. © Von der </a:t>
            </a:r>
            <a:r>
              <a:rPr lang="en-GB" sz="1400" dirty="0" err="1">
                <a:latin typeface="Avenir Next" panose="020B0503020202020204" pitchFamily="34" charset="0"/>
              </a:rPr>
              <a:t>Heydt</a:t>
            </a:r>
            <a:r>
              <a:rPr lang="en-GB" sz="1400" dirty="0">
                <a:latin typeface="Avenir Next" panose="020B0503020202020204" pitchFamily="34" charset="0"/>
              </a:rPr>
              <a:t>-Museum Wuppertal</a:t>
            </a:r>
            <a:r>
              <a:rPr lang="en-GB" sz="1400" i="1" dirty="0">
                <a:latin typeface="Avenir Next" panose="020B0503020202020204" pitchFamily="34" charset="0"/>
              </a:rPr>
              <a:t>.</a:t>
            </a:r>
            <a:endParaRPr lang="en-AT" sz="1400" dirty="0">
              <a:latin typeface="Avenir Next" panose="020B0503020202020204" pitchFamily="34" charset="0"/>
            </a:endParaRPr>
          </a:p>
        </p:txBody>
      </p:sp>
    </p:spTree>
    <p:extLst>
      <p:ext uri="{BB962C8B-B14F-4D97-AF65-F5344CB8AC3E}">
        <p14:creationId xmlns:p14="http://schemas.microsoft.com/office/powerpoint/2010/main" val="327209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a person&#10;&#10;Description automatically generated with medium confidence">
            <a:extLst>
              <a:ext uri="{FF2B5EF4-FFF2-40B4-BE49-F238E27FC236}">
                <a16:creationId xmlns:a16="http://schemas.microsoft.com/office/drawing/2014/main" id="{0F8C434D-73EA-AE4E-AD45-9F4B1588C8D5}"/>
              </a:ext>
            </a:extLst>
          </p:cNvPr>
          <p:cNvPicPr>
            <a:picLocks noChangeAspect="1"/>
          </p:cNvPicPr>
          <p:nvPr/>
        </p:nvPicPr>
        <p:blipFill rotWithShape="1">
          <a:blip r:embed="rId3"/>
          <a:srcRect t="453" r="-2" b="42950"/>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11" name="Picture 10" descr="A painting of a group of people&#10;&#10;Description automatically generated with low confidence">
            <a:extLst>
              <a:ext uri="{FF2B5EF4-FFF2-40B4-BE49-F238E27FC236}">
                <a16:creationId xmlns:a16="http://schemas.microsoft.com/office/drawing/2014/main" id="{52B8B0E8-6436-8F4D-876D-69AA4E50B569}"/>
              </a:ext>
            </a:extLst>
          </p:cNvPr>
          <p:cNvPicPr>
            <a:picLocks noChangeAspect="1"/>
          </p:cNvPicPr>
          <p:nvPr/>
        </p:nvPicPr>
        <p:blipFill rotWithShape="1">
          <a:blip r:embed="rId4"/>
          <a:srcRect r="3631"/>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6" name="Picture 5" descr="A picture containing text, indoor, painted, painting&#10;&#10;Description automatically generated">
            <a:extLst>
              <a:ext uri="{FF2B5EF4-FFF2-40B4-BE49-F238E27FC236}">
                <a16:creationId xmlns:a16="http://schemas.microsoft.com/office/drawing/2014/main" id="{AC3DCA54-EAFF-2D40-9483-E38A24E7B656}"/>
              </a:ext>
            </a:extLst>
          </p:cNvPr>
          <p:cNvPicPr>
            <a:picLocks noChangeAspect="1"/>
          </p:cNvPicPr>
          <p:nvPr/>
        </p:nvPicPr>
        <p:blipFill rotWithShape="1">
          <a:blip r:embed="rId5"/>
          <a:srcRect t="4256" r="3" b="39773"/>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a:ln>
            <a:solidFill>
              <a:schemeClr val="accent1"/>
            </a:solidFill>
          </a:ln>
        </p:spPr>
      </p:pic>
      <p:sp>
        <p:nvSpPr>
          <p:cNvPr id="12" name="TextBox 11">
            <a:extLst>
              <a:ext uri="{FF2B5EF4-FFF2-40B4-BE49-F238E27FC236}">
                <a16:creationId xmlns:a16="http://schemas.microsoft.com/office/drawing/2014/main" id="{1CD35DC7-BC1D-ED4D-8BFD-EFB1D5037495}"/>
              </a:ext>
            </a:extLst>
          </p:cNvPr>
          <p:cNvSpPr txBox="1"/>
          <p:nvPr/>
        </p:nvSpPr>
        <p:spPr>
          <a:xfrm>
            <a:off x="1117889" y="6389341"/>
            <a:ext cx="5050300" cy="369332"/>
          </a:xfrm>
          <a:prstGeom prst="rect">
            <a:avLst/>
          </a:prstGeom>
          <a:noFill/>
        </p:spPr>
        <p:txBody>
          <a:bodyPr wrap="square" rtlCol="0">
            <a:spAutoFit/>
          </a:bodyPr>
          <a:lstStyle/>
          <a:p>
            <a:pPr algn="ctr"/>
            <a:r>
              <a:rPr lang="en-AT" dirty="0">
                <a:latin typeface="Avenir Next" panose="020B0503020202020204" pitchFamily="34" charset="0"/>
              </a:rPr>
              <a:t>Otto Müller </a:t>
            </a:r>
            <a:r>
              <a:rPr lang="en-AT" i="1" dirty="0">
                <a:latin typeface="Avenir Next" panose="020B0503020202020204" pitchFamily="34" charset="0"/>
              </a:rPr>
              <a:t>Gypsy Encampment </a:t>
            </a:r>
            <a:r>
              <a:rPr lang="en-AT" dirty="0">
                <a:latin typeface="Avenir Next" panose="020B0503020202020204" pitchFamily="34" charset="0"/>
              </a:rPr>
              <a:t>(1925)</a:t>
            </a:r>
          </a:p>
        </p:txBody>
      </p:sp>
      <p:sp>
        <p:nvSpPr>
          <p:cNvPr id="13" name="TextBox 12">
            <a:extLst>
              <a:ext uri="{FF2B5EF4-FFF2-40B4-BE49-F238E27FC236}">
                <a16:creationId xmlns:a16="http://schemas.microsoft.com/office/drawing/2014/main" id="{F786DD34-A536-0144-8257-B82297D6C2AE}"/>
              </a:ext>
            </a:extLst>
          </p:cNvPr>
          <p:cNvSpPr txBox="1"/>
          <p:nvPr/>
        </p:nvSpPr>
        <p:spPr>
          <a:xfrm>
            <a:off x="7631950" y="2825927"/>
            <a:ext cx="4560050" cy="523220"/>
          </a:xfrm>
          <a:prstGeom prst="rect">
            <a:avLst/>
          </a:prstGeom>
          <a:noFill/>
        </p:spPr>
        <p:txBody>
          <a:bodyPr wrap="square" rtlCol="0">
            <a:spAutoFit/>
          </a:bodyPr>
          <a:lstStyle/>
          <a:p>
            <a:r>
              <a:rPr lang="en-GB" sz="1400" dirty="0">
                <a:latin typeface="Avenir Next" panose="020B0503020202020204" pitchFamily="34" charset="0"/>
              </a:rPr>
              <a:t>Ernst Ludwig Kirchner, </a:t>
            </a:r>
            <a:r>
              <a:rPr lang="en-GB" sz="1400" i="1" dirty="0">
                <a:latin typeface="Avenir Next" panose="020B0503020202020204" pitchFamily="34" charset="0"/>
              </a:rPr>
              <a:t>Seated Woman with Wooden Sculpture </a:t>
            </a:r>
            <a:r>
              <a:rPr lang="en-GB" sz="1400" dirty="0">
                <a:latin typeface="Avenir Next" panose="020B0503020202020204" pitchFamily="34" charset="0"/>
              </a:rPr>
              <a:t>(1912)</a:t>
            </a:r>
            <a:endParaRPr lang="en-AT" sz="1400" dirty="0">
              <a:latin typeface="Avenir Next" panose="020B0503020202020204" pitchFamily="34" charset="0"/>
            </a:endParaRPr>
          </a:p>
        </p:txBody>
      </p:sp>
      <p:sp>
        <p:nvSpPr>
          <p:cNvPr id="14" name="Rectangle 13">
            <a:extLst>
              <a:ext uri="{FF2B5EF4-FFF2-40B4-BE49-F238E27FC236}">
                <a16:creationId xmlns:a16="http://schemas.microsoft.com/office/drawing/2014/main" id="{74960D80-4B86-584A-A35E-164D87C328E3}"/>
              </a:ext>
            </a:extLst>
          </p:cNvPr>
          <p:cNvSpPr/>
          <p:nvPr/>
        </p:nvSpPr>
        <p:spPr>
          <a:xfrm>
            <a:off x="9753600" y="6119326"/>
            <a:ext cx="2438400" cy="738664"/>
          </a:xfrm>
          <a:prstGeom prst="rect">
            <a:avLst/>
          </a:prstGeom>
        </p:spPr>
        <p:txBody>
          <a:bodyPr wrap="square">
            <a:spAutoFit/>
          </a:bodyPr>
          <a:lstStyle/>
          <a:p>
            <a:pPr algn="r"/>
            <a:r>
              <a:rPr lang="en-GB" sz="1400" dirty="0">
                <a:latin typeface="Avenir Next" panose="020B0503020202020204" pitchFamily="34" charset="0"/>
              </a:rPr>
              <a:t>Ernst Ludwig Kirchner, </a:t>
            </a:r>
            <a:r>
              <a:rPr lang="en-GB" sz="1400" i="1" dirty="0">
                <a:latin typeface="Avenir Next" panose="020B0503020202020204" pitchFamily="34" charset="0"/>
              </a:rPr>
              <a:t>Naked Girl behind the Curtain (</a:t>
            </a:r>
            <a:r>
              <a:rPr lang="en-GB" sz="1400" i="1" dirty="0" err="1">
                <a:latin typeface="Avenir Next" panose="020B0503020202020204" pitchFamily="34" charset="0"/>
              </a:rPr>
              <a:t>Fränzi</a:t>
            </a:r>
            <a:r>
              <a:rPr lang="en-GB" sz="1400" dirty="0">
                <a:latin typeface="Avenir Next" panose="020B0503020202020204" pitchFamily="34" charset="0"/>
              </a:rPr>
              <a:t>) (1910-1926)</a:t>
            </a:r>
            <a:endParaRPr lang="en-AT" sz="1400" dirty="0">
              <a:latin typeface="Avenir Next" panose="020B0503020202020204" pitchFamily="34" charset="0"/>
            </a:endParaRPr>
          </a:p>
        </p:txBody>
      </p:sp>
    </p:spTree>
    <p:extLst>
      <p:ext uri="{BB962C8B-B14F-4D97-AF65-F5344CB8AC3E}">
        <p14:creationId xmlns:p14="http://schemas.microsoft.com/office/powerpoint/2010/main" val="35200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8C937-FCF6-6DA5-04BA-640E3618F492}"/>
              </a:ext>
            </a:extLst>
          </p:cNvPr>
          <p:cNvSpPr txBox="1"/>
          <p:nvPr/>
        </p:nvSpPr>
        <p:spPr>
          <a:xfrm>
            <a:off x="105612" y="6100762"/>
            <a:ext cx="11980776" cy="646331"/>
          </a:xfrm>
          <a:prstGeom prst="rect">
            <a:avLst/>
          </a:prstGeom>
          <a:noFill/>
        </p:spPr>
        <p:txBody>
          <a:bodyPr wrap="square" rtlCol="0">
            <a:spAutoFit/>
          </a:bodyPr>
          <a:lstStyle/>
          <a:p>
            <a:pPr algn="l"/>
            <a:r>
              <a:rPr lang="en-GB" b="0" i="0" u="none" strike="noStrike" dirty="0">
                <a:effectLst/>
                <a:latin typeface="Avenir Next" panose="020B0503020202020204" pitchFamily="34" charset="0"/>
              </a:rPr>
              <a:t>Mike Sell. (2007). Bohemianism, the Cultural Turn of the Avantgarde, and Forgetting the Roma. TDR (1988-), 51(2), 41–59. http://</a:t>
            </a:r>
            <a:r>
              <a:rPr lang="en-GB" b="0" i="0" u="none" strike="noStrike" dirty="0" err="1">
                <a:effectLst/>
                <a:latin typeface="Avenir Next" panose="020B0503020202020204" pitchFamily="34" charset="0"/>
              </a:rPr>
              <a:t>www.jstor.org</a:t>
            </a:r>
            <a:r>
              <a:rPr lang="en-GB" b="0" i="0" u="none" strike="noStrike" dirty="0">
                <a:effectLst/>
                <a:latin typeface="Avenir Next" panose="020B0503020202020204" pitchFamily="34" charset="0"/>
              </a:rPr>
              <a:t>/stable/4492759</a:t>
            </a:r>
          </a:p>
        </p:txBody>
      </p:sp>
      <p:pic>
        <p:nvPicPr>
          <p:cNvPr id="8" name="Picture 7" descr="A picture containing text, envelope&#10;&#10;Description automatically generated">
            <a:extLst>
              <a:ext uri="{FF2B5EF4-FFF2-40B4-BE49-F238E27FC236}">
                <a16:creationId xmlns:a16="http://schemas.microsoft.com/office/drawing/2014/main" id="{DA20469D-5449-7013-427D-7A62A52C3390}"/>
              </a:ext>
            </a:extLst>
          </p:cNvPr>
          <p:cNvPicPr>
            <a:picLocks noChangeAspect="1"/>
          </p:cNvPicPr>
          <p:nvPr/>
        </p:nvPicPr>
        <p:blipFill>
          <a:blip r:embed="rId2"/>
          <a:stretch>
            <a:fillRect/>
          </a:stretch>
        </p:blipFill>
        <p:spPr>
          <a:xfrm>
            <a:off x="688159" y="695754"/>
            <a:ext cx="3198813" cy="4951724"/>
          </a:xfrm>
          <a:prstGeom prst="rect">
            <a:avLst/>
          </a:prstGeom>
        </p:spPr>
      </p:pic>
      <p:sp>
        <p:nvSpPr>
          <p:cNvPr id="9" name="TextBox 8">
            <a:extLst>
              <a:ext uri="{FF2B5EF4-FFF2-40B4-BE49-F238E27FC236}">
                <a16:creationId xmlns:a16="http://schemas.microsoft.com/office/drawing/2014/main" id="{18033DF1-9F6B-85C4-1C43-969BCCF1D55F}"/>
              </a:ext>
            </a:extLst>
          </p:cNvPr>
          <p:cNvSpPr txBox="1"/>
          <p:nvPr/>
        </p:nvSpPr>
        <p:spPr>
          <a:xfrm>
            <a:off x="3886972" y="4908814"/>
            <a:ext cx="3198814" cy="738664"/>
          </a:xfrm>
          <a:prstGeom prst="rect">
            <a:avLst/>
          </a:prstGeom>
          <a:noFill/>
        </p:spPr>
        <p:txBody>
          <a:bodyPr wrap="square" rtlCol="0">
            <a:spAutoFit/>
          </a:bodyPr>
          <a:lstStyle/>
          <a:p>
            <a:r>
              <a:rPr lang="en-GB" sz="1400" b="0" i="1" u="none" strike="noStrike" dirty="0">
                <a:effectLst/>
                <a:latin typeface="Avenir Next" panose="020B0503020202020204" pitchFamily="34" charset="0"/>
              </a:rPr>
              <a:t>Avant-Garde Performance and the Limits of Criticism </a:t>
            </a:r>
            <a:r>
              <a:rPr lang="en-GB" sz="1400" b="0" i="0" u="none" strike="noStrike" dirty="0">
                <a:effectLst/>
                <a:latin typeface="Avenir Next" panose="020B0503020202020204" pitchFamily="34" charset="0"/>
              </a:rPr>
              <a:t>(University of Michigan 2005)</a:t>
            </a:r>
            <a:endParaRPr lang="en-AT" sz="1400" dirty="0">
              <a:latin typeface="Avenir Next" panose="020B0503020202020204" pitchFamily="34" charset="0"/>
            </a:endParaRPr>
          </a:p>
        </p:txBody>
      </p:sp>
      <p:sp>
        <p:nvSpPr>
          <p:cNvPr id="11" name="TextBox 10">
            <a:extLst>
              <a:ext uri="{FF2B5EF4-FFF2-40B4-BE49-F238E27FC236}">
                <a16:creationId xmlns:a16="http://schemas.microsoft.com/office/drawing/2014/main" id="{C2612184-B109-3C48-04F5-F592205BA05E}"/>
              </a:ext>
            </a:extLst>
          </p:cNvPr>
          <p:cNvSpPr txBox="1"/>
          <p:nvPr/>
        </p:nvSpPr>
        <p:spPr>
          <a:xfrm>
            <a:off x="4448708" y="244788"/>
            <a:ext cx="3049029" cy="523220"/>
          </a:xfrm>
          <a:prstGeom prst="rect">
            <a:avLst/>
          </a:prstGeom>
          <a:noFill/>
        </p:spPr>
        <p:txBody>
          <a:bodyPr wrap="square">
            <a:spAutoFit/>
          </a:bodyPr>
          <a:lstStyle/>
          <a:p>
            <a:pPr algn="r"/>
            <a:r>
              <a:rPr lang="en-GB" sz="1400" i="1" dirty="0">
                <a:latin typeface="Avenir Next" panose="020B0503020202020204" pitchFamily="34" charset="0"/>
              </a:rPr>
              <a:t>The Avant-Garde: Race Religion War </a:t>
            </a:r>
            <a:r>
              <a:rPr lang="en-GB" sz="1400" dirty="0">
                <a:latin typeface="Avenir Next" panose="020B0503020202020204" pitchFamily="34" charset="0"/>
              </a:rPr>
              <a:t>(University of Chicago 2011)</a:t>
            </a:r>
            <a:endParaRPr lang="en-AT" sz="1400" dirty="0">
              <a:latin typeface="Avenir Next" panose="020B0503020202020204" pitchFamily="34" charset="0"/>
            </a:endParaRPr>
          </a:p>
        </p:txBody>
      </p:sp>
      <p:pic>
        <p:nvPicPr>
          <p:cNvPr id="13" name="Picture 12" descr="A picture containing text, person, posing&#10;&#10;Description automatically generated">
            <a:extLst>
              <a:ext uri="{FF2B5EF4-FFF2-40B4-BE49-F238E27FC236}">
                <a16:creationId xmlns:a16="http://schemas.microsoft.com/office/drawing/2014/main" id="{0CDAC2A9-3865-A9B5-16D6-C886D6295E5A}"/>
              </a:ext>
            </a:extLst>
          </p:cNvPr>
          <p:cNvPicPr>
            <a:picLocks noChangeAspect="1"/>
          </p:cNvPicPr>
          <p:nvPr/>
        </p:nvPicPr>
        <p:blipFill>
          <a:blip r:embed="rId3"/>
          <a:stretch>
            <a:fillRect/>
          </a:stretch>
        </p:blipFill>
        <p:spPr>
          <a:xfrm>
            <a:off x="7497737" y="216520"/>
            <a:ext cx="3307752" cy="4951725"/>
          </a:xfrm>
          <a:prstGeom prst="rect">
            <a:avLst/>
          </a:prstGeom>
        </p:spPr>
      </p:pic>
    </p:spTree>
    <p:extLst>
      <p:ext uri="{BB962C8B-B14F-4D97-AF65-F5344CB8AC3E}">
        <p14:creationId xmlns:p14="http://schemas.microsoft.com/office/powerpoint/2010/main" val="245207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8C937-FCF6-6DA5-04BA-640E3618F492}"/>
              </a:ext>
            </a:extLst>
          </p:cNvPr>
          <p:cNvSpPr txBox="1"/>
          <p:nvPr/>
        </p:nvSpPr>
        <p:spPr>
          <a:xfrm>
            <a:off x="5011102" y="5490866"/>
            <a:ext cx="6448682" cy="461665"/>
          </a:xfrm>
          <a:prstGeom prst="rect">
            <a:avLst/>
          </a:prstGeom>
          <a:noFill/>
        </p:spPr>
        <p:txBody>
          <a:bodyPr wrap="square" rtlCol="0">
            <a:spAutoFit/>
          </a:bodyPr>
          <a:lstStyle/>
          <a:p>
            <a:pPr algn="l"/>
            <a:r>
              <a:rPr lang="en-GB" sz="1200" b="0" i="0" u="none" strike="noStrike" dirty="0">
                <a:effectLst/>
                <a:latin typeface="Avenir Next" panose="020B0503020202020204" pitchFamily="34" charset="0"/>
              </a:rPr>
              <a:t>Broadway promotional poster for </a:t>
            </a:r>
            <a:r>
              <a:rPr lang="en-GB" sz="1200" b="0" i="1" u="none" strike="noStrike" dirty="0">
                <a:effectLst/>
                <a:latin typeface="Avenir Next" panose="020B0503020202020204" pitchFamily="34" charset="0"/>
              </a:rPr>
              <a:t>Rent </a:t>
            </a:r>
            <a:r>
              <a:rPr lang="en-GB" sz="1200" b="0" u="none" strike="noStrike" dirty="0">
                <a:effectLst/>
                <a:latin typeface="Avenir Next" panose="020B0503020202020204" pitchFamily="34" charset="0"/>
              </a:rPr>
              <a:t>(1996)</a:t>
            </a:r>
          </a:p>
          <a:p>
            <a:pPr algn="l"/>
            <a:r>
              <a:rPr lang="en-GB" sz="1200" b="0" u="none" strike="noStrike" dirty="0">
                <a:effectLst/>
                <a:latin typeface="Avenir Next" panose="020B0503020202020204" pitchFamily="34" charset="0"/>
                <a:hlinkClick r:id="rId2">
                  <a:extLst>
                    <a:ext uri="{A12FA001-AC4F-418D-AE19-62706E023703}">
                      <ahyp:hlinkClr xmlns:ahyp="http://schemas.microsoft.com/office/drawing/2018/hyperlinkcolor" val="tx"/>
                    </a:ext>
                  </a:extLst>
                </a:hlinkClick>
              </a:rPr>
              <a:t>https://en.wikipedia.org/wiki/Rent_%28musical%29#/media/File:Rentpostera.jpg</a:t>
            </a:r>
            <a:r>
              <a:rPr lang="en-GB" sz="1200" dirty="0">
                <a:latin typeface="Avenir Next" panose="020B0503020202020204" pitchFamily="34" charset="0"/>
              </a:rPr>
              <a:t> </a:t>
            </a:r>
            <a:r>
              <a:rPr lang="en-GB" sz="1200" b="0" u="none" strike="noStrike" dirty="0">
                <a:effectLst/>
                <a:latin typeface="Avenir Next" panose="020B0503020202020204" pitchFamily="34" charset="0"/>
              </a:rPr>
              <a:t> </a:t>
            </a:r>
            <a:endParaRPr lang="en-GB" sz="1200" b="0" i="0" u="none" strike="noStrike" dirty="0">
              <a:effectLst/>
              <a:latin typeface="Avenir Next" panose="020B0503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E5069BB8-5528-6EE1-85EF-78D9C6B8020A}"/>
              </a:ext>
            </a:extLst>
          </p:cNvPr>
          <p:cNvPicPr>
            <a:picLocks noChangeAspect="1"/>
          </p:cNvPicPr>
          <p:nvPr/>
        </p:nvPicPr>
        <p:blipFill>
          <a:blip r:embed="rId3"/>
          <a:stretch>
            <a:fillRect/>
          </a:stretch>
        </p:blipFill>
        <p:spPr>
          <a:xfrm>
            <a:off x="1133474" y="820376"/>
            <a:ext cx="3877628" cy="5132155"/>
          </a:xfrm>
          <a:prstGeom prst="rect">
            <a:avLst/>
          </a:prstGeom>
        </p:spPr>
      </p:pic>
      <p:sp>
        <p:nvSpPr>
          <p:cNvPr id="3" name="TextBox 2">
            <a:extLst>
              <a:ext uri="{FF2B5EF4-FFF2-40B4-BE49-F238E27FC236}">
                <a16:creationId xmlns:a16="http://schemas.microsoft.com/office/drawing/2014/main" id="{4AE4CD13-D803-0F60-9EF3-79FFD1FCFB65}"/>
              </a:ext>
            </a:extLst>
          </p:cNvPr>
          <p:cNvSpPr txBox="1"/>
          <p:nvPr/>
        </p:nvSpPr>
        <p:spPr>
          <a:xfrm>
            <a:off x="5560540" y="1075038"/>
            <a:ext cx="5899243" cy="2308324"/>
          </a:xfrm>
          <a:prstGeom prst="rect">
            <a:avLst/>
          </a:prstGeom>
          <a:noFill/>
        </p:spPr>
        <p:txBody>
          <a:bodyPr wrap="square" rtlCol="0">
            <a:spAutoFit/>
          </a:bodyPr>
          <a:lstStyle/>
          <a:p>
            <a:r>
              <a:rPr lang="cs-CZ" b="1" dirty="0" err="1">
                <a:latin typeface="Avenir Next" panose="020B0503020202020204" pitchFamily="34" charset="0"/>
              </a:rPr>
              <a:t>Memory</a:t>
            </a:r>
            <a:r>
              <a:rPr lang="cs-CZ" b="1" dirty="0">
                <a:latin typeface="Avenir Next" panose="020B0503020202020204" pitchFamily="34" charset="0"/>
              </a:rPr>
              <a:t> </a:t>
            </a:r>
            <a:r>
              <a:rPr lang="cs-CZ" b="1" dirty="0" err="1">
                <a:latin typeface="Avenir Next" panose="020B0503020202020204" pitchFamily="34" charset="0"/>
              </a:rPr>
              <a:t>theatre</a:t>
            </a:r>
            <a:r>
              <a:rPr lang="cs-CZ" b="1" dirty="0">
                <a:latin typeface="Avenir Next" panose="020B0503020202020204" pitchFamily="34" charset="0"/>
              </a:rPr>
              <a:t> – </a:t>
            </a:r>
            <a:br>
              <a:rPr lang="en-GB" dirty="0">
                <a:effectLst/>
                <a:latin typeface="Avenir Next" panose="020B0503020202020204" pitchFamily="34" charset="0"/>
              </a:rPr>
            </a:br>
            <a:endParaRPr lang="en-GB" dirty="0">
              <a:effectLst/>
              <a:latin typeface="Avenir Next" panose="020B0503020202020204" pitchFamily="34" charset="0"/>
            </a:endParaRPr>
          </a:p>
          <a:p>
            <a:r>
              <a:rPr lang="en-GB" dirty="0">
                <a:effectLst/>
                <a:latin typeface="Avenir Next" panose="020B0503020202020204" pitchFamily="34" charset="0"/>
              </a:rPr>
              <a:t>“texts … about the struggle to remember in the face of poverty, cultural marginalization … and a form of memory, as they all aim to recover that which has been discarded” </a:t>
            </a:r>
          </a:p>
          <a:p>
            <a:pPr marL="285750" indent="-285750">
              <a:buFontTx/>
              <a:buChar char="-"/>
            </a:pPr>
            <a:endParaRPr lang="en-AT" b="1" dirty="0">
              <a:latin typeface="Avenir Next" panose="020B0503020202020204" pitchFamily="34" charset="0"/>
            </a:endParaRPr>
          </a:p>
          <a:p>
            <a:pPr marL="285750" indent="-285750">
              <a:buFontTx/>
              <a:buChar char="-"/>
            </a:pPr>
            <a:endParaRPr lang="en-AT" dirty="0">
              <a:latin typeface="Avenir Next" panose="020B0503020202020204" pitchFamily="34" charset="0"/>
            </a:endParaRPr>
          </a:p>
        </p:txBody>
      </p:sp>
    </p:spTree>
    <p:extLst>
      <p:ext uri="{BB962C8B-B14F-4D97-AF65-F5344CB8AC3E}">
        <p14:creationId xmlns:p14="http://schemas.microsoft.com/office/powerpoint/2010/main" val="263909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094E71-FD36-7EA4-C8E3-470587D82292}"/>
              </a:ext>
            </a:extLst>
          </p:cNvPr>
          <p:cNvSpPr txBox="1"/>
          <p:nvPr/>
        </p:nvSpPr>
        <p:spPr>
          <a:xfrm>
            <a:off x="4652962" y="6334780"/>
            <a:ext cx="7048757" cy="523220"/>
          </a:xfrm>
          <a:prstGeom prst="rect">
            <a:avLst/>
          </a:prstGeom>
          <a:noFill/>
        </p:spPr>
        <p:txBody>
          <a:bodyPr wrap="square">
            <a:spAutoFit/>
          </a:bodyPr>
          <a:lstStyle/>
          <a:p>
            <a:r>
              <a:rPr lang="en-GB" sz="1400" b="0" i="0" u="none" strike="noStrike" dirty="0">
                <a:effectLst/>
                <a:latin typeface="Avenir Next" panose="020B0503020202020204" pitchFamily="34" charset="0"/>
              </a:rPr>
              <a:t>Mimi's costume for Act I of La </a:t>
            </a:r>
            <a:r>
              <a:rPr lang="en-GB" sz="1400" b="0" i="0" u="none" strike="noStrike" dirty="0" err="1">
                <a:effectLst/>
                <a:latin typeface="Avenir Next" panose="020B0503020202020204" pitchFamily="34" charset="0"/>
              </a:rPr>
              <a:t>Bohème</a:t>
            </a:r>
            <a:r>
              <a:rPr lang="en-GB" sz="1400" b="0" i="0" u="none" strike="noStrike" dirty="0">
                <a:effectLst/>
                <a:latin typeface="Avenir Next" panose="020B0503020202020204" pitchFamily="34" charset="0"/>
              </a:rPr>
              <a:t> for the premiere performance, Torino, 1896. </a:t>
            </a:r>
            <a:r>
              <a:rPr lang="en-GB" sz="1400" b="0" i="0" u="none" strike="noStrike" dirty="0" err="1">
                <a:effectLst/>
                <a:latin typeface="Avenir Next" panose="020B0503020202020204" pitchFamily="34" charset="0"/>
              </a:rPr>
              <a:t>Archivio</a:t>
            </a:r>
            <a:r>
              <a:rPr lang="en-GB" sz="1400" b="0" i="0" u="none" strike="noStrike" dirty="0">
                <a:effectLst/>
                <a:latin typeface="Avenir Next" panose="020B0503020202020204" pitchFamily="34" charset="0"/>
              </a:rPr>
              <a:t> </a:t>
            </a:r>
            <a:r>
              <a:rPr lang="en-GB" sz="1400" b="0" i="0" u="none" strike="noStrike" dirty="0" err="1">
                <a:effectLst/>
                <a:latin typeface="Avenir Next" panose="020B0503020202020204" pitchFamily="34" charset="0"/>
              </a:rPr>
              <a:t>Ricordi</a:t>
            </a:r>
            <a:r>
              <a:rPr lang="en-GB" sz="1400" b="0" i="0" u="none" strike="noStrike" dirty="0">
                <a:effectLst/>
                <a:latin typeface="Avenir Next" panose="020B0503020202020204" pitchFamily="34" charset="0"/>
              </a:rPr>
              <a:t> Milano</a:t>
            </a:r>
            <a:endParaRPr lang="en-AT" sz="1400" dirty="0">
              <a:latin typeface="Avenir Next" panose="020B0503020202020204" pitchFamily="34" charset="0"/>
            </a:endParaRPr>
          </a:p>
        </p:txBody>
      </p:sp>
      <p:pic>
        <p:nvPicPr>
          <p:cNvPr id="7" name="Picture 6" descr="A picture containing skirt&#10;&#10;Description automatically generated">
            <a:extLst>
              <a:ext uri="{FF2B5EF4-FFF2-40B4-BE49-F238E27FC236}">
                <a16:creationId xmlns:a16="http://schemas.microsoft.com/office/drawing/2014/main" id="{DF97C4D1-EE6C-E195-8EF3-ED46F3546B35}"/>
              </a:ext>
            </a:extLst>
          </p:cNvPr>
          <p:cNvPicPr>
            <a:picLocks noChangeAspect="1"/>
          </p:cNvPicPr>
          <p:nvPr/>
        </p:nvPicPr>
        <p:blipFill>
          <a:blip r:embed="rId2"/>
          <a:stretch>
            <a:fillRect/>
          </a:stretch>
        </p:blipFill>
        <p:spPr>
          <a:xfrm>
            <a:off x="538162" y="0"/>
            <a:ext cx="4114800" cy="6858000"/>
          </a:xfrm>
          <a:prstGeom prst="rect">
            <a:avLst/>
          </a:prstGeom>
        </p:spPr>
      </p:pic>
      <p:sp>
        <p:nvSpPr>
          <p:cNvPr id="8" name="TextBox 7">
            <a:extLst>
              <a:ext uri="{FF2B5EF4-FFF2-40B4-BE49-F238E27FC236}">
                <a16:creationId xmlns:a16="http://schemas.microsoft.com/office/drawing/2014/main" id="{5BB2F16C-A82A-4273-627F-477928CA6951}"/>
              </a:ext>
            </a:extLst>
          </p:cNvPr>
          <p:cNvSpPr txBox="1"/>
          <p:nvPr/>
        </p:nvSpPr>
        <p:spPr>
          <a:xfrm>
            <a:off x="5374802" y="1175050"/>
            <a:ext cx="5899243" cy="4247317"/>
          </a:xfrm>
          <a:prstGeom prst="rect">
            <a:avLst/>
          </a:prstGeom>
          <a:noFill/>
        </p:spPr>
        <p:txBody>
          <a:bodyPr wrap="square" rtlCol="0">
            <a:spAutoFit/>
          </a:bodyPr>
          <a:lstStyle/>
          <a:p>
            <a:pPr marL="285750" indent="-285750">
              <a:buFontTx/>
              <a:buChar char="-"/>
            </a:pPr>
            <a:r>
              <a:rPr lang="en-AT" b="1" dirty="0">
                <a:latin typeface="Avenir Next" panose="020B0503020202020204" pitchFamily="34" charset="0"/>
              </a:rPr>
              <a:t>Bohemian style </a:t>
            </a:r>
            <a:r>
              <a:rPr lang="en-AT" dirty="0">
                <a:latin typeface="Avenir Next" panose="020B0503020202020204" pitchFamily="34" charset="0"/>
              </a:rPr>
              <a:t>as a 19th century sub-culture, focusing on non-conventional lifestyles and, usually, life within a commune </a:t>
            </a:r>
          </a:p>
          <a:p>
            <a:endParaRPr lang="en-AT" dirty="0">
              <a:latin typeface="Avenir Next" panose="020B0503020202020204" pitchFamily="34" charset="0"/>
            </a:endParaRPr>
          </a:p>
          <a:p>
            <a:pPr marL="285750" indent="-285750">
              <a:buFontTx/>
              <a:buChar char="-"/>
            </a:pPr>
            <a:r>
              <a:rPr lang="en-GB" dirty="0">
                <a:latin typeface="Avenir Next" panose="020B0503020202020204" pitchFamily="34" charset="0"/>
              </a:rPr>
              <a:t>often male dominated, but also women represented (often through they eyes of male writers and artists), e.g. Mimi in Puccini’s </a:t>
            </a:r>
            <a:r>
              <a:rPr lang="en-AT" b="1" dirty="0">
                <a:latin typeface="Avenir Next" panose="020B0503020202020204" pitchFamily="34" charset="0"/>
              </a:rPr>
              <a:t> </a:t>
            </a:r>
            <a:r>
              <a:rPr lang="en-AT" b="1" i="1" dirty="0">
                <a:latin typeface="Avenir Next" panose="020B0503020202020204" pitchFamily="34" charset="0"/>
              </a:rPr>
              <a:t>La Bohéme</a:t>
            </a:r>
          </a:p>
          <a:p>
            <a:endParaRPr lang="en-AT" b="1" i="1" dirty="0">
              <a:latin typeface="Avenir Next" panose="020B0503020202020204" pitchFamily="34" charset="0"/>
            </a:endParaRPr>
          </a:p>
          <a:p>
            <a:pPr marL="285750" indent="-285750">
              <a:buFontTx/>
              <a:buChar char="-"/>
            </a:pPr>
            <a:r>
              <a:rPr lang="en-GB" dirty="0">
                <a:latin typeface="Avenir Next" panose="020B0503020202020204" pitchFamily="34" charset="0"/>
              </a:rPr>
              <a:t>N</a:t>
            </a:r>
            <a:r>
              <a:rPr lang="en-AT" dirty="0">
                <a:latin typeface="Avenir Next" panose="020B0503020202020204" pitchFamily="34" charset="0"/>
              </a:rPr>
              <a:t>ostalgic and “outrageous” – visually represented through different tropes depending on the time: shifting visualisation, but same concept </a:t>
            </a:r>
          </a:p>
          <a:p>
            <a:endParaRPr lang="en-AT" dirty="0">
              <a:latin typeface="Avenir Next" panose="020B0503020202020204" pitchFamily="34" charset="0"/>
            </a:endParaRPr>
          </a:p>
          <a:p>
            <a:pPr marL="285750" indent="-285750">
              <a:buFontTx/>
              <a:buChar char="-"/>
            </a:pPr>
            <a:r>
              <a:rPr lang="en-GB" dirty="0">
                <a:latin typeface="Avenir Next" panose="020B0503020202020204" pitchFamily="34" charset="0"/>
              </a:rPr>
              <a:t>T</a:t>
            </a:r>
            <a:r>
              <a:rPr lang="en-AT" dirty="0">
                <a:latin typeface="Avenir Next" panose="020B0503020202020204" pitchFamily="34" charset="0"/>
              </a:rPr>
              <a:t>he </a:t>
            </a:r>
            <a:r>
              <a:rPr lang="en-AT" i="1" dirty="0">
                <a:latin typeface="Avenir Next" panose="020B0503020202020204" pitchFamily="34" charset="0"/>
              </a:rPr>
              <a:t>bohéme </a:t>
            </a:r>
            <a:r>
              <a:rPr lang="en-AT" dirty="0">
                <a:latin typeface="Avenir Next" panose="020B0503020202020204" pitchFamily="34" charset="0"/>
              </a:rPr>
              <a:t>and the </a:t>
            </a:r>
            <a:r>
              <a:rPr lang="en-AT" i="1" dirty="0">
                <a:latin typeface="Avenir Next" panose="020B0503020202020204" pitchFamily="34" charset="0"/>
              </a:rPr>
              <a:t>avant-garde, </a:t>
            </a:r>
            <a:r>
              <a:rPr lang="en-AT" dirty="0">
                <a:latin typeface="Avenir Next" panose="020B0503020202020204" pitchFamily="34" charset="0"/>
              </a:rPr>
              <a:t>1820s France: concerns with (selective) </a:t>
            </a:r>
            <a:r>
              <a:rPr lang="en-AT" b="1" dirty="0">
                <a:latin typeface="Avenir Next" panose="020B0503020202020204" pitchFamily="34" charset="0"/>
              </a:rPr>
              <a:t>historical consciousness </a:t>
            </a:r>
          </a:p>
          <a:p>
            <a:pPr marL="285750" indent="-285750">
              <a:buFontTx/>
              <a:buChar char="-"/>
            </a:pPr>
            <a:endParaRPr lang="en-AT" dirty="0">
              <a:latin typeface="Avenir Next" panose="020B0503020202020204" pitchFamily="34" charset="0"/>
            </a:endParaRPr>
          </a:p>
        </p:txBody>
      </p:sp>
    </p:spTree>
    <p:extLst>
      <p:ext uri="{BB962C8B-B14F-4D97-AF65-F5344CB8AC3E}">
        <p14:creationId xmlns:p14="http://schemas.microsoft.com/office/powerpoint/2010/main" val="150305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B2F16C-A82A-4273-627F-477928CA6951}"/>
              </a:ext>
            </a:extLst>
          </p:cNvPr>
          <p:cNvSpPr txBox="1"/>
          <p:nvPr/>
        </p:nvSpPr>
        <p:spPr>
          <a:xfrm>
            <a:off x="5296453" y="1359244"/>
            <a:ext cx="5899243" cy="3693319"/>
          </a:xfrm>
          <a:prstGeom prst="rect">
            <a:avLst/>
          </a:prstGeom>
          <a:noFill/>
        </p:spPr>
        <p:txBody>
          <a:bodyPr wrap="square" rtlCol="0">
            <a:spAutoFit/>
          </a:bodyPr>
          <a:lstStyle/>
          <a:p>
            <a:br>
              <a:rPr lang="en-GB" dirty="0">
                <a:effectLst/>
                <a:latin typeface="Helvetica" pitchFamily="2" charset="0"/>
              </a:rPr>
            </a:br>
            <a:endParaRPr lang="en-GB" dirty="0">
              <a:effectLst/>
              <a:latin typeface="Helvetica" pitchFamily="2" charset="0"/>
            </a:endParaRPr>
          </a:p>
          <a:p>
            <a:pPr algn="ctr"/>
            <a:r>
              <a:rPr lang="en-GB" dirty="0">
                <a:effectLst/>
                <a:latin typeface="Avenir Next" panose="020B0503020202020204" pitchFamily="34" charset="0"/>
              </a:rPr>
              <a:t>“But the bohemian also forgets, and what has been forgotten and how it has been forgotten prove on close inspection to be of real significance to our broader understanding of cultural provocation and politics. That's what I'll be doing here-describing what and how the bohemian forgets even as she proclaims an especially radical form of remembering .” </a:t>
            </a:r>
          </a:p>
          <a:p>
            <a:pPr algn="ctr"/>
            <a:endParaRPr lang="en-GB" dirty="0">
              <a:latin typeface="Avenir Next" panose="020B0503020202020204" pitchFamily="34" charset="0"/>
            </a:endParaRPr>
          </a:p>
          <a:p>
            <a:pPr algn="ctr"/>
            <a:r>
              <a:rPr lang="en-GB" dirty="0">
                <a:effectLst/>
                <a:latin typeface="Avenir Next" panose="020B0503020202020204" pitchFamily="34" charset="0"/>
              </a:rPr>
              <a:t>What is remembered and how? </a:t>
            </a:r>
          </a:p>
          <a:p>
            <a:pPr algn="ctr"/>
            <a:r>
              <a:rPr lang="en-GB" dirty="0">
                <a:effectLst/>
                <a:latin typeface="Avenir Next" panose="020B0503020202020204" pitchFamily="34" charset="0"/>
              </a:rPr>
              <a:t>What is it used for and appropriated for? </a:t>
            </a:r>
          </a:p>
          <a:p>
            <a:pPr marL="285750" indent="-285750">
              <a:buFontTx/>
              <a:buChar char="-"/>
            </a:pPr>
            <a:endParaRPr lang="en-AT" dirty="0"/>
          </a:p>
        </p:txBody>
      </p:sp>
      <p:pic>
        <p:nvPicPr>
          <p:cNvPr id="3" name="Picture 2" descr="A painting of a person smoking a cigarette&#10;&#10;Description automatically generated with medium confidence">
            <a:extLst>
              <a:ext uri="{FF2B5EF4-FFF2-40B4-BE49-F238E27FC236}">
                <a16:creationId xmlns:a16="http://schemas.microsoft.com/office/drawing/2014/main" id="{2EDA08A7-E872-4487-DC2B-1D37B408B6AA}"/>
              </a:ext>
            </a:extLst>
          </p:cNvPr>
          <p:cNvPicPr>
            <a:picLocks noChangeAspect="1"/>
          </p:cNvPicPr>
          <p:nvPr/>
        </p:nvPicPr>
        <p:blipFill>
          <a:blip r:embed="rId2"/>
          <a:stretch>
            <a:fillRect/>
          </a:stretch>
        </p:blipFill>
        <p:spPr>
          <a:xfrm>
            <a:off x="996304" y="792956"/>
            <a:ext cx="4193509" cy="5272087"/>
          </a:xfrm>
          <a:prstGeom prst="rect">
            <a:avLst/>
          </a:prstGeom>
        </p:spPr>
      </p:pic>
      <p:sp>
        <p:nvSpPr>
          <p:cNvPr id="4" name="TextBox 3">
            <a:extLst>
              <a:ext uri="{FF2B5EF4-FFF2-40B4-BE49-F238E27FC236}">
                <a16:creationId xmlns:a16="http://schemas.microsoft.com/office/drawing/2014/main" id="{760C5B7C-D92B-2B4F-B18C-5A7C798B9B4A}"/>
              </a:ext>
            </a:extLst>
          </p:cNvPr>
          <p:cNvSpPr txBox="1"/>
          <p:nvPr/>
        </p:nvSpPr>
        <p:spPr>
          <a:xfrm>
            <a:off x="996304" y="6107905"/>
            <a:ext cx="4193509" cy="523220"/>
          </a:xfrm>
          <a:prstGeom prst="rect">
            <a:avLst/>
          </a:prstGeom>
          <a:noFill/>
        </p:spPr>
        <p:txBody>
          <a:bodyPr wrap="square" rtlCol="0">
            <a:spAutoFit/>
          </a:bodyPr>
          <a:lstStyle/>
          <a:p>
            <a:pPr algn="ctr"/>
            <a:r>
              <a:rPr lang="en-AT" sz="1400" dirty="0"/>
              <a:t>Eduard Manet, </a:t>
            </a:r>
            <a:r>
              <a:rPr lang="en-AT" sz="1400" i="1" dirty="0"/>
              <a:t>Gypsy with a Cigarette, </a:t>
            </a:r>
            <a:r>
              <a:rPr lang="en-AT" sz="1400" dirty="0"/>
              <a:t>1862</a:t>
            </a:r>
          </a:p>
          <a:p>
            <a:pPr algn="ctr"/>
            <a:r>
              <a:rPr lang="en-AT" sz="1400" dirty="0"/>
              <a:t> Pinceton University Art Museum </a:t>
            </a:r>
          </a:p>
        </p:txBody>
      </p:sp>
    </p:spTree>
    <p:extLst>
      <p:ext uri="{BB962C8B-B14F-4D97-AF65-F5344CB8AC3E}">
        <p14:creationId xmlns:p14="http://schemas.microsoft.com/office/powerpoint/2010/main" val="296126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B2F16C-A82A-4273-627F-477928CA6951}"/>
              </a:ext>
            </a:extLst>
          </p:cNvPr>
          <p:cNvSpPr txBox="1"/>
          <p:nvPr/>
        </p:nvSpPr>
        <p:spPr>
          <a:xfrm>
            <a:off x="5581223" y="1087395"/>
            <a:ext cx="5899243" cy="5355312"/>
          </a:xfrm>
          <a:prstGeom prst="rect">
            <a:avLst/>
          </a:prstGeom>
          <a:noFill/>
        </p:spPr>
        <p:txBody>
          <a:bodyPr wrap="square" rtlCol="0">
            <a:spAutoFit/>
          </a:bodyPr>
          <a:lstStyle/>
          <a:p>
            <a:pPr marL="285750" indent="-285750">
              <a:buFontTx/>
              <a:buChar char="-"/>
            </a:pPr>
            <a:r>
              <a:rPr lang="en-GB" dirty="0">
                <a:latin typeface="Avenir Next" panose="020B0503020202020204" pitchFamily="34" charset="0"/>
              </a:rPr>
              <a:t>N</a:t>
            </a:r>
            <a:r>
              <a:rPr lang="en-AT" dirty="0">
                <a:latin typeface="Avenir Next" panose="020B0503020202020204" pitchFamily="34" charset="0"/>
              </a:rPr>
              <a:t>ostalgic and “outrageous” – visually represented through different tropes depending on the time: shifting visualisation, but same concept </a:t>
            </a:r>
          </a:p>
          <a:p>
            <a:endParaRPr lang="en-AT" dirty="0">
              <a:latin typeface="Avenir Next" panose="020B0503020202020204" pitchFamily="34" charset="0"/>
            </a:endParaRPr>
          </a:p>
          <a:p>
            <a:pPr marL="285750" indent="-285750">
              <a:buFontTx/>
              <a:buChar char="-"/>
            </a:pPr>
            <a:r>
              <a:rPr lang="en-GB" dirty="0">
                <a:latin typeface="Avenir Next" panose="020B0503020202020204" pitchFamily="34" charset="0"/>
              </a:rPr>
              <a:t>T</a:t>
            </a:r>
            <a:r>
              <a:rPr lang="en-AT" dirty="0">
                <a:latin typeface="Avenir Next" panose="020B0503020202020204" pitchFamily="34" charset="0"/>
              </a:rPr>
              <a:t>he </a:t>
            </a:r>
            <a:r>
              <a:rPr lang="en-AT" i="1" dirty="0">
                <a:latin typeface="Avenir Next" panose="020B0503020202020204" pitchFamily="34" charset="0"/>
              </a:rPr>
              <a:t>bohéme </a:t>
            </a:r>
            <a:r>
              <a:rPr lang="en-AT" dirty="0">
                <a:latin typeface="Avenir Next" panose="020B0503020202020204" pitchFamily="34" charset="0"/>
              </a:rPr>
              <a:t>and the </a:t>
            </a:r>
            <a:r>
              <a:rPr lang="en-AT" i="1" dirty="0">
                <a:latin typeface="Avenir Next" panose="020B0503020202020204" pitchFamily="34" charset="0"/>
              </a:rPr>
              <a:t>avant-garde, </a:t>
            </a:r>
            <a:r>
              <a:rPr lang="en-AT" dirty="0">
                <a:latin typeface="Avenir Next" panose="020B0503020202020204" pitchFamily="34" charset="0"/>
              </a:rPr>
              <a:t>1820s France: concerns with (selective) </a:t>
            </a:r>
            <a:r>
              <a:rPr lang="en-AT" b="1" dirty="0">
                <a:latin typeface="Avenir Next" panose="020B0503020202020204" pitchFamily="34" charset="0"/>
              </a:rPr>
              <a:t>historical consciousness </a:t>
            </a:r>
          </a:p>
          <a:p>
            <a:br>
              <a:rPr lang="en-GB" b="1" dirty="0">
                <a:latin typeface="Avenir Next" panose="020B0503020202020204" pitchFamily="34" charset="0"/>
              </a:rPr>
            </a:br>
            <a:endParaRPr lang="en-GB" b="1" dirty="0">
              <a:latin typeface="Avenir Next" panose="020B0503020202020204" pitchFamily="34" charset="0"/>
            </a:endParaRPr>
          </a:p>
          <a:p>
            <a:pPr marL="285750" indent="-285750">
              <a:buFontTx/>
              <a:buChar char="-"/>
            </a:pPr>
            <a:r>
              <a:rPr lang="en-GB" dirty="0">
                <a:latin typeface="Avenir Next" panose="020B0503020202020204" pitchFamily="34" charset="0"/>
              </a:rPr>
              <a:t>But this act of "</a:t>
            </a:r>
            <a:r>
              <a:rPr lang="en-GB" dirty="0" err="1">
                <a:latin typeface="Avenir Next" panose="020B0503020202020204" pitchFamily="34" charset="0"/>
              </a:rPr>
              <a:t>bohemianized</a:t>
            </a:r>
            <a:r>
              <a:rPr lang="en-GB" dirty="0">
                <a:latin typeface="Avenir Next" panose="020B0503020202020204" pitchFamily="34" charset="0"/>
              </a:rPr>
              <a:t>" memory proves highly selective even at its most critically aware. </a:t>
            </a:r>
          </a:p>
          <a:p>
            <a:endParaRPr lang="en-GB" dirty="0">
              <a:latin typeface="Avenir Next" panose="020B0503020202020204" pitchFamily="34" charset="0"/>
            </a:endParaRPr>
          </a:p>
          <a:p>
            <a:pPr marL="285750" indent="-285750">
              <a:buFontTx/>
              <a:buChar char="-"/>
            </a:pPr>
            <a:r>
              <a:rPr lang="en-GB" dirty="0">
                <a:latin typeface="Avenir Next" panose="020B0503020202020204" pitchFamily="34" charset="0"/>
              </a:rPr>
              <a:t>Specific way of presentation </a:t>
            </a:r>
          </a:p>
          <a:p>
            <a:br>
              <a:rPr lang="en-GB" b="1" dirty="0">
                <a:latin typeface="Avenir Next" panose="020B0503020202020204" pitchFamily="34" charset="0"/>
              </a:rPr>
            </a:br>
            <a:endParaRPr lang="en-GB" b="1" dirty="0">
              <a:latin typeface="Avenir Next" panose="020B0503020202020204" pitchFamily="34" charset="0"/>
            </a:endParaRPr>
          </a:p>
          <a:p>
            <a:pPr marL="285750" indent="-285750">
              <a:buFontTx/>
              <a:buChar char="-"/>
            </a:pPr>
            <a:r>
              <a:rPr lang="en-GB" dirty="0">
                <a:latin typeface="Avenir Next" panose="020B0503020202020204" pitchFamily="34" charset="0"/>
              </a:rPr>
              <a:t>bohemia's function as one of a handful of cultural, political, and ethical tendencies out of which comes the avantgarde </a:t>
            </a:r>
          </a:p>
          <a:p>
            <a:pPr marL="285750" indent="-285750">
              <a:buFontTx/>
              <a:buChar char="-"/>
            </a:pPr>
            <a:endParaRPr lang="en-AT" b="1" dirty="0">
              <a:latin typeface="Avenir Next" panose="020B0503020202020204" pitchFamily="34" charset="0"/>
            </a:endParaRPr>
          </a:p>
          <a:p>
            <a:pPr marL="285750" indent="-285750">
              <a:buFontTx/>
              <a:buChar char="-"/>
            </a:pPr>
            <a:endParaRPr lang="en-AT" dirty="0">
              <a:latin typeface="Avenir Next" panose="020B0503020202020204" pitchFamily="34" charset="0"/>
            </a:endParaRPr>
          </a:p>
        </p:txBody>
      </p:sp>
      <p:sp>
        <p:nvSpPr>
          <p:cNvPr id="2" name="TextBox 1">
            <a:extLst>
              <a:ext uri="{FF2B5EF4-FFF2-40B4-BE49-F238E27FC236}">
                <a16:creationId xmlns:a16="http://schemas.microsoft.com/office/drawing/2014/main" id="{4A22DF47-3672-5A21-E6BE-8C9B68E724F7}"/>
              </a:ext>
            </a:extLst>
          </p:cNvPr>
          <p:cNvSpPr txBox="1"/>
          <p:nvPr/>
        </p:nvSpPr>
        <p:spPr>
          <a:xfrm>
            <a:off x="1371600" y="1087395"/>
            <a:ext cx="3969035" cy="369332"/>
          </a:xfrm>
          <a:prstGeom prst="rect">
            <a:avLst/>
          </a:prstGeom>
          <a:noFill/>
        </p:spPr>
        <p:txBody>
          <a:bodyPr wrap="none" rtlCol="0">
            <a:spAutoFit/>
          </a:bodyPr>
          <a:lstStyle/>
          <a:p>
            <a:r>
              <a:rPr lang="en-AT" b="1" dirty="0">
                <a:latin typeface="Avenir Next" panose="020B0503020202020204" pitchFamily="34" charset="0"/>
              </a:rPr>
              <a:t>T</a:t>
            </a:r>
            <a:r>
              <a:rPr lang="en-GB" b="1" dirty="0">
                <a:latin typeface="Avenir Next" panose="020B0503020202020204" pitchFamily="34" charset="0"/>
              </a:rPr>
              <a:t>h</a:t>
            </a:r>
            <a:r>
              <a:rPr lang="en-AT" b="1" dirty="0">
                <a:latin typeface="Avenir Next" panose="020B0503020202020204" pitchFamily="34" charset="0"/>
              </a:rPr>
              <a:t>e Bohéme and the avant-garde </a:t>
            </a:r>
          </a:p>
        </p:txBody>
      </p:sp>
      <p:pic>
        <p:nvPicPr>
          <p:cNvPr id="4" name="Picture 3" descr="A picture containing text, several&#10;&#10;Description automatically generated">
            <a:extLst>
              <a:ext uri="{FF2B5EF4-FFF2-40B4-BE49-F238E27FC236}">
                <a16:creationId xmlns:a16="http://schemas.microsoft.com/office/drawing/2014/main" id="{43422BC7-0B13-80C0-F0AB-524920C980B2}"/>
              </a:ext>
            </a:extLst>
          </p:cNvPr>
          <p:cNvPicPr>
            <a:picLocks noChangeAspect="1"/>
          </p:cNvPicPr>
          <p:nvPr/>
        </p:nvPicPr>
        <p:blipFill>
          <a:blip r:embed="rId2"/>
          <a:stretch>
            <a:fillRect/>
          </a:stretch>
        </p:blipFill>
        <p:spPr>
          <a:xfrm>
            <a:off x="1371600" y="1566872"/>
            <a:ext cx="4098640" cy="4203733"/>
          </a:xfrm>
          <a:prstGeom prst="rect">
            <a:avLst/>
          </a:prstGeom>
        </p:spPr>
      </p:pic>
      <p:sp>
        <p:nvSpPr>
          <p:cNvPr id="6" name="TextBox 5">
            <a:extLst>
              <a:ext uri="{FF2B5EF4-FFF2-40B4-BE49-F238E27FC236}">
                <a16:creationId xmlns:a16="http://schemas.microsoft.com/office/drawing/2014/main" id="{8D4604F0-1EE0-FF7D-51DB-9F12D7EA6E55}"/>
              </a:ext>
            </a:extLst>
          </p:cNvPr>
          <p:cNvSpPr txBox="1"/>
          <p:nvPr/>
        </p:nvSpPr>
        <p:spPr>
          <a:xfrm>
            <a:off x="1342946" y="5796376"/>
            <a:ext cx="4127294" cy="523220"/>
          </a:xfrm>
          <a:prstGeom prst="rect">
            <a:avLst/>
          </a:prstGeom>
          <a:noFill/>
        </p:spPr>
        <p:txBody>
          <a:bodyPr wrap="square" rtlCol="0">
            <a:spAutoFit/>
          </a:bodyPr>
          <a:lstStyle/>
          <a:p>
            <a:pPr algn="ctr"/>
            <a:r>
              <a:rPr lang="en-AT" sz="1400" dirty="0">
                <a:latin typeface="Avenir Next" panose="020B0503020202020204" pitchFamily="34" charset="0"/>
              </a:rPr>
              <a:t>Károly Ferenczy, </a:t>
            </a:r>
            <a:r>
              <a:rPr lang="en-AT" sz="1400" i="1" dirty="0">
                <a:latin typeface="Avenir Next" panose="020B0503020202020204" pitchFamily="34" charset="0"/>
              </a:rPr>
              <a:t>Gypsies, </a:t>
            </a:r>
            <a:r>
              <a:rPr lang="en-AT" sz="1400" dirty="0">
                <a:latin typeface="Avenir Next" panose="020B0503020202020204" pitchFamily="34" charset="0"/>
              </a:rPr>
              <a:t>1901</a:t>
            </a:r>
          </a:p>
          <a:p>
            <a:pPr algn="ctr"/>
            <a:r>
              <a:rPr lang="en-GB" sz="1400" dirty="0">
                <a:latin typeface="Avenir Next" panose="020B0503020202020204" pitchFamily="34" charset="0"/>
              </a:rPr>
              <a:t>Hungarian National Gallery</a:t>
            </a:r>
            <a:endParaRPr lang="en-AT" sz="1400" dirty="0">
              <a:latin typeface="Avenir Next" panose="020B0503020202020204" pitchFamily="34" charset="0"/>
            </a:endParaRPr>
          </a:p>
        </p:txBody>
      </p:sp>
    </p:spTree>
    <p:extLst>
      <p:ext uri="{BB962C8B-B14F-4D97-AF65-F5344CB8AC3E}">
        <p14:creationId xmlns:p14="http://schemas.microsoft.com/office/powerpoint/2010/main" val="209287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B2F16C-A82A-4273-627F-477928CA6951}"/>
              </a:ext>
            </a:extLst>
          </p:cNvPr>
          <p:cNvSpPr txBox="1"/>
          <p:nvPr/>
        </p:nvSpPr>
        <p:spPr>
          <a:xfrm>
            <a:off x="4941519" y="-29693"/>
            <a:ext cx="6255296" cy="2031325"/>
          </a:xfrm>
          <a:prstGeom prst="rect">
            <a:avLst/>
          </a:prstGeom>
          <a:noFill/>
        </p:spPr>
        <p:txBody>
          <a:bodyPr wrap="square" rtlCol="0">
            <a:spAutoFit/>
          </a:bodyPr>
          <a:lstStyle/>
          <a:p>
            <a:pPr algn="ctr"/>
            <a:br>
              <a:rPr lang="en-GB" b="1" dirty="0">
                <a:effectLst/>
                <a:latin typeface="Avenir Next" panose="020B0503020202020204" pitchFamily="34" charset="0"/>
              </a:rPr>
            </a:br>
            <a:endParaRPr lang="en-GB" b="1" dirty="0">
              <a:effectLst/>
              <a:latin typeface="Avenir Next" panose="020B0503020202020204" pitchFamily="34" charset="0"/>
            </a:endParaRPr>
          </a:p>
          <a:p>
            <a:pPr algn="ctr"/>
            <a:r>
              <a:rPr lang="en-GB" b="1" dirty="0">
                <a:effectLst/>
                <a:latin typeface="Avenir Next" panose="020B0503020202020204" pitchFamily="34" charset="0"/>
              </a:rPr>
              <a:t>An "invisible thing" that is "not necessarily 'not-there,"' a "void" that is "empty, but [...] not a vacuum”</a:t>
            </a:r>
          </a:p>
          <a:p>
            <a:pPr algn="ctr"/>
            <a:r>
              <a:rPr lang="en-GB" b="1" dirty="0">
                <a:effectLst/>
                <a:latin typeface="Avenir Next" panose="020B0503020202020204" pitchFamily="34" charset="0"/>
              </a:rPr>
              <a:t>(Toni Morrison [1989] 2004:2306). </a:t>
            </a:r>
          </a:p>
          <a:p>
            <a:pPr marL="285750" indent="-285750" algn="ctr">
              <a:buFontTx/>
              <a:buChar char="-"/>
            </a:pPr>
            <a:endParaRPr lang="en-AT" b="1" dirty="0">
              <a:latin typeface="Avenir Next" panose="020B0503020202020204" pitchFamily="34" charset="0"/>
            </a:endParaRPr>
          </a:p>
          <a:p>
            <a:pPr marL="285750" indent="-285750" algn="ctr">
              <a:buFontTx/>
              <a:buChar char="-"/>
            </a:pPr>
            <a:endParaRPr lang="en-AT" b="1" dirty="0">
              <a:latin typeface="Avenir Next" panose="020B0503020202020204" pitchFamily="34" charset="0"/>
            </a:endParaRPr>
          </a:p>
        </p:txBody>
      </p:sp>
      <p:pic>
        <p:nvPicPr>
          <p:cNvPr id="4" name="Picture 3" descr="A person with his mouth open&#10;&#10;Description automatically generated with low confidence">
            <a:extLst>
              <a:ext uri="{FF2B5EF4-FFF2-40B4-BE49-F238E27FC236}">
                <a16:creationId xmlns:a16="http://schemas.microsoft.com/office/drawing/2014/main" id="{86D9E1B3-AB1C-7A19-7CBC-506719E1CB8A}"/>
              </a:ext>
            </a:extLst>
          </p:cNvPr>
          <p:cNvPicPr>
            <a:picLocks noChangeAspect="1"/>
          </p:cNvPicPr>
          <p:nvPr/>
        </p:nvPicPr>
        <p:blipFill>
          <a:blip r:embed="rId2"/>
          <a:stretch>
            <a:fillRect/>
          </a:stretch>
        </p:blipFill>
        <p:spPr>
          <a:xfrm>
            <a:off x="1375468" y="1008102"/>
            <a:ext cx="3045996" cy="4557713"/>
          </a:xfrm>
          <a:prstGeom prst="rect">
            <a:avLst/>
          </a:prstGeom>
        </p:spPr>
      </p:pic>
      <p:sp>
        <p:nvSpPr>
          <p:cNvPr id="5" name="TextBox 4">
            <a:extLst>
              <a:ext uri="{FF2B5EF4-FFF2-40B4-BE49-F238E27FC236}">
                <a16:creationId xmlns:a16="http://schemas.microsoft.com/office/drawing/2014/main" id="{EE78C802-7D20-AE4A-1AC9-5741F6FF34F2}"/>
              </a:ext>
            </a:extLst>
          </p:cNvPr>
          <p:cNvSpPr txBox="1"/>
          <p:nvPr/>
        </p:nvSpPr>
        <p:spPr>
          <a:xfrm>
            <a:off x="1375468" y="5642282"/>
            <a:ext cx="3045996" cy="954107"/>
          </a:xfrm>
          <a:prstGeom prst="rect">
            <a:avLst/>
          </a:prstGeom>
          <a:noFill/>
        </p:spPr>
        <p:txBody>
          <a:bodyPr wrap="square" rtlCol="0">
            <a:spAutoFit/>
          </a:bodyPr>
          <a:lstStyle/>
          <a:p>
            <a:pPr algn="ctr"/>
            <a:r>
              <a:rPr lang="en-AT" sz="1400" dirty="0">
                <a:latin typeface="Avenir Next" panose="020B0503020202020204" pitchFamily="34" charset="0"/>
              </a:rPr>
              <a:t>Peggy Phelan, </a:t>
            </a:r>
            <a:r>
              <a:rPr lang="en-GB" sz="1400" i="1" dirty="0">
                <a:latin typeface="Avenir Next" panose="020B0503020202020204" pitchFamily="34" charset="0"/>
              </a:rPr>
              <a:t>Unmarked: The Politics of Performance, </a:t>
            </a:r>
            <a:r>
              <a:rPr lang="en-GB" sz="1400" dirty="0">
                <a:latin typeface="Avenir Next" panose="020B0503020202020204" pitchFamily="34" charset="0"/>
              </a:rPr>
              <a:t>Routledge 1993</a:t>
            </a:r>
            <a:endParaRPr lang="en-GB" sz="1400" i="1" dirty="0">
              <a:latin typeface="Avenir Next" panose="020B0503020202020204" pitchFamily="34" charset="0"/>
            </a:endParaRPr>
          </a:p>
          <a:p>
            <a:pPr algn="ctr"/>
            <a:endParaRPr lang="en-AT" sz="1400" dirty="0">
              <a:latin typeface="Avenir Next" panose="020B0503020202020204" pitchFamily="34" charset="0"/>
            </a:endParaRPr>
          </a:p>
        </p:txBody>
      </p:sp>
      <p:sp>
        <p:nvSpPr>
          <p:cNvPr id="6" name="TextBox 5">
            <a:extLst>
              <a:ext uri="{FF2B5EF4-FFF2-40B4-BE49-F238E27FC236}">
                <a16:creationId xmlns:a16="http://schemas.microsoft.com/office/drawing/2014/main" id="{84BBAB55-6C8B-1848-BE42-EF4C196CA817}"/>
              </a:ext>
            </a:extLst>
          </p:cNvPr>
          <p:cNvSpPr txBox="1"/>
          <p:nvPr/>
        </p:nvSpPr>
        <p:spPr>
          <a:xfrm>
            <a:off x="5203788" y="1217978"/>
            <a:ext cx="5993027" cy="2585323"/>
          </a:xfrm>
          <a:prstGeom prst="rect">
            <a:avLst/>
          </a:prstGeom>
          <a:noFill/>
        </p:spPr>
        <p:txBody>
          <a:bodyPr wrap="square" rtlCol="0">
            <a:spAutoFit/>
          </a:bodyPr>
          <a:lstStyle/>
          <a:p>
            <a:pPr algn="ctr"/>
            <a:br>
              <a:rPr lang="en-GB" dirty="0">
                <a:latin typeface="Avenir Next" panose="020B0503020202020204" pitchFamily="34" charset="0"/>
              </a:rPr>
            </a:br>
            <a:endParaRPr lang="en-GB" dirty="0">
              <a:latin typeface="Avenir Next" panose="020B0503020202020204" pitchFamily="34" charset="0"/>
            </a:endParaRPr>
          </a:p>
          <a:p>
            <a:pPr algn="ctr"/>
            <a:r>
              <a:rPr lang="en-GB" dirty="0">
                <a:latin typeface="Avenir Next" panose="020B0503020202020204" pitchFamily="34" charset="0"/>
              </a:rPr>
              <a:t>“The special talent of bohemians has always been the ability to discover new ways of living, ways that confront and/or avoid authority in new, surprising, and always interesting ways. Indeed, more than just a counterculture, bohemia is, in many respects, a seedbed for the very concept of culture” </a:t>
            </a:r>
          </a:p>
          <a:p>
            <a:pPr algn="ctr"/>
            <a:endParaRPr lang="en-AT" dirty="0">
              <a:latin typeface="Avenir Next" panose="020B0503020202020204" pitchFamily="34" charset="0"/>
            </a:endParaRPr>
          </a:p>
        </p:txBody>
      </p:sp>
      <p:sp>
        <p:nvSpPr>
          <p:cNvPr id="7" name="TextBox 6">
            <a:extLst>
              <a:ext uri="{FF2B5EF4-FFF2-40B4-BE49-F238E27FC236}">
                <a16:creationId xmlns:a16="http://schemas.microsoft.com/office/drawing/2014/main" id="{97B816EF-15F0-0D4F-D552-E717CB5513A0}"/>
              </a:ext>
            </a:extLst>
          </p:cNvPr>
          <p:cNvSpPr txBox="1"/>
          <p:nvPr/>
        </p:nvSpPr>
        <p:spPr>
          <a:xfrm>
            <a:off x="4941519" y="3701029"/>
            <a:ext cx="6363730" cy="1791730"/>
          </a:xfrm>
          <a:prstGeom prst="rect">
            <a:avLst/>
          </a:prstGeom>
          <a:noFill/>
        </p:spPr>
        <p:txBody>
          <a:bodyPr wrap="square" rtlCol="0">
            <a:spAutoFit/>
          </a:bodyPr>
          <a:lstStyle/>
          <a:p>
            <a:pPr algn="ctr"/>
            <a:r>
              <a:rPr lang="en-GB" dirty="0">
                <a:latin typeface="Avenir Next" panose="020B0503020202020204" pitchFamily="34" charset="0"/>
              </a:rPr>
              <a:t>“Like the fantasy of erotic desire which frames love, the distortions of forgetting which infect memories, and the blind spots laced through the visual field, a believable image is the product of a negotiation with an unverifiable real. “ (Phelan, 1)</a:t>
            </a:r>
          </a:p>
          <a:p>
            <a:pPr algn="ctr"/>
            <a:endParaRPr lang="en-AT" dirty="0">
              <a:latin typeface="Avenir Next" panose="020B0503020202020204" pitchFamily="34" charset="0"/>
            </a:endParaRPr>
          </a:p>
        </p:txBody>
      </p:sp>
      <p:sp>
        <p:nvSpPr>
          <p:cNvPr id="9" name="TextBox 8">
            <a:extLst>
              <a:ext uri="{FF2B5EF4-FFF2-40B4-BE49-F238E27FC236}">
                <a16:creationId xmlns:a16="http://schemas.microsoft.com/office/drawing/2014/main" id="{C6A90968-E084-EC23-5527-B767DC0197C9}"/>
              </a:ext>
            </a:extLst>
          </p:cNvPr>
          <p:cNvSpPr txBox="1"/>
          <p:nvPr/>
        </p:nvSpPr>
        <p:spPr>
          <a:xfrm>
            <a:off x="5203788" y="5380672"/>
            <a:ext cx="6363730" cy="1477328"/>
          </a:xfrm>
          <a:prstGeom prst="rect">
            <a:avLst/>
          </a:prstGeom>
          <a:noFill/>
        </p:spPr>
        <p:txBody>
          <a:bodyPr wrap="square" rtlCol="0">
            <a:spAutoFit/>
          </a:bodyPr>
          <a:lstStyle/>
          <a:p>
            <a:pPr algn="ctr"/>
            <a:r>
              <a:rPr lang="en-GB" dirty="0">
                <a:latin typeface="Avenir Next" panose="020B0503020202020204" pitchFamily="34" charset="0"/>
              </a:rPr>
              <a:t>“The pleasure of resemblance and repetition produces both psychic assurance and political fetishization. Representation reproduces the Other as the Same.”</a:t>
            </a:r>
          </a:p>
          <a:p>
            <a:pPr algn="ctr"/>
            <a:r>
              <a:rPr lang="en-GB" dirty="0">
                <a:latin typeface="Avenir Next" panose="020B0503020202020204" pitchFamily="34" charset="0"/>
              </a:rPr>
              <a:t>(Phelan, 3)</a:t>
            </a:r>
          </a:p>
          <a:p>
            <a:pPr algn="ctr"/>
            <a:endParaRPr lang="en-AT" dirty="0">
              <a:latin typeface="Avenir Next" panose="020B0503020202020204" pitchFamily="34" charset="0"/>
            </a:endParaRPr>
          </a:p>
        </p:txBody>
      </p:sp>
    </p:spTree>
    <p:extLst>
      <p:ext uri="{BB962C8B-B14F-4D97-AF65-F5344CB8AC3E}">
        <p14:creationId xmlns:p14="http://schemas.microsoft.com/office/powerpoint/2010/main" val="342511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3663E6-B760-A576-7143-C42C11C42CD2}"/>
              </a:ext>
            </a:extLst>
          </p:cNvPr>
          <p:cNvSpPr txBox="1"/>
          <p:nvPr/>
        </p:nvSpPr>
        <p:spPr>
          <a:xfrm>
            <a:off x="1527409" y="-156394"/>
            <a:ext cx="9137182" cy="1569660"/>
          </a:xfrm>
          <a:prstGeom prst="rect">
            <a:avLst/>
          </a:prstGeom>
          <a:noFill/>
        </p:spPr>
        <p:txBody>
          <a:bodyPr wrap="square" rtlCol="0">
            <a:spAutoFit/>
          </a:bodyPr>
          <a:lstStyle/>
          <a:p>
            <a:pPr algn="ctr"/>
            <a:br>
              <a:rPr lang="en-GB" sz="2400" dirty="0">
                <a:effectLst/>
                <a:latin typeface="Avenir Next" panose="020B0503020202020204" pitchFamily="34" charset="0"/>
              </a:rPr>
            </a:br>
            <a:endParaRPr lang="en-GB" sz="2400" dirty="0">
              <a:effectLst/>
              <a:latin typeface="Avenir Next" panose="020B0503020202020204" pitchFamily="34" charset="0"/>
            </a:endParaRPr>
          </a:p>
          <a:p>
            <a:pPr algn="ctr"/>
            <a:r>
              <a:rPr lang="en-GB" sz="2400" b="1" dirty="0">
                <a:latin typeface="Avenir Next" panose="020B0503020202020204" pitchFamily="34" charset="0"/>
              </a:rPr>
              <a:t>m</a:t>
            </a:r>
            <a:r>
              <a:rPr lang="en-GB" sz="2400" b="1" dirty="0">
                <a:effectLst/>
                <a:latin typeface="Avenir Next" panose="020B0503020202020204" pitchFamily="34" charset="0"/>
              </a:rPr>
              <a:t>imicking – appropriating – mythologizing – erasing </a:t>
            </a:r>
          </a:p>
          <a:p>
            <a:pPr algn="ctr"/>
            <a:endParaRPr lang="en-AT" sz="2400" dirty="0">
              <a:latin typeface="Avenir Next" panose="020B0503020202020204" pitchFamily="34" charset="0"/>
            </a:endParaRPr>
          </a:p>
        </p:txBody>
      </p:sp>
      <p:sp>
        <p:nvSpPr>
          <p:cNvPr id="7" name="TextBox 6">
            <a:extLst>
              <a:ext uri="{FF2B5EF4-FFF2-40B4-BE49-F238E27FC236}">
                <a16:creationId xmlns:a16="http://schemas.microsoft.com/office/drawing/2014/main" id="{84F49FA2-9DC9-4BD9-9699-5CCFFDB5A216}"/>
              </a:ext>
            </a:extLst>
          </p:cNvPr>
          <p:cNvSpPr txBox="1"/>
          <p:nvPr/>
        </p:nvSpPr>
        <p:spPr>
          <a:xfrm>
            <a:off x="4630815" y="4841828"/>
            <a:ext cx="6204648" cy="1200329"/>
          </a:xfrm>
          <a:prstGeom prst="rect">
            <a:avLst/>
          </a:prstGeom>
          <a:noFill/>
        </p:spPr>
        <p:txBody>
          <a:bodyPr wrap="none" rtlCol="0">
            <a:spAutoFit/>
          </a:bodyPr>
          <a:lstStyle/>
          <a:p>
            <a:pPr algn="ctr"/>
            <a:br>
              <a:rPr lang="en-GB" dirty="0">
                <a:effectLst/>
                <a:latin typeface="Avenir Next" panose="020B0503020202020204" pitchFamily="34" charset="0"/>
              </a:rPr>
            </a:br>
            <a:endParaRPr lang="en-GB" dirty="0">
              <a:effectLst/>
              <a:latin typeface="Avenir Next" panose="020B0503020202020204" pitchFamily="34" charset="0"/>
            </a:endParaRPr>
          </a:p>
          <a:p>
            <a:pPr algn="ctr"/>
            <a:r>
              <a:rPr lang="en-GB" dirty="0">
                <a:effectLst/>
                <a:latin typeface="Avenir Next" panose="020B0503020202020204" pitchFamily="34" charset="0"/>
              </a:rPr>
              <a:t>gestures, clothes, lifestyle, and interior: </a:t>
            </a:r>
            <a:r>
              <a:rPr lang="en-GB" b="1" dirty="0">
                <a:effectLst/>
                <a:latin typeface="Avenir Next" panose="020B0503020202020204" pitchFamily="34" charset="0"/>
              </a:rPr>
              <a:t>visibility politics</a:t>
            </a:r>
            <a:r>
              <a:rPr lang="en-GB" dirty="0">
                <a:effectLst/>
                <a:latin typeface="Avenir Next" panose="020B0503020202020204" pitchFamily="34" charset="0"/>
              </a:rPr>
              <a:t> </a:t>
            </a:r>
          </a:p>
          <a:p>
            <a:pPr algn="ctr"/>
            <a:endParaRPr lang="en-AT" dirty="0">
              <a:latin typeface="Avenir Next" panose="020B0503020202020204" pitchFamily="34" charset="0"/>
            </a:endParaRPr>
          </a:p>
        </p:txBody>
      </p:sp>
      <p:pic>
        <p:nvPicPr>
          <p:cNvPr id="10" name="Picture 9" descr="A picture containing text, person, person, suit&#10;&#10;Description automatically generated">
            <a:extLst>
              <a:ext uri="{FF2B5EF4-FFF2-40B4-BE49-F238E27FC236}">
                <a16:creationId xmlns:a16="http://schemas.microsoft.com/office/drawing/2014/main" id="{233D0772-BD37-3EE7-D6E7-E8D436AF52D8}"/>
              </a:ext>
            </a:extLst>
          </p:cNvPr>
          <p:cNvPicPr>
            <a:picLocks noChangeAspect="1"/>
          </p:cNvPicPr>
          <p:nvPr/>
        </p:nvPicPr>
        <p:blipFill>
          <a:blip r:embed="rId2"/>
          <a:stretch>
            <a:fillRect/>
          </a:stretch>
        </p:blipFill>
        <p:spPr>
          <a:xfrm>
            <a:off x="1157838" y="1416007"/>
            <a:ext cx="2982009" cy="4700588"/>
          </a:xfrm>
          <a:prstGeom prst="rect">
            <a:avLst/>
          </a:prstGeom>
        </p:spPr>
      </p:pic>
      <p:sp>
        <p:nvSpPr>
          <p:cNvPr id="11" name="TextBox 10">
            <a:extLst>
              <a:ext uri="{FF2B5EF4-FFF2-40B4-BE49-F238E27FC236}">
                <a16:creationId xmlns:a16="http://schemas.microsoft.com/office/drawing/2014/main" id="{614402B9-D56F-9251-A816-8A70829C293E}"/>
              </a:ext>
            </a:extLst>
          </p:cNvPr>
          <p:cNvSpPr txBox="1"/>
          <p:nvPr/>
        </p:nvSpPr>
        <p:spPr>
          <a:xfrm>
            <a:off x="1157838" y="6119336"/>
            <a:ext cx="2982010" cy="600164"/>
          </a:xfrm>
          <a:prstGeom prst="rect">
            <a:avLst/>
          </a:prstGeom>
          <a:noFill/>
        </p:spPr>
        <p:txBody>
          <a:bodyPr wrap="square" rtlCol="0">
            <a:spAutoFit/>
          </a:bodyPr>
          <a:lstStyle/>
          <a:p>
            <a:pPr algn="ctr"/>
            <a:r>
              <a:rPr lang="en-GB" sz="1100" dirty="0">
                <a:latin typeface="Avenir Next" panose="020B0503020202020204" pitchFamily="34" charset="0"/>
              </a:rPr>
              <a:t>Auguste de Chatillon, Portrait de </a:t>
            </a:r>
            <a:r>
              <a:rPr lang="en-GB" sz="1100" dirty="0" err="1">
                <a:latin typeface="Avenir Next" panose="020B0503020202020204" pitchFamily="34" charset="0"/>
              </a:rPr>
              <a:t>Théophile</a:t>
            </a:r>
            <a:r>
              <a:rPr lang="en-GB" sz="1100" dirty="0">
                <a:latin typeface="Avenir Next" panose="020B0503020202020204" pitchFamily="34" charset="0"/>
              </a:rPr>
              <a:t> Gautier, 1893, City Museum of Paris</a:t>
            </a:r>
          </a:p>
          <a:p>
            <a:pPr algn="ctr"/>
            <a:endParaRPr lang="en-AT" sz="1100" dirty="0">
              <a:latin typeface="Avenir Next" panose="020B0503020202020204" pitchFamily="34" charset="0"/>
            </a:endParaRPr>
          </a:p>
        </p:txBody>
      </p:sp>
      <p:sp>
        <p:nvSpPr>
          <p:cNvPr id="12" name="TextBox 11">
            <a:extLst>
              <a:ext uri="{FF2B5EF4-FFF2-40B4-BE49-F238E27FC236}">
                <a16:creationId xmlns:a16="http://schemas.microsoft.com/office/drawing/2014/main" id="{5A08F409-8408-FED9-840A-FD091775538C}"/>
              </a:ext>
            </a:extLst>
          </p:cNvPr>
          <p:cNvSpPr txBox="1"/>
          <p:nvPr/>
        </p:nvSpPr>
        <p:spPr>
          <a:xfrm>
            <a:off x="4684110" y="1416007"/>
            <a:ext cx="6098058" cy="3693319"/>
          </a:xfrm>
          <a:prstGeom prst="rect">
            <a:avLst/>
          </a:prstGeom>
          <a:noFill/>
        </p:spPr>
        <p:txBody>
          <a:bodyPr wrap="square">
            <a:spAutoFit/>
          </a:bodyPr>
          <a:lstStyle/>
          <a:p>
            <a:pPr algn="ctr"/>
            <a:br>
              <a:rPr lang="en-GB" b="1" dirty="0">
                <a:latin typeface="Avenir Next" panose="020B0503020202020204" pitchFamily="34" charset="0"/>
              </a:rPr>
            </a:br>
            <a:endParaRPr lang="en-GB" b="1" dirty="0">
              <a:latin typeface="Avenir Next" panose="020B0503020202020204" pitchFamily="34" charset="0"/>
            </a:endParaRPr>
          </a:p>
          <a:p>
            <a:pPr algn="ctr"/>
            <a:r>
              <a:rPr lang="en-GB" b="1" dirty="0">
                <a:latin typeface="Avenir Next" panose="020B0503020202020204" pitchFamily="34" charset="0"/>
              </a:rPr>
              <a:t>"theatricalized authenticity" and exoticism</a:t>
            </a:r>
          </a:p>
          <a:p>
            <a:pPr algn="ctr"/>
            <a:r>
              <a:rPr lang="en-GB" dirty="0">
                <a:latin typeface="Avenir Next" panose="020B0503020202020204" pitchFamily="34" charset="0"/>
              </a:rPr>
              <a:t>to enforce feelings of belonging and authenticity</a:t>
            </a:r>
          </a:p>
          <a:p>
            <a:pPr algn="ctr"/>
            <a:endParaRPr lang="en-GB" dirty="0">
              <a:latin typeface="Avenir Next" panose="020B0503020202020204" pitchFamily="34" charset="0"/>
            </a:endParaRPr>
          </a:p>
          <a:p>
            <a:pPr algn="ctr"/>
            <a:endParaRPr lang="en-GB" dirty="0">
              <a:latin typeface="Avenir Next" panose="020B0503020202020204" pitchFamily="34" charset="0"/>
            </a:endParaRPr>
          </a:p>
          <a:p>
            <a:pPr algn="ctr"/>
            <a:r>
              <a:rPr lang="en-GB" dirty="0">
                <a:latin typeface="Avenir Next" panose="020B0503020202020204" pitchFamily="34" charset="0"/>
              </a:rPr>
              <a:t>But what is at stake?</a:t>
            </a:r>
          </a:p>
          <a:p>
            <a:pPr algn="ctr"/>
            <a:endParaRPr lang="en-GB" dirty="0">
              <a:latin typeface="Avenir Next" panose="020B0503020202020204" pitchFamily="34" charset="0"/>
            </a:endParaRPr>
          </a:p>
          <a:p>
            <a:pPr algn="ctr"/>
            <a:br>
              <a:rPr lang="en-GB" dirty="0">
                <a:latin typeface="Avenir Next" panose="020B0503020202020204" pitchFamily="34" charset="0"/>
              </a:rPr>
            </a:br>
            <a:endParaRPr lang="en-GB" dirty="0">
              <a:latin typeface="Avenir Next" panose="020B0503020202020204" pitchFamily="34" charset="0"/>
            </a:endParaRPr>
          </a:p>
          <a:p>
            <a:pPr algn="ctr"/>
            <a:r>
              <a:rPr lang="en-GB" dirty="0">
                <a:latin typeface="Avenir Next" panose="020B0503020202020204" pitchFamily="34" charset="0"/>
              </a:rPr>
              <a:t>the </a:t>
            </a:r>
            <a:r>
              <a:rPr lang="en-GB" b="1" dirty="0">
                <a:latin typeface="Avenir Next" panose="020B0503020202020204" pitchFamily="34" charset="0"/>
              </a:rPr>
              <a:t>cultural turn </a:t>
            </a:r>
            <a:r>
              <a:rPr lang="en-GB" dirty="0">
                <a:latin typeface="Avenir Next" panose="020B0503020202020204" pitchFamily="34" charset="0"/>
              </a:rPr>
              <a:t>of the avantgarde in the mid-19th century as a </a:t>
            </a:r>
            <a:r>
              <a:rPr lang="en-GB" b="1" dirty="0">
                <a:latin typeface="Avenir Next" panose="020B0503020202020204" pitchFamily="34" charset="0"/>
              </a:rPr>
              <a:t>racialist turn </a:t>
            </a:r>
          </a:p>
          <a:p>
            <a:pPr algn="ctr"/>
            <a:r>
              <a:rPr lang="en-GB" dirty="0">
                <a:latin typeface="Avenir Next" panose="020B0503020202020204" pitchFamily="34" charset="0"/>
              </a:rPr>
              <a:t> </a:t>
            </a:r>
            <a:r>
              <a:rPr lang="en-GB" b="1" dirty="0">
                <a:latin typeface="Avenir Next" panose="020B0503020202020204" pitchFamily="34" charset="0"/>
              </a:rPr>
              <a:t> </a:t>
            </a:r>
          </a:p>
        </p:txBody>
      </p:sp>
    </p:spTree>
    <p:extLst>
      <p:ext uri="{BB962C8B-B14F-4D97-AF65-F5344CB8AC3E}">
        <p14:creationId xmlns:p14="http://schemas.microsoft.com/office/powerpoint/2010/main" val="82536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477179-B7DC-2286-A078-AB938D8C6213}"/>
              </a:ext>
            </a:extLst>
          </p:cNvPr>
          <p:cNvSpPr txBox="1"/>
          <p:nvPr/>
        </p:nvSpPr>
        <p:spPr>
          <a:xfrm>
            <a:off x="3046971" y="841973"/>
            <a:ext cx="6098058" cy="646331"/>
          </a:xfrm>
          <a:prstGeom prst="rect">
            <a:avLst/>
          </a:prstGeom>
          <a:noFill/>
        </p:spPr>
        <p:txBody>
          <a:bodyPr wrap="square">
            <a:spAutoFit/>
          </a:bodyPr>
          <a:lstStyle/>
          <a:p>
            <a:pPr algn="ctr"/>
            <a:br>
              <a:rPr lang="en-GB" b="1" dirty="0">
                <a:latin typeface="Avenir Next" panose="020B0503020202020204" pitchFamily="34" charset="0"/>
              </a:rPr>
            </a:br>
            <a:endParaRPr lang="en-GB" b="1" dirty="0">
              <a:latin typeface="Avenir Next" panose="020B0503020202020204" pitchFamily="34" charset="0"/>
            </a:endParaRPr>
          </a:p>
        </p:txBody>
      </p:sp>
      <p:pic>
        <p:nvPicPr>
          <p:cNvPr id="2" name="Picture 1">
            <a:extLst>
              <a:ext uri="{FF2B5EF4-FFF2-40B4-BE49-F238E27FC236}">
                <a16:creationId xmlns:a16="http://schemas.microsoft.com/office/drawing/2014/main" id="{08E0DC6D-E690-1621-D303-6B6045B7331A}"/>
              </a:ext>
            </a:extLst>
          </p:cNvPr>
          <p:cNvPicPr>
            <a:picLocks noChangeAspect="1"/>
          </p:cNvPicPr>
          <p:nvPr/>
        </p:nvPicPr>
        <p:blipFill>
          <a:blip r:embed="rId2"/>
          <a:stretch>
            <a:fillRect/>
          </a:stretch>
        </p:blipFill>
        <p:spPr>
          <a:xfrm>
            <a:off x="763117" y="643987"/>
            <a:ext cx="7772400" cy="5570025"/>
          </a:xfrm>
          <a:prstGeom prst="rect">
            <a:avLst/>
          </a:prstGeom>
        </p:spPr>
      </p:pic>
      <p:sp>
        <p:nvSpPr>
          <p:cNvPr id="4" name="TextBox 3">
            <a:extLst>
              <a:ext uri="{FF2B5EF4-FFF2-40B4-BE49-F238E27FC236}">
                <a16:creationId xmlns:a16="http://schemas.microsoft.com/office/drawing/2014/main" id="{CE78EDDF-5B8D-6117-6B56-D48F1846423A}"/>
              </a:ext>
            </a:extLst>
          </p:cNvPr>
          <p:cNvSpPr txBox="1"/>
          <p:nvPr/>
        </p:nvSpPr>
        <p:spPr>
          <a:xfrm>
            <a:off x="8535517" y="5690792"/>
            <a:ext cx="2651596" cy="523220"/>
          </a:xfrm>
          <a:prstGeom prst="rect">
            <a:avLst/>
          </a:prstGeom>
          <a:noFill/>
        </p:spPr>
        <p:txBody>
          <a:bodyPr wrap="square" rtlCol="0">
            <a:spAutoFit/>
          </a:bodyPr>
          <a:lstStyle/>
          <a:p>
            <a:r>
              <a:rPr lang="en-AT" sz="1400" dirty="0"/>
              <a:t>Gustave Bourgain, </a:t>
            </a:r>
            <a:r>
              <a:rPr lang="en-AT" sz="1400" i="1" dirty="0"/>
              <a:t>Gypsies</a:t>
            </a:r>
            <a:r>
              <a:rPr lang="en-AT" sz="1400" dirty="0"/>
              <a:t>, 1890</a:t>
            </a:r>
          </a:p>
          <a:p>
            <a:r>
              <a:rPr lang="en-AT" sz="1400" dirty="0"/>
              <a:t>(printed in Sell)</a:t>
            </a:r>
          </a:p>
        </p:txBody>
      </p:sp>
      <p:sp>
        <p:nvSpPr>
          <p:cNvPr id="6" name="TextBox 5">
            <a:extLst>
              <a:ext uri="{FF2B5EF4-FFF2-40B4-BE49-F238E27FC236}">
                <a16:creationId xmlns:a16="http://schemas.microsoft.com/office/drawing/2014/main" id="{5E7F5168-1C4A-6BB7-8766-D4CDC61621D0}"/>
              </a:ext>
            </a:extLst>
          </p:cNvPr>
          <p:cNvSpPr txBox="1"/>
          <p:nvPr/>
        </p:nvSpPr>
        <p:spPr>
          <a:xfrm>
            <a:off x="8822812" y="1604389"/>
            <a:ext cx="3369188" cy="3970318"/>
          </a:xfrm>
          <a:prstGeom prst="rect">
            <a:avLst/>
          </a:prstGeom>
          <a:noFill/>
        </p:spPr>
        <p:txBody>
          <a:bodyPr wrap="square" rtlCol="0">
            <a:spAutoFit/>
          </a:bodyPr>
          <a:lstStyle/>
          <a:p>
            <a:r>
              <a:rPr lang="en-AT" b="1" dirty="0"/>
              <a:t>Barbizon school</a:t>
            </a:r>
          </a:p>
          <a:p>
            <a:pPr marL="285750" indent="-285750">
              <a:buFontTx/>
              <a:buChar char="-"/>
            </a:pPr>
            <a:r>
              <a:rPr lang="en-AT" dirty="0"/>
              <a:t>romanticism, realism, landscape painting</a:t>
            </a:r>
          </a:p>
          <a:p>
            <a:pPr marL="285750" indent="-285750">
              <a:buFontTx/>
              <a:buChar char="-"/>
            </a:pPr>
            <a:r>
              <a:rPr lang="en-AT" dirty="0"/>
              <a:t>France, mid-19th century</a:t>
            </a:r>
          </a:p>
          <a:p>
            <a:pPr marL="285750" indent="-285750">
              <a:buFontTx/>
              <a:buChar char="-"/>
            </a:pPr>
            <a:r>
              <a:rPr lang="en-GB" dirty="0"/>
              <a:t>F</a:t>
            </a:r>
            <a:r>
              <a:rPr lang="en-AT" dirty="0"/>
              <a:t>ounders </a:t>
            </a:r>
            <a:r>
              <a:rPr lang="en-GB" dirty="0"/>
              <a:t>Théodore Rousseau and Jean-François Millet</a:t>
            </a:r>
          </a:p>
          <a:p>
            <a:pPr marL="285750" indent="-285750">
              <a:buFontTx/>
              <a:buChar char="-"/>
            </a:pPr>
            <a:r>
              <a:rPr lang="en-AT" sz="1800" dirty="0"/>
              <a:t>Gustave Bourgain</a:t>
            </a:r>
            <a:r>
              <a:rPr lang="en-GB" sz="1800" dirty="0"/>
              <a:t> </a:t>
            </a:r>
            <a:r>
              <a:rPr lang="en-GB" sz="1800"/>
              <a:t>(1856–1918</a:t>
            </a:r>
            <a:r>
              <a:rPr lang="en-GB" sz="1800" dirty="0"/>
              <a:t>)</a:t>
            </a:r>
          </a:p>
          <a:p>
            <a:pPr marL="285750" indent="-285750">
              <a:buFontTx/>
              <a:buChar char="-"/>
            </a:pPr>
            <a:r>
              <a:rPr lang="en-GB" dirty="0"/>
              <a:t>Jean </a:t>
            </a:r>
            <a:r>
              <a:rPr lang="en-GB" dirty="0" err="1"/>
              <a:t>Richepin</a:t>
            </a:r>
            <a:r>
              <a:rPr lang="en-GB" dirty="0"/>
              <a:t> (1849–1926), posing in front of the wagon</a:t>
            </a:r>
          </a:p>
          <a:p>
            <a:pPr marL="285750" indent="-285750">
              <a:buFontTx/>
              <a:buChar char="-"/>
            </a:pPr>
            <a:r>
              <a:rPr lang="en-GB" dirty="0"/>
              <a:t>Multiple layers of “bohemianism” </a:t>
            </a:r>
          </a:p>
          <a:p>
            <a:pPr marL="285750" indent="-285750">
              <a:buFontTx/>
              <a:buChar char="-"/>
            </a:pPr>
            <a:endParaRPr lang="en-AT" dirty="0"/>
          </a:p>
          <a:p>
            <a:pPr marL="285750" indent="-285750">
              <a:buFontTx/>
              <a:buChar char="-"/>
            </a:pPr>
            <a:endParaRPr lang="en-AT" dirty="0"/>
          </a:p>
        </p:txBody>
      </p:sp>
    </p:spTree>
    <p:extLst>
      <p:ext uri="{BB962C8B-B14F-4D97-AF65-F5344CB8AC3E}">
        <p14:creationId xmlns:p14="http://schemas.microsoft.com/office/powerpoint/2010/main" val="114973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316</TotalTime>
  <Words>1323</Words>
  <Application>Microsoft Macintosh PowerPoint</Application>
  <PresentationFormat>Widescreen</PresentationFormat>
  <Paragraphs>101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vt:lpstr>
      <vt:lpstr>Calibri</vt:lpstr>
      <vt:lpstr>Calibri Light</vt:lpstr>
      <vt:lpstr>Helvetica</vt:lpstr>
      <vt:lpstr>Office Theme</vt:lpstr>
      <vt:lpstr>Who are the real Bohemians?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real Bohemians? </dc:title>
  <dc:creator>Julia Maria Secklehner</dc:creator>
  <cp:lastModifiedBy>Julia Maria Secklehner</cp:lastModifiedBy>
  <cp:revision>62</cp:revision>
  <dcterms:created xsi:type="dcterms:W3CDTF">2023-03-01T14:47:16Z</dcterms:created>
  <dcterms:modified xsi:type="dcterms:W3CDTF">2023-03-02T06:10:08Z</dcterms:modified>
</cp:coreProperties>
</file>