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2" d="100"/>
          <a:sy n="162" d="100"/>
        </p:scale>
        <p:origin x="144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1451b8ce0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1451b8ce0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a132e7b7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a132e7b7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154407714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154407714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08884cbb3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08884cbb3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1544077145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1544077145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1544077145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1544077145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a132e7b7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a132e7b7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1544077145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1544077145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-jstor-org.ezproxy.muni.cz" TargetMode="External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espes.ff.unipo.sk/index.php/ESPES/issue/view/20" TargetMode="External"/><Relationship Id="rId5" Type="http://schemas.openxmlformats.org/officeDocument/2006/relationships/hyperlink" Target="https://journals.sagepub.com" TargetMode="External"/><Relationship Id="rId4" Type="http://schemas.openxmlformats.org/officeDocument/2006/relationships/hyperlink" Target="http://iam.atypon.com/action/ssostart?idp=https%3A%2F%2Fidp2.ics.muni.cz%2Fidp%2Fshibboleth&amp;redirectUri=http%3A%2F%2Fjournals.sagepub.com%2F&amp;targetSP=https%3A%2F%2Fjournals.sagepub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81000" y="295725"/>
            <a:ext cx="8451300" cy="309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800" b="1" dirty="0"/>
              <a:t>Everyday Aesthetics</a:t>
            </a:r>
            <a:endParaRPr sz="2100" dirty="0"/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2100" dirty="0"/>
              <a:t>Blended online course</a:t>
            </a:r>
            <a:endParaRPr sz="2100" dirty="0"/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100" dirty="0"/>
              <a:t>Masaryk University </a:t>
            </a:r>
            <a:endParaRPr sz="2100" dirty="0"/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100"/>
              <a:t>Spring 2023</a:t>
            </a:r>
            <a:br>
              <a:rPr lang="cs" sz="2100"/>
            </a:br>
            <a:endParaRPr sz="21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2800" dirty="0"/>
              <a:t>Lee - Di Stefano - Ryynänen - Vrchlabský</a:t>
            </a:r>
            <a:endParaRPr sz="2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F8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What is Everyday Aesthetics?</a:t>
            </a:r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311700" y="142500"/>
            <a:ext cx="8520600" cy="87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Topics:</a:t>
            </a:r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11700" y="936425"/>
            <a:ext cx="8520600" cy="36324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cs" sz="1200">
                <a:solidFill>
                  <a:schemeClr val="dk1"/>
                </a:solidFill>
              </a:rPr>
              <a:t>22nd Feb</a:t>
            </a:r>
            <a:endParaRPr sz="1200">
              <a:solidFill>
                <a:srgbClr val="0A0A0A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200">
                <a:solidFill>
                  <a:srgbClr val="0A0A0A"/>
                </a:solidFill>
              </a:rPr>
              <a:t>"Everyday Aesthetics: Introduction"</a:t>
            </a:r>
            <a:endParaRPr sz="1200">
              <a:solidFill>
                <a:srgbClr val="0A0A0A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200">
                <a:solidFill>
                  <a:srgbClr val="0A0A0A"/>
                </a:solidFill>
              </a:rPr>
              <a:t>(Lee)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cs" sz="1200">
                <a:solidFill>
                  <a:schemeClr val="dk1"/>
                </a:solidFill>
              </a:rPr>
              <a:t>1st March </a:t>
            </a:r>
            <a:endParaRPr sz="1200">
              <a:solidFill>
                <a:srgbClr val="0A0A0A"/>
              </a:solidFill>
              <a:highlight>
                <a:srgbClr val="B6D7A8"/>
              </a:highlight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cs" sz="1200">
                <a:solidFill>
                  <a:srgbClr val="0A0A0A"/>
                </a:solidFill>
              </a:rPr>
              <a:t>a reading week</a:t>
            </a:r>
            <a:endParaRPr sz="1200">
              <a:solidFill>
                <a:srgbClr val="0A0A0A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A0A0A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0A0A"/>
              </a:buClr>
              <a:buSzPts val="1200"/>
              <a:buChar char="●"/>
            </a:pPr>
            <a:r>
              <a:rPr lang="cs" sz="1200">
                <a:solidFill>
                  <a:srgbClr val="0A0A0A"/>
                </a:solidFill>
              </a:rPr>
              <a:t>8th March</a:t>
            </a:r>
            <a:endParaRPr sz="1200">
              <a:solidFill>
                <a:srgbClr val="0A0A0A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0A0A"/>
              </a:buClr>
              <a:buSzPts val="1200"/>
              <a:buChar char="●"/>
            </a:pPr>
            <a:r>
              <a:rPr lang="cs" sz="1200">
                <a:solidFill>
                  <a:srgbClr val="0A0A0A"/>
                </a:solidFill>
              </a:rPr>
              <a:t>“Village contra City” (Lee)</a:t>
            </a:r>
            <a:endParaRPr sz="1200">
              <a:solidFill>
                <a:srgbClr val="0A0A0A"/>
              </a:solidFill>
            </a:endParaRPr>
          </a:p>
          <a:p>
            <a:pPr marL="457200" lvl="0" indent="-719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highlight>
                <a:srgbClr val="D9EAD3"/>
              </a:highlight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19199" y="291049"/>
            <a:ext cx="1430475" cy="219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2E9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298575" y="352850"/>
            <a:ext cx="8533800" cy="4215900"/>
          </a:xfrm>
          <a:prstGeom prst="rect">
            <a:avLst/>
          </a:prstGeom>
          <a:solidFill>
            <a:srgbClr val="D9D2E9"/>
          </a:solidFill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cs" sz="1200">
                <a:solidFill>
                  <a:schemeClr val="dk1"/>
                </a:solidFill>
              </a:rPr>
              <a:t>15th March - “</a:t>
            </a:r>
            <a:r>
              <a:rPr lang="cs" sz="1300">
                <a:solidFill>
                  <a:schemeClr val="dk1"/>
                </a:solidFill>
              </a:rPr>
              <a:t>In the Seclusion near the Forest: </a:t>
            </a:r>
            <a:endParaRPr sz="130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>
                <a:solidFill>
                  <a:schemeClr val="dk1"/>
                </a:solidFill>
              </a:rPr>
              <a:t>Czech Cottagers in the in the Era of Communism”</a:t>
            </a:r>
            <a:r>
              <a:rPr lang="cs" sz="1200">
                <a:solidFill>
                  <a:schemeClr val="dk1"/>
                </a:solidFill>
              </a:rPr>
              <a:t> (Lee)</a:t>
            </a:r>
            <a:endParaRPr sz="120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cs" sz="1200">
                <a:solidFill>
                  <a:schemeClr val="dk1"/>
                </a:solidFill>
              </a:rPr>
              <a:t>22nd March-  Elisa di Stefano</a:t>
            </a:r>
            <a:endParaRPr sz="120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cs" sz="1200">
                <a:solidFill>
                  <a:schemeClr val="dk1"/>
                </a:solidFill>
              </a:rPr>
              <a:t>29th March - Vrchlabský</a:t>
            </a:r>
            <a:endParaRPr sz="120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cs" sz="1200">
                <a:solidFill>
                  <a:schemeClr val="dk1"/>
                </a:solidFill>
              </a:rPr>
              <a:t>5th April - Max Ryynänen </a:t>
            </a:r>
            <a:endParaRPr sz="120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cs" sz="1200">
                <a:solidFill>
                  <a:schemeClr val="dk1"/>
                </a:solidFill>
              </a:rPr>
              <a:t>12th Apr - Vrchlabský</a:t>
            </a:r>
            <a:endParaRPr sz="1200">
              <a:solidFill>
                <a:schemeClr val="dk1"/>
              </a:solidFill>
            </a:endParaRPr>
          </a:p>
          <a:p>
            <a:pPr marL="9144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1"/>
                </a:solidFill>
              </a:rPr>
              <a:t>!!!The courses by Max and Elisa will be held in a hybrid form - online via MS Teams, also in a classroom (no recording).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1"/>
                </a:solidFill>
              </a:rPr>
              <a:t>Lenka's courses and student presentations will be held in a classroom (no recording).!!!</a:t>
            </a:r>
            <a:endParaRPr sz="1200">
              <a:solidFill>
                <a:schemeClr val="dk1"/>
              </a:solidFill>
            </a:endParaRPr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04550" y="736150"/>
            <a:ext cx="3547174" cy="236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body" idx="1"/>
          </p:nvPr>
        </p:nvSpPr>
        <p:spPr>
          <a:xfrm>
            <a:off x="279975" y="403675"/>
            <a:ext cx="8552400" cy="416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19th Apr - a reading week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“The Aesthetics of Windmills” (Lee)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cs" b="1"/>
              <a:t>May 3rd + 10th + 17th: Presentations (students)</a:t>
            </a:r>
            <a:endParaRPr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/>
              <a:t>Requirements </a:t>
            </a:r>
            <a:endParaRPr sz="3200"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295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cs" sz="1400">
                <a:solidFill>
                  <a:schemeClr val="dk1"/>
                </a:solidFill>
              </a:rPr>
              <a:t>Active participation: 10 times per semester (present and online courses - web camera on, questions on chat during online lectures), text analysis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cs" sz="1400">
                <a:solidFill>
                  <a:schemeClr val="dk1"/>
                </a:solidFill>
              </a:rPr>
              <a:t>Presentation</a:t>
            </a:r>
            <a:endParaRPr sz="1400">
              <a:solidFill>
                <a:schemeClr val="dk1"/>
              </a:solidFill>
            </a:endParaRPr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>
              <a:solidFill>
                <a:schemeClr val="dk1"/>
              </a:solidFill>
            </a:endParaRPr>
          </a:p>
        </p:txBody>
      </p:sp>
      <p:pic>
        <p:nvPicPr>
          <p:cNvPr id="85" name="Google Shape;8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139074"/>
            <a:ext cx="4295701" cy="286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D1DC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Presentations:</a:t>
            </a: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cs">
                <a:solidFill>
                  <a:schemeClr val="dk1"/>
                </a:solidFill>
              </a:rPr>
              <a:t>an article, a chapter from a book (15 - 25 pp.)</a:t>
            </a:r>
            <a:endParaRPr>
              <a:solidFill>
                <a:schemeClr val="dk1"/>
              </a:solidFill>
            </a:endParaRPr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cs">
                <a:solidFill>
                  <a:schemeClr val="dk1"/>
                </a:solidFill>
              </a:rPr>
              <a:t>send me the bibliographic data + title by </a:t>
            </a:r>
            <a:r>
              <a:rPr lang="cs" b="1">
                <a:solidFill>
                  <a:schemeClr val="dk1"/>
                </a:solidFill>
              </a:rPr>
              <a:t>April 16th</a:t>
            </a:r>
            <a:endParaRPr b="1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chemeClr val="dk1"/>
                </a:solidFill>
              </a:rPr>
              <a:t>(</a:t>
            </a:r>
            <a:r>
              <a:rPr lang="cs">
                <a:solidFill>
                  <a:schemeClr val="dk1"/>
                </a:solidFill>
              </a:rPr>
              <a:t>to IS -&gt; Homework Vaults -&gt; Presentation_Title + Bibliography)</a:t>
            </a:r>
            <a:endParaRPr b="1">
              <a:solidFill>
                <a:schemeClr val="dk1"/>
              </a:solidFill>
            </a:endParaRPr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cs" b="1">
                <a:solidFill>
                  <a:schemeClr val="dk1"/>
                </a:solidFill>
              </a:rPr>
              <a:t>15</a:t>
            </a:r>
            <a:r>
              <a:rPr lang="cs">
                <a:solidFill>
                  <a:schemeClr val="dk1"/>
                </a:solidFill>
              </a:rPr>
              <a:t> minutes in a classroom</a:t>
            </a:r>
            <a:endParaRPr>
              <a:solidFill>
                <a:schemeClr val="dk1"/>
              </a:solidFill>
            </a:endParaRPr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cs">
                <a:solidFill>
                  <a:schemeClr val="dk1"/>
                </a:solidFill>
              </a:rPr>
              <a:t>PP presentation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lphaLcParenR"/>
            </a:pPr>
            <a:r>
              <a:rPr lang="cs">
                <a:solidFill>
                  <a:schemeClr val="dk1"/>
                </a:solidFill>
              </a:rPr>
              <a:t>PP (Google Pres. etc.) presentation (submit a day before the presentation (Tuesday</a:t>
            </a:r>
            <a:r>
              <a:rPr lang="cs" b="1">
                <a:solidFill>
                  <a:schemeClr val="dk1"/>
                </a:solidFill>
              </a:rPr>
              <a:t> 20:00</a:t>
            </a:r>
            <a:r>
              <a:rPr lang="cs">
                <a:solidFill>
                  <a:schemeClr val="dk1"/>
                </a:solidFill>
              </a:rPr>
              <a:t>) to IS -&gt; Homework Vaults -&gt; Presentations_PP)</a:t>
            </a:r>
            <a:endParaRPr baseline="3000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360000" lvl="0" indent="-36000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solidFill>
                  <a:schemeClr val="dk1"/>
                </a:solidFill>
              </a:rPr>
              <a:t>b)  In advance: 600 - 900 words abstract (submit three days before the presentation      (</a:t>
            </a:r>
            <a:r>
              <a:rPr lang="cs" b="1">
                <a:solidFill>
                  <a:schemeClr val="dk1"/>
                </a:solidFill>
              </a:rPr>
              <a:t>Sunday 23:59</a:t>
            </a:r>
            <a:r>
              <a:rPr lang="cs">
                <a:solidFill>
                  <a:schemeClr val="dk1"/>
                </a:solidFill>
              </a:rPr>
              <a:t>) to IS -&gt; Homework Vaults -&gt; Presentations_abstract)</a:t>
            </a:r>
            <a:endParaRPr baseline="30000">
              <a:solidFill>
                <a:schemeClr val="dk1"/>
              </a:solidFill>
            </a:endParaRPr>
          </a:p>
        </p:txBody>
      </p:sp>
      <p:pic>
        <p:nvPicPr>
          <p:cNvPr id="92" name="Google Shape;9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5125" y="264575"/>
            <a:ext cx="2277176" cy="1518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Bibliography: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2000">
                <a:solidFill>
                  <a:schemeClr val="dk1"/>
                </a:solidFill>
              </a:rPr>
              <a:t>See https://plato.stanford.edu/entries/aesthetics-of-everyday/#Bib</a:t>
            </a:r>
            <a:endParaRPr sz="2600"/>
          </a:p>
        </p:txBody>
      </p:sp>
      <p:pic>
        <p:nvPicPr>
          <p:cNvPr id="99" name="Google Shape;9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56230" y="1975025"/>
            <a:ext cx="2138700" cy="2851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Presentation resources:</a:t>
            </a:r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cs" sz="1490">
                <a:solidFill>
                  <a:srgbClr val="0000FF"/>
                </a:solidFill>
              </a:rPr>
              <a:t>JSTOR</a:t>
            </a:r>
            <a:endParaRPr sz="1490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cs" sz="1490">
                <a:solidFill>
                  <a:srgbClr val="0000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https://www-jstor-org.ezproxy.muni.cz</a:t>
            </a:r>
            <a:endParaRPr sz="1490">
              <a:solidFill>
                <a:srgbClr val="0000FF"/>
              </a:solidFill>
            </a:endParaRPr>
          </a:p>
          <a:p>
            <a:pPr marL="0" lvl="0" indent="45720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cs" sz="1490">
                <a:solidFill>
                  <a:srgbClr val="0000FF"/>
                </a:solidFill>
                <a:highlight>
                  <a:srgbClr val="C9DAF8"/>
                </a:highlight>
              </a:rPr>
              <a:t>SAGE</a:t>
            </a:r>
            <a:r>
              <a:rPr lang="cs" sz="1490">
                <a:solidFill>
                  <a:srgbClr val="0000FF"/>
                </a:solidFill>
                <a:highlight>
                  <a:srgbClr val="C9DAF8"/>
                </a:highlight>
                <a:uFill>
                  <a:noFill/>
                </a:u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" sz="1490">
                <a:solidFill>
                  <a:srgbClr val="0000FF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Journals Online - HSS</a:t>
            </a:r>
            <a:endParaRPr sz="1820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cs" sz="1490">
                <a:solidFill>
                  <a:srgbClr val="0000FF"/>
                </a:solidFill>
                <a:uFill>
                  <a:noFill/>
                </a:u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https://journals.sagepub.com</a:t>
            </a:r>
            <a:endParaRPr sz="1490">
              <a:solidFill>
                <a:srgbClr val="0000FF"/>
              </a:solidFill>
            </a:endParaRPr>
          </a:p>
          <a:p>
            <a:pPr marL="0" lvl="0" indent="45720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cs" sz="1490">
                <a:solidFill>
                  <a:srgbClr val="0000FF"/>
                </a:solidFill>
              </a:rPr>
              <a:t>ESPES</a:t>
            </a:r>
            <a:endParaRPr sz="1490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cs" sz="1490">
                <a:solidFill>
                  <a:srgbClr val="0000FF"/>
                </a:solidFill>
                <a:uFill>
                  <a:noFill/>
                </a:u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https://espes.ff.unipo.sk/index.php/ESPES/issue/view/20</a:t>
            </a:r>
            <a:endParaRPr sz="1490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cs" sz="1490">
                <a:solidFill>
                  <a:srgbClr val="0000FF"/>
                </a:solidFill>
              </a:rPr>
              <a:t>https://books.google.fi/books?id=BeVOEAAAQBAJ&amp;newbks=0&amp;printsec=frontcover&amp;hl=cs&amp;source=gbs_ge_summary_r&amp;cad=0#v=onepage&amp;q&amp;f=false</a:t>
            </a:r>
            <a:endParaRPr sz="1490">
              <a:solidFill>
                <a:srgbClr val="0000FF"/>
              </a:solidFill>
            </a:endParaRPr>
          </a:p>
          <a:p>
            <a:pPr marL="0" lvl="0" indent="45720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cs" sz="1490">
                <a:solidFill>
                  <a:srgbClr val="0000FF"/>
                </a:solidFill>
              </a:rPr>
              <a:t>… and others…:-)</a:t>
            </a:r>
            <a:endParaRPr sz="1490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endParaRPr sz="1490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endParaRPr sz="1490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05"/>
              <a:buNone/>
            </a:pPr>
            <a:endParaRPr sz="1490">
              <a:solidFill>
                <a:srgbClr val="0000FF"/>
              </a:solidFill>
            </a:endParaRPr>
          </a:p>
        </p:txBody>
      </p:sp>
      <p:pic>
        <p:nvPicPr>
          <p:cNvPr id="106" name="Google Shape;106;p2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876350" y="1258550"/>
            <a:ext cx="2859475" cy="216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</Words>
  <Application>Microsoft Office PowerPoint</Application>
  <PresentationFormat>Předvádění na obrazovce (16:9)</PresentationFormat>
  <Paragraphs>65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Everyday Aesthetics Blended online course Masaryk University  Spring 2023  Lee - Di Stefano - Ryynänen - Vrchlabský</vt:lpstr>
      <vt:lpstr>What is Everyday Aesthetics?</vt:lpstr>
      <vt:lpstr>Topics:</vt:lpstr>
      <vt:lpstr>Prezentace aplikace PowerPoint</vt:lpstr>
      <vt:lpstr>Prezentace aplikace PowerPoint</vt:lpstr>
      <vt:lpstr>Requirements </vt:lpstr>
      <vt:lpstr>Presentations:</vt:lpstr>
      <vt:lpstr>Bibliography: </vt:lpstr>
      <vt:lpstr>Presentation resources: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Everyday Aesthetics Blended online course Masaryk University  Spring 2022 Lee - Di Stefano - Ryynänen - Vrchlabský</dc:title>
  <cp:lastModifiedBy>Lenka Lee</cp:lastModifiedBy>
  <cp:revision>2</cp:revision>
  <dcterms:modified xsi:type="dcterms:W3CDTF">2023-02-14T10:44:03Z</dcterms:modified>
</cp:coreProperties>
</file>