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5" r:id="rId11"/>
    <p:sldId id="266" r:id="rId12"/>
    <p:sldId id="269" r:id="rId13"/>
    <p:sldId id="270" r:id="rId14"/>
    <p:sldId id="268" r:id="rId15"/>
    <p:sldId id="264" r:id="rId16"/>
    <p:sldId id="267" r:id="rId17"/>
    <p:sldId id="272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3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2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299-2DA9-42AA-BA17-6AA82971327D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folkoveprazdniny.cz/kolokvium2011/sbornik2011_03_Uhlikov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ommuz.cz/cs/odborna-verejnost/bulletin-muzea-romske-kultury/" TargetMode="External"/><Relationship Id="rId4" Type="http://schemas.openxmlformats.org/officeDocument/2006/relationships/hyperlink" Target="https://www.dzaniben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Romistika</a:t>
            </a:r>
            <a:r>
              <a:rPr lang="cs-CZ" b="1" dirty="0" smtClean="0"/>
              <a:t> nebo </a:t>
            </a:r>
            <a:r>
              <a:rPr lang="cs-CZ" b="1" dirty="0" err="1" smtClean="0"/>
              <a:t>cikanologie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9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1926 </a:t>
            </a:r>
            <a:r>
              <a:rPr lang="cs-CZ" dirty="0"/>
              <a:t>Ralph </a:t>
            </a:r>
            <a:r>
              <a:rPr lang="cs-CZ" dirty="0" err="1"/>
              <a:t>Lilley</a:t>
            </a:r>
            <a:r>
              <a:rPr lang="cs-CZ" dirty="0"/>
              <a:t> </a:t>
            </a:r>
            <a:r>
              <a:rPr lang="cs-CZ" dirty="0" smtClean="0"/>
              <a:t>Turner </a:t>
            </a:r>
            <a:r>
              <a:rPr lang="cs-CZ" dirty="0" smtClean="0">
                <a:sym typeface="Wingdings" panose="05000000000000000000" pitchFamily="2" charset="2"/>
              </a:rPr>
              <a:t> střední Indie při Z hranicích s </a:t>
            </a:r>
            <a:r>
              <a:rPr lang="cs-CZ" dirty="0" err="1" smtClean="0">
                <a:sym typeface="Wingdings" panose="05000000000000000000" pitchFamily="2" charset="2"/>
              </a:rPr>
              <a:t>Pakistánem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1926 John </a:t>
            </a:r>
            <a:r>
              <a:rPr lang="cs-CZ" dirty="0" err="1" smtClean="0"/>
              <a:t>Sampson</a:t>
            </a:r>
            <a:r>
              <a:rPr lang="cs-CZ" dirty="0" smtClean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Gypsies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Wales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1916 Vincenc Lesný </a:t>
            </a:r>
            <a:r>
              <a:rPr lang="cs-CZ" dirty="0" smtClean="0">
                <a:sym typeface="Wingdings" panose="05000000000000000000" pitchFamily="2" charset="2"/>
              </a:rPr>
              <a:t> souvislost mezi </a:t>
            </a:r>
            <a:r>
              <a:rPr lang="cs-CZ" dirty="0" err="1" smtClean="0">
                <a:sym typeface="Wingdings" panose="05000000000000000000" pitchFamily="2" charset="2"/>
              </a:rPr>
              <a:t>staroindičtinou</a:t>
            </a:r>
            <a:r>
              <a:rPr lang="cs-CZ" dirty="0" smtClean="0">
                <a:sym typeface="Wingdings" panose="05000000000000000000" pitchFamily="2" charset="2"/>
              </a:rPr>
              <a:t> a romskými dialekty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1921 Jožka Černík: Cikánské písničky  nejstarší notové a textové záznamy z Moravy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1929 František Štampach: Cikáni v Česko- slovenské republice  asimilační tendence x školství, proti segregaci a teorii dědičného sklonu; cikáni jsou národem v pojetí kulturním 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1934 Vincenc Lesný: Jazyk cikánů v ČSR – kapitola v Československé vlastivědě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cs-CZ" dirty="0" smtClean="0"/>
              <a:t>Po 2. světové válce</a:t>
            </a:r>
          </a:p>
          <a:p>
            <a:r>
              <a:rPr lang="cs-CZ" dirty="0" smtClean="0"/>
              <a:t>Odlišný přístup podle politického zřízení</a:t>
            </a:r>
          </a:p>
          <a:p>
            <a:endParaRPr lang="cs-CZ" dirty="0"/>
          </a:p>
          <a:p>
            <a:r>
              <a:rPr lang="cs-CZ" dirty="0" smtClean="0"/>
              <a:t>Česko(</a:t>
            </a:r>
            <a:r>
              <a:rPr lang="cs-CZ" dirty="0" err="1" smtClean="0"/>
              <a:t>slovensko</a:t>
            </a:r>
            <a:r>
              <a:rPr lang="cs-CZ" dirty="0" smtClean="0"/>
              <a:t>):</a:t>
            </a:r>
          </a:p>
          <a:p>
            <a:pPr>
              <a:buFontTx/>
              <a:buChar char="-"/>
            </a:pPr>
            <a:r>
              <a:rPr lang="cs-CZ" dirty="0" smtClean="0"/>
              <a:t>1963 Jiří Lípa: Příručka cikánštiny</a:t>
            </a:r>
          </a:p>
          <a:p>
            <a:pPr>
              <a:buFontTx/>
              <a:buChar char="-"/>
            </a:pPr>
            <a:r>
              <a:rPr lang="cs-CZ" dirty="0" smtClean="0"/>
              <a:t>60. a 70. léta Milena Hübschmannová, Hana Šebková, Eva Davidová</a:t>
            </a:r>
          </a:p>
          <a:p>
            <a:pPr>
              <a:buFontTx/>
              <a:buChar char="-"/>
            </a:pPr>
            <a:r>
              <a:rPr lang="cs-CZ" dirty="0" smtClean="0"/>
              <a:t>80. a 90. léta Ctibor Nečas, Dušan Holý, Jana Horváthová</a:t>
            </a:r>
          </a:p>
        </p:txBody>
      </p:sp>
    </p:spTree>
    <p:extLst>
      <p:ext uri="{BB962C8B-B14F-4D97-AF65-F5344CB8AC3E}">
        <p14:creationId xmlns:p14="http://schemas.microsoft.com/office/powerpoint/2010/main" val="11533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Svět:</a:t>
            </a:r>
          </a:p>
          <a:p>
            <a:pPr>
              <a:buFontTx/>
              <a:buChar char="-"/>
            </a:pPr>
            <a:r>
              <a:rPr lang="cs-CZ" dirty="0" smtClean="0"/>
              <a:t>etnologie: </a:t>
            </a:r>
            <a:r>
              <a:rPr lang="cs-CZ" dirty="0" err="1" smtClean="0"/>
              <a:t>Vesselin</a:t>
            </a:r>
            <a:r>
              <a:rPr lang="cs-CZ" dirty="0" smtClean="0"/>
              <a:t> </a:t>
            </a:r>
            <a:r>
              <a:rPr lang="cs-CZ" dirty="0" err="1" smtClean="0"/>
              <a:t>Popov</a:t>
            </a:r>
            <a:r>
              <a:rPr lang="cs-CZ" dirty="0"/>
              <a:t> </a:t>
            </a:r>
            <a:r>
              <a:rPr lang="cs-CZ" dirty="0" smtClean="0"/>
              <a:t>a Elena </a:t>
            </a:r>
            <a:r>
              <a:rPr lang="cs-CZ" dirty="0" err="1" smtClean="0"/>
              <a:t>Marušiaková</a:t>
            </a:r>
            <a:r>
              <a:rPr lang="cs-CZ" dirty="0" smtClean="0"/>
              <a:t> (BG), </a:t>
            </a:r>
            <a:r>
              <a:rPr lang="cs-CZ" dirty="0" err="1" smtClean="0"/>
              <a:t>Katalin</a:t>
            </a:r>
            <a:r>
              <a:rPr lang="cs-CZ" dirty="0" smtClean="0"/>
              <a:t> </a:t>
            </a:r>
            <a:r>
              <a:rPr lang="cs-CZ" dirty="0" err="1" smtClean="0"/>
              <a:t>Kovalcsik</a:t>
            </a:r>
            <a:r>
              <a:rPr lang="cs-CZ" dirty="0" smtClean="0"/>
              <a:t> (H)</a:t>
            </a:r>
          </a:p>
          <a:p>
            <a:pPr>
              <a:buFontTx/>
              <a:buChar char="-"/>
            </a:pPr>
            <a:r>
              <a:rPr lang="cs-CZ" dirty="0" smtClean="0"/>
              <a:t>sociologie: </a:t>
            </a:r>
            <a:r>
              <a:rPr lang="cs-CZ" dirty="0"/>
              <a:t>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 smtClean="0"/>
              <a:t>Liegeois</a:t>
            </a:r>
            <a:r>
              <a:rPr lang="cs-CZ" dirty="0" smtClean="0"/>
              <a:t> (F)</a:t>
            </a:r>
          </a:p>
          <a:p>
            <a:pPr>
              <a:buFontTx/>
              <a:buChar char="-"/>
            </a:pPr>
            <a:r>
              <a:rPr lang="cs-CZ" dirty="0" smtClean="0"/>
              <a:t>Antropologie </a:t>
            </a:r>
            <a:r>
              <a:rPr lang="cs-CZ" dirty="0"/>
              <a:t>Judith </a:t>
            </a:r>
            <a:r>
              <a:rPr lang="cs-CZ" dirty="0" err="1" smtClean="0"/>
              <a:t>Okely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smtClean="0"/>
              <a:t>historie: </a:t>
            </a:r>
            <a:r>
              <a:rPr lang="cs-CZ" dirty="0"/>
              <a:t>Donald </a:t>
            </a:r>
            <a:r>
              <a:rPr lang="cs-CZ" dirty="0" err="1" smtClean="0"/>
              <a:t>Kenrick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ingvisitka</a:t>
            </a:r>
            <a:r>
              <a:rPr lang="cs-CZ" dirty="0" smtClean="0"/>
              <a:t>: </a:t>
            </a:r>
            <a:r>
              <a:rPr lang="cs-CZ" dirty="0" err="1"/>
              <a:t>Yaron</a:t>
            </a:r>
            <a:r>
              <a:rPr lang="cs-CZ" dirty="0"/>
              <a:t> </a:t>
            </a:r>
            <a:r>
              <a:rPr lang="cs-CZ" dirty="0" err="1" smtClean="0"/>
              <a:t>Matras</a:t>
            </a:r>
            <a:r>
              <a:rPr lang="cs-CZ" dirty="0" smtClean="0"/>
              <a:t> (GB), </a:t>
            </a:r>
            <a:r>
              <a:rPr lang="cs-CZ" dirty="0"/>
              <a:t>Ian </a:t>
            </a:r>
            <a:r>
              <a:rPr lang="cs-CZ" dirty="0" err="1"/>
              <a:t>Hancock</a:t>
            </a:r>
            <a:r>
              <a:rPr lang="cs-CZ" dirty="0"/>
              <a:t> </a:t>
            </a:r>
            <a:r>
              <a:rPr lang="cs-CZ" dirty="0" smtClean="0"/>
              <a:t>(USA), </a:t>
            </a:r>
            <a:r>
              <a:rPr lang="cs-CZ" dirty="0"/>
              <a:t>Christo </a:t>
            </a:r>
            <a:r>
              <a:rPr lang="cs-CZ" dirty="0" err="1"/>
              <a:t>Kjučukov</a:t>
            </a:r>
            <a:r>
              <a:rPr lang="cs-CZ" dirty="0"/>
              <a:t> </a:t>
            </a:r>
            <a:r>
              <a:rPr lang="cs-CZ" dirty="0" smtClean="0"/>
              <a:t>(BG)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 obor – více názvů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2. světové války zájem o Romy v rámci jiných oborů</a:t>
            </a:r>
          </a:p>
          <a:p>
            <a:r>
              <a:rPr lang="cs-CZ" dirty="0" smtClean="0"/>
              <a:t>2. polovina 20. století – </a:t>
            </a:r>
            <a:r>
              <a:rPr lang="cs-CZ" dirty="0" err="1" smtClean="0"/>
              <a:t>cik</a:t>
            </a:r>
            <a:r>
              <a:rPr lang="cs-CZ" dirty="0" smtClean="0"/>
              <a:t>(g)</a:t>
            </a:r>
            <a:r>
              <a:rPr lang="cs-CZ" dirty="0" err="1" smtClean="0"/>
              <a:t>anologie</a:t>
            </a:r>
            <a:endParaRPr lang="cs-CZ" dirty="0" smtClean="0"/>
          </a:p>
          <a:p>
            <a:r>
              <a:rPr lang="cs-CZ" dirty="0" smtClean="0"/>
              <a:t>Od 90. let 20. století – </a:t>
            </a:r>
            <a:r>
              <a:rPr lang="cs-CZ" dirty="0" err="1" smtClean="0"/>
              <a:t>romistika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lingvistické pojetí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Přelom 20. a 21. století – </a:t>
            </a:r>
            <a:r>
              <a:rPr lang="cs-CZ" dirty="0" err="1" smtClean="0">
                <a:sym typeface="Wingdings" panose="05000000000000000000" pitchFamily="2" charset="2"/>
              </a:rPr>
              <a:t>romologie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AJ – </a:t>
            </a:r>
            <a:r>
              <a:rPr lang="cs-CZ" dirty="0" err="1" smtClean="0">
                <a:sym typeface="Wingdings" panose="05000000000000000000" pitchFamily="2" charset="2"/>
              </a:rPr>
              <a:t>romani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smtClean="0">
                <a:sym typeface="Wingdings" panose="05000000000000000000" pitchFamily="2" charset="2"/>
              </a:rPr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1888 Gypsy </a:t>
            </a:r>
            <a:r>
              <a:rPr lang="cs-CZ" dirty="0" err="1"/>
              <a:t>L</a:t>
            </a:r>
            <a:r>
              <a:rPr lang="cs-CZ" dirty="0" err="1" smtClean="0"/>
              <a:t>ore</a:t>
            </a:r>
            <a:r>
              <a:rPr lang="cs-CZ" dirty="0" smtClean="0"/>
              <a:t> Society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Journal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GLS = od 1999 Romani </a:t>
            </a:r>
            <a:r>
              <a:rPr lang="cs-CZ" dirty="0" err="1" smtClean="0">
                <a:sym typeface="Wingdings" panose="05000000000000000000" pitchFamily="2" charset="2"/>
              </a:rPr>
              <a:t>Studies</a:t>
            </a:r>
            <a:r>
              <a:rPr lang="cs-CZ" dirty="0" smtClean="0">
                <a:sym typeface="Wingdings" panose="05000000000000000000" pitchFamily="2" charset="2"/>
              </a:rPr>
              <a:t>, Velká Británie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Phonogrammarchiv</a:t>
            </a:r>
            <a:r>
              <a:rPr lang="cs-CZ" dirty="0" smtClean="0">
                <a:sym typeface="Wingdings" panose="05000000000000000000" pitchFamily="2" charset="2"/>
              </a:rPr>
              <a:t>, Vídeň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Univerzita Karlova, FF, Katedra středoevropských studií, Seminář </a:t>
            </a:r>
            <a:r>
              <a:rPr lang="cs-CZ" dirty="0" err="1" smtClean="0">
                <a:sym typeface="Wingdings" panose="05000000000000000000" pitchFamily="2" charset="2"/>
              </a:rPr>
              <a:t>romistiky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Univerzita Konštantína Filozofa v </a:t>
            </a:r>
            <a:r>
              <a:rPr lang="cs-CZ" dirty="0" err="1" smtClean="0">
                <a:sym typeface="Wingdings" panose="05000000000000000000" pitchFamily="2" charset="2"/>
              </a:rPr>
              <a:t>Nitre</a:t>
            </a:r>
            <a:r>
              <a:rPr lang="cs-CZ" dirty="0" smtClean="0">
                <a:sym typeface="Wingdings" panose="05000000000000000000" pitchFamily="2" charset="2"/>
              </a:rPr>
              <a:t>, Fakulta </a:t>
            </a:r>
            <a:r>
              <a:rPr lang="cs-CZ" dirty="0" err="1" smtClean="0">
                <a:sym typeface="Wingdings" panose="05000000000000000000" pitchFamily="2" charset="2"/>
              </a:rPr>
              <a:t>sociálnych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vied</a:t>
            </a:r>
            <a:r>
              <a:rPr lang="cs-CZ" dirty="0" smtClean="0">
                <a:sym typeface="Wingdings" panose="05000000000000000000" pitchFamily="2" charset="2"/>
              </a:rPr>
              <a:t> a </a:t>
            </a:r>
            <a:r>
              <a:rPr lang="cs-CZ" dirty="0" err="1" smtClean="0">
                <a:sym typeface="Wingdings" panose="05000000000000000000" pitchFamily="2" charset="2"/>
              </a:rPr>
              <a:t>zdravotníctva</a:t>
            </a:r>
            <a:r>
              <a:rPr lang="cs-CZ" dirty="0" smtClean="0">
                <a:sym typeface="Wingdings" panose="05000000000000000000" pitchFamily="2" charset="2"/>
              </a:rPr>
              <a:t>, Ústav </a:t>
            </a:r>
            <a:r>
              <a:rPr lang="cs-CZ" dirty="0" err="1" smtClean="0">
                <a:sym typeface="Wingdings" panose="05000000000000000000" pitchFamily="2" charset="2"/>
              </a:rPr>
              <a:t>romologických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štúdií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Muzeum romské kultury, Brno  Bulletin MRK, od 1992, od 2014 recenzované periodikum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Praha  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první recenzované periodikum u nás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Zbyněk Andrš: </a:t>
            </a:r>
            <a:r>
              <a:rPr lang="cs-CZ" sz="2400" dirty="0" smtClean="0"/>
              <a:t>Česko-moravské nářečí romštiny v tištěných pramenech 19. století. Český lid 100, 2013, č. 4, s. 469-479.</a:t>
            </a:r>
            <a:endParaRPr lang="cs-CZ" sz="2400" b="1" dirty="0" smtClean="0"/>
          </a:p>
          <a:p>
            <a:r>
              <a:rPr lang="cs-CZ" sz="2400" b="1" dirty="0" smtClean="0"/>
              <a:t>Augustini ab </a:t>
            </a:r>
            <a:r>
              <a:rPr lang="cs-CZ" sz="2400" b="1" dirty="0" err="1" smtClean="0"/>
              <a:t>Hortis</a:t>
            </a:r>
            <a:r>
              <a:rPr lang="cs-CZ" sz="2400" b="1" dirty="0" smtClean="0"/>
              <a:t>, Samuel</a:t>
            </a:r>
            <a:r>
              <a:rPr lang="cs-CZ" sz="2400" dirty="0" smtClean="0"/>
              <a:t>: </a:t>
            </a:r>
            <a:r>
              <a:rPr lang="cs-CZ" sz="2400" dirty="0" err="1" smtClean="0"/>
              <a:t>Cigáni</a:t>
            </a:r>
            <a:r>
              <a:rPr lang="cs-CZ" sz="2400" dirty="0" smtClean="0"/>
              <a:t> v </a:t>
            </a:r>
            <a:r>
              <a:rPr lang="cs-CZ" sz="2400" dirty="0" err="1" smtClean="0"/>
              <a:t>Uhorsku</a:t>
            </a:r>
            <a:r>
              <a:rPr lang="cs-CZ" sz="2400" dirty="0" smtClean="0"/>
              <a:t> 1775. </a:t>
            </a:r>
            <a:r>
              <a:rPr lang="cs-CZ" sz="2400" dirty="0" err="1" smtClean="0"/>
              <a:t>Zigeuner</a:t>
            </a:r>
            <a:r>
              <a:rPr lang="cs-CZ" sz="2400" dirty="0" smtClean="0"/>
              <a:t> in </a:t>
            </a:r>
            <a:r>
              <a:rPr lang="cs-CZ" sz="2400" dirty="0" err="1" smtClean="0"/>
              <a:t>Ungarn</a:t>
            </a:r>
            <a:r>
              <a:rPr lang="cs-CZ" sz="2400" dirty="0" smtClean="0"/>
              <a:t> 1775. Bratislava: </a:t>
            </a:r>
            <a:r>
              <a:rPr lang="cs-CZ" sz="2400" dirty="0" err="1" smtClean="0"/>
              <a:t>Štúdio</a:t>
            </a:r>
            <a:r>
              <a:rPr lang="cs-CZ" sz="2400" dirty="0" smtClean="0"/>
              <a:t> –</a:t>
            </a:r>
            <a:r>
              <a:rPr lang="cs-CZ" sz="2400" dirty="0" err="1" smtClean="0"/>
              <a:t>dd</a:t>
            </a:r>
            <a:r>
              <a:rPr lang="cs-CZ" sz="2400" dirty="0" smtClean="0"/>
              <a:t>–, 1995.</a:t>
            </a:r>
          </a:p>
          <a:p>
            <a:r>
              <a:rPr lang="cs-CZ" sz="2400" b="1" dirty="0" smtClean="0"/>
              <a:t>Beníšek, Michael</a:t>
            </a:r>
            <a:r>
              <a:rPr lang="cs-CZ" sz="2400" dirty="0" smtClean="0"/>
              <a:t>: Indolog Vincenc Lesný a </a:t>
            </a:r>
            <a:r>
              <a:rPr lang="cs-CZ" sz="2400" dirty="0" err="1" smtClean="0"/>
              <a:t>romistika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2004,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145–172.</a:t>
            </a:r>
          </a:p>
          <a:p>
            <a:r>
              <a:rPr lang="cs-CZ" sz="2400" b="1" dirty="0" err="1" smtClean="0"/>
              <a:t>Bořkovcová</a:t>
            </a:r>
            <a:r>
              <a:rPr lang="cs-CZ" sz="2400" b="1" dirty="0" smtClean="0"/>
              <a:t>, Máša</a:t>
            </a:r>
            <a:r>
              <a:rPr lang="cs-CZ" sz="2400" dirty="0" smtClean="0"/>
              <a:t>: Dr. Rudolf von </a:t>
            </a:r>
            <a:r>
              <a:rPr lang="cs-CZ" sz="2400" dirty="0" err="1" smtClean="0"/>
              <a:t>Sowa</a:t>
            </a:r>
            <a:r>
              <a:rPr lang="cs-CZ" sz="2400" dirty="0" smtClean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7, 2000, č. 3, s. 65–66.</a:t>
            </a:r>
          </a:p>
          <a:p>
            <a:r>
              <a:rPr lang="cs-CZ" sz="2400" b="1" dirty="0" smtClean="0"/>
              <a:t>Cech, Petra – </a:t>
            </a:r>
            <a:r>
              <a:rPr lang="cs-CZ" sz="2400" b="1" dirty="0" err="1" smtClean="0"/>
              <a:t>Heinschink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Mozes</a:t>
            </a:r>
            <a:r>
              <a:rPr lang="cs-CZ" sz="2400" b="1" dirty="0" smtClean="0"/>
              <a:t> F.</a:t>
            </a:r>
            <a:r>
              <a:rPr lang="cs-CZ" sz="2400" dirty="0" smtClean="0"/>
              <a:t>: Nejstarší zvukový záznam romštiny ve vídeňském fonografickém archivu.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 8, 2001, č. 1–2, s. 147–149.</a:t>
            </a:r>
          </a:p>
          <a:p>
            <a:r>
              <a:rPr lang="cs-CZ" sz="2400" b="1" dirty="0" err="1" smtClean="0"/>
              <a:t>Drenko</a:t>
            </a:r>
            <a:r>
              <a:rPr lang="cs-CZ" sz="2400" b="1" dirty="0" smtClean="0"/>
              <a:t>, Jozef</a:t>
            </a:r>
            <a:r>
              <a:rPr lang="cs-CZ" sz="2400" dirty="0" smtClean="0"/>
              <a:t>: Juraj </a:t>
            </a:r>
            <a:r>
              <a:rPr lang="cs-CZ" sz="2400" dirty="0" err="1" smtClean="0"/>
              <a:t>Ihnátko</a:t>
            </a:r>
            <a:r>
              <a:rPr lang="cs-CZ" sz="2400" dirty="0" smtClean="0"/>
              <a:t> (1840–1885) – </a:t>
            </a:r>
            <a:r>
              <a:rPr lang="cs-CZ" sz="2400" dirty="0" err="1" smtClean="0"/>
              <a:t>priekopník</a:t>
            </a:r>
            <a:r>
              <a:rPr lang="cs-CZ" sz="2400" dirty="0" smtClean="0"/>
              <a:t> </a:t>
            </a:r>
            <a:r>
              <a:rPr lang="cs-CZ" sz="2400" dirty="0" err="1" smtClean="0"/>
              <a:t>romistiky</a:t>
            </a:r>
            <a:r>
              <a:rPr lang="cs-CZ" sz="2400" dirty="0" smtClean="0"/>
              <a:t> na Slovensku.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2006, č. </a:t>
            </a:r>
            <a:r>
              <a:rPr lang="cs-CZ" sz="2400" dirty="0" err="1" smtClean="0"/>
              <a:t>jevend</a:t>
            </a:r>
            <a:r>
              <a:rPr lang="cs-CZ" sz="2400" dirty="0" smtClean="0"/>
              <a:t>, s. 59–67.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351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Fenneszová-Juhaszová</a:t>
            </a:r>
            <a:r>
              <a:rPr lang="cs-CZ" b="1" dirty="0"/>
              <a:t>, Christiane</a:t>
            </a:r>
            <a:r>
              <a:rPr lang="cs-CZ" dirty="0"/>
              <a:t>: Zvukové dokumenty o romské literatuře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</a:t>
            </a:r>
            <a:r>
              <a:rPr lang="cs-CZ" dirty="0" smtClean="0"/>
              <a:t>         č</a:t>
            </a:r>
            <a:r>
              <a:rPr lang="cs-CZ" dirty="0"/>
              <a:t>. 1–2, s. 143–145.</a:t>
            </a:r>
          </a:p>
          <a:p>
            <a:r>
              <a:rPr lang="cs-CZ" b="1" dirty="0"/>
              <a:t>Hübschmannová, Milena</a:t>
            </a:r>
            <a:r>
              <a:rPr lang="cs-CZ" dirty="0"/>
              <a:t>: Stefan </a:t>
            </a:r>
            <a:r>
              <a:rPr lang="cs-CZ" dirty="0" err="1"/>
              <a:t>Vali</a:t>
            </a:r>
            <a:r>
              <a:rPr lang="cs-CZ" dirty="0"/>
              <a:t> a „</a:t>
            </a:r>
            <a:r>
              <a:rPr lang="cs-CZ" dirty="0" err="1"/>
              <a:t>malabárská</a:t>
            </a:r>
            <a:r>
              <a:rPr lang="cs-CZ" dirty="0"/>
              <a:t> řeč“ tří indických mladíků. Romano </a:t>
            </a:r>
            <a:r>
              <a:rPr lang="cs-CZ" dirty="0" err="1"/>
              <a:t>džaniben</a:t>
            </a:r>
            <a:r>
              <a:rPr lang="cs-CZ" dirty="0"/>
              <a:t>, 2003, </a:t>
            </a:r>
            <a:r>
              <a:rPr lang="cs-CZ" dirty="0" smtClean="0"/>
              <a:t>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93–106.</a:t>
            </a:r>
          </a:p>
          <a:p>
            <a:r>
              <a:rPr lang="cs-CZ" b="1" dirty="0" err="1"/>
              <a:t>Kutlík-Garuda</a:t>
            </a:r>
            <a:r>
              <a:rPr lang="cs-CZ" b="1" dirty="0"/>
              <a:t>, Igor E.</a:t>
            </a:r>
            <a:r>
              <a:rPr lang="cs-CZ" dirty="0"/>
              <a:t>: O </a:t>
            </a:r>
            <a:r>
              <a:rPr lang="cs-CZ" dirty="0" err="1"/>
              <a:t>začiatkoch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Slovenský národopis 36, 1988, č. 1, </a:t>
            </a:r>
            <a:r>
              <a:rPr lang="cs-CZ" dirty="0" smtClean="0"/>
              <a:t>               s</a:t>
            </a:r>
            <a:r>
              <a:rPr lang="cs-CZ" dirty="0"/>
              <a:t>. 45–56. </a:t>
            </a:r>
          </a:p>
          <a:p>
            <a:r>
              <a:rPr lang="cs-CZ" b="1" dirty="0"/>
              <a:t>Mann, Arne B.</a:t>
            </a:r>
            <a:r>
              <a:rPr lang="cs-CZ" dirty="0"/>
              <a:t>: Samuel Augustini ab </a:t>
            </a:r>
            <a:r>
              <a:rPr lang="cs-CZ" dirty="0" err="1"/>
              <a:t>Hortis</a:t>
            </a:r>
            <a:r>
              <a:rPr lang="cs-CZ" dirty="0"/>
              <a:t> a jeho zájem o </a:t>
            </a:r>
            <a:r>
              <a:rPr lang="cs-CZ" dirty="0" err="1"/>
              <a:t>Rómov</a:t>
            </a:r>
            <a:r>
              <a:rPr lang="cs-CZ" dirty="0"/>
              <a:t> v 18. </a:t>
            </a:r>
            <a:r>
              <a:rPr lang="cs-CZ" dirty="0" err="1"/>
              <a:t>storočí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129–132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Matras</a:t>
            </a:r>
            <a:r>
              <a:rPr lang="cs-CZ" b="1" dirty="0"/>
              <a:t>, </a:t>
            </a:r>
            <a:r>
              <a:rPr lang="cs-CZ" b="1" dirty="0" err="1"/>
              <a:t>Yaron</a:t>
            </a:r>
            <a:r>
              <a:rPr lang="cs-CZ" dirty="0"/>
              <a:t>: </a:t>
            </a:r>
            <a:r>
              <a:rPr lang="cs-CZ" dirty="0" err="1"/>
              <a:t>Rüdigerův</a:t>
            </a:r>
            <a:r>
              <a:rPr lang="cs-CZ" dirty="0"/>
              <a:t> příspěvek k objasnění původu romštiny. Romano </a:t>
            </a:r>
            <a:r>
              <a:rPr lang="cs-CZ" dirty="0" err="1"/>
              <a:t>džaniben</a:t>
            </a:r>
            <a:r>
              <a:rPr lang="cs-CZ" dirty="0"/>
              <a:t> 6, 1999, č. 3–4, </a:t>
            </a:r>
            <a:r>
              <a:rPr lang="cs-CZ" dirty="0" smtClean="0"/>
              <a:t>       s</a:t>
            </a:r>
            <a:r>
              <a:rPr lang="cs-CZ" dirty="0"/>
              <a:t>. </a:t>
            </a:r>
            <a:r>
              <a:rPr lang="cs-CZ" dirty="0" smtClean="0"/>
              <a:t>80–101.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0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r>
              <a:rPr lang="cs-CZ" sz="2400" b="1" dirty="0" err="1" smtClean="0"/>
              <a:t>Pivoň</a:t>
            </a:r>
            <a:r>
              <a:rPr lang="cs-CZ" sz="2400" b="1" dirty="0"/>
              <a:t>, Rastislav</a:t>
            </a:r>
            <a:r>
              <a:rPr lang="cs-CZ" sz="2400" dirty="0"/>
              <a:t>: František Štampach – jeho </a:t>
            </a:r>
            <a:r>
              <a:rPr lang="cs-CZ" sz="2400" dirty="0" err="1"/>
              <a:t>prínos</a:t>
            </a:r>
            <a:r>
              <a:rPr lang="cs-CZ" sz="2400" dirty="0"/>
              <a:t> </a:t>
            </a:r>
            <a:r>
              <a:rPr lang="cs-CZ" sz="2400" dirty="0" smtClean="0"/>
              <a:t>pro </a:t>
            </a:r>
            <a:r>
              <a:rPr lang="cs-CZ" sz="2400" dirty="0"/>
              <a:t>rozvoj </a:t>
            </a:r>
            <a:r>
              <a:rPr lang="cs-CZ" sz="2400" dirty="0" err="1"/>
              <a:t>romistiky</a:t>
            </a:r>
            <a:r>
              <a:rPr lang="cs-CZ" sz="2400" dirty="0"/>
              <a:t> v Československu. Romano </a:t>
            </a:r>
            <a:r>
              <a:rPr lang="cs-CZ" sz="2400" dirty="0" err="1"/>
              <a:t>džaniben</a:t>
            </a:r>
            <a:r>
              <a:rPr lang="cs-CZ" sz="2400" dirty="0"/>
              <a:t> 8, 2001, č. 1–2, s. 71–77.</a:t>
            </a:r>
          </a:p>
          <a:p>
            <a:r>
              <a:rPr lang="cs-CZ" sz="2400" b="1" dirty="0" err="1"/>
              <a:t>Pivoň</a:t>
            </a:r>
            <a:r>
              <a:rPr lang="cs-CZ" sz="2400" b="1" dirty="0"/>
              <a:t>, Rastislav – Gálová, Adéla</a:t>
            </a:r>
            <a:r>
              <a:rPr lang="cs-CZ" sz="2400" dirty="0"/>
              <a:t>: </a:t>
            </a:r>
            <a:r>
              <a:rPr lang="cs-CZ" sz="2400" dirty="0" err="1"/>
              <a:t>Arcivojvoda</a:t>
            </a:r>
            <a:r>
              <a:rPr lang="cs-CZ" sz="2400" dirty="0"/>
              <a:t> Jozef Karol Ľudovít </a:t>
            </a:r>
            <a:r>
              <a:rPr lang="cs-CZ" sz="2400" dirty="0" err="1"/>
              <a:t>Habsburg</a:t>
            </a:r>
            <a:r>
              <a:rPr lang="cs-CZ" sz="2400" dirty="0"/>
              <a:t> – Jeho Výsost </a:t>
            </a:r>
            <a:r>
              <a:rPr lang="cs-CZ" sz="2400" dirty="0" err="1"/>
              <a:t>romista</a:t>
            </a:r>
            <a:r>
              <a:rPr lang="cs-CZ" sz="2400" dirty="0"/>
              <a:t>. Romano </a:t>
            </a:r>
            <a:r>
              <a:rPr lang="cs-CZ" sz="2400" dirty="0" err="1" smtClean="0"/>
              <a:t>džaniben</a:t>
            </a:r>
            <a:r>
              <a:rPr lang="cs-CZ" sz="2400" dirty="0" smtClean="0"/>
              <a:t>, </a:t>
            </a:r>
            <a:r>
              <a:rPr lang="cs-CZ" sz="2400" dirty="0"/>
              <a:t>2004, č. </a:t>
            </a:r>
            <a:r>
              <a:rPr lang="cs-CZ" sz="2400" dirty="0" err="1"/>
              <a:t>ňilaj</a:t>
            </a:r>
            <a:r>
              <a:rPr lang="cs-CZ" sz="2400" dirty="0"/>
              <a:t>, </a:t>
            </a:r>
            <a:r>
              <a:rPr lang="cs-CZ" sz="2400" dirty="0" smtClean="0"/>
              <a:t>s</a:t>
            </a:r>
            <a:r>
              <a:rPr lang="cs-CZ" sz="2400" dirty="0"/>
              <a:t>. 12–22</a:t>
            </a:r>
            <a:r>
              <a:rPr lang="cs-CZ" sz="2400" dirty="0" smtClean="0"/>
              <a:t>.</a:t>
            </a:r>
          </a:p>
          <a:p>
            <a:r>
              <a:rPr lang="cs-CZ" sz="2400" b="1" dirty="0"/>
              <a:t>Rukopisné poznámky českého </a:t>
            </a:r>
            <a:r>
              <a:rPr lang="cs-CZ" sz="2400" b="1" dirty="0" err="1"/>
              <a:t>romisty</a:t>
            </a:r>
            <a:r>
              <a:rPr lang="cs-CZ" sz="2400" b="1" dirty="0"/>
              <a:t>, faráře Josefa </a:t>
            </a:r>
            <a:r>
              <a:rPr lang="cs-CZ" sz="2400" b="1" dirty="0" err="1"/>
              <a:t>Ješiny</a:t>
            </a:r>
            <a:r>
              <a:rPr lang="cs-CZ" sz="2400" b="1" dirty="0"/>
              <a:t> (1824 - 1889)</a:t>
            </a:r>
            <a:r>
              <a:rPr lang="cs-CZ" sz="2400" dirty="0"/>
              <a:t>. Romano </a:t>
            </a:r>
            <a:r>
              <a:rPr lang="cs-CZ" sz="2400" dirty="0" err="1"/>
              <a:t>džaniben</a:t>
            </a:r>
            <a:r>
              <a:rPr lang="cs-CZ" sz="2400" dirty="0"/>
              <a:t> 4, 1997, č. 3–4, s. 133–136.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://www.folkoveprazdniny.cz/kolokvium2011/sbornik2011_03_Uhlikova.pdf</a:t>
            </a:r>
            <a:endParaRPr lang="cs-CZ" sz="2400" dirty="0"/>
          </a:p>
          <a:p>
            <a:r>
              <a:rPr lang="cs-CZ" sz="2400" dirty="0">
                <a:hlinkClick r:id="rId3"/>
              </a:rPr>
              <a:t>http://rombase.uni-graz.at</a:t>
            </a:r>
            <a:r>
              <a:rPr lang="cs-CZ" sz="2400" dirty="0" smtClean="0">
                <a:hlinkClick r:id="rId3"/>
              </a:rPr>
              <a:t>/</a:t>
            </a:r>
            <a:endParaRPr lang="cs-CZ" sz="2400" dirty="0" smtClean="0"/>
          </a:p>
          <a:p>
            <a:r>
              <a:rPr lang="cs-CZ" sz="2400" dirty="0">
                <a:hlinkClick r:id="rId4"/>
              </a:rPr>
              <a:t>https://</a:t>
            </a:r>
            <a:r>
              <a:rPr lang="cs-CZ" sz="2400" dirty="0" smtClean="0">
                <a:hlinkClick r:id="rId4"/>
              </a:rPr>
              <a:t>www.dzaniben.cz</a:t>
            </a:r>
            <a:r>
              <a:rPr lang="cs-CZ" sz="2400" dirty="0"/>
              <a:t> </a:t>
            </a:r>
            <a:r>
              <a:rPr lang="cs-CZ" sz="2400" dirty="0" smtClean="0">
                <a:sym typeface="Wingdings" panose="05000000000000000000" pitchFamily="2" charset="2"/>
              </a:rPr>
              <a:t> archiv</a:t>
            </a:r>
          </a:p>
          <a:p>
            <a:r>
              <a:rPr lang="cs-CZ" sz="2400" dirty="0">
                <a:hlinkClick r:id="rId5"/>
              </a:rPr>
              <a:t>https://www.rommuz.cz/cs/odborna-verejnost/bulletin-muzea-romske-kultury</a:t>
            </a:r>
            <a:r>
              <a:rPr lang="cs-CZ" sz="2400" dirty="0" smtClean="0">
                <a:hlinkClick r:id="rId5"/>
              </a:rPr>
              <a:t>/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44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 vědeckých základů:</a:t>
            </a:r>
          </a:p>
          <a:p>
            <a:pPr>
              <a:buFontTx/>
              <a:buChar char="-"/>
            </a:pPr>
            <a:r>
              <a:rPr lang="cs-CZ" dirty="0" smtClean="0"/>
              <a:t>na základě informací od Romů (Egypt)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eměpisné názvy spojené s </a:t>
            </a:r>
            <a:r>
              <a:rPr lang="cs-CZ" dirty="0" err="1" smtClean="0"/>
              <a:t>exoetnonymem</a:t>
            </a:r>
            <a:r>
              <a:rPr lang="cs-CZ" dirty="0" smtClean="0"/>
              <a:t> (</a:t>
            </a:r>
            <a:r>
              <a:rPr lang="cs-CZ" dirty="0" err="1" smtClean="0"/>
              <a:t>Zeugitana</a:t>
            </a:r>
            <a:r>
              <a:rPr lang="cs-CZ" dirty="0"/>
              <a:t> </a:t>
            </a:r>
            <a:r>
              <a:rPr lang="cs-CZ" dirty="0" smtClean="0"/>
              <a:t>– Tunis, </a:t>
            </a:r>
            <a:r>
              <a:rPr lang="cs-CZ" dirty="0" err="1" smtClean="0"/>
              <a:t>Cingara</a:t>
            </a:r>
            <a:r>
              <a:rPr lang="cs-CZ" dirty="0" smtClean="0"/>
              <a:t> – Mezopotámie)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odobnost s „prokletými národy“ (němečtí židé, tatarští nájezdníci)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antaskní hypotézy (Atlantida)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právy o indickém původu výjimečné (1422 kronika města </a:t>
            </a:r>
            <a:r>
              <a:rPr lang="cs-CZ" dirty="0" err="1" smtClean="0"/>
              <a:t>Forli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 vědeckými základy: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ilologie a lingvistika; komparatistika</a:t>
            </a:r>
          </a:p>
          <a:p>
            <a:pPr marL="0" indent="0">
              <a:buNone/>
            </a:pPr>
            <a:r>
              <a:rPr lang="cs-CZ" dirty="0" smtClean="0"/>
              <a:t>- 2. polovina 18. století</a:t>
            </a:r>
          </a:p>
          <a:p>
            <a:pPr>
              <a:buFontTx/>
              <a:buChar char="-"/>
            </a:pPr>
            <a:r>
              <a:rPr lang="cs-CZ" dirty="0" smtClean="0"/>
              <a:t>1787 Heinrich </a:t>
            </a:r>
            <a:r>
              <a:rPr lang="cs-CZ" dirty="0" err="1"/>
              <a:t>Moritz</a:t>
            </a:r>
            <a:r>
              <a:rPr lang="cs-CZ" dirty="0"/>
              <a:t> </a:t>
            </a:r>
            <a:r>
              <a:rPr lang="cs-CZ" dirty="0" err="1"/>
              <a:t>Gottlieb</a:t>
            </a:r>
            <a:r>
              <a:rPr lang="cs-CZ" dirty="0"/>
              <a:t> </a:t>
            </a:r>
            <a:r>
              <a:rPr lang="cs-CZ" dirty="0" err="1" smtClean="0"/>
              <a:t>Grellmann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zpráva o počinu </a:t>
            </a:r>
            <a:r>
              <a:rPr lang="cs-CZ" dirty="0"/>
              <a:t>Stefana </a:t>
            </a:r>
            <a:r>
              <a:rPr lang="cs-CZ" dirty="0" err="1" smtClean="0"/>
              <a:t>Váliho</a:t>
            </a:r>
            <a:r>
              <a:rPr lang="cs-CZ" dirty="0" smtClean="0"/>
              <a:t> – </a:t>
            </a:r>
            <a:r>
              <a:rPr lang="cs-CZ" dirty="0"/>
              <a:t>srovnání indických a romských </a:t>
            </a:r>
            <a:r>
              <a:rPr lang="cs-CZ" dirty="0" smtClean="0"/>
              <a:t>slov, čerpal z</a:t>
            </a:r>
          </a:p>
          <a:p>
            <a:pPr>
              <a:buFontTx/>
              <a:buChar char="-"/>
            </a:pPr>
            <a:r>
              <a:rPr lang="cs-CZ" dirty="0" smtClean="0"/>
              <a:t>1775-6 Samuel </a:t>
            </a:r>
            <a:r>
              <a:rPr lang="cs-CZ" dirty="0"/>
              <a:t>Augustini ab </a:t>
            </a:r>
            <a:r>
              <a:rPr lang="cs-CZ" dirty="0" err="1" smtClean="0"/>
              <a:t>Hortis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monografie </a:t>
            </a:r>
            <a:r>
              <a:rPr lang="cs-CZ" dirty="0" smtClean="0"/>
              <a:t>– romsko-německý slovníček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Nalezení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století – pravlast Indie</a:t>
            </a:r>
          </a:p>
          <a:p>
            <a:r>
              <a:rPr lang="cs-CZ" dirty="0" smtClean="0"/>
              <a:t>zájem zaměřen na jazyk, komparatistika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1787 připisováno </a:t>
            </a:r>
            <a:r>
              <a:rPr lang="cs-CZ" dirty="0" err="1" smtClean="0"/>
              <a:t>Grellmannovi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1771 Christian Wilhelm </a:t>
            </a:r>
            <a:r>
              <a:rPr lang="cs-CZ" dirty="0" err="1" smtClean="0"/>
              <a:t>Büttner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hinduistánsko</a:t>
            </a:r>
            <a:r>
              <a:rPr lang="cs-CZ" dirty="0" smtClean="0">
                <a:sym typeface="Wingdings" panose="05000000000000000000" pitchFamily="2" charset="2"/>
              </a:rPr>
              <a:t>-afghánský kmen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1782 </a:t>
            </a:r>
            <a:r>
              <a:rPr lang="cs-CZ" dirty="0" smtClean="0"/>
              <a:t>Johann Christian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Rüdiger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východní Indie</a:t>
            </a:r>
          </a:p>
          <a:p>
            <a:endParaRPr lang="cs-CZ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95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Server\shared\Složky zaměstnanců\Schuster Michal\DĚJINY\FOTO\DĚJINY ROMŮ DO 1989 fota-přednáška ZKRÁCENÉ\01 Fota do 1939 - prednaska\01 1mapa-indie-b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"/>
          <a:stretch/>
        </p:blipFill>
        <p:spPr bwMode="auto">
          <a:xfrm>
            <a:off x="1506952" y="1"/>
            <a:ext cx="5412964" cy="684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5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Upřesňování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 – pravlast Paňdžáb</a:t>
            </a:r>
          </a:p>
          <a:p>
            <a:r>
              <a:rPr lang="cs-CZ" dirty="0" smtClean="0"/>
              <a:t>zájem zaměřen na jazyk a kulturu v </a:t>
            </a:r>
            <a:r>
              <a:rPr lang="cs-CZ" dirty="0" err="1" smtClean="0"/>
              <a:t>regio</a:t>
            </a:r>
            <a:r>
              <a:rPr lang="cs-CZ" dirty="0" smtClean="0"/>
              <a:t>- </a:t>
            </a:r>
            <a:r>
              <a:rPr lang="cs-CZ" dirty="0" err="1" smtClean="0"/>
              <a:t>nálním</a:t>
            </a:r>
            <a:r>
              <a:rPr lang="cs-CZ" dirty="0" smtClean="0"/>
              <a:t> měřítku, deskripce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1844-45 August Friedrich </a:t>
            </a:r>
            <a:r>
              <a:rPr lang="cs-CZ" dirty="0" err="1" smtClean="0"/>
              <a:t>Pott</a:t>
            </a:r>
            <a:r>
              <a:rPr lang="cs-CZ" dirty="0" smtClean="0"/>
              <a:t> – srovnání romštiny a sanskrtu </a:t>
            </a:r>
            <a:r>
              <a:rPr lang="cs-CZ" dirty="0" smtClean="0">
                <a:sym typeface="Wingdings" panose="05000000000000000000" pitchFamily="2" charset="2"/>
              </a:rPr>
              <a:t> severozápadní Indie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1872-1880 Franc </a:t>
            </a:r>
            <a:r>
              <a:rPr lang="cs-CZ" dirty="0" err="1" smtClean="0">
                <a:sym typeface="Wingdings" panose="05000000000000000000" pitchFamily="2" charset="2"/>
              </a:rPr>
              <a:t>Miklošič</a:t>
            </a:r>
            <a:r>
              <a:rPr lang="cs-CZ" dirty="0" smtClean="0">
                <a:sym typeface="Wingdings" panose="05000000000000000000" pitchFamily="2" charset="2"/>
              </a:rPr>
              <a:t> – dialekty evropských Romů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1821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…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gramatika dialektu  českých Romů, slovník,  srovnání s argotem zlodějů</a:t>
            </a:r>
          </a:p>
          <a:p>
            <a:pPr>
              <a:buFontTx/>
              <a:buChar char="-"/>
            </a:pPr>
            <a:r>
              <a:rPr lang="cs-CZ" dirty="0" smtClean="0"/>
              <a:t>1880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 čili jazyk cikánský</a:t>
            </a:r>
          </a:p>
          <a:p>
            <a:pPr>
              <a:buFontTx/>
              <a:buChar char="-"/>
            </a:pPr>
            <a:r>
              <a:rPr lang="cs-CZ" dirty="0" smtClean="0"/>
              <a:t>1889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/>
              <a:t>Slovník česko-cikánský a cikánsko-český, jakož i cikánsko-české pohádky a </a:t>
            </a:r>
            <a:r>
              <a:rPr lang="cs-CZ" dirty="0" smtClean="0"/>
              <a:t>povídky</a:t>
            </a:r>
          </a:p>
          <a:p>
            <a:pPr>
              <a:buFontTx/>
              <a:buChar char="-"/>
            </a:pPr>
            <a:r>
              <a:rPr lang="cs-CZ" dirty="0" smtClean="0"/>
              <a:t>1888 Josef Karel Ludvík Habsburský: </a:t>
            </a:r>
            <a:r>
              <a:rPr lang="cs-CZ" dirty="0"/>
              <a:t>Cikánská mluvnice – učebnice romského </a:t>
            </a:r>
            <a:r>
              <a:rPr lang="cs-CZ" dirty="0" smtClean="0"/>
              <a:t>jazyka </a:t>
            </a:r>
            <a:r>
              <a:rPr lang="cs-CZ" dirty="0" smtClean="0">
                <a:sym typeface="Wingdings" panose="05000000000000000000" pitchFamily="2" charset="2"/>
              </a:rPr>
              <a:t> gramatika několika dialektů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2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1877 Juraj </a:t>
            </a:r>
            <a:r>
              <a:rPr lang="cs-CZ" dirty="0" err="1" smtClean="0"/>
              <a:t>Ihnátko</a:t>
            </a:r>
            <a:r>
              <a:rPr lang="cs-CZ" dirty="0" smtClean="0"/>
              <a:t>: Cikánská mluvnice </a:t>
            </a:r>
            <a:r>
              <a:rPr lang="cs-CZ" dirty="0" smtClean="0">
                <a:sym typeface="Wingdings" panose="05000000000000000000" pitchFamily="2" charset="2"/>
              </a:rPr>
              <a:t> východoslovenský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1882 Antoine Kalina: Jazyk slovenských Cikánů  západoslovenský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1887 Rudolf </a:t>
            </a:r>
            <a:r>
              <a:rPr lang="cs-CZ" dirty="0" err="1" smtClean="0">
                <a:sym typeface="Wingdings" panose="05000000000000000000" pitchFamily="2" charset="2"/>
              </a:rPr>
              <a:t>Sowa</a:t>
            </a:r>
            <a:r>
              <a:rPr lang="cs-CZ" dirty="0" smtClean="0">
                <a:sym typeface="Wingdings" panose="05000000000000000000" pitchFamily="2" charset="2"/>
              </a:rPr>
              <a:t>: Nářečí slovenských cikánů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1859, 1861 Ferenc </a:t>
            </a:r>
            <a:r>
              <a:rPr lang="cs-CZ" dirty="0" err="1" smtClean="0"/>
              <a:t>Liszt</a:t>
            </a:r>
            <a:r>
              <a:rPr lang="cs-CZ" dirty="0" smtClean="0"/>
              <a:t>: O cikánech a cikánské muzice v Uhrách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polovina 20. století – pravlast </a:t>
            </a:r>
            <a:r>
              <a:rPr lang="cs-CZ" dirty="0" err="1" smtClean="0"/>
              <a:t>Radžastán</a:t>
            </a:r>
            <a:endParaRPr lang="cs-CZ" dirty="0" smtClean="0"/>
          </a:p>
          <a:p>
            <a:r>
              <a:rPr lang="cs-CZ" dirty="0" smtClean="0"/>
              <a:t>Snaha o uchování záznamů pomocí novodobých technologií</a:t>
            </a:r>
          </a:p>
          <a:p>
            <a:pPr>
              <a:buFontTx/>
              <a:buChar char="-"/>
            </a:pPr>
            <a:r>
              <a:rPr lang="cs-CZ" dirty="0" smtClean="0"/>
              <a:t>1901 Milan von </a:t>
            </a:r>
            <a:r>
              <a:rPr lang="cs-CZ" dirty="0" err="1" smtClean="0"/>
              <a:t>Rešetar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první zvukový záznam romštiny na fonograf (pohádka)</a:t>
            </a:r>
          </a:p>
          <a:p>
            <a:pPr>
              <a:buFontTx/>
              <a:buChar char="-"/>
            </a:pPr>
            <a:r>
              <a:rPr lang="cs-CZ" dirty="0" smtClean="0"/>
              <a:t>1915 Rudolf </a:t>
            </a:r>
            <a:r>
              <a:rPr lang="cs-CZ" dirty="0" err="1" smtClean="0"/>
              <a:t>Pöch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první záznam písňové tvorby</a:t>
            </a:r>
            <a:endParaRPr lang="cs-CZ" dirty="0"/>
          </a:p>
        </p:txBody>
      </p:sp>
      <p:pic>
        <p:nvPicPr>
          <p:cNvPr id="4" name="Picture 2" descr="\\Server\shared\Složky zaměstnanců\Schuster Michal\DĚJINY\FOTO\DĚJINY ROMŮ DO 1989 fota-přednáška ZKRÁCENÉ\01 Fota do 1939 - prednaska\01 1mapa-indie-b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"/>
          <a:stretch/>
        </p:blipFill>
        <p:spPr bwMode="auto">
          <a:xfrm>
            <a:off x="1506952" y="1"/>
            <a:ext cx="5412964" cy="684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46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779</Words>
  <Application>Microsoft Office PowerPoint</Application>
  <PresentationFormat>Předvádění na obrazovce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Romistika nebo cikanologie?</vt:lpstr>
      <vt:lpstr>Hledání původu</vt:lpstr>
      <vt:lpstr>Prezentace aplikace PowerPoint</vt:lpstr>
      <vt:lpstr>Nalezení původu</vt:lpstr>
      <vt:lpstr>Prezentace aplikace PowerPoint</vt:lpstr>
      <vt:lpstr>Upřesňování původu</vt:lpstr>
      <vt:lpstr>Prezentace aplikace PowerPoint</vt:lpstr>
      <vt:lpstr>Prezentace aplikace PowerPoint</vt:lpstr>
      <vt:lpstr>Konec hledání původu</vt:lpstr>
      <vt:lpstr>Prezentace aplikace PowerPoint</vt:lpstr>
      <vt:lpstr>Prezentace aplikace PowerPoint</vt:lpstr>
      <vt:lpstr>Prezentace aplikace PowerPoint</vt:lpstr>
      <vt:lpstr>Prezentace aplikace PowerPoint</vt:lpstr>
      <vt:lpstr>Jeden obor – více názvů</vt:lpstr>
      <vt:lpstr>Institucionální zázemí</vt:lpstr>
      <vt:lpstr>Literatura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Romistika nebo cikanologie?</dc:title>
  <dc:creator>mzm</dc:creator>
  <cp:lastModifiedBy>Jana Poláková</cp:lastModifiedBy>
  <cp:revision>27</cp:revision>
  <dcterms:created xsi:type="dcterms:W3CDTF">2015-02-11T08:29:45Z</dcterms:created>
  <dcterms:modified xsi:type="dcterms:W3CDTF">2023-03-09T10:49:25Z</dcterms:modified>
</cp:coreProperties>
</file>