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21" r:id="rId4"/>
    <p:sldId id="259" r:id="rId5"/>
    <p:sldId id="261" r:id="rId6"/>
    <p:sldId id="313" r:id="rId7"/>
    <p:sldId id="311" r:id="rId8"/>
    <p:sldId id="258" r:id="rId9"/>
    <p:sldId id="260" r:id="rId10"/>
    <p:sldId id="266" r:id="rId11"/>
    <p:sldId id="271" r:id="rId12"/>
    <p:sldId id="316" r:id="rId13"/>
    <p:sldId id="317" r:id="rId14"/>
    <p:sldId id="272" r:id="rId15"/>
    <p:sldId id="31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59"/>
    <p:restoredTop sz="95748"/>
  </p:normalViewPr>
  <p:slideViewPr>
    <p:cSldViewPr snapToGrid="0" snapToObjects="1">
      <p:cViewPr varScale="1">
        <p:scale>
          <a:sx n="100" d="100"/>
          <a:sy n="100" d="100"/>
        </p:scale>
        <p:origin x="18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B263E-7108-6A4A-8DF7-FC5531AD45E0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D0D3D-29E3-9544-BB9D-2CB6CA57D7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58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156A8-DD3E-4FB3-AEC6-640D4EE78E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8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156A8-DD3E-4FB3-AEC6-640D4EE78E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2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779A2-14EB-1B42-AB1B-6CB357E50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628491-052F-3D45-81D5-356043225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6DEC40-DCCB-D14E-9E56-667835C6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CA904A-5414-954B-AB23-05249248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36813-2167-694D-8DF2-E75444CF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80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351D5-A56C-B740-AA5F-635AEF13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4B5F20-E436-634F-B398-D0E0A8518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22C936-BD2E-9A42-AF44-42E6666D4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D001DA-58E6-F044-A9A2-44109E1AE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8B02A4-2E51-874B-8ED1-F8176783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52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2046B7-CD1B-C449-859B-323A91AB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A48744-995E-D44F-966C-4F9AC1673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E504A8-0FA2-B744-AC41-B086117C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C85E4B-6142-7643-9DAB-3EF53E12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691A8-1A75-654B-B988-9E384F9F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40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1FA8E-FAD3-DC45-9C7C-F9443B78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958B5-4E69-6342-BDD9-AA2608AA4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857CA2-A278-2B48-8DB9-C8B63613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2C518B-69DE-2142-AF80-8EF166919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709E10-1B8D-2045-B528-0C6D1C25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850E7-D6A6-9B4F-B746-6B2C27A4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5A5EAD-2B4B-024E-A419-F3AF0791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44B928-DFB4-8E40-9B1C-8E793235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8C5674-B4FA-8148-A364-6CF87489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179DA3-0936-4244-AD98-C7367DF4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95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992B-15EF-8243-9C70-20BD4BFE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8725C-ECE9-1D4E-A912-C3D1BD7BF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E161D8-64C4-9440-AAC5-C64FD5D54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542159-7634-4E4E-AC60-558BA761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15E9EE-48F6-724B-9F35-2E8AC28E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30D0FE-4C3E-2343-9542-52415C7F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22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EB371-9266-204B-95ED-B29F86EB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1BFC64-2CE2-6D42-8EF9-1D19A7709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0A1B68-337C-B941-A482-EC9A6F781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1357B2-F759-FF4A-9432-5D8EEC49C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9CD94F-7690-4F47-A000-FF23DD844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9C9CFA-3479-1749-B630-FCF89707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5DED21B-C7B2-9A47-A010-5FB9A58B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1877040-E8F7-5547-9DBF-63772D3C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92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EDE2F-29BD-C44C-9A07-DD2F49AF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350E68-A00C-6045-AA64-3BD6713D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5B5322-9567-9D44-9C45-BC2219FA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002F86-0495-6D4A-9C8B-F413BCB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32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2E07FB-9618-994F-96A9-3ADC97A8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4FB789-52E5-294B-A1A1-26AE7100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5B998D-C9E3-814D-92AD-76D6A53E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61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EDD5C-7F17-6C44-AD48-DDC55808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4C1FB-F07D-E84C-9D9D-6CB36B50D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27D1C6-4C0D-9743-9108-0D276BC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C1A71E-B37C-8D49-91B7-43FC02ED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BCE0F6-F682-8846-AB07-F5F2FE60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E59DA7-6885-934C-AD4F-9297579D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03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D5217-8FE7-AC45-80B1-A145AFAC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88C7438-6C63-B64D-8572-02E98FD88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B48026-770B-8C4D-9948-9456F7DA5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4AB3D8-367B-5144-AE0A-FCD3BDEC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917FCD-5991-EE4E-B94C-77A89B5E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ADDE0B-22F7-B64E-B4DF-F2811061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54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053F42-9EE2-0B4F-BA9C-E534C267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65EBAD-07B2-4741-8FD6-664A31961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7571B0-906B-894D-B2C9-045F498A8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7D9AC-01D2-F142-B382-A57F973EE1E6}" type="datetimeFigureOut">
              <a:rPr lang="cs-CZ" smtClean="0"/>
              <a:t>04.05.2023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645F31-92AD-C541-B82D-550C66FC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906D2D-9479-7946-8CEB-87E4FE3AD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BFDB-2C49-6347-9FAE-6D181049D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interiér, podepsat, mnoho, budova&#10;&#10;Popis byl vytvořen automaticky">
            <a:extLst>
              <a:ext uri="{FF2B5EF4-FFF2-40B4-BE49-F238E27FC236}">
                <a16:creationId xmlns:a16="http://schemas.microsoft.com/office/drawing/2014/main" id="{E58897A8-7D6E-FE4A-961B-179251EF7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r="-1" b="1353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85D844-847D-2A4A-A779-C80A38521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 fontScale="90000"/>
          </a:bodyPr>
          <a:lstStyle/>
          <a:p>
            <a:r>
              <a:rPr lang="cs-CZ" sz="6600" b="1" dirty="0">
                <a:solidFill>
                  <a:srgbClr val="FFFFFF"/>
                </a:solidFill>
              </a:rPr>
              <a:t> </a:t>
            </a:r>
            <a:br>
              <a:rPr lang="cs-CZ" sz="6600" b="1" dirty="0">
                <a:solidFill>
                  <a:srgbClr val="FFFFFF"/>
                </a:solidFill>
              </a:rPr>
            </a:br>
            <a:r>
              <a:rPr lang="cs-CZ" sz="6600" b="1" dirty="0">
                <a:solidFill>
                  <a:srgbClr val="FFFFFF"/>
                </a:solidFill>
              </a:rPr>
              <a:t>Úvod do orální historie: </a:t>
            </a:r>
            <a:br>
              <a:rPr lang="cs-CZ" sz="6600" b="1" dirty="0">
                <a:solidFill>
                  <a:srgbClr val="FFFFFF"/>
                </a:solidFill>
              </a:rPr>
            </a:br>
            <a:r>
              <a:rPr lang="cs-CZ" sz="6600" b="1" dirty="0">
                <a:solidFill>
                  <a:srgbClr val="FFFFFF"/>
                </a:solidFill>
              </a:rPr>
              <a:t>teorie, metodologie a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A91E27-3690-714D-8D37-457DAC3A9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801368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Jiří Hlaváček</a:t>
            </a:r>
          </a:p>
          <a:p>
            <a:r>
              <a:rPr lang="cs-CZ" dirty="0">
                <a:solidFill>
                  <a:srgbClr val="FFFFFF"/>
                </a:solidFill>
              </a:rPr>
              <a:t>Centrum orální historie, Ústav pro soudobé dějiny AV ČR, v. v. i.</a:t>
            </a:r>
          </a:p>
          <a:p>
            <a:r>
              <a:rPr lang="cs-CZ" dirty="0">
                <a:solidFill>
                  <a:srgbClr val="FFFFFF"/>
                </a:solidFill>
              </a:rPr>
              <a:t>Katedra historických věd, Fakulta humanitních studií UK</a:t>
            </a:r>
          </a:p>
        </p:txBody>
      </p:sp>
      <p:sp>
        <p:nvSpPr>
          <p:cNvPr id="6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ral History transcript and cassette. 20150330_113035">
            <a:extLst>
              <a:ext uri="{FF2B5EF4-FFF2-40B4-BE49-F238E27FC236}">
                <a16:creationId xmlns:a16="http://schemas.microsoft.com/office/drawing/2014/main" id="{AE848916-CD44-49E9-9126-7DEDC780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 b="2634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C3A6BC-8799-4DDC-84A0-F20BA2EB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52" y="1273681"/>
            <a:ext cx="3449614" cy="4726276"/>
          </a:xfrm>
        </p:spPr>
        <p:txBody>
          <a:bodyPr>
            <a:normAutofit/>
          </a:bodyPr>
          <a:lstStyle/>
          <a:p>
            <a:pPr algn="r"/>
            <a: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Náležitosti</a:t>
            </a:r>
            <a:b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orálně-historického pramene</a:t>
            </a:r>
            <a:b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cs-CZ" sz="4000" dirty="0">
              <a:solidFill>
                <a:srgbClr val="FFFFFF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5E5D80-307B-4AA9-9151-156734FD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1065861"/>
            <a:ext cx="4331520" cy="5505059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zvukový nebo audiovizuální záznam 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přepis rozhovoru (volitelně): doslovný, selektivní, redigovaný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protokol o rozhovoru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informovaný souhlas</a:t>
            </a:r>
          </a:p>
          <a:p>
            <a:pPr marL="0" indent="0">
              <a:buNone/>
            </a:pPr>
            <a:endParaRPr lang="cs-CZ" sz="2200" dirty="0">
              <a:solidFill>
                <a:srgbClr val="FFFFFF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rozhovor by měl být pořízen v souladu s etickými standardy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Etický kodex České asociace orální historie</a:t>
            </a:r>
          </a:p>
        </p:txBody>
      </p:sp>
    </p:spTree>
    <p:extLst>
      <p:ext uri="{BB962C8B-B14F-4D97-AF65-F5344CB8AC3E}">
        <p14:creationId xmlns:p14="http://schemas.microsoft.com/office/powerpoint/2010/main" val="346116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bílá, galerie, kytice&#10;&#10;Popis byl vytvořen automaticky">
            <a:extLst>
              <a:ext uri="{FF2B5EF4-FFF2-40B4-BE49-F238E27FC236}">
                <a16:creationId xmlns:a16="http://schemas.microsoft.com/office/drawing/2014/main" id="{750A27DE-6461-4DF6-8F02-BEBC270AB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0717" r="1" b="2737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C3A6BC-8799-4DDC-84A0-F20BA2EB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  <a:ea typeface="Cambria" panose="02040503050406030204" pitchFamily="18" charset="0"/>
              </a:rPr>
              <a:t>Ostatní dokumenty </a:t>
            </a:r>
            <a:br>
              <a:rPr lang="cs-CZ" sz="4000" b="1" dirty="0">
                <a:solidFill>
                  <a:srgbClr val="FFFFFF"/>
                </a:solidFill>
                <a:ea typeface="Cambria" panose="02040503050406030204" pitchFamily="18" charset="0"/>
              </a:rPr>
            </a:br>
            <a:r>
              <a:rPr lang="cs-CZ" sz="4000" b="1" dirty="0">
                <a:solidFill>
                  <a:srgbClr val="FFFFFF"/>
                </a:solidFill>
                <a:ea typeface="Cambria" panose="02040503050406030204" pitchFamily="18" charset="0"/>
              </a:rPr>
              <a:t>a výstupy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5E5D80-307B-4AA9-9151-156734FD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4736765" cy="4726276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fotografie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dobové audio/video záznamy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archiválie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ego-dokumenty (deníky, korespondence, memoáry apod.)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badatelské výstupy</a:t>
            </a:r>
          </a:p>
          <a:p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 cokoliv dalšího</a:t>
            </a:r>
          </a:p>
        </p:txBody>
      </p:sp>
    </p:spTree>
    <p:extLst>
      <p:ext uri="{BB962C8B-B14F-4D97-AF65-F5344CB8AC3E}">
        <p14:creationId xmlns:p14="http://schemas.microsoft.com/office/powerpoint/2010/main" val="395490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0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Free Unrecognizable couple holding hands at sunset Stock Photo">
            <a:extLst>
              <a:ext uri="{FF2B5EF4-FFF2-40B4-BE49-F238E27FC236}">
                <a16:creationId xmlns:a16="http://schemas.microsoft.com/office/drawing/2014/main" id="{A5D36140-1B99-E79A-B97D-E627F96BE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112A04A-EB2D-4B03-B4D2-8C4413A0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1" y="963877"/>
            <a:ext cx="4161366" cy="493024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Etické pilíře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orálně-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historického výzkumu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083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18A10B-470C-49A2-B480-23F29CC4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5484428" cy="4930246"/>
          </a:xfrm>
        </p:spPr>
        <p:txBody>
          <a:bodyPr anchor="ctr">
            <a:normAutofit/>
          </a:bodyPr>
          <a:lstStyle/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dynamický vztah: vědecké poznání </a:t>
            </a:r>
            <a:r>
              <a:rPr lang="cs-CZ" altLang="en-US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práva subjektů</a:t>
            </a:r>
          </a:p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etika: procedurální (legislativa) </a:t>
            </a:r>
            <a:r>
              <a:rPr lang="cs-CZ" altLang="en-US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aplikovaná (praxe)</a:t>
            </a:r>
          </a:p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 dobrovolné participace (informovaný souhlas)</a:t>
            </a:r>
          </a:p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 důvěryhodnosti (soukromí)</a:t>
            </a:r>
          </a:p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 neubližování / prospěšnosti (bezpečí a užitečnost)</a:t>
            </a:r>
          </a:p>
          <a:p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</a:t>
            </a:r>
            <a:r>
              <a:rPr lang="en-US" alt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správnosti / integrity: zpracování výsledků a prezentace výstupů (vědecká a publikační etika)</a:t>
            </a:r>
          </a:p>
        </p:txBody>
      </p:sp>
    </p:spTree>
    <p:extLst>
      <p:ext uri="{BB962C8B-B14F-4D97-AF65-F5344CB8AC3E}">
        <p14:creationId xmlns:p14="http://schemas.microsoft.com/office/powerpoint/2010/main" val="437449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ladivo, Knihy, Zákon, Soud, Právník, Odstavce">
            <a:extLst>
              <a:ext uri="{FF2B5EF4-FFF2-40B4-BE49-F238E27FC236}">
                <a16:creationId xmlns:a16="http://schemas.microsoft.com/office/drawing/2014/main" id="{23B46F01-0331-4F15-AB43-F810FC46B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4386"/>
          <a:stretch/>
        </p:blipFill>
        <p:spPr bwMode="auto">
          <a:xfrm>
            <a:off x="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A8CE95-5DB6-4E0C-9B4D-67ED7A42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Procedurální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etika</a:t>
            </a:r>
            <a:endParaRPr lang="en-GB" sz="4000" b="1" dirty="0">
              <a:solidFill>
                <a:srgbClr val="FFFFFF"/>
              </a:solidFill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4BC67C-CF67-4D16-B80C-309399E92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784" y="1342953"/>
            <a:ext cx="6925785" cy="4726276"/>
          </a:xfrm>
        </p:spPr>
        <p:txBody>
          <a:bodyPr anchor="ctr">
            <a:noAutofit/>
          </a:bodyPr>
          <a:lstStyle/>
          <a:p>
            <a:r>
              <a:rPr lang="cs-CZ" altLang="en-US" sz="2200" dirty="0">
                <a:solidFill>
                  <a:srgbClr val="FFFFFF"/>
                </a:solidFill>
              </a:rPr>
              <a:t>pravidla a návody pro zajištění základních práv a bezpečnosti aktérů výzkumu</a:t>
            </a:r>
          </a:p>
          <a:p>
            <a:pPr marL="0" indent="0">
              <a:buNone/>
            </a:pPr>
            <a:r>
              <a:rPr lang="cs-CZ" altLang="en-US" sz="2200" b="1" dirty="0">
                <a:solidFill>
                  <a:srgbClr val="FFFFFF"/>
                </a:solidFill>
              </a:rPr>
              <a:t>Legislativa:</a:t>
            </a:r>
            <a:endParaRPr lang="cs-CZ" altLang="en-US" sz="2200" dirty="0">
              <a:solidFill>
                <a:srgbClr val="FFFFFF"/>
              </a:solidFill>
            </a:endParaRPr>
          </a:p>
          <a:p>
            <a:r>
              <a:rPr lang="cs-CZ" altLang="en-US" sz="2200" dirty="0">
                <a:solidFill>
                  <a:srgbClr val="FFFFFF"/>
                </a:solidFill>
              </a:rPr>
              <a:t>Listina základních lidských práv a svobod (Ústava ČR)</a:t>
            </a:r>
          </a:p>
          <a:p>
            <a:r>
              <a:rPr lang="cs-CZ" altLang="en-US" sz="2200" dirty="0">
                <a:solidFill>
                  <a:srgbClr val="FFFFFF"/>
                </a:solidFill>
              </a:rPr>
              <a:t>ochrana osobnosti, občanský zákoník (§80-90, zákon č. 89/2012 Sb.)</a:t>
            </a:r>
          </a:p>
          <a:p>
            <a:r>
              <a:rPr lang="cs-CZ" altLang="en-US" sz="2200" dirty="0">
                <a:solidFill>
                  <a:srgbClr val="FFFFFF"/>
                </a:solidFill>
              </a:rPr>
              <a:t>zákon o zpracování osobních údajů (zákon č. 110/2019 Sb.) / GDPR</a:t>
            </a:r>
          </a:p>
          <a:p>
            <a:r>
              <a:rPr lang="cs-CZ" altLang="en-US" sz="2200" dirty="0">
                <a:solidFill>
                  <a:srgbClr val="FFFFFF"/>
                </a:solidFill>
              </a:rPr>
              <a:t>zákon o archivnictví (zákon č. 343/1992 Sb.)</a:t>
            </a:r>
          </a:p>
          <a:p>
            <a:pPr marL="0" indent="0">
              <a:buNone/>
            </a:pPr>
            <a:r>
              <a:rPr lang="cs-CZ" altLang="en-US" sz="2200" b="1" dirty="0">
                <a:solidFill>
                  <a:srgbClr val="FFFFFF"/>
                </a:solidFill>
              </a:rPr>
              <a:t>Profesní etické kodexy:</a:t>
            </a:r>
          </a:p>
          <a:p>
            <a:r>
              <a:rPr lang="cs-CZ" altLang="en-US" sz="2200" dirty="0">
                <a:solidFill>
                  <a:srgbClr val="FFFFFF"/>
                </a:solidFill>
              </a:rPr>
              <a:t>International Oral </a:t>
            </a:r>
            <a:r>
              <a:rPr lang="cs-CZ" altLang="en-US" sz="2200" dirty="0" err="1">
                <a:solidFill>
                  <a:srgbClr val="FFFFFF"/>
                </a:solidFill>
              </a:rPr>
              <a:t>History</a:t>
            </a:r>
            <a:r>
              <a:rPr lang="cs-CZ" altLang="en-US" sz="2200" dirty="0">
                <a:solidFill>
                  <a:srgbClr val="FFFFFF"/>
                </a:solidFill>
              </a:rPr>
              <a:t> </a:t>
            </a:r>
            <a:r>
              <a:rPr lang="cs-CZ" altLang="en-US" sz="2200" dirty="0" err="1">
                <a:solidFill>
                  <a:srgbClr val="FFFFFF"/>
                </a:solidFill>
              </a:rPr>
              <a:t>Association</a:t>
            </a:r>
            <a:r>
              <a:rPr lang="cs-CZ" altLang="en-US" sz="2200" i="1" dirty="0">
                <a:solidFill>
                  <a:srgbClr val="FFFFFF"/>
                </a:solidFill>
              </a:rPr>
              <a:t> </a:t>
            </a:r>
            <a:r>
              <a:rPr lang="cs-CZ" altLang="en-US" sz="2200" dirty="0">
                <a:solidFill>
                  <a:srgbClr val="FFFFFF"/>
                </a:solidFill>
              </a:rPr>
              <a:t>(IOHA)</a:t>
            </a:r>
          </a:p>
          <a:p>
            <a:r>
              <a:rPr lang="cs-CZ" altLang="en-US" sz="2200" dirty="0" err="1">
                <a:solidFill>
                  <a:srgbClr val="FFFFFF"/>
                </a:solidFill>
              </a:rPr>
              <a:t>American</a:t>
            </a:r>
            <a:r>
              <a:rPr lang="cs-CZ" altLang="en-US" sz="2200" dirty="0">
                <a:solidFill>
                  <a:srgbClr val="FFFFFF"/>
                </a:solidFill>
              </a:rPr>
              <a:t> </a:t>
            </a:r>
            <a:r>
              <a:rPr lang="cs-CZ" altLang="en-US" sz="2200" dirty="0" err="1">
                <a:solidFill>
                  <a:srgbClr val="FFFFFF"/>
                </a:solidFill>
              </a:rPr>
              <a:t>Anthropological</a:t>
            </a:r>
            <a:r>
              <a:rPr lang="cs-CZ" altLang="en-US" sz="2200" dirty="0">
                <a:solidFill>
                  <a:srgbClr val="FFFFFF"/>
                </a:solidFill>
              </a:rPr>
              <a:t> </a:t>
            </a:r>
            <a:r>
              <a:rPr lang="cs-CZ" altLang="en-US" sz="2200" dirty="0" err="1">
                <a:solidFill>
                  <a:srgbClr val="FFFFFF"/>
                </a:solidFill>
              </a:rPr>
              <a:t>Association</a:t>
            </a:r>
            <a:r>
              <a:rPr lang="cs-CZ" altLang="en-US" sz="2200" dirty="0">
                <a:solidFill>
                  <a:srgbClr val="FFFFFF"/>
                </a:solidFill>
              </a:rPr>
              <a:t> (AAA)</a:t>
            </a:r>
          </a:p>
          <a:p>
            <a:r>
              <a:rPr lang="cs-CZ" altLang="en-US" sz="2200" dirty="0">
                <a:solidFill>
                  <a:srgbClr val="FFFFFF"/>
                </a:solidFill>
              </a:rPr>
              <a:t>Česká asociace orální historie (COHA)</a:t>
            </a:r>
          </a:p>
        </p:txBody>
      </p:sp>
    </p:spTree>
    <p:extLst>
      <p:ext uri="{BB962C8B-B14F-4D97-AF65-F5344CB8AC3E}">
        <p14:creationId xmlns:p14="http://schemas.microsoft.com/office/powerpoint/2010/main" val="806148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interiér, osoba, okno&#10;&#10;Popis byl vytvořen automaticky">
            <a:extLst>
              <a:ext uri="{FF2B5EF4-FFF2-40B4-BE49-F238E27FC236}">
                <a16:creationId xmlns:a16="http://schemas.microsoft.com/office/drawing/2014/main" id="{604AC383-554C-7B6D-DB36-63BE0DF94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4A14B24-0202-4583-962B-BB05992E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75" y="643051"/>
            <a:ext cx="3866126" cy="5571898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Aplikovaná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etika: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problémy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na každém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kroku…</a:t>
            </a:r>
            <a:endParaRPr lang="en-GB" sz="4000" b="1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7B55B-A1E3-46C7-B94B-738192B5A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0" y="557188"/>
            <a:ext cx="6718300" cy="5843611"/>
          </a:xfrm>
        </p:spPr>
        <p:txBody>
          <a:bodyPr anchor="ctr">
            <a:normAutofit lnSpcReduction="10000"/>
          </a:bodyPr>
          <a:lstStyle/>
          <a:p>
            <a:r>
              <a:rPr lang="cs-CZ" altLang="en-US" sz="2000" dirty="0">
                <a:solidFill>
                  <a:srgbClr val="FFFFFF"/>
                </a:solidFill>
              </a:rPr>
              <a:t>vstup do terénu (způsoby kontaktování)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předpojatost (vnášení vlastních hodnotových soudů do výzkumu)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identita výzkumníka v terénu (otevřené, skryté pozorování, lež usnadňující kontakt apod.)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vztah tazatel a narátor (důvěra, reciprocita, očekávání)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reakce výzkumníka na sdělení důvěrností a emoce narátora (traumatické vzpomínky)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 shromažďování dat (co je ještě pro výzkum důležité, jak archivovat a zpřístupňovat data – Data </a:t>
            </a:r>
            <a:r>
              <a:rPr lang="cs-CZ" altLang="en-US" sz="2000" dirty="0" err="1">
                <a:solidFill>
                  <a:srgbClr val="FFFFFF"/>
                </a:solidFill>
              </a:rPr>
              <a:t>Managament</a:t>
            </a:r>
            <a:r>
              <a:rPr lang="cs-CZ" altLang="en-US" sz="2000" dirty="0">
                <a:solidFill>
                  <a:srgbClr val="FFFFFF"/>
                </a:solidFill>
              </a:rPr>
              <a:t> </a:t>
            </a:r>
            <a:r>
              <a:rPr lang="cs-CZ" altLang="en-US" sz="2000" dirty="0" err="1">
                <a:solidFill>
                  <a:srgbClr val="FFFFFF"/>
                </a:solidFill>
              </a:rPr>
              <a:t>Plan</a:t>
            </a:r>
            <a:r>
              <a:rPr lang="cs-CZ" altLang="en-US" sz="2000" dirty="0">
                <a:solidFill>
                  <a:srgbClr val="FFFFFF"/>
                </a:solidFill>
              </a:rPr>
              <a:t>)  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přání aktéra ukončit svou účast ve výzkumu (jak naložit s daty, přemlouvání)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předložení výstupu narátorovi (hodnocení výzkumníkových interpretací)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sdílená autorita (kdo je víc, pamětník / tazatel / badatel?)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ukončení výzkumu (fáze dobíhání </a:t>
            </a:r>
            <a:r>
              <a:rPr lang="cs-CZ" altLang="en-US" sz="2000" b="1" dirty="0" err="1">
                <a:solidFill>
                  <a:srgbClr val="FFFFFF"/>
                </a:solidFill>
              </a:rPr>
              <a:t>x</a:t>
            </a:r>
            <a:r>
              <a:rPr lang="cs-CZ" altLang="en-US" sz="2000" b="1" dirty="0">
                <a:solidFill>
                  <a:srgbClr val="FFFFFF"/>
                </a:solidFill>
              </a:rPr>
              <a:t> </a:t>
            </a:r>
            <a:r>
              <a:rPr lang="cs-CZ" altLang="en-US" sz="2000" dirty="0">
                <a:solidFill>
                  <a:srgbClr val="FFFFFF"/>
                </a:solidFill>
              </a:rPr>
              <a:t>útěk z terénu) </a:t>
            </a:r>
          </a:p>
          <a:p>
            <a:r>
              <a:rPr lang="cs-CZ" altLang="en-US" sz="2000" dirty="0">
                <a:solidFill>
                  <a:srgbClr val="FFFFFF"/>
                </a:solidFill>
              </a:rPr>
              <a:t>výzkumná zpráva (jak poskládat obraz narátora, co zveřejnit, či nezveřejnit)</a:t>
            </a:r>
          </a:p>
          <a:p>
            <a:endParaRPr lang="en-GB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2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Výsledek obrázku pro that's all folks">
            <a:extLst>
              <a:ext uri="{FF2B5EF4-FFF2-40B4-BE49-F238E27FC236}">
                <a16:creationId xmlns:a16="http://schemas.microsoft.com/office/drawing/2014/main" id="{B28667EC-7D7C-6643-A1EF-ACBE61800E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4A21253-6237-4C40-BFFD-38E4B8902FEE}"/>
              </a:ext>
            </a:extLst>
          </p:cNvPr>
          <p:cNvSpPr txBox="1">
            <a:spLocks/>
          </p:cNvSpPr>
          <p:nvPr/>
        </p:nvSpPr>
        <p:spPr>
          <a:xfrm>
            <a:off x="2258892" y="4546112"/>
            <a:ext cx="8063345" cy="1778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000" b="1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Děkuji</a:t>
            </a:r>
            <a:r>
              <a:rPr lang="en-US" sz="60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Vám</a:t>
            </a:r>
            <a:r>
              <a:rPr lang="en-US" sz="60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za </a:t>
            </a:r>
            <a:r>
              <a:rPr lang="en-US" sz="6000" b="1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pozornost</a:t>
            </a:r>
            <a:r>
              <a:rPr lang="en-US" sz="60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!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Jiri.Hlavacek@fhs.cuni.cz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hlavacek@usd.cas.cz</a:t>
            </a:r>
          </a:p>
        </p:txBody>
      </p:sp>
    </p:spTree>
    <p:extLst>
      <p:ext uri="{BB962C8B-B14F-4D97-AF65-F5344CB8AC3E}">
        <p14:creationId xmlns:p14="http://schemas.microsoft.com/office/powerpoint/2010/main" val="2909769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88895410-1CEB-FDC4-14C0-FD7EC8ACC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BAFEC15-FF29-9099-6F0A-CB13ADBE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840475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Co je orální historie?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605CBD-2D16-D940-A938-FCFD6FDA0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193390"/>
            <a:ext cx="4623652" cy="3452035"/>
          </a:xfrm>
        </p:spPr>
        <p:txBody>
          <a:bodyPr anchor="ctr">
            <a:no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kvalitativní metoda sběru dat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obraz minulosti popsaný slovy: aktérská perspektiva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,,soubor... interdisciplinárních postupů, jejichž prostřednictvím se badatel dobírá nových poznatků o minulosti, a to na základě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ústního sdělení osob, jež byly přímými účastníky či svědky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určité události, procesu nebo doby, která je předmětem výzkumu“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soudobé dějiny (3–4 generace, 80–100 let): komunikativní paměť → kulturní paměť</a:t>
            </a:r>
          </a:p>
        </p:txBody>
      </p:sp>
    </p:spTree>
    <p:extLst>
      <p:ext uri="{BB962C8B-B14F-4D97-AF65-F5344CB8AC3E}">
        <p14:creationId xmlns:p14="http://schemas.microsoft.com/office/powerpoint/2010/main" val="187746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mar pod pásy tanků. V srpnu 1968 ukončila vojska Varšavské smlouvy pražské  jaro — ČT24 — Česká televize">
            <a:extLst>
              <a:ext uri="{FF2B5EF4-FFF2-40B4-BE49-F238E27FC236}">
                <a16:creationId xmlns:a16="http://schemas.microsoft.com/office/drawing/2014/main" id="{9A865772-5B53-B14A-9C96-EB3635D55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1B1746-8D8E-D249-B2CD-20DE0AC4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971958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Proč právě </a:t>
            </a:r>
            <a:br>
              <a:rPr lang="cs-CZ" sz="4000" b="1" dirty="0"/>
            </a:br>
            <a:r>
              <a:rPr lang="cs-CZ" sz="4000" b="1" dirty="0"/>
              <a:t>orální historie?</a:t>
            </a:r>
          </a:p>
        </p:txBody>
      </p:sp>
      <p:sp>
        <p:nvSpPr>
          <p:cNvPr id="103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D8606F-F263-2945-B07F-964DD5FC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623652" cy="310974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absence dostatečného množství ,,klasických“ (tj. písemných) pramenů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výzkum autoritativních a totalitních režimů (schematismus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pluralita pramenů)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zmapování ,,bílých míst“ v dějinách (pestřejší obraz minulosti)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,,demokratizace dějin“ = do centru zájmu staví ,,obyčejného člověka“ (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elity)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interdisciplinarita („desetiboj“)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záchranný výzkum</a:t>
            </a:r>
          </a:p>
        </p:txBody>
      </p:sp>
    </p:spTree>
    <p:extLst>
      <p:ext uri="{BB962C8B-B14F-4D97-AF65-F5344CB8AC3E}">
        <p14:creationId xmlns:p14="http://schemas.microsoft.com/office/powerpoint/2010/main" val="253927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F77720-5E36-9F48-9501-57EACBAE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sz="4000" b="1" dirty="0"/>
              <a:t>Subjektivita a paměť: </a:t>
            </a:r>
            <a:br>
              <a:rPr lang="cs-CZ" sz="4000" b="1" dirty="0"/>
            </a:br>
            <a:r>
              <a:rPr lang="cs-CZ" sz="4000" b="1" dirty="0"/>
              <a:t>problém nebo přínos?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74119-AEF1-834B-9D4D-61D19E211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257799" cy="4159578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minulé prožitky, časový odstup, individuální a kolektivní paměť (biologické faktory, psychické ekvilibrium, generalizace apod.), charakter prostředí, osobní motivy dotazovaného (stylizace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prospektivita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historický pozitivismus (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wie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eigentlich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gewesen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sociální konstruktivismus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postpozitivismus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,,Orální historie vrací subjektivní zážitek zpět do dějin“ (A. von Plato)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nutnost komparace: ,,to, že byl někdo svědkem nějaké události ještě neznamená, že ji pochopil“ (L.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Shopes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objektivní a subjektivní pohled: komplementární složky přístupu k soudobým dějinám - “co“ a „jak“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„proč“ (A.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Portelli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050" name="Picture 2" descr="Optický klam: Děti, psík a… lidská lebka | Zahady.info">
            <a:extLst>
              <a:ext uri="{FF2B5EF4-FFF2-40B4-BE49-F238E27FC236}">
                <a16:creationId xmlns:a16="http://schemas.microsoft.com/office/drawing/2014/main" id="{726FDC7A-06EC-C141-B239-A5A4D86FB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r="-1" b="121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4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8" name="Rectangle 4104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w the Ultimate Analog Music Player Is Making a Comeback">
            <a:extLst>
              <a:ext uri="{FF2B5EF4-FFF2-40B4-BE49-F238E27FC236}">
                <a16:creationId xmlns:a16="http://schemas.microsoft.com/office/drawing/2014/main" id="{4F6A5703-7F75-BE4C-938F-FF7C9B418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31702" b="2"/>
          <a:stretch/>
        </p:blipFill>
        <p:spPr bwMode="auto"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EF6C33-B480-144A-B654-A78CDFF7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435608"/>
            <a:ext cx="6831188" cy="1322887"/>
          </a:xfrm>
        </p:spPr>
        <p:txBody>
          <a:bodyPr>
            <a:normAutofit/>
          </a:bodyPr>
          <a:lstStyle/>
          <a:p>
            <a:r>
              <a:rPr lang="cs-CZ" sz="4000" b="1" dirty="0"/>
              <a:t>Institucionalizace </a:t>
            </a:r>
            <a:br>
              <a:rPr lang="cs-CZ" sz="4000" b="1" dirty="0"/>
            </a:br>
            <a:r>
              <a:rPr lang="cs-CZ" sz="4000" b="1" dirty="0"/>
              <a:t>orální 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52903E-C2FE-3D4A-A030-23B2A165D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085624"/>
            <a:ext cx="6668495" cy="444524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předpoklady: vynález přenosného (kotoučového) magnetofonu; úzké propojení s žurnalistikou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Allan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Nevins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(1890–1971), Columbia Oral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Office v New Yorku (1948)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tři hlavní tematické proudy v USA: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elity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(oficiální velké/událostní dějiny a biografie “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makers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“);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marginalizované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skupiny a ,,obyčejní lidé“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mikrohistorie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každodennost);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komunitní historie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(nejasné metodologické ukotvení, aktivismus)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institucionální mezníky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Oral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(1966), International Oral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(1996), Centrum orální historie ÚSD AV ČR (2000), Česká asociace orální historie (2007), studijní obor OHSD na FHS UK (2008)</a:t>
            </a:r>
          </a:p>
        </p:txBody>
      </p:sp>
    </p:spTree>
    <p:extLst>
      <p:ext uri="{BB962C8B-B14F-4D97-AF65-F5344CB8AC3E}">
        <p14:creationId xmlns:p14="http://schemas.microsoft.com/office/powerpoint/2010/main" val="80021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chaotické, interiér, přeplněné, stoh&#10;&#10;Popis byl vytvořen automaticky">
            <a:extLst>
              <a:ext uri="{FF2B5EF4-FFF2-40B4-BE49-F238E27FC236}">
                <a16:creationId xmlns:a16="http://schemas.microsoft.com/office/drawing/2014/main" id="{A5FC84EB-2A52-EF41-8DC7-F42AEC67C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851" b="68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D2014A-992C-034C-9542-1DC8786A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Specifika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orálně-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historického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výzkumu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ADBBA7-A4B7-8A43-AA05-79159E00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1" y="898670"/>
            <a:ext cx="6387262" cy="5334938"/>
          </a:xfrm>
        </p:spPr>
        <p:txBody>
          <a:bodyPr anchor="ctr">
            <a:no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orální historie jako součást výzkumu: kombinace běžných metod v rámci kvalitativního výzkumu: pozorování, interview, analýza pramenů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intersubjektivita: sdílená autorita = vytváření nového pramene ve vzájemné interakci (</a:t>
            </a:r>
            <a:r>
              <a:rPr lang="cs-CZ" sz="2200" b="1" dirty="0" err="1">
                <a:solidFill>
                  <a:srgbClr val="FFFFFF"/>
                </a:solidFill>
              </a:rPr>
              <a:t>x</a:t>
            </a:r>
            <a:r>
              <a:rPr lang="cs-CZ" sz="2200" b="1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uzavřenost v rámci</a:t>
            </a:r>
            <a:r>
              <a:rPr lang="cs-CZ" sz="2200" b="1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klasická historiografie)</a:t>
            </a:r>
          </a:p>
          <a:p>
            <a:r>
              <a:rPr lang="cs-CZ" sz="2200" dirty="0" err="1">
                <a:solidFill>
                  <a:srgbClr val="FFFFFF"/>
                </a:solidFill>
              </a:rPr>
              <a:t>emická</a:t>
            </a:r>
            <a:r>
              <a:rPr lang="cs-CZ" sz="2200" dirty="0">
                <a:solidFill>
                  <a:srgbClr val="FFFFFF"/>
                </a:solidFill>
              </a:rPr>
              <a:t> (</a:t>
            </a:r>
            <a:r>
              <a:rPr lang="cs-CZ" sz="2200" dirty="0" err="1">
                <a:solidFill>
                  <a:srgbClr val="FFFFFF"/>
                </a:solidFill>
              </a:rPr>
              <a:t>insider</a:t>
            </a:r>
            <a:r>
              <a:rPr lang="cs-CZ" sz="2200" dirty="0">
                <a:solidFill>
                  <a:srgbClr val="FFFFFF"/>
                </a:solidFill>
              </a:rPr>
              <a:t>) a etická (outsider) perspektiva: terénní výzkum </a:t>
            </a:r>
            <a:r>
              <a:rPr lang="cs-CZ" sz="2200" b="1" dirty="0" err="1">
                <a:solidFill>
                  <a:srgbClr val="FFFFFF"/>
                </a:solidFill>
              </a:rPr>
              <a:t>x</a:t>
            </a:r>
            <a:r>
              <a:rPr lang="cs-CZ" sz="2200" b="1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analýza a interpretace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větší nároky na badatelskou erudici a reflexivitu: dynamická a flexibilní povaha terénního výzkumu (časová náročnost, empatie, improvizace, pozornost)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etický rozměr: důvěra mezi účastníky výzkumu, pamětník jako dárce příběhu (informovaný souhlas)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kvalitativní výzkum: vysoká validita </a:t>
            </a:r>
            <a:r>
              <a:rPr lang="cs-CZ" sz="2200" b="1" dirty="0" err="1">
                <a:solidFill>
                  <a:srgbClr val="FFFFFF"/>
                </a:solidFill>
              </a:rPr>
              <a:t>x</a:t>
            </a:r>
            <a:r>
              <a:rPr lang="cs-CZ" sz="2200" b="1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nízká reliabilita </a:t>
            </a:r>
            <a:r>
              <a:rPr lang="cs-CZ" sz="2200" b="1" dirty="0" err="1">
                <a:solidFill>
                  <a:srgbClr val="FFFFFF"/>
                </a:solidFill>
              </a:rPr>
              <a:t>x</a:t>
            </a:r>
            <a:r>
              <a:rPr lang="cs-CZ" sz="2200" b="1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obtížná generalizace</a:t>
            </a:r>
          </a:p>
        </p:txBody>
      </p:sp>
    </p:spTree>
    <p:extLst>
      <p:ext uri="{BB962C8B-B14F-4D97-AF65-F5344CB8AC3E}">
        <p14:creationId xmlns:p14="http://schemas.microsoft.com/office/powerpoint/2010/main" val="349709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0B4EBA5C-A4E8-5F4E-844D-32E140A3A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643" b="70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FB5D34-4DC1-BB4E-B6C9-04ABDCA9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862"/>
            <a:ext cx="4281049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Fáze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 orálně-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historického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výzkumu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185966-0F5D-7847-93ED-388C81E9B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667" y="1072789"/>
            <a:ext cx="6629527" cy="5397284"/>
          </a:xfrm>
        </p:spPr>
        <p:txBody>
          <a:bodyPr anchor="ctr">
            <a:noAutofit/>
          </a:bodyPr>
          <a:lstStyle/>
          <a:p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příprava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diskuse a plánování: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teoretická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(legislativa, archivy, literatura, internet, teoretické či účelové vzorkování)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praktická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(volba způsobu kontaktování, informovaný souhlas, výběr techniky – změna paradigmatu: Covid-19)</a:t>
            </a:r>
          </a:p>
          <a:p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kontaktování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informační schůzka, výběr data a místa setkání, vyjednání informovaného souhlasu</a:t>
            </a:r>
          </a:p>
          <a:p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realizace rozhovorů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životopisné vyprávění, tematické interview, případně další následné rozhovory</a:t>
            </a:r>
          </a:p>
          <a:p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zpracování materiálů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informovaný souhlas, protokol o rozhovoru, přepis rozhovoru, redakce, případně autorizace rozhovoru, archivace</a:t>
            </a:r>
          </a:p>
          <a:p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zpracování výsledků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analýza, interpretace, publikace</a:t>
            </a:r>
            <a:r>
              <a:rPr lang="cs-CZ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20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oložky, taška, různorodost, několik&#10;&#10;Popis byl vytvořen automaticky">
            <a:extLst>
              <a:ext uri="{FF2B5EF4-FFF2-40B4-BE49-F238E27FC236}">
                <a16:creationId xmlns:a16="http://schemas.microsoft.com/office/drawing/2014/main" id="{81F2573B-32FD-9746-9B55-D1828D84F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345" b="500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07F4B4-3853-F647-9E44-0108D8C3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Terénní výzkum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v orální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historii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86450-0025-6544-A8D4-442FB972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198416" cy="5143552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kontaktování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informační schůzka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první (narativní) rozhovor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druhý (polostrukturovaný) rozhovor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další rozhovory (?)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informovaný souhlas (?)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zpracování dokumentace (protokol/</a:t>
            </a:r>
            <a:r>
              <a:rPr lang="cs-CZ" sz="2200" dirty="0" err="1">
                <a:solidFill>
                  <a:srgbClr val="FFFFFF"/>
                </a:solidFill>
              </a:rPr>
              <a:t>y</a:t>
            </a:r>
            <a:r>
              <a:rPr lang="cs-CZ" sz="2200" dirty="0">
                <a:solidFill>
                  <a:srgbClr val="FFFFFF"/>
                </a:solidFill>
              </a:rPr>
              <a:t> + přepis/</a:t>
            </a:r>
            <a:r>
              <a:rPr lang="cs-CZ" sz="2200" dirty="0" err="1">
                <a:solidFill>
                  <a:srgbClr val="FFFFFF"/>
                </a:solidFill>
              </a:rPr>
              <a:t>y</a:t>
            </a:r>
            <a:r>
              <a:rPr lang="cs-CZ" sz="2200" dirty="0">
                <a:solidFill>
                  <a:srgbClr val="FFFFFF"/>
                </a:solidFill>
              </a:rPr>
              <a:t>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redakce/autorizace  (?)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zpětná vazba (?)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poděkování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další kontakt (?)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31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ouvisejÃ­cÃ­ obrÃ¡zek">
            <a:extLst>
              <a:ext uri="{FF2B5EF4-FFF2-40B4-BE49-F238E27FC236}">
                <a16:creationId xmlns:a16="http://schemas.microsoft.com/office/drawing/2014/main" id="{83960F88-645C-A14C-B637-978190F12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368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02FCA5-1F45-674B-9909-714FC214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Průběh rozhovoru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97F3E-CB68-0543-9DA9-CA8DE612A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1065861"/>
            <a:ext cx="6662544" cy="5265665"/>
          </a:xfrm>
        </p:spPr>
        <p:txBody>
          <a:bodyPr anchor="ctr">
            <a:noAutofit/>
          </a:bodyPr>
          <a:lstStyle/>
          <a:p>
            <a:r>
              <a:rPr lang="cs-CZ" altLang="cs-CZ" sz="2200" dirty="0">
                <a:solidFill>
                  <a:srgbClr val="FFFFFF"/>
                </a:solidFill>
              </a:rPr>
              <a:t>vedení rozhovoru je umění i vědou zároveň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rozhovor klade zvýšené nároky na tazatele (pozornost)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,,troj-jediná vazba“ = narátor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tazatel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čtenář / posluchač / auditorium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asymetrický vztah (tazatel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narátor) = aktivní naslouchání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formát: narativní (životopisný)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tematický (polostrukturovaný) rozhovor 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faktory ovlivňující rozhovor (reliabilita): věk, gender, sociální status, stereotypy 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otázky a jejich formulace (otevřené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sugestivní)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flexibilita: individuální struktura a pořadí otázek</a:t>
            </a:r>
          </a:p>
          <a:p>
            <a:r>
              <a:rPr lang="cs-CZ" altLang="cs-CZ" sz="2200" dirty="0">
                <a:solidFill>
                  <a:srgbClr val="FFFFFF"/>
                </a:solidFill>
              </a:rPr>
              <a:t>neutralita tazatele </a:t>
            </a:r>
            <a:r>
              <a:rPr lang="cs-CZ" altLang="cs-CZ" sz="2200" b="1" dirty="0" err="1">
                <a:solidFill>
                  <a:srgbClr val="FFFFFF"/>
                </a:solidFill>
              </a:rPr>
              <a:t>x</a:t>
            </a:r>
            <a:r>
              <a:rPr lang="cs-CZ" altLang="cs-CZ" sz="2200" b="1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 participace na rozhovoru</a:t>
            </a:r>
          </a:p>
        </p:txBody>
      </p:sp>
    </p:spTree>
    <p:extLst>
      <p:ext uri="{BB962C8B-B14F-4D97-AF65-F5344CB8AC3E}">
        <p14:creationId xmlns:p14="http://schemas.microsoft.com/office/powerpoint/2010/main" val="382588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1158</Words>
  <Application>Microsoft Macintosh PowerPoint</Application>
  <PresentationFormat>Širokoúhlá obrazovka</PresentationFormat>
  <Paragraphs>115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  Úvod do orální historie:  teorie, metodologie a praxe</vt:lpstr>
      <vt:lpstr>Co je orální historie?</vt:lpstr>
      <vt:lpstr>Proč právě  orální historie?</vt:lpstr>
      <vt:lpstr>Subjektivita a paměť:  problém nebo přínos?</vt:lpstr>
      <vt:lpstr>Institucionalizace  orální historie</vt:lpstr>
      <vt:lpstr>Specifika  orálně- historického  výzkumu</vt:lpstr>
      <vt:lpstr>Fáze   orálně- historického výzkumu</vt:lpstr>
      <vt:lpstr>Terénní výzkum  v orální  historii</vt:lpstr>
      <vt:lpstr>Průběh rozhovoru</vt:lpstr>
      <vt:lpstr>Náležitosti orálně-historického pramene </vt:lpstr>
      <vt:lpstr>Ostatní dokumenty  a výstupy</vt:lpstr>
      <vt:lpstr>Etické pilíře orálně- historického výzkumu</vt:lpstr>
      <vt:lpstr>Procedurální etika</vt:lpstr>
      <vt:lpstr>Aplikovaná  etika:  problémy  na každém  kroku…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Orální historie ve výzkumu soudobých dějin</dc:title>
  <dc:creator>Jiří Hlaváček</dc:creator>
  <cp:lastModifiedBy>Jiří Hlaváček</cp:lastModifiedBy>
  <cp:revision>122</cp:revision>
  <dcterms:created xsi:type="dcterms:W3CDTF">2022-02-10T14:12:10Z</dcterms:created>
  <dcterms:modified xsi:type="dcterms:W3CDTF">2023-05-04T11:17:16Z</dcterms:modified>
</cp:coreProperties>
</file>