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1"/>
  </p:sldMasterIdLst>
  <p:notesMasterIdLst>
    <p:notesMasterId r:id="rId232"/>
  </p:notesMasterIdLst>
  <p:sldIdLst>
    <p:sldId id="552" r:id="rId2"/>
    <p:sldId id="256" r:id="rId3"/>
    <p:sldId id="293" r:id="rId4"/>
    <p:sldId id="273" r:id="rId5"/>
    <p:sldId id="550" r:id="rId6"/>
    <p:sldId id="551" r:id="rId7"/>
    <p:sldId id="513" r:id="rId8"/>
    <p:sldId id="626" r:id="rId9"/>
    <p:sldId id="521" r:id="rId10"/>
    <p:sldId id="627" r:id="rId11"/>
    <p:sldId id="628" r:id="rId12"/>
    <p:sldId id="629" r:id="rId13"/>
    <p:sldId id="635" r:id="rId14"/>
    <p:sldId id="636" r:id="rId15"/>
    <p:sldId id="625" r:id="rId16"/>
    <p:sldId id="483" r:id="rId17"/>
    <p:sldId id="294" r:id="rId18"/>
    <p:sldId id="295" r:id="rId19"/>
    <p:sldId id="297" r:id="rId20"/>
    <p:sldId id="298" r:id="rId21"/>
    <p:sldId id="299" r:id="rId22"/>
    <p:sldId id="300" r:id="rId23"/>
    <p:sldId id="305" r:id="rId24"/>
    <p:sldId id="301" r:id="rId25"/>
    <p:sldId id="296" r:id="rId26"/>
    <p:sldId id="556" r:id="rId27"/>
    <p:sldId id="557" r:id="rId28"/>
    <p:sldId id="377" r:id="rId29"/>
    <p:sldId id="553" r:id="rId30"/>
    <p:sldId id="555" r:id="rId31"/>
    <p:sldId id="379" r:id="rId32"/>
    <p:sldId id="381" r:id="rId33"/>
    <p:sldId id="382" r:id="rId34"/>
    <p:sldId id="383" r:id="rId35"/>
    <p:sldId id="558" r:id="rId36"/>
    <p:sldId id="554" r:id="rId37"/>
    <p:sldId id="559" r:id="rId38"/>
    <p:sldId id="290" r:id="rId39"/>
    <p:sldId id="311" r:id="rId40"/>
    <p:sldId id="310" r:id="rId41"/>
    <p:sldId id="312" r:id="rId42"/>
    <p:sldId id="313" r:id="rId43"/>
    <p:sldId id="314" r:id="rId44"/>
    <p:sldId id="566" r:id="rId45"/>
    <p:sldId id="287" r:id="rId46"/>
    <p:sldId id="288" r:id="rId47"/>
    <p:sldId id="317" r:id="rId48"/>
    <p:sldId id="292" r:id="rId49"/>
    <p:sldId id="572" r:id="rId50"/>
    <p:sldId id="574" r:id="rId51"/>
    <p:sldId id="578" r:id="rId52"/>
    <p:sldId id="576" r:id="rId53"/>
    <p:sldId id="580" r:id="rId54"/>
    <p:sldId id="573" r:id="rId55"/>
    <p:sldId id="571" r:id="rId56"/>
    <p:sldId id="570" r:id="rId57"/>
    <p:sldId id="567" r:id="rId58"/>
    <p:sldId id="318" r:id="rId59"/>
    <p:sldId id="315" r:id="rId60"/>
    <p:sldId id="316" r:id="rId61"/>
    <p:sldId id="481" r:id="rId62"/>
    <p:sldId id="457" r:id="rId63"/>
    <p:sldId id="582" r:id="rId64"/>
    <p:sldId id="590" r:id="rId65"/>
    <p:sldId id="329" r:id="rId66"/>
    <p:sldId id="326" r:id="rId67"/>
    <p:sldId id="327" r:id="rId68"/>
    <p:sldId id="321" r:id="rId69"/>
    <p:sldId id="319" r:id="rId70"/>
    <p:sldId id="593" r:id="rId71"/>
    <p:sldId id="601" r:id="rId72"/>
    <p:sldId id="594" r:id="rId73"/>
    <p:sldId id="592" r:id="rId74"/>
    <p:sldId id="330" r:id="rId75"/>
    <p:sldId id="589" r:id="rId76"/>
    <p:sldId id="331" r:id="rId77"/>
    <p:sldId id="323" r:id="rId78"/>
    <p:sldId id="603" r:id="rId79"/>
    <p:sldId id="609" r:id="rId80"/>
    <p:sldId id="611" r:id="rId81"/>
    <p:sldId id="612" r:id="rId82"/>
    <p:sldId id="616" r:id="rId83"/>
    <p:sldId id="619" r:id="rId84"/>
    <p:sldId id="620" r:id="rId85"/>
    <p:sldId id="621" r:id="rId86"/>
    <p:sldId id="640" r:id="rId87"/>
    <p:sldId id="622" r:id="rId88"/>
    <p:sldId id="624" r:id="rId89"/>
    <p:sldId id="683" r:id="rId90"/>
    <p:sldId id="670" r:id="rId91"/>
    <p:sldId id="342" r:id="rId92"/>
    <p:sldId id="343" r:id="rId93"/>
    <p:sldId id="341" r:id="rId94"/>
    <p:sldId id="344" r:id="rId95"/>
    <p:sldId id="345" r:id="rId96"/>
    <p:sldId id="346" r:id="rId97"/>
    <p:sldId id="356" r:id="rId98"/>
    <p:sldId id="347" r:id="rId99"/>
    <p:sldId id="661" r:id="rId100"/>
    <p:sldId id="654" r:id="rId101"/>
    <p:sldId id="657" r:id="rId102"/>
    <p:sldId id="655" r:id="rId103"/>
    <p:sldId id="658" r:id="rId104"/>
    <p:sldId id="662" r:id="rId105"/>
    <p:sldId id="491" r:id="rId106"/>
    <p:sldId id="487" r:id="rId107"/>
    <p:sldId id="686" r:id="rId108"/>
    <p:sldId id="495" r:id="rId109"/>
    <p:sldId id="492" r:id="rId110"/>
    <p:sldId id="671" r:id="rId111"/>
    <p:sldId id="501" r:id="rId112"/>
    <p:sldId id="508" r:id="rId113"/>
    <p:sldId id="509" r:id="rId114"/>
    <p:sldId id="500" r:id="rId115"/>
    <p:sldId id="666" r:id="rId116"/>
    <p:sldId id="693" r:id="rId117"/>
    <p:sldId id="689" r:id="rId118"/>
    <p:sldId id="699" r:id="rId119"/>
    <p:sldId id="546" r:id="rId120"/>
    <p:sldId id="700" r:id="rId121"/>
    <p:sldId id="707" r:id="rId122"/>
    <p:sldId id="709" r:id="rId123"/>
    <p:sldId id="713" r:id="rId124"/>
    <p:sldId id="712" r:id="rId125"/>
    <p:sldId id="718" r:id="rId126"/>
    <p:sldId id="720" r:id="rId127"/>
    <p:sldId id="715" r:id="rId128"/>
    <p:sldId id="710" r:id="rId129"/>
    <p:sldId id="701" r:id="rId130"/>
    <p:sldId id="702" r:id="rId131"/>
    <p:sldId id="704" r:id="rId132"/>
    <p:sldId id="703" r:id="rId133"/>
    <p:sldId id="721" r:id="rId134"/>
    <p:sldId id="705" r:id="rId135"/>
    <p:sldId id="727" r:id="rId136"/>
    <p:sldId id="726" r:id="rId137"/>
    <p:sldId id="725" r:id="rId138"/>
    <p:sldId id="728" r:id="rId139"/>
    <p:sldId id="729" r:id="rId140"/>
    <p:sldId id="730" r:id="rId141"/>
    <p:sldId id="731" r:id="rId142"/>
    <p:sldId id="806" r:id="rId143"/>
    <p:sldId id="732" r:id="rId144"/>
    <p:sldId id="733" r:id="rId145"/>
    <p:sldId id="746" r:id="rId146"/>
    <p:sldId id="734" r:id="rId147"/>
    <p:sldId id="735" r:id="rId148"/>
    <p:sldId id="753" r:id="rId149"/>
    <p:sldId id="737" r:id="rId150"/>
    <p:sldId id="736" r:id="rId151"/>
    <p:sldId id="756" r:id="rId152"/>
    <p:sldId id="808" r:id="rId153"/>
    <p:sldId id="809" r:id="rId154"/>
    <p:sldId id="739" r:id="rId155"/>
    <p:sldId id="800" r:id="rId156"/>
    <p:sldId id="740" r:id="rId157"/>
    <p:sldId id="763" r:id="rId158"/>
    <p:sldId id="765" r:id="rId159"/>
    <p:sldId id="762" r:id="rId160"/>
    <p:sldId id="761" r:id="rId161"/>
    <p:sldId id="754" r:id="rId162"/>
    <p:sldId id="799" r:id="rId163"/>
    <p:sldId id="768" r:id="rId164"/>
    <p:sldId id="810" r:id="rId165"/>
    <p:sldId id="811" r:id="rId166"/>
    <p:sldId id="832" r:id="rId167"/>
    <p:sldId id="830" r:id="rId168"/>
    <p:sldId id="812" r:id="rId169"/>
    <p:sldId id="852" r:id="rId170"/>
    <p:sldId id="856" r:id="rId171"/>
    <p:sldId id="872" r:id="rId172"/>
    <p:sldId id="824" r:id="rId173"/>
    <p:sldId id="815" r:id="rId174"/>
    <p:sldId id="816" r:id="rId175"/>
    <p:sldId id="818" r:id="rId176"/>
    <p:sldId id="819" r:id="rId177"/>
    <p:sldId id="817" r:id="rId178"/>
    <p:sldId id="844" r:id="rId179"/>
    <p:sldId id="820" r:id="rId180"/>
    <p:sldId id="867" r:id="rId181"/>
    <p:sldId id="868" r:id="rId182"/>
    <p:sldId id="848" r:id="rId183"/>
    <p:sldId id="821" r:id="rId184"/>
    <p:sldId id="822" r:id="rId185"/>
    <p:sldId id="841" r:id="rId186"/>
    <p:sldId id="825" r:id="rId187"/>
    <p:sldId id="869" r:id="rId188"/>
    <p:sldId id="863" r:id="rId189"/>
    <p:sldId id="783" r:id="rId190"/>
    <p:sldId id="781" r:id="rId191"/>
    <p:sldId id="786" r:id="rId192"/>
    <p:sldId id="785" r:id="rId193"/>
    <p:sldId id="787" r:id="rId194"/>
    <p:sldId id="891" r:id="rId195"/>
    <p:sldId id="892" r:id="rId196"/>
    <p:sldId id="924" r:id="rId197"/>
    <p:sldId id="893" r:id="rId198"/>
    <p:sldId id="925" r:id="rId199"/>
    <p:sldId id="926" r:id="rId200"/>
    <p:sldId id="901" r:id="rId201"/>
    <p:sldId id="904" r:id="rId202"/>
    <p:sldId id="905" r:id="rId203"/>
    <p:sldId id="906" r:id="rId204"/>
    <p:sldId id="271" r:id="rId205"/>
    <p:sldId id="900" r:id="rId206"/>
    <p:sldId id="309" r:id="rId207"/>
    <p:sldId id="903" r:id="rId208"/>
    <p:sldId id="911" r:id="rId209"/>
    <p:sldId id="286" r:id="rId210"/>
    <p:sldId id="918" r:id="rId211"/>
    <p:sldId id="929" r:id="rId212"/>
    <p:sldId id="930" r:id="rId213"/>
    <p:sldId id="947" r:id="rId214"/>
    <p:sldId id="931" r:id="rId215"/>
    <p:sldId id="934" r:id="rId216"/>
    <p:sldId id="936" r:id="rId217"/>
    <p:sldId id="937" r:id="rId218"/>
    <p:sldId id="939" r:id="rId219"/>
    <p:sldId id="940" r:id="rId220"/>
    <p:sldId id="941" r:id="rId221"/>
    <p:sldId id="942" r:id="rId222"/>
    <p:sldId id="958" r:id="rId223"/>
    <p:sldId id="943" r:id="rId224"/>
    <p:sldId id="938" r:id="rId225"/>
    <p:sldId id="983" r:id="rId226"/>
    <p:sldId id="972" r:id="rId227"/>
    <p:sldId id="974" r:id="rId228"/>
    <p:sldId id="973" r:id="rId229"/>
    <p:sldId id="971" r:id="rId230"/>
    <p:sldId id="984" r:id="rId2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řednáška 1" id="{E7A92276-A506-4F7C-9F60-4F1D30777632}">
          <p14:sldIdLst>
            <p14:sldId id="552"/>
            <p14:sldId id="256"/>
            <p14:sldId id="293"/>
            <p14:sldId id="273"/>
            <p14:sldId id="550"/>
            <p14:sldId id="551"/>
            <p14:sldId id="513"/>
            <p14:sldId id="626"/>
            <p14:sldId id="521"/>
            <p14:sldId id="627"/>
            <p14:sldId id="628"/>
            <p14:sldId id="629"/>
            <p14:sldId id="635"/>
            <p14:sldId id="636"/>
            <p14:sldId id="625"/>
            <p14:sldId id="483"/>
            <p14:sldId id="294"/>
            <p14:sldId id="295"/>
            <p14:sldId id="297"/>
            <p14:sldId id="298"/>
            <p14:sldId id="299"/>
            <p14:sldId id="300"/>
            <p14:sldId id="305"/>
            <p14:sldId id="301"/>
            <p14:sldId id="296"/>
            <p14:sldId id="556"/>
            <p14:sldId id="557"/>
            <p14:sldId id="377"/>
            <p14:sldId id="553"/>
            <p14:sldId id="555"/>
            <p14:sldId id="379"/>
            <p14:sldId id="381"/>
            <p14:sldId id="382"/>
            <p14:sldId id="383"/>
            <p14:sldId id="558"/>
            <p14:sldId id="554"/>
          </p14:sldIdLst>
        </p14:section>
        <p14:section name="Přednáška 2" id="{FF22C8B0-5473-42F8-B1F5-8DE68CC8388E}">
          <p14:sldIdLst>
            <p14:sldId id="559"/>
            <p14:sldId id="290"/>
            <p14:sldId id="311"/>
            <p14:sldId id="310"/>
            <p14:sldId id="312"/>
            <p14:sldId id="313"/>
            <p14:sldId id="314"/>
            <p14:sldId id="566"/>
            <p14:sldId id="287"/>
            <p14:sldId id="288"/>
            <p14:sldId id="317"/>
            <p14:sldId id="292"/>
            <p14:sldId id="572"/>
            <p14:sldId id="574"/>
            <p14:sldId id="578"/>
            <p14:sldId id="576"/>
            <p14:sldId id="580"/>
            <p14:sldId id="573"/>
            <p14:sldId id="571"/>
            <p14:sldId id="570"/>
            <p14:sldId id="567"/>
            <p14:sldId id="318"/>
            <p14:sldId id="315"/>
            <p14:sldId id="316"/>
            <p14:sldId id="481"/>
            <p14:sldId id="457"/>
          </p14:sldIdLst>
        </p14:section>
        <p14:section name="Přednáška 3" id="{29958C6D-0DD1-4583-8A7C-FE481794B046}">
          <p14:sldIdLst>
            <p14:sldId id="582"/>
            <p14:sldId id="590"/>
            <p14:sldId id="329"/>
            <p14:sldId id="326"/>
            <p14:sldId id="327"/>
            <p14:sldId id="321"/>
            <p14:sldId id="319"/>
            <p14:sldId id="593"/>
            <p14:sldId id="601"/>
            <p14:sldId id="594"/>
            <p14:sldId id="592"/>
            <p14:sldId id="330"/>
            <p14:sldId id="589"/>
            <p14:sldId id="331"/>
            <p14:sldId id="323"/>
            <p14:sldId id="603"/>
            <p14:sldId id="609"/>
            <p14:sldId id="611"/>
            <p14:sldId id="612"/>
            <p14:sldId id="616"/>
            <p14:sldId id="619"/>
            <p14:sldId id="620"/>
            <p14:sldId id="621"/>
            <p14:sldId id="640"/>
            <p14:sldId id="622"/>
            <p14:sldId id="624"/>
          </p14:sldIdLst>
        </p14:section>
        <p14:section name="Produkce" id="{37187B94-4A47-4CFD-AD19-BBD3BB077BC4}">
          <p14:sldIdLst>
            <p14:sldId id="683"/>
            <p14:sldId id="670"/>
            <p14:sldId id="342"/>
            <p14:sldId id="343"/>
            <p14:sldId id="341"/>
            <p14:sldId id="344"/>
            <p14:sldId id="345"/>
            <p14:sldId id="346"/>
            <p14:sldId id="356"/>
            <p14:sldId id="347"/>
            <p14:sldId id="661"/>
            <p14:sldId id="654"/>
            <p14:sldId id="657"/>
            <p14:sldId id="655"/>
            <p14:sldId id="658"/>
            <p14:sldId id="662"/>
            <p14:sldId id="491"/>
            <p14:sldId id="487"/>
            <p14:sldId id="686"/>
            <p14:sldId id="495"/>
            <p14:sldId id="492"/>
            <p14:sldId id="671"/>
          </p14:sldIdLst>
        </p14:section>
        <p14:section name="žánry a braková produkce" id="{F416EF9E-454D-4D80-BDF1-FFDBAF899598}">
          <p14:sldIdLst/>
        </p14:section>
        <p14:section name="státy" id="{7E588AC1-7B3D-42AC-9F58-F15CE6173B64}">
          <p14:sldIdLst>
            <p14:sldId id="501"/>
            <p14:sldId id="508"/>
            <p14:sldId id="509"/>
            <p14:sldId id="500"/>
            <p14:sldId id="666"/>
            <p14:sldId id="693"/>
          </p14:sldIdLst>
        </p14:section>
        <p14:section name="detektivka a brak" id="{73C971F9-FFF3-4203-98D7-610CD856FC95}">
          <p14:sldIdLst>
            <p14:sldId id="689"/>
            <p14:sldId id="699"/>
            <p14:sldId id="546"/>
            <p14:sldId id="700"/>
            <p14:sldId id="707"/>
            <p14:sldId id="709"/>
            <p14:sldId id="713"/>
            <p14:sldId id="712"/>
            <p14:sldId id="718"/>
            <p14:sldId id="720"/>
            <p14:sldId id="715"/>
            <p14:sldId id="710"/>
            <p14:sldId id="701"/>
            <p14:sldId id="702"/>
            <p14:sldId id="704"/>
            <p14:sldId id="703"/>
            <p14:sldId id="721"/>
            <p14:sldId id="705"/>
            <p14:sldId id="727"/>
            <p14:sldId id="726"/>
            <p14:sldId id="725"/>
            <p14:sldId id="728"/>
            <p14:sldId id="729"/>
            <p14:sldId id="730"/>
            <p14:sldId id="731"/>
            <p14:sldId id="806"/>
            <p14:sldId id="732"/>
            <p14:sldId id="733"/>
            <p14:sldId id="746"/>
            <p14:sldId id="734"/>
            <p14:sldId id="735"/>
            <p14:sldId id="753"/>
            <p14:sldId id="737"/>
            <p14:sldId id="736"/>
            <p14:sldId id="756"/>
            <p14:sldId id="808"/>
            <p14:sldId id="809"/>
            <p14:sldId id="739"/>
            <p14:sldId id="800"/>
            <p14:sldId id="740"/>
            <p14:sldId id="763"/>
            <p14:sldId id="765"/>
            <p14:sldId id="762"/>
            <p14:sldId id="761"/>
            <p14:sldId id="754"/>
            <p14:sldId id="799"/>
            <p14:sldId id="768"/>
            <p14:sldId id="810"/>
            <p14:sldId id="811"/>
            <p14:sldId id="832"/>
            <p14:sldId id="830"/>
            <p14:sldId id="812"/>
            <p14:sldId id="852"/>
            <p14:sldId id="856"/>
            <p14:sldId id="872"/>
            <p14:sldId id="824"/>
            <p14:sldId id="815"/>
            <p14:sldId id="816"/>
            <p14:sldId id="818"/>
            <p14:sldId id="819"/>
            <p14:sldId id="817"/>
            <p14:sldId id="844"/>
            <p14:sldId id="820"/>
            <p14:sldId id="867"/>
            <p14:sldId id="868"/>
            <p14:sldId id="848"/>
            <p14:sldId id="821"/>
            <p14:sldId id="822"/>
            <p14:sldId id="841"/>
            <p14:sldId id="825"/>
            <p14:sldId id="869"/>
            <p14:sldId id="863"/>
            <p14:sldId id="783"/>
            <p14:sldId id="781"/>
            <p14:sldId id="786"/>
            <p14:sldId id="785"/>
            <p14:sldId id="787"/>
            <p14:sldId id="891"/>
            <p14:sldId id="892"/>
            <p14:sldId id="924"/>
            <p14:sldId id="893"/>
            <p14:sldId id="925"/>
            <p14:sldId id="926"/>
            <p14:sldId id="901"/>
            <p14:sldId id="904"/>
            <p14:sldId id="905"/>
            <p14:sldId id="906"/>
            <p14:sldId id="271"/>
            <p14:sldId id="900"/>
            <p14:sldId id="309"/>
            <p14:sldId id="903"/>
            <p14:sldId id="911"/>
            <p14:sldId id="286"/>
            <p14:sldId id="918"/>
            <p14:sldId id="929"/>
            <p14:sldId id="930"/>
            <p14:sldId id="947"/>
            <p14:sldId id="931"/>
            <p14:sldId id="934"/>
            <p14:sldId id="936"/>
            <p14:sldId id="937"/>
            <p14:sldId id="939"/>
            <p14:sldId id="940"/>
            <p14:sldId id="941"/>
            <p14:sldId id="942"/>
            <p14:sldId id="958"/>
            <p14:sldId id="943"/>
            <p14:sldId id="938"/>
            <p14:sldId id="983"/>
            <p14:sldId id="972"/>
            <p14:sldId id="974"/>
            <p14:sldId id="973"/>
            <p14:sldId id="971"/>
            <p14:sldId id="9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904E70-64A3-4F96-9DF0-A110D8BC1CA8}" v="46" dt="2023-03-29T08:24:05.140"/>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microsoft.com/office/2016/11/relationships/changesInfo" Target="changesInfos/changesInfo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microsoft.com/office/2015/10/relationships/revisionInfo" Target="revisionInfo.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presProps" Target="pres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theme" Target="theme/theme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vel Skopal" userId="69c89bff-eb36-402e-af06-99216f10c2a5" providerId="ADAL" clId="{EC904E70-64A3-4F96-9DF0-A110D8BC1CA8}"/>
    <pc:docChg chg="undo redo custSel addSld delSld modSld sldOrd addSection delSection modSection">
      <pc:chgData name="Pavel Skopal" userId="69c89bff-eb36-402e-af06-99216f10c2a5" providerId="ADAL" clId="{EC904E70-64A3-4F96-9DF0-A110D8BC1CA8}" dt="2023-03-29T08:58:17.162" v="7368" actId="113"/>
      <pc:docMkLst>
        <pc:docMk/>
      </pc:docMkLst>
      <pc:sldChg chg="modSp">
        <pc:chgData name="Pavel Skopal" userId="69c89bff-eb36-402e-af06-99216f10c2a5" providerId="ADAL" clId="{EC904E70-64A3-4F96-9DF0-A110D8BC1CA8}" dt="2023-03-22T09:29:48.009" v="563" actId="20578"/>
        <pc:sldMkLst>
          <pc:docMk/>
          <pc:sldMk cId="2284281976" sldId="356"/>
        </pc:sldMkLst>
        <pc:spChg chg="mod">
          <ac:chgData name="Pavel Skopal" userId="69c89bff-eb36-402e-af06-99216f10c2a5" providerId="ADAL" clId="{EC904E70-64A3-4F96-9DF0-A110D8BC1CA8}" dt="2023-03-22T09:29:48.009" v="563" actId="20578"/>
          <ac:spMkLst>
            <pc:docMk/>
            <pc:sldMk cId="2284281976" sldId="356"/>
            <ac:spMk id="4" creationId="{00000000-0000-0000-0000-000000000000}"/>
          </ac:spMkLst>
        </pc:spChg>
      </pc:sldChg>
      <pc:sldChg chg="modSp mod">
        <pc:chgData name="Pavel Skopal" userId="69c89bff-eb36-402e-af06-99216f10c2a5" providerId="ADAL" clId="{EC904E70-64A3-4F96-9DF0-A110D8BC1CA8}" dt="2023-03-22T09:42:22.436" v="692" actId="27636"/>
        <pc:sldMkLst>
          <pc:docMk/>
          <pc:sldMk cId="1137094169" sldId="491"/>
        </pc:sldMkLst>
        <pc:spChg chg="mod">
          <ac:chgData name="Pavel Skopal" userId="69c89bff-eb36-402e-af06-99216f10c2a5" providerId="ADAL" clId="{EC904E70-64A3-4F96-9DF0-A110D8BC1CA8}" dt="2023-03-22T09:42:22.436" v="692" actId="27636"/>
          <ac:spMkLst>
            <pc:docMk/>
            <pc:sldMk cId="1137094169" sldId="491"/>
            <ac:spMk id="3" creationId="{7619DF2D-BFD2-46BE-BB5C-46AD32528D26}"/>
          </ac:spMkLst>
        </pc:spChg>
      </pc:sldChg>
      <pc:sldChg chg="modSp mod">
        <pc:chgData name="Pavel Skopal" userId="69c89bff-eb36-402e-af06-99216f10c2a5" providerId="ADAL" clId="{EC904E70-64A3-4F96-9DF0-A110D8BC1CA8}" dt="2023-03-22T09:09:46.560" v="549" actId="20577"/>
        <pc:sldMkLst>
          <pc:docMk/>
          <pc:sldMk cId="3246880768" sldId="492"/>
        </pc:sldMkLst>
        <pc:spChg chg="mod">
          <ac:chgData name="Pavel Skopal" userId="69c89bff-eb36-402e-af06-99216f10c2a5" providerId="ADAL" clId="{EC904E70-64A3-4F96-9DF0-A110D8BC1CA8}" dt="2023-03-22T09:09:46.560" v="549" actId="20577"/>
          <ac:spMkLst>
            <pc:docMk/>
            <pc:sldMk cId="3246880768" sldId="492"/>
            <ac:spMk id="3" creationId="{EDCC5905-56A6-4986-B522-663549127A79}"/>
          </ac:spMkLst>
        </pc:spChg>
      </pc:sldChg>
      <pc:sldChg chg="addSp modSp mod setBg">
        <pc:chgData name="Pavel Skopal" userId="69c89bff-eb36-402e-af06-99216f10c2a5" providerId="ADAL" clId="{EC904E70-64A3-4F96-9DF0-A110D8BC1CA8}" dt="2023-03-22T09:10:11.628" v="550" actId="26606"/>
        <pc:sldMkLst>
          <pc:docMk/>
          <pc:sldMk cId="3545673430" sldId="495"/>
        </pc:sldMkLst>
        <pc:spChg chg="mod">
          <ac:chgData name="Pavel Skopal" userId="69c89bff-eb36-402e-af06-99216f10c2a5" providerId="ADAL" clId="{EC904E70-64A3-4F96-9DF0-A110D8BC1CA8}" dt="2023-03-22T09:10:11.628" v="550" actId="26606"/>
          <ac:spMkLst>
            <pc:docMk/>
            <pc:sldMk cId="3545673430" sldId="495"/>
            <ac:spMk id="2" creationId="{A6175FA8-D5DD-4B48-9AF5-F49EF23D22E3}"/>
          </ac:spMkLst>
        </pc:spChg>
        <pc:spChg chg="add">
          <ac:chgData name="Pavel Skopal" userId="69c89bff-eb36-402e-af06-99216f10c2a5" providerId="ADAL" clId="{EC904E70-64A3-4F96-9DF0-A110D8BC1CA8}" dt="2023-03-22T09:10:11.628" v="550" actId="26606"/>
          <ac:spMkLst>
            <pc:docMk/>
            <pc:sldMk cId="3545673430" sldId="495"/>
            <ac:spMk id="11" creationId="{4E4490D0-3672-446A-AC12-B4830333BDDD}"/>
          </ac:spMkLst>
        </pc:spChg>
        <pc:spChg chg="add">
          <ac:chgData name="Pavel Skopal" userId="69c89bff-eb36-402e-af06-99216f10c2a5" providerId="ADAL" clId="{EC904E70-64A3-4F96-9DF0-A110D8BC1CA8}" dt="2023-03-22T09:10:11.628" v="550" actId="26606"/>
          <ac:spMkLst>
            <pc:docMk/>
            <pc:sldMk cId="3545673430" sldId="495"/>
            <ac:spMk id="13" creationId="{39CB82C2-DF65-4EC1-8280-F201D50F570B}"/>
          </ac:spMkLst>
        </pc:spChg>
        <pc:spChg chg="add">
          <ac:chgData name="Pavel Skopal" userId="69c89bff-eb36-402e-af06-99216f10c2a5" providerId="ADAL" clId="{EC904E70-64A3-4F96-9DF0-A110D8BC1CA8}" dt="2023-03-22T09:10:11.628" v="550" actId="26606"/>
          <ac:spMkLst>
            <pc:docMk/>
            <pc:sldMk cId="3545673430" sldId="495"/>
            <ac:spMk id="17" creationId="{EB1836F0-F9E0-4D93-9BDD-7EEC6EA05F7B}"/>
          </ac:spMkLst>
        </pc:spChg>
        <pc:spChg chg="add">
          <ac:chgData name="Pavel Skopal" userId="69c89bff-eb36-402e-af06-99216f10c2a5" providerId="ADAL" clId="{EC904E70-64A3-4F96-9DF0-A110D8BC1CA8}" dt="2023-03-22T09:10:11.628" v="550" actId="26606"/>
          <ac:spMkLst>
            <pc:docMk/>
            <pc:sldMk cId="3545673430" sldId="495"/>
            <ac:spMk id="21" creationId="{6D2F28D1-82F9-40FE-935C-85ECF7660D2D}"/>
          </ac:spMkLst>
        </pc:spChg>
        <pc:spChg chg="add">
          <ac:chgData name="Pavel Skopal" userId="69c89bff-eb36-402e-af06-99216f10c2a5" providerId="ADAL" clId="{EC904E70-64A3-4F96-9DF0-A110D8BC1CA8}" dt="2023-03-22T09:10:11.628" v="550" actId="26606"/>
          <ac:spMkLst>
            <pc:docMk/>
            <pc:sldMk cId="3545673430" sldId="495"/>
            <ac:spMk id="23" creationId="{4B670E93-2F53-48FC-AB6C-E99E22D17F31}"/>
          </ac:spMkLst>
        </pc:spChg>
        <pc:picChg chg="mod">
          <ac:chgData name="Pavel Skopal" userId="69c89bff-eb36-402e-af06-99216f10c2a5" providerId="ADAL" clId="{EC904E70-64A3-4F96-9DF0-A110D8BC1CA8}" dt="2023-03-22T09:10:11.628" v="550" actId="26606"/>
          <ac:picMkLst>
            <pc:docMk/>
            <pc:sldMk cId="3545673430" sldId="495"/>
            <ac:picMk id="6" creationId="{AA645068-29F2-4D0E-A0C8-3E1B6D166DB5}"/>
          </ac:picMkLst>
        </pc:picChg>
        <pc:cxnChg chg="add">
          <ac:chgData name="Pavel Skopal" userId="69c89bff-eb36-402e-af06-99216f10c2a5" providerId="ADAL" clId="{EC904E70-64A3-4F96-9DF0-A110D8BC1CA8}" dt="2023-03-22T09:10:11.628" v="550" actId="26606"/>
          <ac:cxnSpMkLst>
            <pc:docMk/>
            <pc:sldMk cId="3545673430" sldId="495"/>
            <ac:cxnSpMk id="15" creationId="{7E1D4427-852B-4B37-8E76-0E9F1810BA2A}"/>
          </ac:cxnSpMkLst>
        </pc:cxnChg>
        <pc:cxnChg chg="add">
          <ac:chgData name="Pavel Skopal" userId="69c89bff-eb36-402e-af06-99216f10c2a5" providerId="ADAL" clId="{EC904E70-64A3-4F96-9DF0-A110D8BC1CA8}" dt="2023-03-22T09:10:11.628" v="550" actId="26606"/>
          <ac:cxnSpMkLst>
            <pc:docMk/>
            <pc:sldMk cId="3545673430" sldId="495"/>
            <ac:cxnSpMk id="19" creationId="{7A49EFD3-A806-4D59-99F1-AA9AFAE4EF71}"/>
          </ac:cxnSpMkLst>
        </pc:cxnChg>
      </pc:sldChg>
      <pc:sldChg chg="del">
        <pc:chgData name="Pavel Skopal" userId="69c89bff-eb36-402e-af06-99216f10c2a5" providerId="ADAL" clId="{EC904E70-64A3-4F96-9DF0-A110D8BC1CA8}" dt="2023-03-26T08:18:31.787" v="1022" actId="2696"/>
        <pc:sldMkLst>
          <pc:docMk/>
          <pc:sldMk cId="839149970" sldId="500"/>
        </pc:sldMkLst>
      </pc:sldChg>
      <pc:sldChg chg="del">
        <pc:chgData name="Pavel Skopal" userId="69c89bff-eb36-402e-af06-99216f10c2a5" providerId="ADAL" clId="{EC904E70-64A3-4F96-9DF0-A110D8BC1CA8}" dt="2023-03-26T08:18:31.787" v="1022" actId="2696"/>
        <pc:sldMkLst>
          <pc:docMk/>
          <pc:sldMk cId="4158432313" sldId="501"/>
        </pc:sldMkLst>
      </pc:sldChg>
      <pc:sldChg chg="modSp mod">
        <pc:chgData name="Pavel Skopal" userId="69c89bff-eb36-402e-af06-99216f10c2a5" providerId="ADAL" clId="{EC904E70-64A3-4F96-9DF0-A110D8BC1CA8}" dt="2023-03-29T06:48:43.933" v="5828" actId="1076"/>
        <pc:sldMkLst>
          <pc:docMk/>
          <pc:sldMk cId="977439148" sldId="508"/>
        </pc:sldMkLst>
        <pc:spChg chg="mod">
          <ac:chgData name="Pavel Skopal" userId="69c89bff-eb36-402e-af06-99216f10c2a5" providerId="ADAL" clId="{EC904E70-64A3-4F96-9DF0-A110D8BC1CA8}" dt="2023-03-29T06:48:43.933" v="5828" actId="1076"/>
          <ac:spMkLst>
            <pc:docMk/>
            <pc:sldMk cId="977439148" sldId="508"/>
            <ac:spMk id="5" creationId="{91E20F8D-BEC5-40DF-8372-96A35B1FC445}"/>
          </ac:spMkLst>
        </pc:spChg>
      </pc:sldChg>
      <pc:sldChg chg="del">
        <pc:chgData name="Pavel Skopal" userId="69c89bff-eb36-402e-af06-99216f10c2a5" providerId="ADAL" clId="{EC904E70-64A3-4F96-9DF0-A110D8BC1CA8}" dt="2023-03-26T08:18:31.787" v="1022" actId="2696"/>
        <pc:sldMkLst>
          <pc:docMk/>
          <pc:sldMk cId="4173424075" sldId="508"/>
        </pc:sldMkLst>
      </pc:sldChg>
      <pc:sldChg chg="del">
        <pc:chgData name="Pavel Skopal" userId="69c89bff-eb36-402e-af06-99216f10c2a5" providerId="ADAL" clId="{EC904E70-64A3-4F96-9DF0-A110D8BC1CA8}" dt="2023-03-26T08:18:31.787" v="1022" actId="2696"/>
        <pc:sldMkLst>
          <pc:docMk/>
          <pc:sldMk cId="2066222227" sldId="509"/>
        </pc:sldMkLst>
      </pc:sldChg>
      <pc:sldChg chg="del">
        <pc:chgData name="Pavel Skopal" userId="69c89bff-eb36-402e-af06-99216f10c2a5" providerId="ADAL" clId="{EC904E70-64A3-4F96-9DF0-A110D8BC1CA8}" dt="2023-03-26T14:19:00.244" v="1338" actId="2696"/>
        <pc:sldMkLst>
          <pc:docMk/>
          <pc:sldMk cId="1864219117" sldId="546"/>
        </pc:sldMkLst>
      </pc:sldChg>
      <pc:sldChg chg="addSp modSp add mod">
        <pc:chgData name="Pavel Skopal" userId="69c89bff-eb36-402e-af06-99216f10c2a5" providerId="ADAL" clId="{EC904E70-64A3-4F96-9DF0-A110D8BC1CA8}" dt="2023-03-29T07:40:39.032" v="6000" actId="14100"/>
        <pc:sldMkLst>
          <pc:docMk/>
          <pc:sldMk cId="2549717923" sldId="546"/>
        </pc:sldMkLst>
        <pc:spChg chg="mod">
          <ac:chgData name="Pavel Skopal" userId="69c89bff-eb36-402e-af06-99216f10c2a5" providerId="ADAL" clId="{EC904E70-64A3-4F96-9DF0-A110D8BC1CA8}" dt="2023-03-29T07:40:39.032" v="6000" actId="14100"/>
          <ac:spMkLst>
            <pc:docMk/>
            <pc:sldMk cId="2549717923" sldId="546"/>
            <ac:spMk id="2" creationId="{00000000-0000-0000-0000-000000000000}"/>
          </ac:spMkLst>
        </pc:spChg>
        <pc:spChg chg="add mod">
          <ac:chgData name="Pavel Skopal" userId="69c89bff-eb36-402e-af06-99216f10c2a5" providerId="ADAL" clId="{EC904E70-64A3-4F96-9DF0-A110D8BC1CA8}" dt="2023-03-26T16:00:11.715" v="2221" actId="20577"/>
          <ac:spMkLst>
            <pc:docMk/>
            <pc:sldMk cId="2549717923" sldId="546"/>
            <ac:spMk id="6" creationId="{7C8F9F4E-B337-3366-2FE7-2B89B6EF97F8}"/>
          </ac:spMkLst>
        </pc:spChg>
        <pc:picChg chg="mod">
          <ac:chgData name="Pavel Skopal" userId="69c89bff-eb36-402e-af06-99216f10c2a5" providerId="ADAL" clId="{EC904E70-64A3-4F96-9DF0-A110D8BC1CA8}" dt="2023-03-26T15:59:21.509" v="2211" actId="1076"/>
          <ac:picMkLst>
            <pc:docMk/>
            <pc:sldMk cId="2549717923" sldId="546"/>
            <ac:picMk id="5" creationId="{00000000-0000-0000-0000-000000000000}"/>
          </ac:picMkLst>
        </pc:picChg>
      </pc:sldChg>
      <pc:sldChg chg="delSp modSp mod">
        <pc:chgData name="Pavel Skopal" userId="69c89bff-eb36-402e-af06-99216f10c2a5" providerId="ADAL" clId="{EC904E70-64A3-4F96-9DF0-A110D8BC1CA8}" dt="2023-03-26T16:16:52.795" v="2229" actId="21"/>
        <pc:sldMkLst>
          <pc:docMk/>
          <pc:sldMk cId="1721925180" sldId="645"/>
        </pc:sldMkLst>
        <pc:spChg chg="del mod">
          <ac:chgData name="Pavel Skopal" userId="69c89bff-eb36-402e-af06-99216f10c2a5" providerId="ADAL" clId="{EC904E70-64A3-4F96-9DF0-A110D8BC1CA8}" dt="2023-03-26T16:16:52.795" v="2229" actId="21"/>
          <ac:spMkLst>
            <pc:docMk/>
            <pc:sldMk cId="1721925180" sldId="645"/>
            <ac:spMk id="2" creationId="{FC074138-E8FA-946E-212F-C00DAFC42FF6}"/>
          </ac:spMkLst>
        </pc:spChg>
      </pc:sldChg>
      <pc:sldChg chg="del">
        <pc:chgData name="Pavel Skopal" userId="69c89bff-eb36-402e-af06-99216f10c2a5" providerId="ADAL" clId="{EC904E70-64A3-4F96-9DF0-A110D8BC1CA8}" dt="2023-03-26T08:18:31.787" v="1022" actId="2696"/>
        <pc:sldMkLst>
          <pc:docMk/>
          <pc:sldMk cId="2879338556" sldId="647"/>
        </pc:sldMkLst>
      </pc:sldChg>
      <pc:sldChg chg="del">
        <pc:chgData name="Pavel Skopal" userId="69c89bff-eb36-402e-af06-99216f10c2a5" providerId="ADAL" clId="{EC904E70-64A3-4F96-9DF0-A110D8BC1CA8}" dt="2023-03-29T06:52:05.740" v="5829" actId="2696"/>
        <pc:sldMkLst>
          <pc:docMk/>
          <pc:sldMk cId="4223346649" sldId="647"/>
        </pc:sldMkLst>
      </pc:sldChg>
      <pc:sldChg chg="modSp mod">
        <pc:chgData name="Pavel Skopal" userId="69c89bff-eb36-402e-af06-99216f10c2a5" providerId="ADAL" clId="{EC904E70-64A3-4F96-9DF0-A110D8BC1CA8}" dt="2023-03-29T06:48:25.197" v="5827" actId="20577"/>
        <pc:sldMkLst>
          <pc:docMk/>
          <pc:sldMk cId="403497254" sldId="649"/>
        </pc:sldMkLst>
        <pc:spChg chg="mod">
          <ac:chgData name="Pavel Skopal" userId="69c89bff-eb36-402e-af06-99216f10c2a5" providerId="ADAL" clId="{EC904E70-64A3-4F96-9DF0-A110D8BC1CA8}" dt="2023-03-29T06:48:25.197" v="5827" actId="20577"/>
          <ac:spMkLst>
            <pc:docMk/>
            <pc:sldMk cId="403497254" sldId="649"/>
            <ac:spMk id="5" creationId="{1C66A668-960C-0FF7-0C87-672CC3F9B072}"/>
          </ac:spMkLst>
        </pc:spChg>
      </pc:sldChg>
      <pc:sldChg chg="del">
        <pc:chgData name="Pavel Skopal" userId="69c89bff-eb36-402e-af06-99216f10c2a5" providerId="ADAL" clId="{EC904E70-64A3-4F96-9DF0-A110D8BC1CA8}" dt="2023-03-26T08:18:31.787" v="1022" actId="2696"/>
        <pc:sldMkLst>
          <pc:docMk/>
          <pc:sldMk cId="2014942273" sldId="649"/>
        </pc:sldMkLst>
      </pc:sldChg>
      <pc:sldChg chg="del">
        <pc:chgData name="Pavel Skopal" userId="69c89bff-eb36-402e-af06-99216f10c2a5" providerId="ADAL" clId="{EC904E70-64A3-4F96-9DF0-A110D8BC1CA8}" dt="2023-03-26T08:18:31.787" v="1022" actId="2696"/>
        <pc:sldMkLst>
          <pc:docMk/>
          <pc:sldMk cId="3310333199" sldId="650"/>
        </pc:sldMkLst>
      </pc:sldChg>
      <pc:sldChg chg="modSp mod">
        <pc:chgData name="Pavel Skopal" userId="69c89bff-eb36-402e-af06-99216f10c2a5" providerId="ADAL" clId="{EC904E70-64A3-4F96-9DF0-A110D8BC1CA8}" dt="2023-03-29T07:27:58.140" v="5876" actId="20577"/>
        <pc:sldMkLst>
          <pc:docMk/>
          <pc:sldMk cId="1204168990" sldId="651"/>
        </pc:sldMkLst>
        <pc:spChg chg="mod">
          <ac:chgData name="Pavel Skopal" userId="69c89bff-eb36-402e-af06-99216f10c2a5" providerId="ADAL" clId="{EC904E70-64A3-4F96-9DF0-A110D8BC1CA8}" dt="2023-03-29T07:27:58.140" v="5876" actId="20577"/>
          <ac:spMkLst>
            <pc:docMk/>
            <pc:sldMk cId="1204168990" sldId="651"/>
            <ac:spMk id="3" creationId="{72E9BF76-9B49-103E-15F0-938F69B72F60}"/>
          </ac:spMkLst>
        </pc:spChg>
      </pc:sldChg>
      <pc:sldChg chg="modSp del mod">
        <pc:chgData name="Pavel Skopal" userId="69c89bff-eb36-402e-af06-99216f10c2a5" providerId="ADAL" clId="{EC904E70-64A3-4F96-9DF0-A110D8BC1CA8}" dt="2023-03-26T08:35:15.262" v="1039" actId="2696"/>
        <pc:sldMkLst>
          <pc:docMk/>
          <pc:sldMk cId="4047662078" sldId="651"/>
        </pc:sldMkLst>
        <pc:spChg chg="mod">
          <ac:chgData name="Pavel Skopal" userId="69c89bff-eb36-402e-af06-99216f10c2a5" providerId="ADAL" clId="{EC904E70-64A3-4F96-9DF0-A110D8BC1CA8}" dt="2023-03-22T09:23:36.111" v="553" actId="20577"/>
          <ac:spMkLst>
            <pc:docMk/>
            <pc:sldMk cId="4047662078" sldId="651"/>
            <ac:spMk id="3" creationId="{72E9BF76-9B49-103E-15F0-938F69B72F60}"/>
          </ac:spMkLst>
        </pc:spChg>
      </pc:sldChg>
      <pc:sldChg chg="modSp mod">
        <pc:chgData name="Pavel Skopal" userId="69c89bff-eb36-402e-af06-99216f10c2a5" providerId="ADAL" clId="{EC904E70-64A3-4F96-9DF0-A110D8BC1CA8}" dt="2023-03-22T08:58:05.932" v="448" actId="20577"/>
        <pc:sldMkLst>
          <pc:docMk/>
          <pc:sldMk cId="3445088239" sldId="655"/>
        </pc:sldMkLst>
        <pc:spChg chg="mod">
          <ac:chgData name="Pavel Skopal" userId="69c89bff-eb36-402e-af06-99216f10c2a5" providerId="ADAL" clId="{EC904E70-64A3-4F96-9DF0-A110D8BC1CA8}" dt="2023-03-22T08:58:05.932" v="448" actId="20577"/>
          <ac:spMkLst>
            <pc:docMk/>
            <pc:sldMk cId="3445088239" sldId="655"/>
            <ac:spMk id="4" creationId="{C93E87D5-53DB-804E-0C64-EA3C343ED242}"/>
          </ac:spMkLst>
        </pc:spChg>
      </pc:sldChg>
      <pc:sldChg chg="delSp mod ord">
        <pc:chgData name="Pavel Skopal" userId="69c89bff-eb36-402e-af06-99216f10c2a5" providerId="ADAL" clId="{EC904E70-64A3-4F96-9DF0-A110D8BC1CA8}" dt="2023-03-22T09:33:20.905" v="565" actId="21"/>
        <pc:sldMkLst>
          <pc:docMk/>
          <pc:sldMk cId="3417640855" sldId="657"/>
        </pc:sldMkLst>
        <pc:spChg chg="del">
          <ac:chgData name="Pavel Skopal" userId="69c89bff-eb36-402e-af06-99216f10c2a5" providerId="ADAL" clId="{EC904E70-64A3-4F96-9DF0-A110D8BC1CA8}" dt="2023-03-22T09:33:20.905" v="565" actId="21"/>
          <ac:spMkLst>
            <pc:docMk/>
            <pc:sldMk cId="3417640855" sldId="657"/>
            <ac:spMk id="4" creationId="{F9A26BA7-7901-C3ED-BD14-D664D0C08522}"/>
          </ac:spMkLst>
        </pc:spChg>
      </pc:sldChg>
      <pc:sldChg chg="mod modShow">
        <pc:chgData name="Pavel Skopal" userId="69c89bff-eb36-402e-af06-99216f10c2a5" providerId="ADAL" clId="{EC904E70-64A3-4F96-9DF0-A110D8BC1CA8}" dt="2023-03-22T09:04:52.686" v="456" actId="729"/>
        <pc:sldMkLst>
          <pc:docMk/>
          <pc:sldMk cId="1911945576" sldId="659"/>
        </pc:sldMkLst>
      </pc:sldChg>
      <pc:sldChg chg="modSp mod">
        <pc:chgData name="Pavel Skopal" userId="69c89bff-eb36-402e-af06-99216f10c2a5" providerId="ADAL" clId="{EC904E70-64A3-4F96-9DF0-A110D8BC1CA8}" dt="2023-03-22T09:32:26.171" v="564" actId="1076"/>
        <pc:sldMkLst>
          <pc:docMk/>
          <pc:sldMk cId="950400452" sldId="661"/>
        </pc:sldMkLst>
        <pc:spChg chg="mod">
          <ac:chgData name="Pavel Skopal" userId="69c89bff-eb36-402e-af06-99216f10c2a5" providerId="ADAL" clId="{EC904E70-64A3-4F96-9DF0-A110D8BC1CA8}" dt="2023-03-22T08:30:24.270" v="6" actId="20577"/>
          <ac:spMkLst>
            <pc:docMk/>
            <pc:sldMk cId="950400452" sldId="661"/>
            <ac:spMk id="7" creationId="{76CDE335-5069-B358-22EB-DA4C3460F9DB}"/>
          </ac:spMkLst>
        </pc:spChg>
        <pc:picChg chg="mod">
          <ac:chgData name="Pavel Skopal" userId="69c89bff-eb36-402e-af06-99216f10c2a5" providerId="ADAL" clId="{EC904E70-64A3-4F96-9DF0-A110D8BC1CA8}" dt="2023-03-22T09:32:26.171" v="564" actId="1076"/>
          <ac:picMkLst>
            <pc:docMk/>
            <pc:sldMk cId="950400452" sldId="661"/>
            <ac:picMk id="6" creationId="{73E49D9D-4C14-F8A6-7D12-02DAD2E00C4E}"/>
          </ac:picMkLst>
        </pc:picChg>
      </pc:sldChg>
      <pc:sldChg chg="modSp mod">
        <pc:chgData name="Pavel Skopal" userId="69c89bff-eb36-402e-af06-99216f10c2a5" providerId="ADAL" clId="{EC904E70-64A3-4F96-9DF0-A110D8BC1CA8}" dt="2023-03-22T09:40:54.502" v="646" actId="20578"/>
        <pc:sldMkLst>
          <pc:docMk/>
          <pc:sldMk cId="1657891943" sldId="663"/>
        </pc:sldMkLst>
        <pc:spChg chg="mod">
          <ac:chgData name="Pavel Skopal" userId="69c89bff-eb36-402e-af06-99216f10c2a5" providerId="ADAL" clId="{EC904E70-64A3-4F96-9DF0-A110D8BC1CA8}" dt="2023-03-22T09:40:54.502" v="646" actId="20578"/>
          <ac:spMkLst>
            <pc:docMk/>
            <pc:sldMk cId="1657891943" sldId="663"/>
            <ac:spMk id="6" creationId="{83772B26-34D3-F661-2AE0-1B3296D50BA6}"/>
          </ac:spMkLst>
        </pc:spChg>
      </pc:sldChg>
      <pc:sldChg chg="modSp mod">
        <pc:chgData name="Pavel Skopal" userId="69c89bff-eb36-402e-af06-99216f10c2a5" providerId="ADAL" clId="{EC904E70-64A3-4F96-9DF0-A110D8BC1CA8}" dt="2023-03-22T09:03:47.427" v="455" actId="20577"/>
        <pc:sldMkLst>
          <pc:docMk/>
          <pc:sldMk cId="150919176" sldId="664"/>
        </pc:sldMkLst>
        <pc:spChg chg="mod">
          <ac:chgData name="Pavel Skopal" userId="69c89bff-eb36-402e-af06-99216f10c2a5" providerId="ADAL" clId="{EC904E70-64A3-4F96-9DF0-A110D8BC1CA8}" dt="2023-03-22T09:03:47.427" v="455" actId="20577"/>
          <ac:spMkLst>
            <pc:docMk/>
            <pc:sldMk cId="150919176" sldId="664"/>
            <ac:spMk id="6" creationId="{BB33D6C0-0519-8676-8C6D-95EB7326DBCA}"/>
          </ac:spMkLst>
        </pc:spChg>
      </pc:sldChg>
      <pc:sldChg chg="modSp mod">
        <pc:chgData name="Pavel Skopal" userId="69c89bff-eb36-402e-af06-99216f10c2a5" providerId="ADAL" clId="{EC904E70-64A3-4F96-9DF0-A110D8BC1CA8}" dt="2023-03-22T09:02:53.178" v="452"/>
        <pc:sldMkLst>
          <pc:docMk/>
          <pc:sldMk cId="1120370080" sldId="665"/>
        </pc:sldMkLst>
        <pc:spChg chg="mod">
          <ac:chgData name="Pavel Skopal" userId="69c89bff-eb36-402e-af06-99216f10c2a5" providerId="ADAL" clId="{EC904E70-64A3-4F96-9DF0-A110D8BC1CA8}" dt="2023-03-22T09:02:53.178" v="452"/>
          <ac:spMkLst>
            <pc:docMk/>
            <pc:sldMk cId="1120370080" sldId="665"/>
            <ac:spMk id="3" creationId="{2FCB1C67-F46B-047E-B906-0AD36D661781}"/>
          </ac:spMkLst>
        </pc:spChg>
      </pc:sldChg>
      <pc:sldChg chg="delDesignElem">
        <pc:chgData name="Pavel Skopal" userId="69c89bff-eb36-402e-af06-99216f10c2a5" providerId="ADAL" clId="{EC904E70-64A3-4F96-9DF0-A110D8BC1CA8}" dt="2023-03-26T08:19:08.554" v="1026"/>
        <pc:sldMkLst>
          <pc:docMk/>
          <pc:sldMk cId="221025262" sldId="666"/>
        </pc:sldMkLst>
      </pc:sldChg>
      <pc:sldChg chg="modSp del mod">
        <pc:chgData name="Pavel Skopal" userId="69c89bff-eb36-402e-af06-99216f10c2a5" providerId="ADAL" clId="{EC904E70-64A3-4F96-9DF0-A110D8BC1CA8}" dt="2023-03-26T08:18:31.787" v="1022" actId="2696"/>
        <pc:sldMkLst>
          <pc:docMk/>
          <pc:sldMk cId="3596834286" sldId="666"/>
        </pc:sldMkLst>
        <pc:picChg chg="mod">
          <ac:chgData name="Pavel Skopal" userId="69c89bff-eb36-402e-af06-99216f10c2a5" providerId="ADAL" clId="{EC904E70-64A3-4F96-9DF0-A110D8BC1CA8}" dt="2023-03-24T12:49:03.571" v="1020" actId="1076"/>
          <ac:picMkLst>
            <pc:docMk/>
            <pc:sldMk cId="3596834286" sldId="666"/>
            <ac:picMk id="5" creationId="{505AC1A7-6DCC-4355-B175-4C64F9CB4711}"/>
          </ac:picMkLst>
        </pc:picChg>
      </pc:sldChg>
      <pc:sldChg chg="del">
        <pc:chgData name="Pavel Skopal" userId="69c89bff-eb36-402e-af06-99216f10c2a5" providerId="ADAL" clId="{EC904E70-64A3-4F96-9DF0-A110D8BC1CA8}" dt="2023-03-26T08:18:31.787" v="1022" actId="2696"/>
        <pc:sldMkLst>
          <pc:docMk/>
          <pc:sldMk cId="2182018731" sldId="667"/>
        </pc:sldMkLst>
      </pc:sldChg>
      <pc:sldChg chg="del">
        <pc:chgData name="Pavel Skopal" userId="69c89bff-eb36-402e-af06-99216f10c2a5" providerId="ADAL" clId="{EC904E70-64A3-4F96-9DF0-A110D8BC1CA8}" dt="2023-03-26T08:18:31.787" v="1022" actId="2696"/>
        <pc:sldMkLst>
          <pc:docMk/>
          <pc:sldMk cId="1929216476" sldId="668"/>
        </pc:sldMkLst>
      </pc:sldChg>
      <pc:sldChg chg="del">
        <pc:chgData name="Pavel Skopal" userId="69c89bff-eb36-402e-af06-99216f10c2a5" providerId="ADAL" clId="{EC904E70-64A3-4F96-9DF0-A110D8BC1CA8}" dt="2023-03-26T08:18:31.787" v="1022" actId="2696"/>
        <pc:sldMkLst>
          <pc:docMk/>
          <pc:sldMk cId="4182793289" sldId="669"/>
        </pc:sldMkLst>
      </pc:sldChg>
      <pc:sldChg chg="modSp mod">
        <pc:chgData name="Pavel Skopal" userId="69c89bff-eb36-402e-af06-99216f10c2a5" providerId="ADAL" clId="{EC904E70-64A3-4F96-9DF0-A110D8BC1CA8}" dt="2023-03-22T09:24:26.086" v="561" actId="20577"/>
        <pc:sldMkLst>
          <pc:docMk/>
          <pc:sldMk cId="1224816186" sldId="670"/>
        </pc:sldMkLst>
        <pc:spChg chg="mod">
          <ac:chgData name="Pavel Skopal" userId="69c89bff-eb36-402e-af06-99216f10c2a5" providerId="ADAL" clId="{EC904E70-64A3-4F96-9DF0-A110D8BC1CA8}" dt="2023-03-22T09:24:26.086" v="561" actId="20577"/>
          <ac:spMkLst>
            <pc:docMk/>
            <pc:sldMk cId="1224816186" sldId="670"/>
            <ac:spMk id="3" creationId="{4E6E9E35-7E08-8936-ECF8-B7C6297584F5}"/>
          </ac:spMkLst>
        </pc:spChg>
      </pc:sldChg>
      <pc:sldChg chg="modSp mod">
        <pc:chgData name="Pavel Skopal" userId="69c89bff-eb36-402e-af06-99216f10c2a5" providerId="ADAL" clId="{EC904E70-64A3-4F96-9DF0-A110D8BC1CA8}" dt="2023-03-22T09:51:41.624" v="708" actId="20577"/>
        <pc:sldMkLst>
          <pc:docMk/>
          <pc:sldMk cId="4057767828" sldId="671"/>
        </pc:sldMkLst>
        <pc:spChg chg="mod">
          <ac:chgData name="Pavel Skopal" userId="69c89bff-eb36-402e-af06-99216f10c2a5" providerId="ADAL" clId="{EC904E70-64A3-4F96-9DF0-A110D8BC1CA8}" dt="2023-03-22T09:51:41.624" v="708" actId="20577"/>
          <ac:spMkLst>
            <pc:docMk/>
            <pc:sldMk cId="4057767828" sldId="671"/>
            <ac:spMk id="1029" creationId="{7CBA195A-5A34-4287-8761-B796E1817F1D}"/>
          </ac:spMkLst>
        </pc:spChg>
      </pc:sldChg>
      <pc:sldChg chg="modSp mod">
        <pc:chgData name="Pavel Skopal" userId="69c89bff-eb36-402e-af06-99216f10c2a5" providerId="ADAL" clId="{EC904E70-64A3-4F96-9DF0-A110D8BC1CA8}" dt="2023-03-22T10:04:23.359" v="1019" actId="20577"/>
        <pc:sldMkLst>
          <pc:docMk/>
          <pc:sldMk cId="1803664650" sldId="672"/>
        </pc:sldMkLst>
        <pc:spChg chg="mod">
          <ac:chgData name="Pavel Skopal" userId="69c89bff-eb36-402e-af06-99216f10c2a5" providerId="ADAL" clId="{EC904E70-64A3-4F96-9DF0-A110D8BC1CA8}" dt="2023-03-22T10:04:23.359" v="1019" actId="20577"/>
          <ac:spMkLst>
            <pc:docMk/>
            <pc:sldMk cId="1803664650" sldId="672"/>
            <ac:spMk id="3" creationId="{0F5338A4-6026-6D79-97BE-21867F2A18A3}"/>
          </ac:spMkLst>
        </pc:spChg>
      </pc:sldChg>
      <pc:sldChg chg="modSp mod">
        <pc:chgData name="Pavel Skopal" userId="69c89bff-eb36-402e-af06-99216f10c2a5" providerId="ADAL" clId="{EC904E70-64A3-4F96-9DF0-A110D8BC1CA8}" dt="2023-03-26T08:54:21.575" v="1074" actId="20577"/>
        <pc:sldMkLst>
          <pc:docMk/>
          <pc:sldMk cId="818865994" sldId="676"/>
        </pc:sldMkLst>
        <pc:spChg chg="mod">
          <ac:chgData name="Pavel Skopal" userId="69c89bff-eb36-402e-af06-99216f10c2a5" providerId="ADAL" clId="{EC904E70-64A3-4F96-9DF0-A110D8BC1CA8}" dt="2023-03-26T08:54:21.575" v="1074" actId="20577"/>
          <ac:spMkLst>
            <pc:docMk/>
            <pc:sldMk cId="818865994" sldId="676"/>
            <ac:spMk id="3" creationId="{3C387734-7935-6EC0-4FAA-49AE3D1058DC}"/>
          </ac:spMkLst>
        </pc:spChg>
      </pc:sldChg>
      <pc:sldChg chg="del">
        <pc:chgData name="Pavel Skopal" userId="69c89bff-eb36-402e-af06-99216f10c2a5" providerId="ADAL" clId="{EC904E70-64A3-4F96-9DF0-A110D8BC1CA8}" dt="2023-03-26T08:35:15.262" v="1039" actId="2696"/>
        <pc:sldMkLst>
          <pc:docMk/>
          <pc:sldMk cId="3909629507" sldId="676"/>
        </pc:sldMkLst>
      </pc:sldChg>
      <pc:sldChg chg="modSp mod">
        <pc:chgData name="Pavel Skopal" userId="69c89bff-eb36-402e-af06-99216f10c2a5" providerId="ADAL" clId="{EC904E70-64A3-4F96-9DF0-A110D8BC1CA8}" dt="2023-03-22T09:28:36.735" v="562" actId="20577"/>
        <pc:sldMkLst>
          <pc:docMk/>
          <pc:sldMk cId="1222235613" sldId="678"/>
        </pc:sldMkLst>
        <pc:spChg chg="mod">
          <ac:chgData name="Pavel Skopal" userId="69c89bff-eb36-402e-af06-99216f10c2a5" providerId="ADAL" clId="{EC904E70-64A3-4F96-9DF0-A110D8BC1CA8}" dt="2023-03-22T09:28:36.735" v="562" actId="20577"/>
          <ac:spMkLst>
            <pc:docMk/>
            <pc:sldMk cId="1222235613" sldId="678"/>
            <ac:spMk id="8" creationId="{D2D5F7F8-AD49-1E11-21C3-C9803EFFCC49}"/>
          </ac:spMkLst>
        </pc:spChg>
      </pc:sldChg>
      <pc:sldChg chg="del mod modShow">
        <pc:chgData name="Pavel Skopal" userId="69c89bff-eb36-402e-af06-99216f10c2a5" providerId="ADAL" clId="{EC904E70-64A3-4F96-9DF0-A110D8BC1CA8}" dt="2023-03-26T08:18:15.655" v="1021" actId="2696"/>
        <pc:sldMkLst>
          <pc:docMk/>
          <pc:sldMk cId="3395331227" sldId="680"/>
        </pc:sldMkLst>
      </pc:sldChg>
      <pc:sldChg chg="del">
        <pc:chgData name="Pavel Skopal" userId="69c89bff-eb36-402e-af06-99216f10c2a5" providerId="ADAL" clId="{EC904E70-64A3-4F96-9DF0-A110D8BC1CA8}" dt="2023-03-26T08:18:35.454" v="1023" actId="2696"/>
        <pc:sldMkLst>
          <pc:docMk/>
          <pc:sldMk cId="2472996332" sldId="681"/>
        </pc:sldMkLst>
      </pc:sldChg>
      <pc:sldChg chg="addSp delSp modSp new mod ord modClrScheme modShow chgLayout">
        <pc:chgData name="Pavel Skopal" userId="69c89bff-eb36-402e-af06-99216f10c2a5" providerId="ADAL" clId="{EC904E70-64A3-4F96-9DF0-A110D8BC1CA8}" dt="2023-03-22T09:34:18.298" v="593" actId="113"/>
        <pc:sldMkLst>
          <pc:docMk/>
          <pc:sldMk cId="3370136224" sldId="687"/>
        </pc:sldMkLst>
        <pc:spChg chg="del mod ord">
          <ac:chgData name="Pavel Skopal" userId="69c89bff-eb36-402e-af06-99216f10c2a5" providerId="ADAL" clId="{EC904E70-64A3-4F96-9DF0-A110D8BC1CA8}" dt="2023-03-22T08:30:41.635" v="8" actId="700"/>
          <ac:spMkLst>
            <pc:docMk/>
            <pc:sldMk cId="3370136224" sldId="687"/>
            <ac:spMk id="2" creationId="{F40201EF-F47D-D176-8725-E7E4DCBB5F8B}"/>
          </ac:spMkLst>
        </pc:spChg>
        <pc:spChg chg="del mod ord">
          <ac:chgData name="Pavel Skopal" userId="69c89bff-eb36-402e-af06-99216f10c2a5" providerId="ADAL" clId="{EC904E70-64A3-4F96-9DF0-A110D8BC1CA8}" dt="2023-03-22T08:30:41.635" v="8" actId="700"/>
          <ac:spMkLst>
            <pc:docMk/>
            <pc:sldMk cId="3370136224" sldId="687"/>
            <ac:spMk id="3" creationId="{13C5DA27-5BFE-E5CB-711E-7865A81FF172}"/>
          </ac:spMkLst>
        </pc:spChg>
        <pc:spChg chg="del">
          <ac:chgData name="Pavel Skopal" userId="69c89bff-eb36-402e-af06-99216f10c2a5" providerId="ADAL" clId="{EC904E70-64A3-4F96-9DF0-A110D8BC1CA8}" dt="2023-03-22T08:30:41.635" v="8" actId="700"/>
          <ac:spMkLst>
            <pc:docMk/>
            <pc:sldMk cId="3370136224" sldId="687"/>
            <ac:spMk id="4" creationId="{1C1762F9-75E1-CC9A-187B-22CE37C8D482}"/>
          </ac:spMkLst>
        </pc:spChg>
        <pc:spChg chg="add mod ord">
          <ac:chgData name="Pavel Skopal" userId="69c89bff-eb36-402e-af06-99216f10c2a5" providerId="ADAL" clId="{EC904E70-64A3-4F96-9DF0-A110D8BC1CA8}" dt="2023-03-22T08:30:41.635" v="8" actId="700"/>
          <ac:spMkLst>
            <pc:docMk/>
            <pc:sldMk cId="3370136224" sldId="687"/>
            <ac:spMk id="5" creationId="{87A1BB92-3614-CF24-1CBA-D83AFA1E69A3}"/>
          </ac:spMkLst>
        </pc:spChg>
        <pc:spChg chg="add mod ord">
          <ac:chgData name="Pavel Skopal" userId="69c89bff-eb36-402e-af06-99216f10c2a5" providerId="ADAL" clId="{EC904E70-64A3-4F96-9DF0-A110D8BC1CA8}" dt="2023-03-22T09:34:18.298" v="593" actId="113"/>
          <ac:spMkLst>
            <pc:docMk/>
            <pc:sldMk cId="3370136224" sldId="687"/>
            <ac:spMk id="6" creationId="{32751284-852F-4308-DCC2-38DF890EB90B}"/>
          </ac:spMkLst>
        </pc:spChg>
      </pc:sldChg>
      <pc:sldChg chg="modSp new mod modShow">
        <pc:chgData name="Pavel Skopal" userId="69c89bff-eb36-402e-af06-99216f10c2a5" providerId="ADAL" clId="{EC904E70-64A3-4F96-9DF0-A110D8BC1CA8}" dt="2023-03-22T09:55:44.924" v="733" actId="27636"/>
        <pc:sldMkLst>
          <pc:docMk/>
          <pc:sldMk cId="2158993729" sldId="688"/>
        </pc:sldMkLst>
        <pc:spChg chg="mod">
          <ac:chgData name="Pavel Skopal" userId="69c89bff-eb36-402e-af06-99216f10c2a5" providerId="ADAL" clId="{EC904E70-64A3-4F96-9DF0-A110D8BC1CA8}" dt="2023-03-22T09:54:06.220" v="729" actId="20577"/>
          <ac:spMkLst>
            <pc:docMk/>
            <pc:sldMk cId="2158993729" sldId="688"/>
            <ac:spMk id="2" creationId="{96867299-40F8-7442-9B09-D84AB7AC03C4}"/>
          </ac:spMkLst>
        </pc:spChg>
        <pc:spChg chg="mod">
          <ac:chgData name="Pavel Skopal" userId="69c89bff-eb36-402e-af06-99216f10c2a5" providerId="ADAL" clId="{EC904E70-64A3-4F96-9DF0-A110D8BC1CA8}" dt="2023-03-22T09:55:44.924" v="733" actId="27636"/>
          <ac:spMkLst>
            <pc:docMk/>
            <pc:sldMk cId="2158993729" sldId="688"/>
            <ac:spMk id="3" creationId="{501B5E54-45BF-DA20-A47C-3FB9F8D54A97}"/>
          </ac:spMkLst>
        </pc:spChg>
      </pc:sldChg>
      <pc:sldChg chg="addSp delSp modSp new mod modClrScheme chgLayout">
        <pc:chgData name="Pavel Skopal" userId="69c89bff-eb36-402e-af06-99216f10c2a5" providerId="ADAL" clId="{EC904E70-64A3-4F96-9DF0-A110D8BC1CA8}" dt="2023-03-26T15:36:10.521" v="2169" actId="14100"/>
        <pc:sldMkLst>
          <pc:docMk/>
          <pc:sldMk cId="3711694408" sldId="689"/>
        </pc:sldMkLst>
        <pc:spChg chg="add mod">
          <ac:chgData name="Pavel Skopal" userId="69c89bff-eb36-402e-af06-99216f10c2a5" providerId="ADAL" clId="{EC904E70-64A3-4F96-9DF0-A110D8BC1CA8}" dt="2023-03-26T15:32:33.498" v="2127" actId="20577"/>
          <ac:spMkLst>
            <pc:docMk/>
            <pc:sldMk cId="3711694408" sldId="689"/>
            <ac:spMk id="2" creationId="{99000783-375D-8605-7F72-FB6B51221FCF}"/>
          </ac:spMkLst>
        </pc:spChg>
        <pc:spChg chg="add del mod">
          <ac:chgData name="Pavel Skopal" userId="69c89bff-eb36-402e-af06-99216f10c2a5" providerId="ADAL" clId="{EC904E70-64A3-4F96-9DF0-A110D8BC1CA8}" dt="2023-03-26T15:35:15.723" v="2162"/>
          <ac:spMkLst>
            <pc:docMk/>
            <pc:sldMk cId="3711694408" sldId="689"/>
            <ac:spMk id="3" creationId="{C0F92045-8D45-7C24-7052-34EE421BDD3C}"/>
          </ac:spMkLst>
        </pc:spChg>
        <pc:spChg chg="add mod">
          <ac:chgData name="Pavel Skopal" userId="69c89bff-eb36-402e-af06-99216f10c2a5" providerId="ADAL" clId="{EC904E70-64A3-4F96-9DF0-A110D8BC1CA8}" dt="2023-03-26T15:36:10.521" v="2169" actId="14100"/>
          <ac:spMkLst>
            <pc:docMk/>
            <pc:sldMk cId="3711694408" sldId="689"/>
            <ac:spMk id="6" creationId="{C8447F63-137B-EE59-75C4-5B6D2ACC36A1}"/>
          </ac:spMkLst>
        </pc:spChg>
        <pc:graphicFrameChg chg="add mod">
          <ac:chgData name="Pavel Skopal" userId="69c89bff-eb36-402e-af06-99216f10c2a5" providerId="ADAL" clId="{EC904E70-64A3-4F96-9DF0-A110D8BC1CA8}" dt="2023-03-26T15:36:02.707" v="2166"/>
          <ac:graphicFrameMkLst>
            <pc:docMk/>
            <pc:sldMk cId="3711694408" sldId="689"/>
            <ac:graphicFrameMk id="4" creationId="{47F83FAA-D66F-6DF4-BB10-A00C6FAFA005}"/>
          </ac:graphicFrameMkLst>
        </pc:graphicFrameChg>
      </pc:sldChg>
      <pc:sldChg chg="new add del">
        <pc:chgData name="Pavel Skopal" userId="69c89bff-eb36-402e-af06-99216f10c2a5" providerId="ADAL" clId="{EC904E70-64A3-4F96-9DF0-A110D8BC1CA8}" dt="2023-03-26T16:01:40.659" v="2228" actId="2696"/>
        <pc:sldMkLst>
          <pc:docMk/>
          <pc:sldMk cId="4057393083" sldId="690"/>
        </pc:sldMkLst>
      </pc:sldChg>
      <pc:sldChg chg="addSp modSp new mod modClrScheme modShow chgLayout">
        <pc:chgData name="Pavel Skopal" userId="69c89bff-eb36-402e-af06-99216f10c2a5" providerId="ADAL" clId="{EC904E70-64A3-4F96-9DF0-A110D8BC1CA8}" dt="2023-03-29T07:32:03.040" v="5946" actId="20577"/>
        <pc:sldMkLst>
          <pc:docMk/>
          <pc:sldMk cId="1599974632" sldId="691"/>
        </pc:sldMkLst>
        <pc:spChg chg="add mod">
          <ac:chgData name="Pavel Skopal" userId="69c89bff-eb36-402e-af06-99216f10c2a5" providerId="ADAL" clId="{EC904E70-64A3-4F96-9DF0-A110D8BC1CA8}" dt="2023-03-29T07:32:03.040" v="5946" actId="20577"/>
          <ac:spMkLst>
            <pc:docMk/>
            <pc:sldMk cId="1599974632" sldId="691"/>
            <ac:spMk id="2" creationId="{31CFB7A4-A135-298E-0379-17D73E088A56}"/>
          </ac:spMkLst>
        </pc:spChg>
        <pc:spChg chg="add mod">
          <ac:chgData name="Pavel Skopal" userId="69c89bff-eb36-402e-af06-99216f10c2a5" providerId="ADAL" clId="{EC904E70-64A3-4F96-9DF0-A110D8BC1CA8}" dt="2023-03-29T07:30:45.127" v="5923" actId="27636"/>
          <ac:spMkLst>
            <pc:docMk/>
            <pc:sldMk cId="1599974632" sldId="691"/>
            <ac:spMk id="3" creationId="{34644069-B1F3-1909-0C81-2CD9602D6896}"/>
          </ac:spMkLst>
        </pc:spChg>
      </pc:sldChg>
      <pc:sldChg chg="addSp delSp modSp new mod setBg modClrScheme chgLayout">
        <pc:chgData name="Pavel Skopal" userId="69c89bff-eb36-402e-af06-99216f10c2a5" providerId="ADAL" clId="{EC904E70-64A3-4F96-9DF0-A110D8BC1CA8}" dt="2023-03-26T10:54:14.739" v="1146" actId="20577"/>
        <pc:sldMkLst>
          <pc:docMk/>
          <pc:sldMk cId="577833752" sldId="692"/>
        </pc:sldMkLst>
        <pc:spChg chg="add mod ord">
          <ac:chgData name="Pavel Skopal" userId="69c89bff-eb36-402e-af06-99216f10c2a5" providerId="ADAL" clId="{EC904E70-64A3-4F96-9DF0-A110D8BC1CA8}" dt="2023-03-26T10:54:14.739" v="1146" actId="20577"/>
          <ac:spMkLst>
            <pc:docMk/>
            <pc:sldMk cId="577833752" sldId="692"/>
            <ac:spMk id="2" creationId="{62E51308-BDC5-779E-60E0-0C91A033D0B2}"/>
          </ac:spMkLst>
        </pc:spChg>
        <pc:spChg chg="add del mod">
          <ac:chgData name="Pavel Skopal" userId="69c89bff-eb36-402e-af06-99216f10c2a5" providerId="ADAL" clId="{EC904E70-64A3-4F96-9DF0-A110D8BC1CA8}" dt="2023-03-26T10:52:02.733" v="1120"/>
          <ac:spMkLst>
            <pc:docMk/>
            <pc:sldMk cId="577833752" sldId="692"/>
            <ac:spMk id="3" creationId="{2AB19037-029F-DAE5-835B-F44337996464}"/>
          </ac:spMkLst>
        </pc:spChg>
        <pc:spChg chg="add del mod">
          <ac:chgData name="Pavel Skopal" userId="69c89bff-eb36-402e-af06-99216f10c2a5" providerId="ADAL" clId="{EC904E70-64A3-4F96-9DF0-A110D8BC1CA8}" dt="2023-03-26T10:52:12.472" v="1121"/>
          <ac:spMkLst>
            <pc:docMk/>
            <pc:sldMk cId="577833752" sldId="692"/>
            <ac:spMk id="4" creationId="{25CA0673-5862-F10B-5742-BCB52C9F542D}"/>
          </ac:spMkLst>
        </pc:spChg>
        <pc:spChg chg="add del mod">
          <ac:chgData name="Pavel Skopal" userId="69c89bff-eb36-402e-af06-99216f10c2a5" providerId="ADAL" clId="{EC904E70-64A3-4F96-9DF0-A110D8BC1CA8}" dt="2023-03-26T10:52:15.877" v="1122"/>
          <ac:spMkLst>
            <pc:docMk/>
            <pc:sldMk cId="577833752" sldId="692"/>
            <ac:spMk id="5" creationId="{8DFDD7F1-1453-AD91-A682-CF34F3BFE8EC}"/>
          </ac:spMkLst>
        </pc:spChg>
        <pc:spChg chg="add del mod">
          <ac:chgData name="Pavel Skopal" userId="69c89bff-eb36-402e-af06-99216f10c2a5" providerId="ADAL" clId="{EC904E70-64A3-4F96-9DF0-A110D8BC1CA8}" dt="2023-03-26T10:52:41.908" v="1123"/>
          <ac:spMkLst>
            <pc:docMk/>
            <pc:sldMk cId="577833752" sldId="692"/>
            <ac:spMk id="6" creationId="{CB7CC3EB-BEC3-0348-C414-6E7F00263FBB}"/>
          </ac:spMkLst>
        </pc:spChg>
        <pc:spChg chg="add del mod">
          <ac:chgData name="Pavel Skopal" userId="69c89bff-eb36-402e-af06-99216f10c2a5" providerId="ADAL" clId="{EC904E70-64A3-4F96-9DF0-A110D8BC1CA8}" dt="2023-03-26T10:52:52.817" v="1124"/>
          <ac:spMkLst>
            <pc:docMk/>
            <pc:sldMk cId="577833752" sldId="692"/>
            <ac:spMk id="7" creationId="{82404B84-3A5D-D569-8A8B-6939AF437C85}"/>
          </ac:spMkLst>
        </pc:spChg>
        <pc:spChg chg="add del mod">
          <ac:chgData name="Pavel Skopal" userId="69c89bff-eb36-402e-af06-99216f10c2a5" providerId="ADAL" clId="{EC904E70-64A3-4F96-9DF0-A110D8BC1CA8}" dt="2023-03-26T10:54:07.265" v="1127" actId="26606"/>
          <ac:spMkLst>
            <pc:docMk/>
            <pc:sldMk cId="577833752" sldId="692"/>
            <ac:spMk id="8" creationId="{E7525A24-9BD0-0D45-AC88-58F66BB22FE1}"/>
          </ac:spMkLst>
        </pc:spChg>
        <pc:spChg chg="add mod">
          <ac:chgData name="Pavel Skopal" userId="69c89bff-eb36-402e-af06-99216f10c2a5" providerId="ADAL" clId="{EC904E70-64A3-4F96-9DF0-A110D8BC1CA8}" dt="2023-03-26T10:54:07.265" v="1127" actId="26606"/>
          <ac:spMkLst>
            <pc:docMk/>
            <pc:sldMk cId="577833752" sldId="692"/>
            <ac:spMk id="9" creationId="{D3707D8B-39DF-BAD5-B78D-F2EBBED4C27B}"/>
          </ac:spMkLst>
        </pc:spChg>
        <pc:spChg chg="add">
          <ac:chgData name="Pavel Skopal" userId="69c89bff-eb36-402e-af06-99216f10c2a5" providerId="ADAL" clId="{EC904E70-64A3-4F96-9DF0-A110D8BC1CA8}" dt="2023-03-26T10:54:07.265" v="1127" actId="26606"/>
          <ac:spMkLst>
            <pc:docMk/>
            <pc:sldMk cId="577833752" sldId="692"/>
            <ac:spMk id="1040" creationId="{25C8D2C1-DA83-420D-9635-D52CE066B5DA}"/>
          </ac:spMkLst>
        </pc:spChg>
        <pc:spChg chg="add">
          <ac:chgData name="Pavel Skopal" userId="69c89bff-eb36-402e-af06-99216f10c2a5" providerId="ADAL" clId="{EC904E70-64A3-4F96-9DF0-A110D8BC1CA8}" dt="2023-03-26T10:54:07.265" v="1127" actId="26606"/>
          <ac:spMkLst>
            <pc:docMk/>
            <pc:sldMk cId="577833752" sldId="692"/>
            <ac:spMk id="1042" creationId="{434F74C9-6A0B-409E-AD1C-45B58BE91BB8}"/>
          </ac:spMkLst>
        </pc:spChg>
        <pc:spChg chg="add">
          <ac:chgData name="Pavel Skopal" userId="69c89bff-eb36-402e-af06-99216f10c2a5" providerId="ADAL" clId="{EC904E70-64A3-4F96-9DF0-A110D8BC1CA8}" dt="2023-03-26T10:54:07.265" v="1127" actId="26606"/>
          <ac:spMkLst>
            <pc:docMk/>
            <pc:sldMk cId="577833752" sldId="692"/>
            <ac:spMk id="1046" creationId="{B76D919A-FC3E-4B4E-BAF0-ED6CFB8DC4AE}"/>
          </ac:spMkLst>
        </pc:spChg>
        <pc:spChg chg="add">
          <ac:chgData name="Pavel Skopal" userId="69c89bff-eb36-402e-af06-99216f10c2a5" providerId="ADAL" clId="{EC904E70-64A3-4F96-9DF0-A110D8BC1CA8}" dt="2023-03-26T10:54:07.265" v="1127" actId="26606"/>
          <ac:spMkLst>
            <pc:docMk/>
            <pc:sldMk cId="577833752" sldId="692"/>
            <ac:spMk id="1048" creationId="{8F66ACBD-1C82-4782-AA7C-05504DD7DE77}"/>
          </ac:spMkLst>
        </pc:spChg>
        <pc:picChg chg="add mod">
          <ac:chgData name="Pavel Skopal" userId="69c89bff-eb36-402e-af06-99216f10c2a5" providerId="ADAL" clId="{EC904E70-64A3-4F96-9DF0-A110D8BC1CA8}" dt="2023-03-26T10:54:07.265" v="1127" actId="26606"/>
          <ac:picMkLst>
            <pc:docMk/>
            <pc:sldMk cId="577833752" sldId="692"/>
            <ac:picMk id="1035" creationId="{B649EDC7-399C-566A-BE0C-DE4CAF9FE8D1}"/>
          </ac:picMkLst>
        </pc:picChg>
        <pc:cxnChg chg="add">
          <ac:chgData name="Pavel Skopal" userId="69c89bff-eb36-402e-af06-99216f10c2a5" providerId="ADAL" clId="{EC904E70-64A3-4F96-9DF0-A110D8BC1CA8}" dt="2023-03-26T10:54:07.265" v="1127" actId="26606"/>
          <ac:cxnSpMkLst>
            <pc:docMk/>
            <pc:sldMk cId="577833752" sldId="692"/>
            <ac:cxnSpMk id="1044" creationId="{F5486A9D-1265-4B57-91E6-68E666B978BC}"/>
          </ac:cxnSpMkLst>
        </pc:cxnChg>
      </pc:sldChg>
      <pc:sldChg chg="new">
        <pc:chgData name="Pavel Skopal" userId="69c89bff-eb36-402e-af06-99216f10c2a5" providerId="ADAL" clId="{EC904E70-64A3-4F96-9DF0-A110D8BC1CA8}" dt="2023-03-26T08:41:57.508" v="1058" actId="680"/>
        <pc:sldMkLst>
          <pc:docMk/>
          <pc:sldMk cId="3129367755" sldId="693"/>
        </pc:sldMkLst>
      </pc:sldChg>
      <pc:sldChg chg="modSp new del mod">
        <pc:chgData name="Pavel Skopal" userId="69c89bff-eb36-402e-af06-99216f10c2a5" providerId="ADAL" clId="{EC904E70-64A3-4F96-9DF0-A110D8BC1CA8}" dt="2023-03-26T08:58:59.209" v="1100" actId="2696"/>
        <pc:sldMkLst>
          <pc:docMk/>
          <pc:sldMk cId="115927284" sldId="694"/>
        </pc:sldMkLst>
        <pc:spChg chg="mod">
          <ac:chgData name="Pavel Skopal" userId="69c89bff-eb36-402e-af06-99216f10c2a5" providerId="ADAL" clId="{EC904E70-64A3-4F96-9DF0-A110D8BC1CA8}" dt="2023-03-26T08:43:35.166" v="1073" actId="13926"/>
          <ac:spMkLst>
            <pc:docMk/>
            <pc:sldMk cId="115927284" sldId="694"/>
            <ac:spMk id="2" creationId="{86BBE501-5041-5C88-9CE9-AF40232A9FF0}"/>
          </ac:spMkLst>
        </pc:spChg>
      </pc:sldChg>
      <pc:sldChg chg="mod modShow">
        <pc:chgData name="Pavel Skopal" userId="69c89bff-eb36-402e-af06-99216f10c2a5" providerId="ADAL" clId="{EC904E70-64A3-4F96-9DF0-A110D8BC1CA8}" dt="2023-03-29T07:03:51.167" v="5844" actId="729"/>
        <pc:sldMkLst>
          <pc:docMk/>
          <pc:sldMk cId="529880761" sldId="694"/>
        </pc:sldMkLst>
      </pc:sldChg>
      <pc:sldChg chg="modSp mod modShow">
        <pc:chgData name="Pavel Skopal" userId="69c89bff-eb36-402e-af06-99216f10c2a5" providerId="ADAL" clId="{EC904E70-64A3-4F96-9DF0-A110D8BC1CA8}" dt="2023-03-29T07:03:54.379" v="5845" actId="729"/>
        <pc:sldMkLst>
          <pc:docMk/>
          <pc:sldMk cId="1398004414" sldId="695"/>
        </pc:sldMkLst>
        <pc:spChg chg="mod">
          <ac:chgData name="Pavel Skopal" userId="69c89bff-eb36-402e-af06-99216f10c2a5" providerId="ADAL" clId="{EC904E70-64A3-4F96-9DF0-A110D8BC1CA8}" dt="2023-03-26T11:10:53.795" v="1295" actId="27636"/>
          <ac:spMkLst>
            <pc:docMk/>
            <pc:sldMk cId="1398004414" sldId="695"/>
            <ac:spMk id="4" creationId="{00000000-0000-0000-0000-000000000000}"/>
          </ac:spMkLst>
        </pc:spChg>
      </pc:sldChg>
      <pc:sldChg chg="addSp delSp modSp mod modShow">
        <pc:chgData name="Pavel Skopal" userId="69c89bff-eb36-402e-af06-99216f10c2a5" providerId="ADAL" clId="{EC904E70-64A3-4F96-9DF0-A110D8BC1CA8}" dt="2023-03-29T07:03:13.285" v="5843" actId="27636"/>
        <pc:sldMkLst>
          <pc:docMk/>
          <pc:sldMk cId="4236626116" sldId="696"/>
        </pc:sldMkLst>
        <pc:spChg chg="del">
          <ac:chgData name="Pavel Skopal" userId="69c89bff-eb36-402e-af06-99216f10c2a5" providerId="ADAL" clId="{EC904E70-64A3-4F96-9DF0-A110D8BC1CA8}" dt="2023-03-29T07:02:59.585" v="5836" actId="21"/>
          <ac:spMkLst>
            <pc:docMk/>
            <pc:sldMk cId="4236626116" sldId="696"/>
            <ac:spMk id="3" creationId="{00000000-0000-0000-0000-000000000000}"/>
          </ac:spMkLst>
        </pc:spChg>
        <pc:spChg chg="del mod">
          <ac:chgData name="Pavel Skopal" userId="69c89bff-eb36-402e-af06-99216f10c2a5" providerId="ADAL" clId="{EC904E70-64A3-4F96-9DF0-A110D8BC1CA8}" dt="2023-03-29T07:03:02.673" v="5837" actId="21"/>
          <ac:spMkLst>
            <pc:docMk/>
            <pc:sldMk cId="4236626116" sldId="696"/>
            <ac:spMk id="4" creationId="{00000000-0000-0000-0000-000000000000}"/>
          </ac:spMkLst>
        </pc:spChg>
        <pc:spChg chg="del">
          <ac:chgData name="Pavel Skopal" userId="69c89bff-eb36-402e-af06-99216f10c2a5" providerId="ADAL" clId="{EC904E70-64A3-4F96-9DF0-A110D8BC1CA8}" dt="2023-03-29T07:03:11.567" v="5841" actId="21"/>
          <ac:spMkLst>
            <pc:docMk/>
            <pc:sldMk cId="4236626116" sldId="696"/>
            <ac:spMk id="5" creationId="{00000000-0000-0000-0000-000000000000}"/>
          </ac:spMkLst>
        </pc:spChg>
        <pc:spChg chg="mod">
          <ac:chgData name="Pavel Skopal" userId="69c89bff-eb36-402e-af06-99216f10c2a5" providerId="ADAL" clId="{EC904E70-64A3-4F96-9DF0-A110D8BC1CA8}" dt="2023-03-29T07:03:13.285" v="5843" actId="27636"/>
          <ac:spMkLst>
            <pc:docMk/>
            <pc:sldMk cId="4236626116" sldId="696"/>
            <ac:spMk id="6" creationId="{00000000-0000-0000-0000-000000000000}"/>
          </ac:spMkLst>
        </pc:spChg>
        <pc:spChg chg="add del mod">
          <ac:chgData name="Pavel Skopal" userId="69c89bff-eb36-402e-af06-99216f10c2a5" providerId="ADAL" clId="{EC904E70-64A3-4F96-9DF0-A110D8BC1CA8}" dt="2023-03-29T07:03:05.973" v="5838" actId="21"/>
          <ac:spMkLst>
            <pc:docMk/>
            <pc:sldMk cId="4236626116" sldId="696"/>
            <ac:spMk id="8" creationId="{C25320A1-64D1-59A3-65C7-AAD6E45386C6}"/>
          </ac:spMkLst>
        </pc:spChg>
      </pc:sldChg>
      <pc:sldChg chg="new">
        <pc:chgData name="Pavel Skopal" userId="69c89bff-eb36-402e-af06-99216f10c2a5" providerId="ADAL" clId="{EC904E70-64A3-4F96-9DF0-A110D8BC1CA8}" dt="2023-03-26T10:59:02.651" v="1249" actId="680"/>
        <pc:sldMkLst>
          <pc:docMk/>
          <pc:sldMk cId="1343915894" sldId="697"/>
        </pc:sldMkLst>
      </pc:sldChg>
      <pc:sldChg chg="del">
        <pc:chgData name="Pavel Skopal" userId="69c89bff-eb36-402e-af06-99216f10c2a5" providerId="ADAL" clId="{EC904E70-64A3-4F96-9DF0-A110D8BC1CA8}" dt="2023-03-26T09:11:09.858" v="1102" actId="2696"/>
        <pc:sldMkLst>
          <pc:docMk/>
          <pc:sldMk cId="1488157957" sldId="697"/>
        </pc:sldMkLst>
      </pc:sldChg>
      <pc:sldChg chg="addSp delSp modSp new mod modClrScheme modShow chgLayout">
        <pc:chgData name="Pavel Skopal" userId="69c89bff-eb36-402e-af06-99216f10c2a5" providerId="ADAL" clId="{EC904E70-64A3-4F96-9DF0-A110D8BC1CA8}" dt="2023-03-29T07:01:26.927" v="5831" actId="20577"/>
        <pc:sldMkLst>
          <pc:docMk/>
          <pc:sldMk cId="2316324102" sldId="698"/>
        </pc:sldMkLst>
        <pc:spChg chg="del mod ord">
          <ac:chgData name="Pavel Skopal" userId="69c89bff-eb36-402e-af06-99216f10c2a5" providerId="ADAL" clId="{EC904E70-64A3-4F96-9DF0-A110D8BC1CA8}" dt="2023-03-26T11:01:02.472" v="1251" actId="700"/>
          <ac:spMkLst>
            <pc:docMk/>
            <pc:sldMk cId="2316324102" sldId="698"/>
            <ac:spMk id="2" creationId="{E463D3F1-A28B-530E-9903-BEF78470132D}"/>
          </ac:spMkLst>
        </pc:spChg>
        <pc:spChg chg="del">
          <ac:chgData name="Pavel Skopal" userId="69c89bff-eb36-402e-af06-99216f10c2a5" providerId="ADAL" clId="{EC904E70-64A3-4F96-9DF0-A110D8BC1CA8}" dt="2023-03-26T11:01:02.472" v="1251" actId="700"/>
          <ac:spMkLst>
            <pc:docMk/>
            <pc:sldMk cId="2316324102" sldId="698"/>
            <ac:spMk id="3" creationId="{0C362B2D-6C6D-BFEF-4C2B-CD7C3A4FC5BC}"/>
          </ac:spMkLst>
        </pc:spChg>
        <pc:spChg chg="del">
          <ac:chgData name="Pavel Skopal" userId="69c89bff-eb36-402e-af06-99216f10c2a5" providerId="ADAL" clId="{EC904E70-64A3-4F96-9DF0-A110D8BC1CA8}" dt="2023-03-26T11:01:02.472" v="1251" actId="700"/>
          <ac:spMkLst>
            <pc:docMk/>
            <pc:sldMk cId="2316324102" sldId="698"/>
            <ac:spMk id="4" creationId="{333A3B8E-899A-2397-4DE1-A29DE1184C84}"/>
          </ac:spMkLst>
        </pc:spChg>
        <pc:spChg chg="del">
          <ac:chgData name="Pavel Skopal" userId="69c89bff-eb36-402e-af06-99216f10c2a5" providerId="ADAL" clId="{EC904E70-64A3-4F96-9DF0-A110D8BC1CA8}" dt="2023-03-26T11:01:02.472" v="1251" actId="700"/>
          <ac:spMkLst>
            <pc:docMk/>
            <pc:sldMk cId="2316324102" sldId="698"/>
            <ac:spMk id="5" creationId="{61E41AB5-3C8E-D743-A668-BC10AEDC25E3}"/>
          </ac:spMkLst>
        </pc:spChg>
        <pc:spChg chg="del">
          <ac:chgData name="Pavel Skopal" userId="69c89bff-eb36-402e-af06-99216f10c2a5" providerId="ADAL" clId="{EC904E70-64A3-4F96-9DF0-A110D8BC1CA8}" dt="2023-03-26T11:01:02.472" v="1251" actId="700"/>
          <ac:spMkLst>
            <pc:docMk/>
            <pc:sldMk cId="2316324102" sldId="698"/>
            <ac:spMk id="6" creationId="{6A9FCEFE-F341-C585-A243-AC976A4F51F7}"/>
          </ac:spMkLst>
        </pc:spChg>
        <pc:spChg chg="add mod ord">
          <ac:chgData name="Pavel Skopal" userId="69c89bff-eb36-402e-af06-99216f10c2a5" providerId="ADAL" clId="{EC904E70-64A3-4F96-9DF0-A110D8BC1CA8}" dt="2023-03-26T11:01:02.472" v="1251" actId="700"/>
          <ac:spMkLst>
            <pc:docMk/>
            <pc:sldMk cId="2316324102" sldId="698"/>
            <ac:spMk id="7" creationId="{A6B58F6A-CF1F-149F-6AC0-CAB3C306B04E}"/>
          </ac:spMkLst>
        </pc:spChg>
        <pc:spChg chg="add mod">
          <ac:chgData name="Pavel Skopal" userId="69c89bff-eb36-402e-af06-99216f10c2a5" providerId="ADAL" clId="{EC904E70-64A3-4F96-9DF0-A110D8BC1CA8}" dt="2023-03-29T07:01:26.927" v="5831" actId="20577"/>
          <ac:spMkLst>
            <pc:docMk/>
            <pc:sldMk cId="2316324102" sldId="698"/>
            <ac:spMk id="9" creationId="{E9914C13-CD27-C6F7-362B-0B441B70E944}"/>
          </ac:spMkLst>
        </pc:spChg>
      </pc:sldChg>
      <pc:sldChg chg="del">
        <pc:chgData name="Pavel Skopal" userId="69c89bff-eb36-402e-af06-99216f10c2a5" providerId="ADAL" clId="{EC904E70-64A3-4F96-9DF0-A110D8BC1CA8}" dt="2023-03-26T09:10:52.155" v="1101" actId="2696"/>
        <pc:sldMkLst>
          <pc:docMk/>
          <pc:sldMk cId="3916561097" sldId="698"/>
        </pc:sldMkLst>
      </pc:sldChg>
      <pc:sldChg chg="delSp modSp mod">
        <pc:chgData name="Pavel Skopal" userId="69c89bff-eb36-402e-af06-99216f10c2a5" providerId="ADAL" clId="{EC904E70-64A3-4F96-9DF0-A110D8BC1CA8}" dt="2023-03-29T07:37:14.422" v="5949" actId="113"/>
        <pc:sldMkLst>
          <pc:docMk/>
          <pc:sldMk cId="3806376962" sldId="699"/>
        </pc:sldMkLst>
        <pc:spChg chg="del">
          <ac:chgData name="Pavel Skopal" userId="69c89bff-eb36-402e-af06-99216f10c2a5" providerId="ADAL" clId="{EC904E70-64A3-4F96-9DF0-A110D8BC1CA8}" dt="2023-03-26T15:53:54.907" v="2172" actId="21"/>
          <ac:spMkLst>
            <pc:docMk/>
            <pc:sldMk cId="3806376962" sldId="699"/>
            <ac:spMk id="3" creationId="{00000000-0000-0000-0000-000000000000}"/>
          </ac:spMkLst>
        </pc:spChg>
        <pc:spChg chg="mod">
          <ac:chgData name="Pavel Skopal" userId="69c89bff-eb36-402e-af06-99216f10c2a5" providerId="ADAL" clId="{EC904E70-64A3-4F96-9DF0-A110D8BC1CA8}" dt="2023-03-29T07:37:14.422" v="5949" actId="113"/>
          <ac:spMkLst>
            <pc:docMk/>
            <pc:sldMk cId="3806376962" sldId="699"/>
            <ac:spMk id="4" creationId="{00000000-0000-0000-0000-000000000000}"/>
          </ac:spMkLst>
        </pc:spChg>
        <pc:picChg chg="mod">
          <ac:chgData name="Pavel Skopal" userId="69c89bff-eb36-402e-af06-99216f10c2a5" providerId="ADAL" clId="{EC904E70-64A3-4F96-9DF0-A110D8BC1CA8}" dt="2023-03-26T15:52:51.532" v="2171" actId="1076"/>
          <ac:picMkLst>
            <pc:docMk/>
            <pc:sldMk cId="3806376962" sldId="699"/>
            <ac:picMk id="7" creationId="{00000000-0000-0000-0000-000000000000}"/>
          </ac:picMkLst>
        </pc:picChg>
      </pc:sldChg>
      <pc:sldChg chg="delSp modSp mod ord">
        <pc:chgData name="Pavel Skopal" userId="69c89bff-eb36-402e-af06-99216f10c2a5" providerId="ADAL" clId="{EC904E70-64A3-4F96-9DF0-A110D8BC1CA8}" dt="2023-03-29T07:45:17.985" v="6029" actId="27636"/>
        <pc:sldMkLst>
          <pc:docMk/>
          <pc:sldMk cId="911828733" sldId="700"/>
        </pc:sldMkLst>
        <pc:spChg chg="del">
          <ac:chgData name="Pavel Skopal" userId="69c89bff-eb36-402e-af06-99216f10c2a5" providerId="ADAL" clId="{EC904E70-64A3-4F96-9DF0-A110D8BC1CA8}" dt="2023-03-29T07:45:15.072" v="6027" actId="21"/>
          <ac:spMkLst>
            <pc:docMk/>
            <pc:sldMk cId="911828733" sldId="700"/>
            <ac:spMk id="3" creationId="{00000000-0000-0000-0000-000000000000}"/>
          </ac:spMkLst>
        </pc:spChg>
        <pc:spChg chg="mod">
          <ac:chgData name="Pavel Skopal" userId="69c89bff-eb36-402e-af06-99216f10c2a5" providerId="ADAL" clId="{EC904E70-64A3-4F96-9DF0-A110D8BC1CA8}" dt="2023-03-29T07:45:17.985" v="6029" actId="27636"/>
          <ac:spMkLst>
            <pc:docMk/>
            <pc:sldMk cId="911828733" sldId="700"/>
            <ac:spMk id="4" creationId="{00000000-0000-0000-0000-000000000000}"/>
          </ac:spMkLst>
        </pc:spChg>
      </pc:sldChg>
      <pc:sldChg chg="modSp mod modShow">
        <pc:chgData name="Pavel Skopal" userId="69c89bff-eb36-402e-af06-99216f10c2a5" providerId="ADAL" clId="{EC904E70-64A3-4F96-9DF0-A110D8BC1CA8}" dt="2023-03-29T08:24:05.139" v="6897" actId="20578"/>
        <pc:sldMkLst>
          <pc:docMk/>
          <pc:sldMk cId="4162584664" sldId="701"/>
        </pc:sldMkLst>
        <pc:spChg chg="mod">
          <ac:chgData name="Pavel Skopal" userId="69c89bff-eb36-402e-af06-99216f10c2a5" providerId="ADAL" clId="{EC904E70-64A3-4F96-9DF0-A110D8BC1CA8}" dt="2023-03-29T08:24:05.139" v="6897" actId="20578"/>
          <ac:spMkLst>
            <pc:docMk/>
            <pc:sldMk cId="4162584664" sldId="701"/>
            <ac:spMk id="2" creationId="{00000000-0000-0000-0000-000000000000}"/>
          </ac:spMkLst>
        </pc:spChg>
      </pc:sldChg>
      <pc:sldChg chg="modSp mod">
        <pc:chgData name="Pavel Skopal" userId="69c89bff-eb36-402e-af06-99216f10c2a5" providerId="ADAL" clId="{EC904E70-64A3-4F96-9DF0-A110D8BC1CA8}" dt="2023-03-26T15:06:46.450" v="2094" actId="113"/>
        <pc:sldMkLst>
          <pc:docMk/>
          <pc:sldMk cId="899765267" sldId="702"/>
        </pc:sldMkLst>
        <pc:spChg chg="mod">
          <ac:chgData name="Pavel Skopal" userId="69c89bff-eb36-402e-af06-99216f10c2a5" providerId="ADAL" clId="{EC904E70-64A3-4F96-9DF0-A110D8BC1CA8}" dt="2023-03-26T11:22:39.749" v="1330" actId="20577"/>
          <ac:spMkLst>
            <pc:docMk/>
            <pc:sldMk cId="899765267" sldId="702"/>
            <ac:spMk id="2" creationId="{00000000-0000-0000-0000-000000000000}"/>
          </ac:spMkLst>
        </pc:spChg>
        <pc:spChg chg="mod">
          <ac:chgData name="Pavel Skopal" userId="69c89bff-eb36-402e-af06-99216f10c2a5" providerId="ADAL" clId="{EC904E70-64A3-4F96-9DF0-A110D8BC1CA8}" dt="2023-03-26T15:06:46.450" v="2094" actId="113"/>
          <ac:spMkLst>
            <pc:docMk/>
            <pc:sldMk cId="899765267" sldId="702"/>
            <ac:spMk id="3" creationId="{00000000-0000-0000-0000-000000000000}"/>
          </ac:spMkLst>
        </pc:spChg>
      </pc:sldChg>
      <pc:sldChg chg="modSp mod">
        <pc:chgData name="Pavel Skopal" userId="69c89bff-eb36-402e-af06-99216f10c2a5" providerId="ADAL" clId="{EC904E70-64A3-4F96-9DF0-A110D8BC1CA8}" dt="2023-03-29T08:25:36.293" v="6901" actId="14100"/>
        <pc:sldMkLst>
          <pc:docMk/>
          <pc:sldMk cId="771519449" sldId="703"/>
        </pc:sldMkLst>
        <pc:spChg chg="mod">
          <ac:chgData name="Pavel Skopal" userId="69c89bff-eb36-402e-af06-99216f10c2a5" providerId="ADAL" clId="{EC904E70-64A3-4F96-9DF0-A110D8BC1CA8}" dt="2023-03-29T08:25:36.293" v="6901" actId="14100"/>
          <ac:spMkLst>
            <pc:docMk/>
            <pc:sldMk cId="771519449" sldId="703"/>
            <ac:spMk id="3" creationId="{00000000-0000-0000-0000-000000000000}"/>
          </ac:spMkLst>
        </pc:spChg>
        <pc:picChg chg="mod">
          <ac:chgData name="Pavel Skopal" userId="69c89bff-eb36-402e-af06-99216f10c2a5" providerId="ADAL" clId="{EC904E70-64A3-4F96-9DF0-A110D8BC1CA8}" dt="2023-03-29T08:25:32.977" v="6900" actId="14100"/>
          <ac:picMkLst>
            <pc:docMk/>
            <pc:sldMk cId="771519449" sldId="703"/>
            <ac:picMk id="5" creationId="{00000000-0000-0000-0000-000000000000}"/>
          </ac:picMkLst>
        </pc:picChg>
      </pc:sldChg>
      <pc:sldChg chg="delSp modSp mod ord">
        <pc:chgData name="Pavel Skopal" userId="69c89bff-eb36-402e-af06-99216f10c2a5" providerId="ADAL" clId="{EC904E70-64A3-4F96-9DF0-A110D8BC1CA8}" dt="2023-03-29T08:25:28.424" v="6899"/>
        <pc:sldMkLst>
          <pc:docMk/>
          <pc:sldMk cId="3840223855" sldId="704"/>
        </pc:sldMkLst>
        <pc:spChg chg="mod">
          <ac:chgData name="Pavel Skopal" userId="69c89bff-eb36-402e-af06-99216f10c2a5" providerId="ADAL" clId="{EC904E70-64A3-4F96-9DF0-A110D8BC1CA8}" dt="2023-03-28T19:39:43.896" v="4029" actId="20577"/>
          <ac:spMkLst>
            <pc:docMk/>
            <pc:sldMk cId="3840223855" sldId="704"/>
            <ac:spMk id="2" creationId="{00000000-0000-0000-0000-000000000000}"/>
          </ac:spMkLst>
        </pc:spChg>
        <pc:spChg chg="mod">
          <ac:chgData name="Pavel Skopal" userId="69c89bff-eb36-402e-af06-99216f10c2a5" providerId="ADAL" clId="{EC904E70-64A3-4F96-9DF0-A110D8BC1CA8}" dt="2023-03-28T19:39:47.201" v="4030" actId="14100"/>
          <ac:spMkLst>
            <pc:docMk/>
            <pc:sldMk cId="3840223855" sldId="704"/>
            <ac:spMk id="3" creationId="{00000000-0000-0000-0000-000000000000}"/>
          </ac:spMkLst>
        </pc:spChg>
        <pc:spChg chg="del mod">
          <ac:chgData name="Pavel Skopal" userId="69c89bff-eb36-402e-af06-99216f10c2a5" providerId="ADAL" clId="{EC904E70-64A3-4F96-9DF0-A110D8BC1CA8}" dt="2023-03-28T19:39:36.746" v="4020" actId="21"/>
          <ac:spMkLst>
            <pc:docMk/>
            <pc:sldMk cId="3840223855" sldId="704"/>
            <ac:spMk id="4" creationId="{00000000-0000-0000-0000-000000000000}"/>
          </ac:spMkLst>
        </pc:spChg>
      </pc:sldChg>
      <pc:sldChg chg="ord">
        <pc:chgData name="Pavel Skopal" userId="69c89bff-eb36-402e-af06-99216f10c2a5" providerId="ADAL" clId="{EC904E70-64A3-4F96-9DF0-A110D8BC1CA8}" dt="2023-03-29T08:37:17.520" v="7033"/>
        <pc:sldMkLst>
          <pc:docMk/>
          <pc:sldMk cId="228053551" sldId="705"/>
        </pc:sldMkLst>
      </pc:sldChg>
      <pc:sldChg chg="addSp delSp modSp new mod modClrScheme modShow chgLayout">
        <pc:chgData name="Pavel Skopal" userId="69c89bff-eb36-402e-af06-99216f10c2a5" providerId="ADAL" clId="{EC904E70-64A3-4F96-9DF0-A110D8BC1CA8}" dt="2023-03-29T08:27:00.842" v="6902" actId="13926"/>
        <pc:sldMkLst>
          <pc:docMk/>
          <pc:sldMk cId="570799621" sldId="706"/>
        </pc:sldMkLst>
        <pc:spChg chg="del mod ord">
          <ac:chgData name="Pavel Skopal" userId="69c89bff-eb36-402e-af06-99216f10c2a5" providerId="ADAL" clId="{EC904E70-64A3-4F96-9DF0-A110D8BC1CA8}" dt="2023-03-26T14:18:27.930" v="1332" actId="700"/>
          <ac:spMkLst>
            <pc:docMk/>
            <pc:sldMk cId="570799621" sldId="706"/>
            <ac:spMk id="2" creationId="{0BC5BBD5-42BB-CBA5-7932-317CE2BDF200}"/>
          </ac:spMkLst>
        </pc:spChg>
        <pc:spChg chg="del">
          <ac:chgData name="Pavel Skopal" userId="69c89bff-eb36-402e-af06-99216f10c2a5" providerId="ADAL" clId="{EC904E70-64A3-4F96-9DF0-A110D8BC1CA8}" dt="2023-03-26T14:18:27.930" v="1332" actId="700"/>
          <ac:spMkLst>
            <pc:docMk/>
            <pc:sldMk cId="570799621" sldId="706"/>
            <ac:spMk id="3" creationId="{6B40F035-879E-F0EA-0070-435F5C8AA56F}"/>
          </ac:spMkLst>
        </pc:spChg>
        <pc:spChg chg="del">
          <ac:chgData name="Pavel Skopal" userId="69c89bff-eb36-402e-af06-99216f10c2a5" providerId="ADAL" clId="{EC904E70-64A3-4F96-9DF0-A110D8BC1CA8}" dt="2023-03-26T14:18:27.930" v="1332" actId="700"/>
          <ac:spMkLst>
            <pc:docMk/>
            <pc:sldMk cId="570799621" sldId="706"/>
            <ac:spMk id="4" creationId="{3E27C1D4-A10E-398E-1284-CAC0D9E86F12}"/>
          </ac:spMkLst>
        </pc:spChg>
        <pc:spChg chg="del">
          <ac:chgData name="Pavel Skopal" userId="69c89bff-eb36-402e-af06-99216f10c2a5" providerId="ADAL" clId="{EC904E70-64A3-4F96-9DF0-A110D8BC1CA8}" dt="2023-03-26T14:18:27.930" v="1332" actId="700"/>
          <ac:spMkLst>
            <pc:docMk/>
            <pc:sldMk cId="570799621" sldId="706"/>
            <ac:spMk id="5" creationId="{8E07D66F-F467-96F4-AE5A-82FBBD138D39}"/>
          </ac:spMkLst>
        </pc:spChg>
        <pc:spChg chg="del">
          <ac:chgData name="Pavel Skopal" userId="69c89bff-eb36-402e-af06-99216f10c2a5" providerId="ADAL" clId="{EC904E70-64A3-4F96-9DF0-A110D8BC1CA8}" dt="2023-03-26T14:18:27.930" v="1332" actId="700"/>
          <ac:spMkLst>
            <pc:docMk/>
            <pc:sldMk cId="570799621" sldId="706"/>
            <ac:spMk id="6" creationId="{F530F5EE-5FD6-CD57-27B4-0EA6824C4546}"/>
          </ac:spMkLst>
        </pc:spChg>
        <pc:spChg chg="add mod ord">
          <ac:chgData name="Pavel Skopal" userId="69c89bff-eb36-402e-af06-99216f10c2a5" providerId="ADAL" clId="{EC904E70-64A3-4F96-9DF0-A110D8BC1CA8}" dt="2023-03-26T14:18:27.930" v="1332" actId="700"/>
          <ac:spMkLst>
            <pc:docMk/>
            <pc:sldMk cId="570799621" sldId="706"/>
            <ac:spMk id="7" creationId="{EBF48B59-CC8E-7AC0-ECA3-5551C529B443}"/>
          </ac:spMkLst>
        </pc:spChg>
        <pc:spChg chg="add mod">
          <ac:chgData name="Pavel Skopal" userId="69c89bff-eb36-402e-af06-99216f10c2a5" providerId="ADAL" clId="{EC904E70-64A3-4F96-9DF0-A110D8BC1CA8}" dt="2023-03-29T08:27:00.842" v="6902" actId="13926"/>
          <ac:spMkLst>
            <pc:docMk/>
            <pc:sldMk cId="570799621" sldId="706"/>
            <ac:spMk id="9" creationId="{31B5D3FD-AA93-26A0-5B1C-EB34381AE398}"/>
          </ac:spMkLst>
        </pc:spChg>
      </pc:sldChg>
      <pc:sldChg chg="addSp modSp new mod setBg">
        <pc:chgData name="Pavel Skopal" userId="69c89bff-eb36-402e-af06-99216f10c2a5" providerId="ADAL" clId="{EC904E70-64A3-4F96-9DF0-A110D8BC1CA8}" dt="2023-03-26T14:28:05.954" v="1637" actId="20577"/>
        <pc:sldMkLst>
          <pc:docMk/>
          <pc:sldMk cId="1668736670" sldId="707"/>
        </pc:sldMkLst>
        <pc:spChg chg="mod ord">
          <ac:chgData name="Pavel Skopal" userId="69c89bff-eb36-402e-af06-99216f10c2a5" providerId="ADAL" clId="{EC904E70-64A3-4F96-9DF0-A110D8BC1CA8}" dt="2023-03-26T14:28:05.954" v="1637" actId="20577"/>
          <ac:spMkLst>
            <pc:docMk/>
            <pc:sldMk cId="1668736670" sldId="707"/>
            <ac:spMk id="2" creationId="{F2B28BDD-5969-1F1C-1511-B72980B1D71D}"/>
          </ac:spMkLst>
        </pc:spChg>
        <pc:spChg chg="add">
          <ac:chgData name="Pavel Skopal" userId="69c89bff-eb36-402e-af06-99216f10c2a5" providerId="ADAL" clId="{EC904E70-64A3-4F96-9DF0-A110D8BC1CA8}" dt="2023-03-26T14:27:29.689" v="1587" actId="26606"/>
          <ac:spMkLst>
            <pc:docMk/>
            <pc:sldMk cId="1668736670" sldId="707"/>
            <ac:spMk id="2055" creationId="{25C8D2C1-DA83-420D-9635-D52CE066B5DA}"/>
          </ac:spMkLst>
        </pc:spChg>
        <pc:spChg chg="add">
          <ac:chgData name="Pavel Skopal" userId="69c89bff-eb36-402e-af06-99216f10c2a5" providerId="ADAL" clId="{EC904E70-64A3-4F96-9DF0-A110D8BC1CA8}" dt="2023-03-26T14:27:29.689" v="1587" actId="26606"/>
          <ac:spMkLst>
            <pc:docMk/>
            <pc:sldMk cId="1668736670" sldId="707"/>
            <ac:spMk id="2057" creationId="{434F74C9-6A0B-409E-AD1C-45B58BE91BB8}"/>
          </ac:spMkLst>
        </pc:spChg>
        <pc:spChg chg="add">
          <ac:chgData name="Pavel Skopal" userId="69c89bff-eb36-402e-af06-99216f10c2a5" providerId="ADAL" clId="{EC904E70-64A3-4F96-9DF0-A110D8BC1CA8}" dt="2023-03-26T14:27:29.689" v="1587" actId="26606"/>
          <ac:spMkLst>
            <pc:docMk/>
            <pc:sldMk cId="1668736670" sldId="707"/>
            <ac:spMk id="2061" creationId="{B76D919A-FC3E-4B4E-BAF0-ED6CFB8DC4AE}"/>
          </ac:spMkLst>
        </pc:spChg>
        <pc:spChg chg="add">
          <ac:chgData name="Pavel Skopal" userId="69c89bff-eb36-402e-af06-99216f10c2a5" providerId="ADAL" clId="{EC904E70-64A3-4F96-9DF0-A110D8BC1CA8}" dt="2023-03-26T14:27:29.689" v="1587" actId="26606"/>
          <ac:spMkLst>
            <pc:docMk/>
            <pc:sldMk cId="1668736670" sldId="707"/>
            <ac:spMk id="2063" creationId="{8F66ACBD-1C82-4782-AA7C-05504DD7DE77}"/>
          </ac:spMkLst>
        </pc:spChg>
        <pc:picChg chg="add mod">
          <ac:chgData name="Pavel Skopal" userId="69c89bff-eb36-402e-af06-99216f10c2a5" providerId="ADAL" clId="{EC904E70-64A3-4F96-9DF0-A110D8BC1CA8}" dt="2023-03-26T14:27:29.689" v="1587" actId="26606"/>
          <ac:picMkLst>
            <pc:docMk/>
            <pc:sldMk cId="1668736670" sldId="707"/>
            <ac:picMk id="2050" creationId="{BC465FE6-A6A9-7F6C-3427-C58BFC477AAB}"/>
          </ac:picMkLst>
        </pc:picChg>
        <pc:cxnChg chg="add">
          <ac:chgData name="Pavel Skopal" userId="69c89bff-eb36-402e-af06-99216f10c2a5" providerId="ADAL" clId="{EC904E70-64A3-4F96-9DF0-A110D8BC1CA8}" dt="2023-03-26T14:27:29.689" v="1587" actId="26606"/>
          <ac:cxnSpMkLst>
            <pc:docMk/>
            <pc:sldMk cId="1668736670" sldId="707"/>
            <ac:cxnSpMk id="2059" creationId="{F5486A9D-1265-4B57-91E6-68E666B978BC}"/>
          </ac:cxnSpMkLst>
        </pc:cxnChg>
      </pc:sldChg>
      <pc:sldChg chg="addSp delSp modSp new mod modClrScheme modShow chgLayout">
        <pc:chgData name="Pavel Skopal" userId="69c89bff-eb36-402e-af06-99216f10c2a5" providerId="ADAL" clId="{EC904E70-64A3-4F96-9DF0-A110D8BC1CA8}" dt="2023-03-29T08:21:44.765" v="6879" actId="27636"/>
        <pc:sldMkLst>
          <pc:docMk/>
          <pc:sldMk cId="3983526930" sldId="708"/>
        </pc:sldMkLst>
        <pc:spChg chg="del mod ord">
          <ac:chgData name="Pavel Skopal" userId="69c89bff-eb36-402e-af06-99216f10c2a5" providerId="ADAL" clId="{EC904E70-64A3-4F96-9DF0-A110D8BC1CA8}" dt="2023-03-26T14:37:00.223" v="1663" actId="700"/>
          <ac:spMkLst>
            <pc:docMk/>
            <pc:sldMk cId="3983526930" sldId="708"/>
            <ac:spMk id="2" creationId="{B3120385-FD84-364E-00B4-BADAAB309231}"/>
          </ac:spMkLst>
        </pc:spChg>
        <pc:spChg chg="del">
          <ac:chgData name="Pavel Skopal" userId="69c89bff-eb36-402e-af06-99216f10c2a5" providerId="ADAL" clId="{EC904E70-64A3-4F96-9DF0-A110D8BC1CA8}" dt="2023-03-26T14:37:00.223" v="1663" actId="700"/>
          <ac:spMkLst>
            <pc:docMk/>
            <pc:sldMk cId="3983526930" sldId="708"/>
            <ac:spMk id="3" creationId="{59BA87EB-1EDD-7E61-0F32-4DE0610A32D4}"/>
          </ac:spMkLst>
        </pc:spChg>
        <pc:spChg chg="del mod ord">
          <ac:chgData name="Pavel Skopal" userId="69c89bff-eb36-402e-af06-99216f10c2a5" providerId="ADAL" clId="{EC904E70-64A3-4F96-9DF0-A110D8BC1CA8}" dt="2023-03-26T14:37:00.223" v="1663" actId="700"/>
          <ac:spMkLst>
            <pc:docMk/>
            <pc:sldMk cId="3983526930" sldId="708"/>
            <ac:spMk id="4" creationId="{0CDEDE64-42DD-ECA1-1381-C1C65085D96A}"/>
          </ac:spMkLst>
        </pc:spChg>
        <pc:spChg chg="del">
          <ac:chgData name="Pavel Skopal" userId="69c89bff-eb36-402e-af06-99216f10c2a5" providerId="ADAL" clId="{EC904E70-64A3-4F96-9DF0-A110D8BC1CA8}" dt="2023-03-26T14:37:00.223" v="1663" actId="700"/>
          <ac:spMkLst>
            <pc:docMk/>
            <pc:sldMk cId="3983526930" sldId="708"/>
            <ac:spMk id="5" creationId="{CF5E86CB-05D2-2899-0E29-E7FD649CE33D}"/>
          </ac:spMkLst>
        </pc:spChg>
        <pc:spChg chg="del">
          <ac:chgData name="Pavel Skopal" userId="69c89bff-eb36-402e-af06-99216f10c2a5" providerId="ADAL" clId="{EC904E70-64A3-4F96-9DF0-A110D8BC1CA8}" dt="2023-03-26T14:37:00.223" v="1663" actId="700"/>
          <ac:spMkLst>
            <pc:docMk/>
            <pc:sldMk cId="3983526930" sldId="708"/>
            <ac:spMk id="6" creationId="{1CCAD536-05BC-3289-371C-CCFF669D813A}"/>
          </ac:spMkLst>
        </pc:spChg>
        <pc:spChg chg="add del mod ord">
          <ac:chgData name="Pavel Skopal" userId="69c89bff-eb36-402e-af06-99216f10c2a5" providerId="ADAL" clId="{EC904E70-64A3-4F96-9DF0-A110D8BC1CA8}" dt="2023-03-29T08:21:15.611" v="6873" actId="700"/>
          <ac:spMkLst>
            <pc:docMk/>
            <pc:sldMk cId="3983526930" sldId="708"/>
            <ac:spMk id="7" creationId="{097C51BC-E430-5B73-F288-7AEE5A736B31}"/>
          </ac:spMkLst>
        </pc:spChg>
        <pc:spChg chg="add mod ord">
          <ac:chgData name="Pavel Skopal" userId="69c89bff-eb36-402e-af06-99216f10c2a5" providerId="ADAL" clId="{EC904E70-64A3-4F96-9DF0-A110D8BC1CA8}" dt="2023-03-29T08:21:44.765" v="6879" actId="27636"/>
          <ac:spMkLst>
            <pc:docMk/>
            <pc:sldMk cId="3983526930" sldId="708"/>
            <ac:spMk id="8" creationId="{10DD1EF2-B0A3-928F-5358-BB40B0A7A769}"/>
          </ac:spMkLst>
        </pc:spChg>
      </pc:sldChg>
      <pc:sldChg chg="addSp delSp modSp new mod modClrScheme chgLayout">
        <pc:chgData name="Pavel Skopal" userId="69c89bff-eb36-402e-af06-99216f10c2a5" providerId="ADAL" clId="{EC904E70-64A3-4F96-9DF0-A110D8BC1CA8}" dt="2023-03-26T14:46:44.567" v="1901" actId="20577"/>
        <pc:sldMkLst>
          <pc:docMk/>
          <pc:sldMk cId="3127238044" sldId="709"/>
        </pc:sldMkLst>
        <pc:spChg chg="del mod ord">
          <ac:chgData name="Pavel Skopal" userId="69c89bff-eb36-402e-af06-99216f10c2a5" providerId="ADAL" clId="{EC904E70-64A3-4F96-9DF0-A110D8BC1CA8}" dt="2023-03-26T14:41:46.789" v="1678" actId="700"/>
          <ac:spMkLst>
            <pc:docMk/>
            <pc:sldMk cId="3127238044" sldId="709"/>
            <ac:spMk id="2" creationId="{3205C12D-15E2-E7CD-F843-2E3785BECE24}"/>
          </ac:spMkLst>
        </pc:spChg>
        <pc:spChg chg="del">
          <ac:chgData name="Pavel Skopal" userId="69c89bff-eb36-402e-af06-99216f10c2a5" providerId="ADAL" clId="{EC904E70-64A3-4F96-9DF0-A110D8BC1CA8}" dt="2023-03-26T14:41:46.789" v="1678" actId="700"/>
          <ac:spMkLst>
            <pc:docMk/>
            <pc:sldMk cId="3127238044" sldId="709"/>
            <ac:spMk id="3" creationId="{263C8851-0795-3319-F09A-DF8F69EB2148}"/>
          </ac:spMkLst>
        </pc:spChg>
        <pc:spChg chg="del mod ord">
          <ac:chgData name="Pavel Skopal" userId="69c89bff-eb36-402e-af06-99216f10c2a5" providerId="ADAL" clId="{EC904E70-64A3-4F96-9DF0-A110D8BC1CA8}" dt="2023-03-26T14:41:46.789" v="1678" actId="700"/>
          <ac:spMkLst>
            <pc:docMk/>
            <pc:sldMk cId="3127238044" sldId="709"/>
            <ac:spMk id="4" creationId="{2E259EFB-BB45-76EC-1F05-BD1A77A0FF25}"/>
          </ac:spMkLst>
        </pc:spChg>
        <pc:spChg chg="del">
          <ac:chgData name="Pavel Skopal" userId="69c89bff-eb36-402e-af06-99216f10c2a5" providerId="ADAL" clId="{EC904E70-64A3-4F96-9DF0-A110D8BC1CA8}" dt="2023-03-26T14:41:46.789" v="1678" actId="700"/>
          <ac:spMkLst>
            <pc:docMk/>
            <pc:sldMk cId="3127238044" sldId="709"/>
            <ac:spMk id="5" creationId="{43DCA418-D209-586B-A70E-9FEE5BACF3DA}"/>
          </ac:spMkLst>
        </pc:spChg>
        <pc:spChg chg="del">
          <ac:chgData name="Pavel Skopal" userId="69c89bff-eb36-402e-af06-99216f10c2a5" providerId="ADAL" clId="{EC904E70-64A3-4F96-9DF0-A110D8BC1CA8}" dt="2023-03-26T14:41:46.789" v="1678" actId="700"/>
          <ac:spMkLst>
            <pc:docMk/>
            <pc:sldMk cId="3127238044" sldId="709"/>
            <ac:spMk id="6" creationId="{FBA526EF-7687-9FF4-A14D-AE022236523D}"/>
          </ac:spMkLst>
        </pc:spChg>
        <pc:spChg chg="add mod ord">
          <ac:chgData name="Pavel Skopal" userId="69c89bff-eb36-402e-af06-99216f10c2a5" providerId="ADAL" clId="{EC904E70-64A3-4F96-9DF0-A110D8BC1CA8}" dt="2023-03-26T14:41:55.668" v="1722" actId="20577"/>
          <ac:spMkLst>
            <pc:docMk/>
            <pc:sldMk cId="3127238044" sldId="709"/>
            <ac:spMk id="7" creationId="{4162BAA8-6290-A817-A174-CBA9630F4FFE}"/>
          </ac:spMkLst>
        </pc:spChg>
        <pc:spChg chg="add mod ord">
          <ac:chgData name="Pavel Skopal" userId="69c89bff-eb36-402e-af06-99216f10c2a5" providerId="ADAL" clId="{EC904E70-64A3-4F96-9DF0-A110D8BC1CA8}" dt="2023-03-26T14:46:44.567" v="1901" actId="20577"/>
          <ac:spMkLst>
            <pc:docMk/>
            <pc:sldMk cId="3127238044" sldId="709"/>
            <ac:spMk id="8" creationId="{37A88B3E-86D2-211F-B5FD-51E8E668DD63}"/>
          </ac:spMkLst>
        </pc:spChg>
      </pc:sldChg>
      <pc:sldChg chg="modSp new mod">
        <pc:chgData name="Pavel Skopal" userId="69c89bff-eb36-402e-af06-99216f10c2a5" providerId="ADAL" clId="{EC904E70-64A3-4F96-9DF0-A110D8BC1CA8}" dt="2023-03-29T08:22:57.342" v="6880" actId="113"/>
        <pc:sldMkLst>
          <pc:docMk/>
          <pc:sldMk cId="2883231940" sldId="710"/>
        </pc:sldMkLst>
        <pc:spChg chg="mod">
          <ac:chgData name="Pavel Skopal" userId="69c89bff-eb36-402e-af06-99216f10c2a5" providerId="ADAL" clId="{EC904E70-64A3-4F96-9DF0-A110D8BC1CA8}" dt="2023-03-26T14:54:44.858" v="1955" actId="20577"/>
          <ac:spMkLst>
            <pc:docMk/>
            <pc:sldMk cId="2883231940" sldId="710"/>
            <ac:spMk id="2" creationId="{9AB55FD6-9969-F7AA-9EDF-E20257B6C3CD}"/>
          </ac:spMkLst>
        </pc:spChg>
        <pc:spChg chg="mod">
          <ac:chgData name="Pavel Skopal" userId="69c89bff-eb36-402e-af06-99216f10c2a5" providerId="ADAL" clId="{EC904E70-64A3-4F96-9DF0-A110D8BC1CA8}" dt="2023-03-29T08:22:57.342" v="6880" actId="113"/>
          <ac:spMkLst>
            <pc:docMk/>
            <pc:sldMk cId="2883231940" sldId="710"/>
            <ac:spMk id="3" creationId="{0A1FD606-2906-8CC2-9155-CA324AD95A21}"/>
          </ac:spMkLst>
        </pc:spChg>
      </pc:sldChg>
      <pc:sldChg chg="addSp modSp new mod modClrScheme modShow chgLayout">
        <pc:chgData name="Pavel Skopal" userId="69c89bff-eb36-402e-af06-99216f10c2a5" providerId="ADAL" clId="{EC904E70-64A3-4F96-9DF0-A110D8BC1CA8}" dt="2023-03-29T07:55:34.098" v="6125" actId="729"/>
        <pc:sldMkLst>
          <pc:docMk/>
          <pc:sldMk cId="1927240912" sldId="711"/>
        </pc:sldMkLst>
        <pc:spChg chg="mod ord">
          <ac:chgData name="Pavel Skopal" userId="69c89bff-eb36-402e-af06-99216f10c2a5" providerId="ADAL" clId="{EC904E70-64A3-4F96-9DF0-A110D8BC1CA8}" dt="2023-03-26T16:19:06.753" v="2242" actId="700"/>
          <ac:spMkLst>
            <pc:docMk/>
            <pc:sldMk cId="1927240912" sldId="711"/>
            <ac:spMk id="2" creationId="{30A64535-89DB-5796-09B1-1E2C97190019}"/>
          </ac:spMkLst>
        </pc:spChg>
        <pc:spChg chg="add mod ord">
          <ac:chgData name="Pavel Skopal" userId="69c89bff-eb36-402e-af06-99216f10c2a5" providerId="ADAL" clId="{EC904E70-64A3-4F96-9DF0-A110D8BC1CA8}" dt="2023-03-29T07:55:02.671" v="6124" actId="27636"/>
          <ac:spMkLst>
            <pc:docMk/>
            <pc:sldMk cId="1927240912" sldId="711"/>
            <ac:spMk id="3" creationId="{440BF6F6-0C9E-1245-98CE-7B5BE3593383}"/>
          </ac:spMkLst>
        </pc:spChg>
      </pc:sldChg>
      <pc:sldChg chg="addSp delSp modSp new mod ord setBg modClrScheme chgLayout">
        <pc:chgData name="Pavel Skopal" userId="69c89bff-eb36-402e-af06-99216f10c2a5" providerId="ADAL" clId="{EC904E70-64A3-4F96-9DF0-A110D8BC1CA8}" dt="2023-03-29T08:08:56.422" v="6479" actId="20577"/>
        <pc:sldMkLst>
          <pc:docMk/>
          <pc:sldMk cId="578467238" sldId="712"/>
        </pc:sldMkLst>
        <pc:spChg chg="del mod ord">
          <ac:chgData name="Pavel Skopal" userId="69c89bff-eb36-402e-af06-99216f10c2a5" providerId="ADAL" clId="{EC904E70-64A3-4F96-9DF0-A110D8BC1CA8}" dt="2023-03-26T17:03:54.912" v="2326" actId="700"/>
          <ac:spMkLst>
            <pc:docMk/>
            <pc:sldMk cId="578467238" sldId="712"/>
            <ac:spMk id="2" creationId="{0390FB92-892C-3942-572D-6D20F02AE065}"/>
          </ac:spMkLst>
        </pc:spChg>
        <pc:spChg chg="del mod ord">
          <ac:chgData name="Pavel Skopal" userId="69c89bff-eb36-402e-af06-99216f10c2a5" providerId="ADAL" clId="{EC904E70-64A3-4F96-9DF0-A110D8BC1CA8}" dt="2023-03-26T17:03:54.912" v="2326" actId="700"/>
          <ac:spMkLst>
            <pc:docMk/>
            <pc:sldMk cId="578467238" sldId="712"/>
            <ac:spMk id="3" creationId="{3DE98EB7-F6CF-2576-A04A-72AB24B99E6B}"/>
          </ac:spMkLst>
        </pc:spChg>
        <pc:spChg chg="del">
          <ac:chgData name="Pavel Skopal" userId="69c89bff-eb36-402e-af06-99216f10c2a5" providerId="ADAL" clId="{EC904E70-64A3-4F96-9DF0-A110D8BC1CA8}" dt="2023-03-26T17:03:54.912" v="2326" actId="700"/>
          <ac:spMkLst>
            <pc:docMk/>
            <pc:sldMk cId="578467238" sldId="712"/>
            <ac:spMk id="4" creationId="{E5F3FB05-05C2-FCB8-6D37-A3AD3C112358}"/>
          </ac:spMkLst>
        </pc:spChg>
        <pc:spChg chg="add mod ord">
          <ac:chgData name="Pavel Skopal" userId="69c89bff-eb36-402e-af06-99216f10c2a5" providerId="ADAL" clId="{EC904E70-64A3-4F96-9DF0-A110D8BC1CA8}" dt="2023-03-28T20:14:00.546" v="4348" actId="26606"/>
          <ac:spMkLst>
            <pc:docMk/>
            <pc:sldMk cId="578467238" sldId="712"/>
            <ac:spMk id="5" creationId="{51460D20-EBD7-760E-9569-C1D9B906AFBE}"/>
          </ac:spMkLst>
        </pc:spChg>
        <pc:spChg chg="add mod ord">
          <ac:chgData name="Pavel Skopal" userId="69c89bff-eb36-402e-af06-99216f10c2a5" providerId="ADAL" clId="{EC904E70-64A3-4F96-9DF0-A110D8BC1CA8}" dt="2023-03-29T08:08:56.422" v="6479" actId="20577"/>
          <ac:spMkLst>
            <pc:docMk/>
            <pc:sldMk cId="578467238" sldId="712"/>
            <ac:spMk id="6" creationId="{573449A5-31FD-FFB0-69D8-085D48AAF808}"/>
          </ac:spMkLst>
        </pc:spChg>
        <pc:spChg chg="add">
          <ac:chgData name="Pavel Skopal" userId="69c89bff-eb36-402e-af06-99216f10c2a5" providerId="ADAL" clId="{EC904E70-64A3-4F96-9DF0-A110D8BC1CA8}" dt="2023-03-28T20:14:00.546" v="4348" actId="26606"/>
          <ac:spMkLst>
            <pc:docMk/>
            <pc:sldMk cId="578467238" sldId="712"/>
            <ac:spMk id="1031" creationId="{311973C2-EB8B-452A-A698-4A252FD3AE28}"/>
          </ac:spMkLst>
        </pc:spChg>
        <pc:spChg chg="add">
          <ac:chgData name="Pavel Skopal" userId="69c89bff-eb36-402e-af06-99216f10c2a5" providerId="ADAL" clId="{EC904E70-64A3-4F96-9DF0-A110D8BC1CA8}" dt="2023-03-28T20:14:00.546" v="4348" actId="26606"/>
          <ac:spMkLst>
            <pc:docMk/>
            <pc:sldMk cId="578467238" sldId="712"/>
            <ac:spMk id="1033" creationId="{10162E77-11AD-44A7-84EC-40C59EEFBD2E}"/>
          </ac:spMkLst>
        </pc:spChg>
        <pc:picChg chg="add mod">
          <ac:chgData name="Pavel Skopal" userId="69c89bff-eb36-402e-af06-99216f10c2a5" providerId="ADAL" clId="{EC904E70-64A3-4F96-9DF0-A110D8BC1CA8}" dt="2023-03-28T20:14:00.546" v="4348" actId="26606"/>
          <ac:picMkLst>
            <pc:docMk/>
            <pc:sldMk cId="578467238" sldId="712"/>
            <ac:picMk id="1026" creationId="{BC545598-6A7F-2F8E-FEA0-BBC7D559E2DD}"/>
          </ac:picMkLst>
        </pc:picChg>
        <pc:cxnChg chg="add">
          <ac:chgData name="Pavel Skopal" userId="69c89bff-eb36-402e-af06-99216f10c2a5" providerId="ADAL" clId="{EC904E70-64A3-4F96-9DF0-A110D8BC1CA8}" dt="2023-03-28T20:14:00.546" v="4348" actId="26606"/>
          <ac:cxnSpMkLst>
            <pc:docMk/>
            <pc:sldMk cId="578467238" sldId="712"/>
            <ac:cxnSpMk id="1035" creationId="{5AB158E9-1B40-4CD6-95F0-95CA11DF7B7A}"/>
          </ac:cxnSpMkLst>
        </pc:cxnChg>
      </pc:sldChg>
      <pc:sldChg chg="addSp delSp modSp new ord">
        <pc:chgData name="Pavel Skopal" userId="69c89bff-eb36-402e-af06-99216f10c2a5" providerId="ADAL" clId="{EC904E70-64A3-4F96-9DF0-A110D8BC1CA8}" dt="2023-03-29T07:56:17.088" v="6127"/>
        <pc:sldMkLst>
          <pc:docMk/>
          <pc:sldMk cId="2304461517" sldId="713"/>
        </pc:sldMkLst>
        <pc:spChg chg="del">
          <ac:chgData name="Pavel Skopal" userId="69c89bff-eb36-402e-af06-99216f10c2a5" providerId="ADAL" clId="{EC904E70-64A3-4F96-9DF0-A110D8BC1CA8}" dt="2023-03-26T20:26:39.066" v="3847"/>
          <ac:spMkLst>
            <pc:docMk/>
            <pc:sldMk cId="2304461517" sldId="713"/>
            <ac:spMk id="3" creationId="{291734BA-9D67-A05B-0421-9CEC8343DAF9}"/>
          </ac:spMkLst>
        </pc:spChg>
        <pc:picChg chg="add mod">
          <ac:chgData name="Pavel Skopal" userId="69c89bff-eb36-402e-af06-99216f10c2a5" providerId="ADAL" clId="{EC904E70-64A3-4F96-9DF0-A110D8BC1CA8}" dt="2023-03-26T20:33:25.118" v="3861" actId="1076"/>
          <ac:picMkLst>
            <pc:docMk/>
            <pc:sldMk cId="2304461517" sldId="713"/>
            <ac:picMk id="3074" creationId="{8954FCF9-4550-68A7-51BF-85D9ED0C173D}"/>
          </ac:picMkLst>
        </pc:picChg>
        <pc:picChg chg="add del mod">
          <ac:chgData name="Pavel Skopal" userId="69c89bff-eb36-402e-af06-99216f10c2a5" providerId="ADAL" clId="{EC904E70-64A3-4F96-9DF0-A110D8BC1CA8}" dt="2023-03-26T20:33:15.954" v="3855" actId="21"/>
          <ac:picMkLst>
            <pc:docMk/>
            <pc:sldMk cId="2304461517" sldId="713"/>
            <ac:picMk id="3076" creationId="{82B5A6E0-0B7D-3341-F6D1-DDA3E1267D0D}"/>
          </ac:picMkLst>
        </pc:picChg>
        <pc:picChg chg="add mod">
          <ac:chgData name="Pavel Skopal" userId="69c89bff-eb36-402e-af06-99216f10c2a5" providerId="ADAL" clId="{EC904E70-64A3-4F96-9DF0-A110D8BC1CA8}" dt="2023-03-26T20:33:20.883" v="3858" actId="1076"/>
          <ac:picMkLst>
            <pc:docMk/>
            <pc:sldMk cId="2304461517" sldId="713"/>
            <ac:picMk id="3078" creationId="{56929EAA-1BFD-391E-39DB-542AED7BCD60}"/>
          </ac:picMkLst>
        </pc:picChg>
      </pc:sldChg>
      <pc:sldChg chg="modSp new del mod ord">
        <pc:chgData name="Pavel Skopal" userId="69c89bff-eb36-402e-af06-99216f10c2a5" providerId="ADAL" clId="{EC904E70-64A3-4F96-9DF0-A110D8BC1CA8}" dt="2023-03-29T08:38:36.621" v="7057" actId="2696"/>
        <pc:sldMkLst>
          <pc:docMk/>
          <pc:sldMk cId="2511717053" sldId="714"/>
        </pc:sldMkLst>
        <pc:spChg chg="mod">
          <ac:chgData name="Pavel Skopal" userId="69c89bff-eb36-402e-af06-99216f10c2a5" providerId="ADAL" clId="{EC904E70-64A3-4F96-9DF0-A110D8BC1CA8}" dt="2023-03-29T08:31:42.971" v="6916"/>
          <ac:spMkLst>
            <pc:docMk/>
            <pc:sldMk cId="2511717053" sldId="714"/>
            <ac:spMk id="2" creationId="{393AD313-08E4-7AFB-CD12-95033438946E}"/>
          </ac:spMkLst>
        </pc:spChg>
        <pc:spChg chg="mod">
          <ac:chgData name="Pavel Skopal" userId="69c89bff-eb36-402e-af06-99216f10c2a5" providerId="ADAL" clId="{EC904E70-64A3-4F96-9DF0-A110D8BC1CA8}" dt="2023-03-29T08:37:59.687" v="7050" actId="21"/>
          <ac:spMkLst>
            <pc:docMk/>
            <pc:sldMk cId="2511717053" sldId="714"/>
            <ac:spMk id="3" creationId="{469661D4-2132-587D-21C9-F29829F067AC}"/>
          </ac:spMkLst>
        </pc:spChg>
      </pc:sldChg>
      <pc:sldChg chg="modSp new mod ord">
        <pc:chgData name="Pavel Skopal" userId="69c89bff-eb36-402e-af06-99216f10c2a5" providerId="ADAL" clId="{EC904E70-64A3-4F96-9DF0-A110D8BC1CA8}" dt="2023-03-29T08:20:30.575" v="6871" actId="20577"/>
        <pc:sldMkLst>
          <pc:docMk/>
          <pc:sldMk cId="283745665" sldId="715"/>
        </pc:sldMkLst>
        <pc:spChg chg="mod">
          <ac:chgData name="Pavel Skopal" userId="69c89bff-eb36-402e-af06-99216f10c2a5" providerId="ADAL" clId="{EC904E70-64A3-4F96-9DF0-A110D8BC1CA8}" dt="2023-03-29T08:20:30.575" v="6871" actId="20577"/>
          <ac:spMkLst>
            <pc:docMk/>
            <pc:sldMk cId="283745665" sldId="715"/>
            <ac:spMk id="3" creationId="{8D8513AA-196E-5FA7-1F2C-2215D63A2C78}"/>
          </ac:spMkLst>
        </pc:spChg>
      </pc:sldChg>
      <pc:sldChg chg="delSp modSp new mod ord modClrScheme modShow chgLayout">
        <pc:chgData name="Pavel Skopal" userId="69c89bff-eb36-402e-af06-99216f10c2a5" providerId="ADAL" clId="{EC904E70-64A3-4F96-9DF0-A110D8BC1CA8}" dt="2023-03-29T08:03:34.879" v="6240" actId="14100"/>
        <pc:sldMkLst>
          <pc:docMk/>
          <pc:sldMk cId="1687852084" sldId="716"/>
        </pc:sldMkLst>
        <pc:spChg chg="del">
          <ac:chgData name="Pavel Skopal" userId="69c89bff-eb36-402e-af06-99216f10c2a5" providerId="ADAL" clId="{EC904E70-64A3-4F96-9DF0-A110D8BC1CA8}" dt="2023-03-28T20:48:46.860" v="4988" actId="21"/>
          <ac:spMkLst>
            <pc:docMk/>
            <pc:sldMk cId="1687852084" sldId="716"/>
            <ac:spMk id="2" creationId="{E8C9B28C-F73C-466A-9A7A-F0368064E7FA}"/>
          </ac:spMkLst>
        </pc:spChg>
        <pc:spChg chg="mod ord">
          <ac:chgData name="Pavel Skopal" userId="69c89bff-eb36-402e-af06-99216f10c2a5" providerId="ADAL" clId="{EC904E70-64A3-4F96-9DF0-A110D8BC1CA8}" dt="2023-03-29T08:03:34.879" v="6240" actId="14100"/>
          <ac:spMkLst>
            <pc:docMk/>
            <pc:sldMk cId="1687852084" sldId="716"/>
            <ac:spMk id="3" creationId="{0EA11D7E-D45D-4BDC-CBC9-F2844049801D}"/>
          </ac:spMkLst>
        </pc:spChg>
      </pc:sldChg>
      <pc:sldChg chg="addSp modSp new mod ord modClrScheme modShow chgLayout">
        <pc:chgData name="Pavel Skopal" userId="69c89bff-eb36-402e-af06-99216f10c2a5" providerId="ADAL" clId="{EC904E70-64A3-4F96-9DF0-A110D8BC1CA8}" dt="2023-03-29T08:05:41.399" v="6375" actId="20577"/>
        <pc:sldMkLst>
          <pc:docMk/>
          <pc:sldMk cId="1108994360" sldId="717"/>
        </pc:sldMkLst>
        <pc:spChg chg="add mod">
          <ac:chgData name="Pavel Skopal" userId="69c89bff-eb36-402e-af06-99216f10c2a5" providerId="ADAL" clId="{EC904E70-64A3-4F96-9DF0-A110D8BC1CA8}" dt="2023-03-28T21:05:42.139" v="5060" actId="700"/>
          <ac:spMkLst>
            <pc:docMk/>
            <pc:sldMk cId="1108994360" sldId="717"/>
            <ac:spMk id="2" creationId="{1EEA536F-823F-BC72-3D4B-4FD2F646B489}"/>
          </ac:spMkLst>
        </pc:spChg>
        <pc:spChg chg="add mod">
          <ac:chgData name="Pavel Skopal" userId="69c89bff-eb36-402e-af06-99216f10c2a5" providerId="ADAL" clId="{EC904E70-64A3-4F96-9DF0-A110D8BC1CA8}" dt="2023-03-29T08:05:41.399" v="6375" actId="20577"/>
          <ac:spMkLst>
            <pc:docMk/>
            <pc:sldMk cId="1108994360" sldId="717"/>
            <ac:spMk id="3" creationId="{10D92901-5BDC-25C7-3E53-57C1DED1AC8F}"/>
          </ac:spMkLst>
        </pc:spChg>
      </pc:sldChg>
      <pc:sldChg chg="delSp modSp new mod ord modClrScheme chgLayout">
        <pc:chgData name="Pavel Skopal" userId="69c89bff-eb36-402e-af06-99216f10c2a5" providerId="ADAL" clId="{EC904E70-64A3-4F96-9DF0-A110D8BC1CA8}" dt="2023-03-29T08:07:32.296" v="6383" actId="113"/>
        <pc:sldMkLst>
          <pc:docMk/>
          <pc:sldMk cId="998244647" sldId="718"/>
        </pc:sldMkLst>
        <pc:spChg chg="del">
          <ac:chgData name="Pavel Skopal" userId="69c89bff-eb36-402e-af06-99216f10c2a5" providerId="ADAL" clId="{EC904E70-64A3-4F96-9DF0-A110D8BC1CA8}" dt="2023-03-28T21:48:46.301" v="5711" actId="21"/>
          <ac:spMkLst>
            <pc:docMk/>
            <pc:sldMk cId="998244647" sldId="718"/>
            <ac:spMk id="2" creationId="{1A69F278-D576-1B3C-CED2-111A68CDE502}"/>
          </ac:spMkLst>
        </pc:spChg>
        <pc:spChg chg="mod ord">
          <ac:chgData name="Pavel Skopal" userId="69c89bff-eb36-402e-af06-99216f10c2a5" providerId="ADAL" clId="{EC904E70-64A3-4F96-9DF0-A110D8BC1CA8}" dt="2023-03-29T08:07:32.296" v="6383" actId="113"/>
          <ac:spMkLst>
            <pc:docMk/>
            <pc:sldMk cId="998244647" sldId="718"/>
            <ac:spMk id="3" creationId="{F88E3E14-9B21-9F29-669A-2802B5CB4C4F}"/>
          </ac:spMkLst>
        </pc:spChg>
      </pc:sldChg>
      <pc:sldChg chg="modSp new mod">
        <pc:chgData name="Pavel Skopal" userId="69c89bff-eb36-402e-af06-99216f10c2a5" providerId="ADAL" clId="{EC904E70-64A3-4F96-9DF0-A110D8BC1CA8}" dt="2023-03-29T06:45:29.770" v="5815" actId="20577"/>
        <pc:sldMkLst>
          <pc:docMk/>
          <pc:sldMk cId="3272366158" sldId="719"/>
        </pc:sldMkLst>
        <pc:spChg chg="mod">
          <ac:chgData name="Pavel Skopal" userId="69c89bff-eb36-402e-af06-99216f10c2a5" providerId="ADAL" clId="{EC904E70-64A3-4F96-9DF0-A110D8BC1CA8}" dt="2023-03-29T06:45:29.770" v="5815" actId="20577"/>
          <ac:spMkLst>
            <pc:docMk/>
            <pc:sldMk cId="3272366158" sldId="719"/>
            <ac:spMk id="3" creationId="{865B2D83-6755-F72A-3EE7-59FCC45A206F}"/>
          </ac:spMkLst>
        </pc:spChg>
      </pc:sldChg>
      <pc:sldChg chg="addSp modSp new mod">
        <pc:chgData name="Pavel Skopal" userId="69c89bff-eb36-402e-af06-99216f10c2a5" providerId="ADAL" clId="{EC904E70-64A3-4F96-9DF0-A110D8BC1CA8}" dt="2023-03-29T08:09:41.636" v="6486" actId="20577"/>
        <pc:sldMkLst>
          <pc:docMk/>
          <pc:sldMk cId="313326020" sldId="720"/>
        </pc:sldMkLst>
        <pc:spChg chg="add mod">
          <ac:chgData name="Pavel Skopal" userId="69c89bff-eb36-402e-af06-99216f10c2a5" providerId="ADAL" clId="{EC904E70-64A3-4F96-9DF0-A110D8BC1CA8}" dt="2023-03-29T08:09:41.636" v="6486" actId="20577"/>
          <ac:spMkLst>
            <pc:docMk/>
            <pc:sldMk cId="313326020" sldId="720"/>
            <ac:spMk id="3" creationId="{803F4472-7D44-DBD6-F227-A7C29F9660A6}"/>
          </ac:spMkLst>
        </pc:spChg>
      </pc:sldChg>
      <pc:sldChg chg="addSp delSp new del mod modClrScheme chgLayout">
        <pc:chgData name="Pavel Skopal" userId="69c89bff-eb36-402e-af06-99216f10c2a5" providerId="ADAL" clId="{EC904E70-64A3-4F96-9DF0-A110D8BC1CA8}" dt="2023-03-29T07:02:44.071" v="5835" actId="2696"/>
        <pc:sldMkLst>
          <pc:docMk/>
          <pc:sldMk cId="1225437953" sldId="720"/>
        </pc:sldMkLst>
        <pc:spChg chg="del">
          <ac:chgData name="Pavel Skopal" userId="69c89bff-eb36-402e-af06-99216f10c2a5" providerId="ADAL" clId="{EC904E70-64A3-4F96-9DF0-A110D8BC1CA8}" dt="2023-03-29T07:02:21.677" v="5833" actId="700"/>
          <ac:spMkLst>
            <pc:docMk/>
            <pc:sldMk cId="1225437953" sldId="720"/>
            <ac:spMk id="2" creationId="{688F569E-9990-2981-875F-D644464FF61B}"/>
          </ac:spMkLst>
        </pc:spChg>
        <pc:spChg chg="del">
          <ac:chgData name="Pavel Skopal" userId="69c89bff-eb36-402e-af06-99216f10c2a5" providerId="ADAL" clId="{EC904E70-64A3-4F96-9DF0-A110D8BC1CA8}" dt="2023-03-29T07:02:21.677" v="5833" actId="700"/>
          <ac:spMkLst>
            <pc:docMk/>
            <pc:sldMk cId="1225437953" sldId="720"/>
            <ac:spMk id="3" creationId="{AFC471A0-3575-6AF0-242D-B831581C082C}"/>
          </ac:spMkLst>
        </pc:spChg>
        <pc:spChg chg="del">
          <ac:chgData name="Pavel Skopal" userId="69c89bff-eb36-402e-af06-99216f10c2a5" providerId="ADAL" clId="{EC904E70-64A3-4F96-9DF0-A110D8BC1CA8}" dt="2023-03-29T07:02:21.677" v="5833" actId="700"/>
          <ac:spMkLst>
            <pc:docMk/>
            <pc:sldMk cId="1225437953" sldId="720"/>
            <ac:spMk id="4" creationId="{95F464B0-9083-62A3-ADF1-4D9A7CDF2733}"/>
          </ac:spMkLst>
        </pc:spChg>
        <pc:spChg chg="del">
          <ac:chgData name="Pavel Skopal" userId="69c89bff-eb36-402e-af06-99216f10c2a5" providerId="ADAL" clId="{EC904E70-64A3-4F96-9DF0-A110D8BC1CA8}" dt="2023-03-29T07:02:21.677" v="5833" actId="700"/>
          <ac:spMkLst>
            <pc:docMk/>
            <pc:sldMk cId="1225437953" sldId="720"/>
            <ac:spMk id="5" creationId="{1ACE3F66-481C-C50B-CBD2-F226A7100B03}"/>
          </ac:spMkLst>
        </pc:spChg>
        <pc:spChg chg="del">
          <ac:chgData name="Pavel Skopal" userId="69c89bff-eb36-402e-af06-99216f10c2a5" providerId="ADAL" clId="{EC904E70-64A3-4F96-9DF0-A110D8BC1CA8}" dt="2023-03-29T07:02:21.677" v="5833" actId="700"/>
          <ac:spMkLst>
            <pc:docMk/>
            <pc:sldMk cId="1225437953" sldId="720"/>
            <ac:spMk id="6" creationId="{9218CB86-9407-77A4-A48B-583290047F04}"/>
          </ac:spMkLst>
        </pc:spChg>
        <pc:spChg chg="add">
          <ac:chgData name="Pavel Skopal" userId="69c89bff-eb36-402e-af06-99216f10c2a5" providerId="ADAL" clId="{EC904E70-64A3-4F96-9DF0-A110D8BC1CA8}" dt="2023-03-29T07:02:23.475" v="5834" actId="22"/>
          <ac:spMkLst>
            <pc:docMk/>
            <pc:sldMk cId="1225437953" sldId="720"/>
            <ac:spMk id="8" creationId="{811B9A82-7231-9546-26FB-23A88D28A8C2}"/>
          </ac:spMkLst>
        </pc:spChg>
      </pc:sldChg>
      <pc:sldChg chg="addSp delSp modSp new mod modClrScheme chgLayout">
        <pc:chgData name="Pavel Skopal" userId="69c89bff-eb36-402e-af06-99216f10c2a5" providerId="ADAL" clId="{EC904E70-64A3-4F96-9DF0-A110D8BC1CA8}" dt="2023-03-29T08:36:51.547" v="7030" actId="20577"/>
        <pc:sldMkLst>
          <pc:docMk/>
          <pc:sldMk cId="9941851" sldId="721"/>
        </pc:sldMkLst>
        <pc:spChg chg="del mod ord">
          <ac:chgData name="Pavel Skopal" userId="69c89bff-eb36-402e-af06-99216f10c2a5" providerId="ADAL" clId="{EC904E70-64A3-4F96-9DF0-A110D8BC1CA8}" dt="2023-03-29T08:30:38.112" v="6904" actId="700"/>
          <ac:spMkLst>
            <pc:docMk/>
            <pc:sldMk cId="9941851" sldId="721"/>
            <ac:spMk id="2" creationId="{5C22B1B6-0CFB-6C13-C826-B422AACB141F}"/>
          </ac:spMkLst>
        </pc:spChg>
        <pc:spChg chg="del mod ord">
          <ac:chgData name="Pavel Skopal" userId="69c89bff-eb36-402e-af06-99216f10c2a5" providerId="ADAL" clId="{EC904E70-64A3-4F96-9DF0-A110D8BC1CA8}" dt="2023-03-29T08:30:38.112" v="6904" actId="700"/>
          <ac:spMkLst>
            <pc:docMk/>
            <pc:sldMk cId="9941851" sldId="721"/>
            <ac:spMk id="3" creationId="{8ADC2BCD-46CF-2ED0-247E-1D353A73E461}"/>
          </ac:spMkLst>
        </pc:spChg>
        <pc:spChg chg="del">
          <ac:chgData name="Pavel Skopal" userId="69c89bff-eb36-402e-af06-99216f10c2a5" providerId="ADAL" clId="{EC904E70-64A3-4F96-9DF0-A110D8BC1CA8}" dt="2023-03-29T08:30:38.112" v="6904" actId="700"/>
          <ac:spMkLst>
            <pc:docMk/>
            <pc:sldMk cId="9941851" sldId="721"/>
            <ac:spMk id="4" creationId="{A69AC761-E21F-D35C-407E-B3DD8140C463}"/>
          </ac:spMkLst>
        </pc:spChg>
        <pc:spChg chg="add mod ord">
          <ac:chgData name="Pavel Skopal" userId="69c89bff-eb36-402e-af06-99216f10c2a5" providerId="ADAL" clId="{EC904E70-64A3-4F96-9DF0-A110D8BC1CA8}" dt="2023-03-29T08:31:47.110" v="6918" actId="20577"/>
          <ac:spMkLst>
            <pc:docMk/>
            <pc:sldMk cId="9941851" sldId="721"/>
            <ac:spMk id="5" creationId="{1C9B1350-F847-C465-AB5A-237B2F896DBD}"/>
          </ac:spMkLst>
        </pc:spChg>
        <pc:spChg chg="add mod ord">
          <ac:chgData name="Pavel Skopal" userId="69c89bff-eb36-402e-af06-99216f10c2a5" providerId="ADAL" clId="{EC904E70-64A3-4F96-9DF0-A110D8BC1CA8}" dt="2023-03-29T08:36:51.547" v="7030" actId="20577"/>
          <ac:spMkLst>
            <pc:docMk/>
            <pc:sldMk cId="9941851" sldId="721"/>
            <ac:spMk id="6" creationId="{D194BA0C-14A9-9B07-22E6-4567B63C62C7}"/>
          </ac:spMkLst>
        </pc:spChg>
      </pc:sldChg>
      <pc:sldChg chg="addSp delSp modSp new mod modClrScheme chgLayout">
        <pc:chgData name="Pavel Skopal" userId="69c89bff-eb36-402e-af06-99216f10c2a5" providerId="ADAL" clId="{EC904E70-64A3-4F96-9DF0-A110D8BC1CA8}" dt="2023-03-29T08:31:15.768" v="6908" actId="700"/>
        <pc:sldMkLst>
          <pc:docMk/>
          <pc:sldMk cId="207459394" sldId="722"/>
        </pc:sldMkLst>
        <pc:spChg chg="del mod ord">
          <ac:chgData name="Pavel Skopal" userId="69c89bff-eb36-402e-af06-99216f10c2a5" providerId="ADAL" clId="{EC904E70-64A3-4F96-9DF0-A110D8BC1CA8}" dt="2023-03-29T08:31:15.768" v="6908" actId="700"/>
          <ac:spMkLst>
            <pc:docMk/>
            <pc:sldMk cId="207459394" sldId="722"/>
            <ac:spMk id="2" creationId="{5F8ABA3E-C951-55F6-3DB1-18C62B8212F9}"/>
          </ac:spMkLst>
        </pc:spChg>
        <pc:spChg chg="del mod ord">
          <ac:chgData name="Pavel Skopal" userId="69c89bff-eb36-402e-af06-99216f10c2a5" providerId="ADAL" clId="{EC904E70-64A3-4F96-9DF0-A110D8BC1CA8}" dt="2023-03-29T08:31:15.768" v="6908" actId="700"/>
          <ac:spMkLst>
            <pc:docMk/>
            <pc:sldMk cId="207459394" sldId="722"/>
            <ac:spMk id="3" creationId="{8948E121-6801-B4E5-2543-97CD64900ED1}"/>
          </ac:spMkLst>
        </pc:spChg>
        <pc:spChg chg="del">
          <ac:chgData name="Pavel Skopal" userId="69c89bff-eb36-402e-af06-99216f10c2a5" providerId="ADAL" clId="{EC904E70-64A3-4F96-9DF0-A110D8BC1CA8}" dt="2023-03-29T08:31:15.768" v="6908" actId="700"/>
          <ac:spMkLst>
            <pc:docMk/>
            <pc:sldMk cId="207459394" sldId="722"/>
            <ac:spMk id="4" creationId="{7BC521E4-4069-11C7-1CF5-07E39CB4E832}"/>
          </ac:spMkLst>
        </pc:spChg>
        <pc:spChg chg="add mod ord">
          <ac:chgData name="Pavel Skopal" userId="69c89bff-eb36-402e-af06-99216f10c2a5" providerId="ADAL" clId="{EC904E70-64A3-4F96-9DF0-A110D8BC1CA8}" dt="2023-03-29T08:31:15.768" v="6908" actId="700"/>
          <ac:spMkLst>
            <pc:docMk/>
            <pc:sldMk cId="207459394" sldId="722"/>
            <ac:spMk id="5" creationId="{17467A5D-8518-2D5C-59DB-65DC7C6042AB}"/>
          </ac:spMkLst>
        </pc:spChg>
        <pc:spChg chg="add mod ord">
          <ac:chgData name="Pavel Skopal" userId="69c89bff-eb36-402e-af06-99216f10c2a5" providerId="ADAL" clId="{EC904E70-64A3-4F96-9DF0-A110D8BC1CA8}" dt="2023-03-29T08:31:15.768" v="6908" actId="700"/>
          <ac:spMkLst>
            <pc:docMk/>
            <pc:sldMk cId="207459394" sldId="722"/>
            <ac:spMk id="6" creationId="{23E5F045-8F76-D3CA-031A-AE006A45522F}"/>
          </ac:spMkLst>
        </pc:spChg>
      </pc:sldChg>
      <pc:sldChg chg="new">
        <pc:chgData name="Pavel Skopal" userId="69c89bff-eb36-402e-af06-99216f10c2a5" providerId="ADAL" clId="{EC904E70-64A3-4F96-9DF0-A110D8BC1CA8}" dt="2023-03-29T08:31:18.035" v="6909" actId="680"/>
        <pc:sldMkLst>
          <pc:docMk/>
          <pc:sldMk cId="3012279094" sldId="723"/>
        </pc:sldMkLst>
      </pc:sldChg>
      <pc:sldChg chg="new del">
        <pc:chgData name="Pavel Skopal" userId="69c89bff-eb36-402e-af06-99216f10c2a5" providerId="ADAL" clId="{EC904E70-64A3-4F96-9DF0-A110D8BC1CA8}" dt="2023-03-29T08:37:32.359" v="7038" actId="2696"/>
        <pc:sldMkLst>
          <pc:docMk/>
          <pc:sldMk cId="3584720920" sldId="724"/>
        </pc:sldMkLst>
      </pc:sldChg>
      <pc:sldChg chg="modSp new mod ord">
        <pc:chgData name="Pavel Skopal" userId="69c89bff-eb36-402e-af06-99216f10c2a5" providerId="ADAL" clId="{EC904E70-64A3-4F96-9DF0-A110D8BC1CA8}" dt="2023-03-29T08:58:17.162" v="7368" actId="113"/>
        <pc:sldMkLst>
          <pc:docMk/>
          <pc:sldMk cId="3121861937" sldId="725"/>
        </pc:sldMkLst>
        <pc:spChg chg="mod">
          <ac:chgData name="Pavel Skopal" userId="69c89bff-eb36-402e-af06-99216f10c2a5" providerId="ADAL" clId="{EC904E70-64A3-4F96-9DF0-A110D8BC1CA8}" dt="2023-03-29T08:38:33.097" v="7056" actId="20577"/>
          <ac:spMkLst>
            <pc:docMk/>
            <pc:sldMk cId="3121861937" sldId="725"/>
            <ac:spMk id="2" creationId="{703E7CC2-11DD-662E-2BD0-58AD8285AC60}"/>
          </ac:spMkLst>
        </pc:spChg>
        <pc:spChg chg="mod">
          <ac:chgData name="Pavel Skopal" userId="69c89bff-eb36-402e-af06-99216f10c2a5" providerId="ADAL" clId="{EC904E70-64A3-4F96-9DF0-A110D8BC1CA8}" dt="2023-03-29T08:58:17.162" v="7368" actId="113"/>
          <ac:spMkLst>
            <pc:docMk/>
            <pc:sldMk cId="3121861937" sldId="725"/>
            <ac:spMk id="3" creationId="{AC358D10-2F65-C028-2103-E3924EEE45ED}"/>
          </ac:spMkLst>
        </pc:spChg>
      </pc:sldChg>
      <pc:sldChg chg="modSp new mod ord">
        <pc:chgData name="Pavel Skopal" userId="69c89bff-eb36-402e-af06-99216f10c2a5" providerId="ADAL" clId="{EC904E70-64A3-4F96-9DF0-A110D8BC1CA8}" dt="2023-03-29T08:48:32.604" v="7262" actId="13926"/>
        <pc:sldMkLst>
          <pc:docMk/>
          <pc:sldMk cId="1933330780" sldId="726"/>
        </pc:sldMkLst>
        <pc:spChg chg="mod">
          <ac:chgData name="Pavel Skopal" userId="69c89bff-eb36-402e-af06-99216f10c2a5" providerId="ADAL" clId="{EC904E70-64A3-4F96-9DF0-A110D8BC1CA8}" dt="2023-03-29T08:38:19.058" v="7054" actId="20577"/>
          <ac:spMkLst>
            <pc:docMk/>
            <pc:sldMk cId="1933330780" sldId="726"/>
            <ac:spMk id="2" creationId="{9AA7C3AA-603F-0D36-EF6B-9A2D156D92DF}"/>
          </ac:spMkLst>
        </pc:spChg>
        <pc:spChg chg="mod">
          <ac:chgData name="Pavel Skopal" userId="69c89bff-eb36-402e-af06-99216f10c2a5" providerId="ADAL" clId="{EC904E70-64A3-4F96-9DF0-A110D8BC1CA8}" dt="2023-03-29T08:48:32.604" v="7262" actId="13926"/>
          <ac:spMkLst>
            <pc:docMk/>
            <pc:sldMk cId="1933330780" sldId="726"/>
            <ac:spMk id="3" creationId="{3068328A-6275-2507-363D-C330D97032F8}"/>
          </ac:spMkLst>
        </pc:spChg>
      </pc:sldChg>
      <pc:sldChg chg="addSp delSp modSp new mod ord">
        <pc:chgData name="Pavel Skopal" userId="69c89bff-eb36-402e-af06-99216f10c2a5" providerId="ADAL" clId="{EC904E70-64A3-4F96-9DF0-A110D8BC1CA8}" dt="2023-03-29T08:42:07.116" v="7123" actId="20577"/>
        <pc:sldMkLst>
          <pc:docMk/>
          <pc:sldMk cId="3621580544" sldId="727"/>
        </pc:sldMkLst>
        <pc:spChg chg="mod">
          <ac:chgData name="Pavel Skopal" userId="69c89bff-eb36-402e-af06-99216f10c2a5" providerId="ADAL" clId="{EC904E70-64A3-4F96-9DF0-A110D8BC1CA8}" dt="2023-03-29T08:38:08.797" v="7052" actId="20577"/>
          <ac:spMkLst>
            <pc:docMk/>
            <pc:sldMk cId="3621580544" sldId="727"/>
            <ac:spMk id="2" creationId="{0E74EAF7-17B2-A46F-1CFD-CD3C3ECBCCC7}"/>
          </ac:spMkLst>
        </pc:spChg>
        <pc:spChg chg="mod">
          <ac:chgData name="Pavel Skopal" userId="69c89bff-eb36-402e-af06-99216f10c2a5" providerId="ADAL" clId="{EC904E70-64A3-4F96-9DF0-A110D8BC1CA8}" dt="2023-03-29T08:42:07.116" v="7123" actId="20577"/>
          <ac:spMkLst>
            <pc:docMk/>
            <pc:sldMk cId="3621580544" sldId="727"/>
            <ac:spMk id="3" creationId="{4668C1FF-0F61-D70E-1F20-21C1F1F2943C}"/>
          </ac:spMkLst>
        </pc:spChg>
        <pc:spChg chg="add del mod">
          <ac:chgData name="Pavel Skopal" userId="69c89bff-eb36-402e-af06-99216f10c2a5" providerId="ADAL" clId="{EC904E70-64A3-4F96-9DF0-A110D8BC1CA8}" dt="2023-03-29T08:37:56.680" v="7049" actId="22"/>
          <ac:spMkLst>
            <pc:docMk/>
            <pc:sldMk cId="3621580544" sldId="727"/>
            <ac:spMk id="5" creationId="{B0819258-E061-A67C-5A51-1B6AFDC0C99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D:\2%20ONDERZOEK\PUBLICATIES\WW%20II%20CINEMAS\DATA%20WORK%20FILES\WORKING%20FILE%20-%20MARCH%202021%20First%20Screenings%20per%20Film%20per%20City%20updated%20with%20data%20Iva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D:\2%20ONDERZOEK\PUBLICATIES\WW%20II%20CINEMAS\DATA%20WORK%20FILES\WORKING%20FILE%20-%20MARCH%202021%20First%20Screenings%20per%20Film%20per%20City%20updated%20with%20data%20Iva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1" Type="http://schemas.openxmlformats.org/officeDocument/2006/relationships/oleObject" Target="file:///C:\old\P&#344;ETA&#381;ENE%20SLO&#381;KY\GRANTY%20a%20KONFERENCE\NECS_Praha\HOMER\distribu&#269;n&#237;%20nab&#237;dk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Počet a žánry hraných filmů Lucernafilmu </a:t>
            </a:r>
          </a:p>
          <a:p>
            <a:pPr>
              <a:defRPr/>
            </a:pPr>
            <a:r>
              <a:rPr lang="en-US"/>
              <a:t>1939</a:t>
            </a:r>
            <a:r>
              <a:rPr lang="en-US" baseline="0"/>
              <a:t> - 1943</a:t>
            </a:r>
            <a:endParaRPr lang="en-US"/>
          </a:p>
        </c:rich>
      </c:tx>
      <c:layout>
        <c:manualLayout>
          <c:xMode val="edge"/>
          <c:yMode val="edge"/>
          <c:x val="1.35125966397058E-3"/>
          <c:y val="3.4655371582595303E-2"/>
        </c:manualLayout>
      </c:layout>
      <c:overlay val="0"/>
    </c:title>
    <c:autoTitleDeleted val="0"/>
    <c:plotArea>
      <c:layout/>
      <c:pieChart>
        <c:varyColors val="1"/>
        <c:ser>
          <c:idx val="0"/>
          <c:order val="0"/>
          <c:tx>
            <c:strRef>
              <c:f>Sheet1!$B$1</c:f>
              <c:strCache>
                <c:ptCount val="1"/>
                <c:pt idx="0">
                  <c:v>Počet filmů Lucernafilmu a jejich žánrové zařazení 1939 - 1943</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Sheet1!$A$2:$A$12</c:f>
              <c:strCache>
                <c:ptCount val="11"/>
                <c:pt idx="0">
                  <c:v>Drama 12</c:v>
                </c:pt>
                <c:pt idx="1">
                  <c:v>Report. Drama 1</c:v>
                </c:pt>
                <c:pt idx="2">
                  <c:v>Veselohra 10</c:v>
                </c:pt>
                <c:pt idx="3">
                  <c:v>Studentská veselohra 1</c:v>
                </c:pt>
                <c:pt idx="4">
                  <c:v>Dobrodružná veselohra 1</c:v>
                </c:pt>
                <c:pt idx="5">
                  <c:v>Komedie 1</c:v>
                </c:pt>
                <c:pt idx="6">
                  <c:v>Tragikomedie 2</c:v>
                </c:pt>
                <c:pt idx="7">
                  <c:v>Hudební film 3</c:v>
                </c:pt>
                <c:pt idx="8">
                  <c:v>Detektivka 1</c:v>
                </c:pt>
                <c:pt idx="9">
                  <c:v>Vesnický obraz 1</c:v>
                </c:pt>
                <c:pt idx="10">
                  <c:v>Celovečerní kult. Film 1</c:v>
                </c:pt>
              </c:strCache>
            </c:strRef>
          </c:cat>
          <c:val>
            <c:numRef>
              <c:f>Sheet1!$B$2:$B$12</c:f>
              <c:numCache>
                <c:formatCode>General</c:formatCode>
                <c:ptCount val="11"/>
                <c:pt idx="0">
                  <c:v>12</c:v>
                </c:pt>
                <c:pt idx="1">
                  <c:v>1</c:v>
                </c:pt>
                <c:pt idx="2">
                  <c:v>10</c:v>
                </c:pt>
                <c:pt idx="3">
                  <c:v>1</c:v>
                </c:pt>
                <c:pt idx="4">
                  <c:v>1</c:v>
                </c:pt>
                <c:pt idx="5">
                  <c:v>1</c:v>
                </c:pt>
                <c:pt idx="6">
                  <c:v>2</c:v>
                </c:pt>
                <c:pt idx="7">
                  <c:v>3</c:v>
                </c:pt>
                <c:pt idx="8">
                  <c:v>1</c:v>
                </c:pt>
                <c:pt idx="9">
                  <c:v>1</c:v>
                </c:pt>
                <c:pt idx="10">
                  <c:v>1</c:v>
                </c:pt>
              </c:numCache>
            </c:numRef>
          </c:val>
          <c:extLst>
            <c:ext xmlns:c16="http://schemas.microsoft.com/office/drawing/2014/chart" uri="{C3380CC4-5D6E-409C-BE32-E72D297353CC}">
              <c16:uniqueId val="{00000000-A29D-4A9C-96DF-AA12B5EE5E63}"/>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2473727548762303"/>
          <c:y val="6.6343054827041503E-2"/>
          <c:w val="0.30772459815072101"/>
          <c:h val="0.86454085422610605"/>
        </c:manualLayout>
      </c:layout>
      <c:overlay val="0"/>
    </c:legend>
    <c:plotVisOnly val="1"/>
    <c:dispBlanksAs val="gap"/>
    <c:showDLblsOverMax val="0"/>
  </c:chart>
  <c:txPr>
    <a:bodyPr/>
    <a:lstStyle/>
    <a:p>
      <a:pPr>
        <a:defRPr sz="1200">
          <a:latin typeface="Times New Roman"/>
        </a:defRPr>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'division countries'!$R$2</c:f>
              <c:strCache>
                <c:ptCount val="1"/>
                <c:pt idx="0">
                  <c:v>Austria</c:v>
                </c:pt>
              </c:strCache>
            </c:strRef>
          </c:tx>
          <c:spPr>
            <a:solidFill>
              <a:schemeClr val="tx2"/>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countries'!$T$2:$W$2</c:f>
              <c:numCache>
                <c:formatCode>0%</c:formatCode>
                <c:ptCount val="4"/>
                <c:pt idx="0">
                  <c:v>3.519061583577713E-2</c:v>
                </c:pt>
                <c:pt idx="1">
                  <c:v>2.7075812274368231E-2</c:v>
                </c:pt>
                <c:pt idx="2">
                  <c:v>1.65016501650165E-2</c:v>
                </c:pt>
                <c:pt idx="3">
                  <c:v>3.4791252485089463E-2</c:v>
                </c:pt>
              </c:numCache>
              <c:extLst/>
            </c:numRef>
          </c:val>
          <c:extLst>
            <c:ext xmlns:c16="http://schemas.microsoft.com/office/drawing/2014/chart" uri="{C3380CC4-5D6E-409C-BE32-E72D297353CC}">
              <c16:uniqueId val="{00000000-7A7B-4897-9931-CE51F950630A}"/>
            </c:ext>
          </c:extLst>
        </c:ser>
        <c:ser>
          <c:idx val="1"/>
          <c:order val="1"/>
          <c:tx>
            <c:strRef>
              <c:f>'division countries'!$R$3</c:f>
              <c:strCache>
                <c:ptCount val="1"/>
                <c:pt idx="0">
                  <c:v>Belgium</c:v>
                </c:pt>
              </c:strCache>
            </c:strRef>
          </c:tx>
          <c:spPr>
            <a:solidFill>
              <a:srgbClr val="002060"/>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countries'!$T$3:$W$3</c:f>
              <c:numCache>
                <c:formatCode>0%</c:formatCode>
                <c:ptCount val="4"/>
                <c:pt idx="0">
                  <c:v>0</c:v>
                </c:pt>
                <c:pt idx="1">
                  <c:v>1.8050541516245487E-2</c:v>
                </c:pt>
                <c:pt idx="2">
                  <c:v>0</c:v>
                </c:pt>
                <c:pt idx="3">
                  <c:v>1.1928429423459244E-2</c:v>
                </c:pt>
              </c:numCache>
              <c:extLst/>
            </c:numRef>
          </c:val>
          <c:extLst>
            <c:ext xmlns:c16="http://schemas.microsoft.com/office/drawing/2014/chart" uri="{C3380CC4-5D6E-409C-BE32-E72D297353CC}">
              <c16:uniqueId val="{00000001-7A7B-4897-9931-CE51F950630A}"/>
            </c:ext>
          </c:extLst>
        </c:ser>
        <c:ser>
          <c:idx val="2"/>
          <c:order val="2"/>
          <c:tx>
            <c:strRef>
              <c:f>'division countries'!$R$4</c:f>
              <c:strCache>
                <c:ptCount val="1"/>
                <c:pt idx="0">
                  <c:v>Czechoslovakia</c:v>
                </c:pt>
              </c:strCache>
            </c:strRef>
          </c:tx>
          <c:spPr>
            <a:solidFill>
              <a:schemeClr val="accent2"/>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countries'!$T$4:$W$4</c:f>
              <c:numCache>
                <c:formatCode>0%</c:formatCode>
                <c:ptCount val="4"/>
                <c:pt idx="0">
                  <c:v>7.9912023460410556E-2</c:v>
                </c:pt>
                <c:pt idx="1">
                  <c:v>9.025270758122744E-4</c:v>
                </c:pt>
                <c:pt idx="2">
                  <c:v>0</c:v>
                </c:pt>
                <c:pt idx="3">
                  <c:v>5.9642147117296221E-3</c:v>
                </c:pt>
              </c:numCache>
              <c:extLst/>
            </c:numRef>
          </c:val>
          <c:extLst>
            <c:ext xmlns:c16="http://schemas.microsoft.com/office/drawing/2014/chart" uri="{C3380CC4-5D6E-409C-BE32-E72D297353CC}">
              <c16:uniqueId val="{00000002-7A7B-4897-9931-CE51F950630A}"/>
            </c:ext>
          </c:extLst>
        </c:ser>
        <c:ser>
          <c:idx val="3"/>
          <c:order val="3"/>
          <c:tx>
            <c:strRef>
              <c:f>'division countries'!$R$5</c:f>
              <c:strCache>
                <c:ptCount val="1"/>
                <c:pt idx="0">
                  <c:v>France</c:v>
                </c:pt>
              </c:strCache>
            </c:strRef>
          </c:tx>
          <c:spPr>
            <a:solidFill>
              <a:schemeClr val="accent6"/>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countries'!$T$5:$W$5</c:f>
              <c:numCache>
                <c:formatCode>0%</c:formatCode>
                <c:ptCount val="4"/>
                <c:pt idx="0">
                  <c:v>1.5395894428152493E-2</c:v>
                </c:pt>
                <c:pt idx="1">
                  <c:v>0.46389891696750901</c:v>
                </c:pt>
                <c:pt idx="2">
                  <c:v>0</c:v>
                </c:pt>
                <c:pt idx="3">
                  <c:v>4.1749502982107355E-2</c:v>
                </c:pt>
              </c:numCache>
              <c:extLst/>
            </c:numRef>
          </c:val>
          <c:extLst>
            <c:ext xmlns:c16="http://schemas.microsoft.com/office/drawing/2014/chart" uri="{C3380CC4-5D6E-409C-BE32-E72D297353CC}">
              <c16:uniqueId val="{00000003-7A7B-4897-9931-CE51F950630A}"/>
            </c:ext>
          </c:extLst>
        </c:ser>
        <c:ser>
          <c:idx val="4"/>
          <c:order val="4"/>
          <c:tx>
            <c:strRef>
              <c:f>'division countries'!$R$6</c:f>
              <c:strCache>
                <c:ptCount val="1"/>
                <c:pt idx="0">
                  <c:v>Germany</c:v>
                </c:pt>
              </c:strCache>
            </c:strRef>
          </c:tx>
          <c:spPr>
            <a:solidFill>
              <a:schemeClr val="accent5"/>
            </a:solidFill>
            <a:ln w="19050">
              <a:noFill/>
            </a:ln>
            <a:effectLst/>
          </c:spPr>
          <c:invertIfNegative val="0"/>
          <c:dLbls>
            <c:dLbl>
              <c:idx val="1"/>
              <c:layout>
                <c:manualLayout>
                  <c:x val="2.9956080960047044E-17"/>
                  <c:y val="3.6111111111111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D0-426C-BBFE-9C05522CC00D}"/>
                </c:ext>
              </c:extLst>
            </c:dLbl>
            <c:dLbl>
              <c:idx val="2"/>
              <c:layout>
                <c:manualLayout>
                  <c:x val="1.6339869281045752E-3"/>
                  <c:y val="-0.113888888888888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D0-426C-BBFE-9C05522CC00D}"/>
                </c:ext>
              </c:extLst>
            </c:dLbl>
            <c:dLbl>
              <c:idx val="3"/>
              <c:layout>
                <c:manualLayout>
                  <c:x val="-1.1982432384018818E-16"/>
                  <c:y val="-5.555544619422582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extLst>
                <c:ext xmlns:c15="http://schemas.microsoft.com/office/drawing/2012/chart" uri="{CE6537A1-D6FC-4f65-9D91-7224C49458BB}">
                  <c15:layout>
                    <c:manualLayout>
                      <c:w val="4.4321831094642584E-2"/>
                      <c:h val="6.0944444444444433E-2"/>
                    </c:manualLayout>
                  </c15:layout>
                </c:ext>
                <c:ext xmlns:c16="http://schemas.microsoft.com/office/drawing/2014/chart" uri="{C3380CC4-5D6E-409C-BE32-E72D297353CC}">
                  <c16:uniqueId val="{00000004-DCD0-426C-BBFE-9C05522CC00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'division countries'!$T$1:$W$1</c:f>
              <c:strCache>
                <c:ptCount val="4"/>
                <c:pt idx="0">
                  <c:v>Brno</c:v>
                </c:pt>
                <c:pt idx="1">
                  <c:v>Brussels</c:v>
                </c:pt>
                <c:pt idx="2">
                  <c:v>Krakow</c:v>
                </c:pt>
                <c:pt idx="3">
                  <c:v> The Hague</c:v>
                </c:pt>
              </c:strCache>
              <c:extLst/>
            </c:strRef>
          </c:cat>
          <c:val>
            <c:numRef>
              <c:f>'division countries'!$T$6:$W$6</c:f>
              <c:numCache>
                <c:formatCode>0%</c:formatCode>
                <c:ptCount val="4"/>
                <c:pt idx="0">
                  <c:v>0.50513196480938416</c:v>
                </c:pt>
                <c:pt idx="1">
                  <c:v>0.36913357400722024</c:v>
                </c:pt>
                <c:pt idx="2">
                  <c:v>0.82178217821782173</c:v>
                </c:pt>
                <c:pt idx="3">
                  <c:v>0.59642147117296218</c:v>
                </c:pt>
              </c:numCache>
              <c:extLst/>
            </c:numRef>
          </c:val>
          <c:extLst>
            <c:ext xmlns:c16="http://schemas.microsoft.com/office/drawing/2014/chart" uri="{C3380CC4-5D6E-409C-BE32-E72D297353CC}">
              <c16:uniqueId val="{00000004-7A7B-4897-9931-CE51F950630A}"/>
            </c:ext>
          </c:extLst>
        </c:ser>
        <c:ser>
          <c:idx val="5"/>
          <c:order val="5"/>
          <c:tx>
            <c:strRef>
              <c:f>'division countries'!$R$7</c:f>
              <c:strCache>
                <c:ptCount val="1"/>
                <c:pt idx="0">
                  <c:v>Great Britain</c:v>
                </c:pt>
              </c:strCache>
            </c:strRef>
          </c:tx>
          <c:spPr>
            <a:solidFill>
              <a:schemeClr val="accent3">
                <a:lumMod val="75000"/>
              </a:schemeClr>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countries'!$T$7:$W$7</c:f>
              <c:numCache>
                <c:formatCode>0%</c:formatCode>
                <c:ptCount val="4"/>
                <c:pt idx="0">
                  <c:v>1.1730205278592375E-2</c:v>
                </c:pt>
                <c:pt idx="1">
                  <c:v>9.025270758122744E-4</c:v>
                </c:pt>
                <c:pt idx="2">
                  <c:v>0</c:v>
                </c:pt>
                <c:pt idx="3">
                  <c:v>1.2922465208747515E-2</c:v>
                </c:pt>
              </c:numCache>
              <c:extLst/>
            </c:numRef>
          </c:val>
          <c:extLst>
            <c:ext xmlns:c16="http://schemas.microsoft.com/office/drawing/2014/chart" uri="{C3380CC4-5D6E-409C-BE32-E72D297353CC}">
              <c16:uniqueId val="{00000005-7A7B-4897-9931-CE51F950630A}"/>
            </c:ext>
          </c:extLst>
        </c:ser>
        <c:ser>
          <c:idx val="6"/>
          <c:order val="6"/>
          <c:tx>
            <c:strRef>
              <c:f>'division countries'!$R$8</c:f>
              <c:strCache>
                <c:ptCount val="1"/>
                <c:pt idx="0">
                  <c:v>Italy</c:v>
                </c:pt>
              </c:strCache>
            </c:strRef>
          </c:tx>
          <c:spPr>
            <a:solidFill>
              <a:srgbClr val="FF0000"/>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countries'!$T$8:$W$8</c:f>
              <c:numCache>
                <c:formatCode>0%</c:formatCode>
                <c:ptCount val="4"/>
                <c:pt idx="0">
                  <c:v>5.1319648093841645E-2</c:v>
                </c:pt>
                <c:pt idx="1">
                  <c:v>3.9711191335740074E-2</c:v>
                </c:pt>
                <c:pt idx="2">
                  <c:v>1.65016501650165E-2</c:v>
                </c:pt>
                <c:pt idx="3">
                  <c:v>4.6719681908548708E-2</c:v>
                </c:pt>
              </c:numCache>
              <c:extLst/>
            </c:numRef>
          </c:val>
          <c:extLst>
            <c:ext xmlns:c16="http://schemas.microsoft.com/office/drawing/2014/chart" uri="{C3380CC4-5D6E-409C-BE32-E72D297353CC}">
              <c16:uniqueId val="{00000006-7A7B-4897-9931-CE51F950630A}"/>
            </c:ext>
          </c:extLst>
        </c:ser>
        <c:ser>
          <c:idx val="7"/>
          <c:order val="7"/>
          <c:tx>
            <c:strRef>
              <c:f>'division countries'!$R$9</c:f>
              <c:strCache>
                <c:ptCount val="1"/>
                <c:pt idx="0">
                  <c:v>Netherlands</c:v>
                </c:pt>
              </c:strCache>
            </c:strRef>
          </c:tx>
          <c:spPr>
            <a:solidFill>
              <a:srgbClr val="7030A0"/>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countries'!$T$9:$W$9</c:f>
              <c:numCache>
                <c:formatCode>0%</c:formatCode>
                <c:ptCount val="4"/>
                <c:pt idx="0">
                  <c:v>1.4662756598240469E-3</c:v>
                </c:pt>
                <c:pt idx="1">
                  <c:v>0</c:v>
                </c:pt>
                <c:pt idx="2">
                  <c:v>0</c:v>
                </c:pt>
                <c:pt idx="3">
                  <c:v>3.1809145129224649E-2</c:v>
                </c:pt>
              </c:numCache>
              <c:extLst/>
            </c:numRef>
          </c:val>
          <c:extLst>
            <c:ext xmlns:c16="http://schemas.microsoft.com/office/drawing/2014/chart" uri="{C3380CC4-5D6E-409C-BE32-E72D297353CC}">
              <c16:uniqueId val="{00000007-7A7B-4897-9931-CE51F950630A}"/>
            </c:ext>
          </c:extLst>
        </c:ser>
        <c:ser>
          <c:idx val="8"/>
          <c:order val="8"/>
          <c:tx>
            <c:strRef>
              <c:f>'division countries'!$R$10</c:f>
              <c:strCache>
                <c:ptCount val="1"/>
                <c:pt idx="0">
                  <c:v>Poland</c:v>
                </c:pt>
              </c:strCache>
            </c:strRef>
          </c:tx>
          <c:spPr>
            <a:solidFill>
              <a:schemeClr val="tx2"/>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countries'!$T$10:$W$10</c:f>
              <c:numCache>
                <c:formatCode>0%</c:formatCode>
                <c:ptCount val="4"/>
                <c:pt idx="0">
                  <c:v>1.4662756598240469E-3</c:v>
                </c:pt>
                <c:pt idx="1">
                  <c:v>0</c:v>
                </c:pt>
                <c:pt idx="2">
                  <c:v>0.132013201320132</c:v>
                </c:pt>
                <c:pt idx="3">
                  <c:v>0</c:v>
                </c:pt>
              </c:numCache>
              <c:extLst/>
            </c:numRef>
          </c:val>
          <c:extLst>
            <c:ext xmlns:c16="http://schemas.microsoft.com/office/drawing/2014/chart" uri="{C3380CC4-5D6E-409C-BE32-E72D297353CC}">
              <c16:uniqueId val="{00000008-7A7B-4897-9931-CE51F950630A}"/>
            </c:ext>
          </c:extLst>
        </c:ser>
        <c:ser>
          <c:idx val="9"/>
          <c:order val="9"/>
          <c:tx>
            <c:strRef>
              <c:f>'division countries'!$R$11</c:f>
              <c:strCache>
                <c:ptCount val="1"/>
                <c:pt idx="0">
                  <c:v>Protectorate of Bohemia and Moravia</c:v>
                </c:pt>
              </c:strCache>
            </c:strRef>
          </c:tx>
          <c:spPr>
            <a:solidFill>
              <a:srgbClr val="FFC000"/>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countries'!$T$11:$W$11</c:f>
              <c:numCache>
                <c:formatCode>0%</c:formatCode>
                <c:ptCount val="4"/>
                <c:pt idx="0">
                  <c:v>8.1378299120234601E-2</c:v>
                </c:pt>
                <c:pt idx="1">
                  <c:v>3.6101083032490976E-3</c:v>
                </c:pt>
                <c:pt idx="2">
                  <c:v>0</c:v>
                </c:pt>
                <c:pt idx="3">
                  <c:v>7.9522862823061622E-3</c:v>
                </c:pt>
              </c:numCache>
              <c:extLst/>
            </c:numRef>
          </c:val>
          <c:extLst>
            <c:ext xmlns:c16="http://schemas.microsoft.com/office/drawing/2014/chart" uri="{C3380CC4-5D6E-409C-BE32-E72D297353CC}">
              <c16:uniqueId val="{00000009-7A7B-4897-9931-CE51F950630A}"/>
            </c:ext>
          </c:extLst>
        </c:ser>
        <c:ser>
          <c:idx val="10"/>
          <c:order val="10"/>
          <c:tx>
            <c:strRef>
              <c:f>'division countries'!$R$12</c:f>
              <c:strCache>
                <c:ptCount val="1"/>
                <c:pt idx="0">
                  <c:v>Sweden</c:v>
                </c:pt>
              </c:strCache>
            </c:strRef>
          </c:tx>
          <c:spPr>
            <a:solidFill>
              <a:schemeClr val="accent1"/>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countries'!$T$12:$W$12</c:f>
              <c:numCache>
                <c:formatCode>0%</c:formatCode>
                <c:ptCount val="4"/>
                <c:pt idx="0">
                  <c:v>9.5307917888563052E-3</c:v>
                </c:pt>
                <c:pt idx="1">
                  <c:v>9.025270758122744E-4</c:v>
                </c:pt>
                <c:pt idx="2">
                  <c:v>0</c:v>
                </c:pt>
                <c:pt idx="3">
                  <c:v>9.9403578528827028E-4</c:v>
                </c:pt>
              </c:numCache>
              <c:extLst/>
            </c:numRef>
          </c:val>
          <c:extLst>
            <c:ext xmlns:c16="http://schemas.microsoft.com/office/drawing/2014/chart" uri="{C3380CC4-5D6E-409C-BE32-E72D297353CC}">
              <c16:uniqueId val="{0000000A-7A7B-4897-9931-CE51F950630A}"/>
            </c:ext>
          </c:extLst>
        </c:ser>
        <c:ser>
          <c:idx val="11"/>
          <c:order val="11"/>
          <c:tx>
            <c:strRef>
              <c:f>'division countries'!$R$13</c:f>
              <c:strCache>
                <c:ptCount val="1"/>
                <c:pt idx="0">
                  <c:v>USA</c:v>
                </c:pt>
              </c:strCache>
            </c:strRef>
          </c:tx>
          <c:spPr>
            <a:solidFill>
              <a:schemeClr val="accent6">
                <a:lumMod val="60000"/>
              </a:schemeClr>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countries'!$T$13:$W$13</c:f>
              <c:numCache>
                <c:formatCode>0%</c:formatCode>
                <c:ptCount val="4"/>
                <c:pt idx="0">
                  <c:v>0.19574780058651026</c:v>
                </c:pt>
                <c:pt idx="1">
                  <c:v>6.5884476534296035E-2</c:v>
                </c:pt>
                <c:pt idx="2">
                  <c:v>0</c:v>
                </c:pt>
                <c:pt idx="3">
                  <c:v>0.19383697813121273</c:v>
                </c:pt>
              </c:numCache>
              <c:extLst/>
            </c:numRef>
          </c:val>
          <c:extLst>
            <c:ext xmlns:c16="http://schemas.microsoft.com/office/drawing/2014/chart" uri="{C3380CC4-5D6E-409C-BE32-E72D297353CC}">
              <c16:uniqueId val="{0000000B-7A7B-4897-9931-CE51F950630A}"/>
            </c:ext>
          </c:extLst>
        </c:ser>
        <c:ser>
          <c:idx val="12"/>
          <c:order val="12"/>
          <c:tx>
            <c:strRef>
              <c:f>'division countries'!$R$14</c:f>
              <c:strCache>
                <c:ptCount val="1"/>
                <c:pt idx="0">
                  <c:v>Other</c:v>
                </c:pt>
              </c:strCache>
            </c:strRef>
          </c:tx>
          <c:spPr>
            <a:solidFill>
              <a:srgbClr val="FFFF00"/>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countries'!$T$14:$W$14</c:f>
              <c:numCache>
                <c:formatCode>0%</c:formatCode>
                <c:ptCount val="4"/>
                <c:pt idx="0">
                  <c:v>1.0997067448680353E-2</c:v>
                </c:pt>
                <c:pt idx="1">
                  <c:v>9.9277978339350186E-3</c:v>
                </c:pt>
                <c:pt idx="2">
                  <c:v>1.3201320132013201E-2</c:v>
                </c:pt>
                <c:pt idx="3">
                  <c:v>1.4910536779324055E-2</c:v>
                </c:pt>
              </c:numCache>
              <c:extLst/>
            </c:numRef>
          </c:val>
          <c:extLst>
            <c:ext xmlns:c16="http://schemas.microsoft.com/office/drawing/2014/chart" uri="{C3380CC4-5D6E-409C-BE32-E72D297353CC}">
              <c16:uniqueId val="{0000000C-7A7B-4897-9931-CE51F950630A}"/>
            </c:ext>
          </c:extLst>
        </c:ser>
        <c:dLbls>
          <c:showLegendKey val="0"/>
          <c:showVal val="0"/>
          <c:showCatName val="0"/>
          <c:showSerName val="0"/>
          <c:showPercent val="0"/>
          <c:showBubbleSize val="0"/>
        </c:dLbls>
        <c:gapWidth val="219"/>
        <c:overlap val="100"/>
        <c:axId val="171554688"/>
        <c:axId val="171556224"/>
        <c:extLst>
          <c:ext xmlns:c15="http://schemas.microsoft.com/office/drawing/2012/chart" uri="{02D57815-91ED-43cb-92C2-25804820EDAC}">
            <c15:filteredBarSeries>
              <c15:ser>
                <c:idx val="13"/>
                <c:order val="13"/>
                <c:tx>
                  <c:strRef>
                    <c:extLst>
                      <c:ext uri="{02D57815-91ED-43cb-92C2-25804820EDAC}">
                        <c15:formulaRef>
                          <c15:sqref>'division countries'!$R$15</c15:sqref>
                        </c15:formulaRef>
                      </c:ext>
                    </c:extLst>
                    <c:strCache>
                      <c:ptCount val="1"/>
                      <c:pt idx="0">
                        <c:v>Total</c:v>
                      </c:pt>
                    </c:strCache>
                  </c:strRef>
                </c:tx>
                <c:spPr>
                  <a:solidFill>
                    <a:schemeClr val="accent2">
                      <a:lumMod val="80000"/>
                      <a:lumOff val="20000"/>
                    </a:schemeClr>
                  </a:solidFill>
                  <a:ln>
                    <a:noFill/>
                  </a:ln>
                  <a:effectLst/>
                </c:spPr>
                <c:invertIfNegative val="0"/>
                <c:cat>
                  <c:strRef>
                    <c:extLst>
                      <c:ext uri="{02D57815-91ED-43cb-92C2-25804820EDAC}">
                        <c15:formulaRef>
                          <c15:sqref>'division countries'!$T$1:$W$1</c15:sqref>
                        </c15:formulaRef>
                      </c:ext>
                    </c:extLst>
                    <c:strCache>
                      <c:ptCount val="4"/>
                      <c:pt idx="0">
                        <c:v>Brno</c:v>
                      </c:pt>
                      <c:pt idx="1">
                        <c:v>Brussels</c:v>
                      </c:pt>
                      <c:pt idx="2">
                        <c:v>Krakow</c:v>
                      </c:pt>
                      <c:pt idx="3">
                        <c:v> The Hague</c:v>
                      </c:pt>
                    </c:strCache>
                  </c:strRef>
                </c:cat>
                <c:val>
                  <c:numRef>
                    <c:extLst>
                      <c:ext uri="{02D57815-91ED-43cb-92C2-25804820EDAC}">
                        <c15:formulaRef>
                          <c15:sqref>'division countries'!$T$15:$W$15</c15:sqref>
                        </c15:formulaRef>
                      </c:ext>
                    </c:extLst>
                    <c:numCache>
                      <c:formatCode>General</c:formatCode>
                      <c:ptCount val="4"/>
                      <c:pt idx="0">
                        <c:v>1364</c:v>
                      </c:pt>
                      <c:pt idx="1">
                        <c:v>1108</c:v>
                      </c:pt>
                      <c:pt idx="2">
                        <c:v>303</c:v>
                      </c:pt>
                      <c:pt idx="3">
                        <c:v>1006</c:v>
                      </c:pt>
                    </c:numCache>
                  </c:numRef>
                </c:val>
                <c:extLst>
                  <c:ext xmlns:c16="http://schemas.microsoft.com/office/drawing/2014/chart" uri="{C3380CC4-5D6E-409C-BE32-E72D297353CC}">
                    <c16:uniqueId val="{0000000D-7A7B-4897-9931-CE51F950630A}"/>
                  </c:ext>
                </c:extLst>
              </c15:ser>
            </c15:filteredBarSeries>
          </c:ext>
        </c:extLst>
      </c:barChart>
      <c:catAx>
        <c:axId val="17155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s-CZ"/>
          </a:p>
        </c:txPr>
        <c:crossAx val="171556224"/>
        <c:crosses val="autoZero"/>
        <c:auto val="1"/>
        <c:lblAlgn val="ctr"/>
        <c:lblOffset val="100"/>
        <c:noMultiLvlLbl val="0"/>
      </c:catAx>
      <c:valAx>
        <c:axId val="171556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71554688"/>
        <c:crosses val="autoZero"/>
        <c:crossBetween val="between"/>
      </c:valAx>
      <c:spPr>
        <a:noFill/>
        <a:ln>
          <a:noFill/>
        </a:ln>
        <a:effectLst/>
      </c:spPr>
    </c:plotArea>
    <c:legend>
      <c:legendPos val="r"/>
      <c:layout>
        <c:manualLayout>
          <c:xMode val="edge"/>
          <c:yMode val="edge"/>
          <c:x val="0.65853847216466366"/>
          <c:y val="4.9606417707944522E-2"/>
          <c:w val="0.32870235718142887"/>
          <c:h val="0.8799895724095434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'division countries'!$R$2</c:f>
              <c:strCache>
                <c:ptCount val="1"/>
                <c:pt idx="0">
                  <c:v>Austria</c:v>
                </c:pt>
              </c:strCache>
            </c:strRef>
          </c:tx>
          <c:spPr>
            <a:solidFill>
              <a:schemeClr val="tx2"/>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countries'!$T$2:$W$2</c:f>
              <c:numCache>
                <c:formatCode>0%</c:formatCode>
                <c:ptCount val="4"/>
                <c:pt idx="0">
                  <c:v>3.519061583577713E-2</c:v>
                </c:pt>
                <c:pt idx="1">
                  <c:v>2.7075812274368231E-2</c:v>
                </c:pt>
                <c:pt idx="2">
                  <c:v>1.65016501650165E-2</c:v>
                </c:pt>
                <c:pt idx="3">
                  <c:v>3.4791252485089463E-2</c:v>
                </c:pt>
              </c:numCache>
              <c:extLst/>
            </c:numRef>
          </c:val>
          <c:extLst>
            <c:ext xmlns:c16="http://schemas.microsoft.com/office/drawing/2014/chart" uri="{C3380CC4-5D6E-409C-BE32-E72D297353CC}">
              <c16:uniqueId val="{00000000-7A7B-4897-9931-CE51F950630A}"/>
            </c:ext>
          </c:extLst>
        </c:ser>
        <c:ser>
          <c:idx val="1"/>
          <c:order val="1"/>
          <c:tx>
            <c:strRef>
              <c:f>'division countries'!$R$3</c:f>
              <c:strCache>
                <c:ptCount val="1"/>
                <c:pt idx="0">
                  <c:v>Belgium</c:v>
                </c:pt>
              </c:strCache>
            </c:strRef>
          </c:tx>
          <c:spPr>
            <a:solidFill>
              <a:srgbClr val="002060"/>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countries'!$T$3:$W$3</c:f>
              <c:numCache>
                <c:formatCode>0%</c:formatCode>
                <c:ptCount val="4"/>
                <c:pt idx="0">
                  <c:v>0</c:v>
                </c:pt>
                <c:pt idx="1">
                  <c:v>1.8050541516245487E-2</c:v>
                </c:pt>
                <c:pt idx="2">
                  <c:v>0</c:v>
                </c:pt>
                <c:pt idx="3">
                  <c:v>1.1928429423459244E-2</c:v>
                </c:pt>
              </c:numCache>
              <c:extLst/>
            </c:numRef>
          </c:val>
          <c:extLst>
            <c:ext xmlns:c16="http://schemas.microsoft.com/office/drawing/2014/chart" uri="{C3380CC4-5D6E-409C-BE32-E72D297353CC}">
              <c16:uniqueId val="{00000001-7A7B-4897-9931-CE51F950630A}"/>
            </c:ext>
          </c:extLst>
        </c:ser>
        <c:ser>
          <c:idx val="2"/>
          <c:order val="2"/>
          <c:tx>
            <c:strRef>
              <c:f>'division countries'!$R$4</c:f>
              <c:strCache>
                <c:ptCount val="1"/>
                <c:pt idx="0">
                  <c:v>Czechoslovakia</c:v>
                </c:pt>
              </c:strCache>
            </c:strRef>
          </c:tx>
          <c:spPr>
            <a:solidFill>
              <a:schemeClr val="accent2"/>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countries'!$T$4:$W$4</c:f>
              <c:numCache>
                <c:formatCode>0%</c:formatCode>
                <c:ptCount val="4"/>
                <c:pt idx="0">
                  <c:v>7.9912023460410556E-2</c:v>
                </c:pt>
                <c:pt idx="1">
                  <c:v>9.025270758122744E-4</c:v>
                </c:pt>
                <c:pt idx="2">
                  <c:v>0</c:v>
                </c:pt>
                <c:pt idx="3">
                  <c:v>5.9642147117296221E-3</c:v>
                </c:pt>
              </c:numCache>
              <c:extLst/>
            </c:numRef>
          </c:val>
          <c:extLst>
            <c:ext xmlns:c16="http://schemas.microsoft.com/office/drawing/2014/chart" uri="{C3380CC4-5D6E-409C-BE32-E72D297353CC}">
              <c16:uniqueId val="{00000002-7A7B-4897-9931-CE51F950630A}"/>
            </c:ext>
          </c:extLst>
        </c:ser>
        <c:ser>
          <c:idx val="3"/>
          <c:order val="3"/>
          <c:tx>
            <c:strRef>
              <c:f>'division countries'!$R$5</c:f>
              <c:strCache>
                <c:ptCount val="1"/>
                <c:pt idx="0">
                  <c:v>France</c:v>
                </c:pt>
              </c:strCache>
            </c:strRef>
          </c:tx>
          <c:spPr>
            <a:solidFill>
              <a:schemeClr val="accent6"/>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countries'!$T$5:$W$5</c:f>
              <c:numCache>
                <c:formatCode>0%</c:formatCode>
                <c:ptCount val="4"/>
                <c:pt idx="0">
                  <c:v>1.5395894428152493E-2</c:v>
                </c:pt>
                <c:pt idx="1">
                  <c:v>0.46389891696750901</c:v>
                </c:pt>
                <c:pt idx="2">
                  <c:v>0</c:v>
                </c:pt>
                <c:pt idx="3">
                  <c:v>4.1749502982107355E-2</c:v>
                </c:pt>
              </c:numCache>
              <c:extLst/>
            </c:numRef>
          </c:val>
          <c:extLst>
            <c:ext xmlns:c16="http://schemas.microsoft.com/office/drawing/2014/chart" uri="{C3380CC4-5D6E-409C-BE32-E72D297353CC}">
              <c16:uniqueId val="{00000003-7A7B-4897-9931-CE51F950630A}"/>
            </c:ext>
          </c:extLst>
        </c:ser>
        <c:ser>
          <c:idx val="4"/>
          <c:order val="4"/>
          <c:tx>
            <c:strRef>
              <c:f>'division countries'!$R$6</c:f>
              <c:strCache>
                <c:ptCount val="1"/>
                <c:pt idx="0">
                  <c:v>Germany</c:v>
                </c:pt>
              </c:strCache>
            </c:strRef>
          </c:tx>
          <c:spPr>
            <a:solidFill>
              <a:schemeClr val="accent5"/>
            </a:solidFill>
            <a:ln w="19050">
              <a:noFill/>
            </a:ln>
            <a:effectLst/>
          </c:spPr>
          <c:invertIfNegative val="0"/>
          <c:dLbls>
            <c:dLbl>
              <c:idx val="1"/>
              <c:layout>
                <c:manualLayout>
                  <c:x val="2.9956080960047044E-17"/>
                  <c:y val="3.6111111111111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D0-426C-BBFE-9C05522CC00D}"/>
                </c:ext>
              </c:extLst>
            </c:dLbl>
            <c:dLbl>
              <c:idx val="2"/>
              <c:layout>
                <c:manualLayout>
                  <c:x val="1.6339869281045752E-3"/>
                  <c:y val="-0.113888888888888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D0-426C-BBFE-9C05522CC00D}"/>
                </c:ext>
              </c:extLst>
            </c:dLbl>
            <c:dLbl>
              <c:idx val="3"/>
              <c:layout>
                <c:manualLayout>
                  <c:x val="-1.1982432384018818E-16"/>
                  <c:y val="-5.5555446194225824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extLst>
                <c:ext xmlns:c15="http://schemas.microsoft.com/office/drawing/2012/chart" uri="{CE6537A1-D6FC-4f65-9D91-7224C49458BB}">
                  <c15:layout>
                    <c:manualLayout>
                      <c:w val="4.4321831094642584E-2"/>
                      <c:h val="6.0944444444444433E-2"/>
                    </c:manualLayout>
                  </c15:layout>
                </c:ext>
                <c:ext xmlns:c16="http://schemas.microsoft.com/office/drawing/2014/chart" uri="{C3380CC4-5D6E-409C-BE32-E72D297353CC}">
                  <c16:uniqueId val="{00000004-DCD0-426C-BBFE-9C05522CC00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'division countries'!$T$1:$W$1</c:f>
              <c:strCache>
                <c:ptCount val="4"/>
                <c:pt idx="0">
                  <c:v>Brno</c:v>
                </c:pt>
                <c:pt idx="1">
                  <c:v>Brussels</c:v>
                </c:pt>
                <c:pt idx="2">
                  <c:v>Krakow</c:v>
                </c:pt>
                <c:pt idx="3">
                  <c:v> The Hague</c:v>
                </c:pt>
              </c:strCache>
              <c:extLst/>
            </c:strRef>
          </c:cat>
          <c:val>
            <c:numRef>
              <c:f>'division countries'!$T$6:$W$6</c:f>
              <c:numCache>
                <c:formatCode>0%</c:formatCode>
                <c:ptCount val="4"/>
                <c:pt idx="0">
                  <c:v>0.50513196480938416</c:v>
                </c:pt>
                <c:pt idx="1">
                  <c:v>0.36913357400722024</c:v>
                </c:pt>
                <c:pt idx="2">
                  <c:v>0.82178217821782173</c:v>
                </c:pt>
                <c:pt idx="3">
                  <c:v>0.59642147117296218</c:v>
                </c:pt>
              </c:numCache>
              <c:extLst/>
            </c:numRef>
          </c:val>
          <c:extLst>
            <c:ext xmlns:c16="http://schemas.microsoft.com/office/drawing/2014/chart" uri="{C3380CC4-5D6E-409C-BE32-E72D297353CC}">
              <c16:uniqueId val="{00000004-7A7B-4897-9931-CE51F950630A}"/>
            </c:ext>
          </c:extLst>
        </c:ser>
        <c:ser>
          <c:idx val="5"/>
          <c:order val="5"/>
          <c:tx>
            <c:strRef>
              <c:f>'division countries'!$R$7</c:f>
              <c:strCache>
                <c:ptCount val="1"/>
                <c:pt idx="0">
                  <c:v>Great Britain</c:v>
                </c:pt>
              </c:strCache>
            </c:strRef>
          </c:tx>
          <c:spPr>
            <a:solidFill>
              <a:schemeClr val="accent3">
                <a:lumMod val="75000"/>
              </a:schemeClr>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countries'!$T$7:$W$7</c:f>
              <c:numCache>
                <c:formatCode>0%</c:formatCode>
                <c:ptCount val="4"/>
                <c:pt idx="0">
                  <c:v>1.1730205278592375E-2</c:v>
                </c:pt>
                <c:pt idx="1">
                  <c:v>9.025270758122744E-4</c:v>
                </c:pt>
                <c:pt idx="2">
                  <c:v>0</c:v>
                </c:pt>
                <c:pt idx="3">
                  <c:v>1.2922465208747515E-2</c:v>
                </c:pt>
              </c:numCache>
              <c:extLst/>
            </c:numRef>
          </c:val>
          <c:extLst>
            <c:ext xmlns:c16="http://schemas.microsoft.com/office/drawing/2014/chart" uri="{C3380CC4-5D6E-409C-BE32-E72D297353CC}">
              <c16:uniqueId val="{00000005-7A7B-4897-9931-CE51F950630A}"/>
            </c:ext>
          </c:extLst>
        </c:ser>
        <c:ser>
          <c:idx val="6"/>
          <c:order val="6"/>
          <c:tx>
            <c:strRef>
              <c:f>'division countries'!$R$8</c:f>
              <c:strCache>
                <c:ptCount val="1"/>
                <c:pt idx="0">
                  <c:v>Italy</c:v>
                </c:pt>
              </c:strCache>
            </c:strRef>
          </c:tx>
          <c:spPr>
            <a:solidFill>
              <a:srgbClr val="FF0000"/>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countries'!$T$8:$W$8</c:f>
              <c:numCache>
                <c:formatCode>0%</c:formatCode>
                <c:ptCount val="4"/>
                <c:pt idx="0">
                  <c:v>5.1319648093841645E-2</c:v>
                </c:pt>
                <c:pt idx="1">
                  <c:v>3.9711191335740074E-2</c:v>
                </c:pt>
                <c:pt idx="2">
                  <c:v>1.65016501650165E-2</c:v>
                </c:pt>
                <c:pt idx="3">
                  <c:v>4.6719681908548708E-2</c:v>
                </c:pt>
              </c:numCache>
              <c:extLst/>
            </c:numRef>
          </c:val>
          <c:extLst>
            <c:ext xmlns:c16="http://schemas.microsoft.com/office/drawing/2014/chart" uri="{C3380CC4-5D6E-409C-BE32-E72D297353CC}">
              <c16:uniqueId val="{00000006-7A7B-4897-9931-CE51F950630A}"/>
            </c:ext>
          </c:extLst>
        </c:ser>
        <c:ser>
          <c:idx val="7"/>
          <c:order val="7"/>
          <c:tx>
            <c:strRef>
              <c:f>'division countries'!$R$9</c:f>
              <c:strCache>
                <c:ptCount val="1"/>
                <c:pt idx="0">
                  <c:v>Netherlands</c:v>
                </c:pt>
              </c:strCache>
            </c:strRef>
          </c:tx>
          <c:spPr>
            <a:solidFill>
              <a:srgbClr val="7030A0"/>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countries'!$T$9:$W$9</c:f>
              <c:numCache>
                <c:formatCode>0%</c:formatCode>
                <c:ptCount val="4"/>
                <c:pt idx="0">
                  <c:v>1.4662756598240469E-3</c:v>
                </c:pt>
                <c:pt idx="1">
                  <c:v>0</c:v>
                </c:pt>
                <c:pt idx="2">
                  <c:v>0</c:v>
                </c:pt>
                <c:pt idx="3">
                  <c:v>3.1809145129224649E-2</c:v>
                </c:pt>
              </c:numCache>
              <c:extLst/>
            </c:numRef>
          </c:val>
          <c:extLst>
            <c:ext xmlns:c16="http://schemas.microsoft.com/office/drawing/2014/chart" uri="{C3380CC4-5D6E-409C-BE32-E72D297353CC}">
              <c16:uniqueId val="{00000007-7A7B-4897-9931-CE51F950630A}"/>
            </c:ext>
          </c:extLst>
        </c:ser>
        <c:ser>
          <c:idx val="8"/>
          <c:order val="8"/>
          <c:tx>
            <c:strRef>
              <c:f>'division countries'!$R$10</c:f>
              <c:strCache>
                <c:ptCount val="1"/>
                <c:pt idx="0">
                  <c:v>Poland</c:v>
                </c:pt>
              </c:strCache>
            </c:strRef>
          </c:tx>
          <c:spPr>
            <a:solidFill>
              <a:schemeClr val="tx2"/>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countries'!$T$10:$W$10</c:f>
              <c:numCache>
                <c:formatCode>0%</c:formatCode>
                <c:ptCount val="4"/>
                <c:pt idx="0">
                  <c:v>1.4662756598240469E-3</c:v>
                </c:pt>
                <c:pt idx="1">
                  <c:v>0</c:v>
                </c:pt>
                <c:pt idx="2">
                  <c:v>0.132013201320132</c:v>
                </c:pt>
                <c:pt idx="3">
                  <c:v>0</c:v>
                </c:pt>
              </c:numCache>
              <c:extLst/>
            </c:numRef>
          </c:val>
          <c:extLst>
            <c:ext xmlns:c16="http://schemas.microsoft.com/office/drawing/2014/chart" uri="{C3380CC4-5D6E-409C-BE32-E72D297353CC}">
              <c16:uniqueId val="{00000008-7A7B-4897-9931-CE51F950630A}"/>
            </c:ext>
          </c:extLst>
        </c:ser>
        <c:ser>
          <c:idx val="9"/>
          <c:order val="9"/>
          <c:tx>
            <c:strRef>
              <c:f>'division countries'!$R$11</c:f>
              <c:strCache>
                <c:ptCount val="1"/>
                <c:pt idx="0">
                  <c:v>Protectorate of Bohemia and Moravia</c:v>
                </c:pt>
              </c:strCache>
            </c:strRef>
          </c:tx>
          <c:spPr>
            <a:solidFill>
              <a:srgbClr val="FFC000"/>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countries'!$T$11:$W$11</c:f>
              <c:numCache>
                <c:formatCode>0%</c:formatCode>
                <c:ptCount val="4"/>
                <c:pt idx="0">
                  <c:v>8.1378299120234601E-2</c:v>
                </c:pt>
                <c:pt idx="1">
                  <c:v>3.6101083032490976E-3</c:v>
                </c:pt>
                <c:pt idx="2">
                  <c:v>0</c:v>
                </c:pt>
                <c:pt idx="3">
                  <c:v>7.9522862823061622E-3</c:v>
                </c:pt>
              </c:numCache>
              <c:extLst/>
            </c:numRef>
          </c:val>
          <c:extLst>
            <c:ext xmlns:c16="http://schemas.microsoft.com/office/drawing/2014/chart" uri="{C3380CC4-5D6E-409C-BE32-E72D297353CC}">
              <c16:uniqueId val="{00000009-7A7B-4897-9931-CE51F950630A}"/>
            </c:ext>
          </c:extLst>
        </c:ser>
        <c:ser>
          <c:idx val="10"/>
          <c:order val="10"/>
          <c:tx>
            <c:strRef>
              <c:f>'division countries'!$R$12</c:f>
              <c:strCache>
                <c:ptCount val="1"/>
                <c:pt idx="0">
                  <c:v>Sweden</c:v>
                </c:pt>
              </c:strCache>
            </c:strRef>
          </c:tx>
          <c:spPr>
            <a:solidFill>
              <a:schemeClr val="accent1"/>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countries'!$T$12:$W$12</c:f>
              <c:numCache>
                <c:formatCode>0%</c:formatCode>
                <c:ptCount val="4"/>
                <c:pt idx="0">
                  <c:v>9.5307917888563052E-3</c:v>
                </c:pt>
                <c:pt idx="1">
                  <c:v>9.025270758122744E-4</c:v>
                </c:pt>
                <c:pt idx="2">
                  <c:v>0</c:v>
                </c:pt>
                <c:pt idx="3">
                  <c:v>9.9403578528827028E-4</c:v>
                </c:pt>
              </c:numCache>
              <c:extLst/>
            </c:numRef>
          </c:val>
          <c:extLst>
            <c:ext xmlns:c16="http://schemas.microsoft.com/office/drawing/2014/chart" uri="{C3380CC4-5D6E-409C-BE32-E72D297353CC}">
              <c16:uniqueId val="{0000000A-7A7B-4897-9931-CE51F950630A}"/>
            </c:ext>
          </c:extLst>
        </c:ser>
        <c:ser>
          <c:idx val="11"/>
          <c:order val="11"/>
          <c:tx>
            <c:strRef>
              <c:f>'division countries'!$R$13</c:f>
              <c:strCache>
                <c:ptCount val="1"/>
                <c:pt idx="0">
                  <c:v>USA</c:v>
                </c:pt>
              </c:strCache>
            </c:strRef>
          </c:tx>
          <c:spPr>
            <a:solidFill>
              <a:schemeClr val="accent6">
                <a:lumMod val="60000"/>
              </a:schemeClr>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countries'!$T$13:$W$13</c:f>
              <c:numCache>
                <c:formatCode>0%</c:formatCode>
                <c:ptCount val="4"/>
                <c:pt idx="0">
                  <c:v>0.19574780058651026</c:v>
                </c:pt>
                <c:pt idx="1">
                  <c:v>6.5884476534296035E-2</c:v>
                </c:pt>
                <c:pt idx="2">
                  <c:v>0</c:v>
                </c:pt>
                <c:pt idx="3">
                  <c:v>0.19383697813121273</c:v>
                </c:pt>
              </c:numCache>
              <c:extLst/>
            </c:numRef>
          </c:val>
          <c:extLst>
            <c:ext xmlns:c16="http://schemas.microsoft.com/office/drawing/2014/chart" uri="{C3380CC4-5D6E-409C-BE32-E72D297353CC}">
              <c16:uniqueId val="{0000000B-7A7B-4897-9931-CE51F950630A}"/>
            </c:ext>
          </c:extLst>
        </c:ser>
        <c:ser>
          <c:idx val="12"/>
          <c:order val="12"/>
          <c:tx>
            <c:strRef>
              <c:f>'division countries'!$R$14</c:f>
              <c:strCache>
                <c:ptCount val="1"/>
                <c:pt idx="0">
                  <c:v>Other</c:v>
                </c:pt>
              </c:strCache>
            </c:strRef>
          </c:tx>
          <c:spPr>
            <a:solidFill>
              <a:srgbClr val="FFFF00"/>
            </a:solidFill>
            <a:ln w="19050">
              <a:noFill/>
            </a:ln>
            <a:effectLst/>
          </c:spPr>
          <c:invertIfNegative val="0"/>
          <c:cat>
            <c:strRef>
              <c:f>'division countries'!$T$1:$W$1</c:f>
              <c:strCache>
                <c:ptCount val="4"/>
                <c:pt idx="0">
                  <c:v>Brno</c:v>
                </c:pt>
                <c:pt idx="1">
                  <c:v>Brussels</c:v>
                </c:pt>
                <c:pt idx="2">
                  <c:v>Krakow</c:v>
                </c:pt>
                <c:pt idx="3">
                  <c:v> The Hague</c:v>
                </c:pt>
              </c:strCache>
              <c:extLst/>
            </c:strRef>
          </c:cat>
          <c:val>
            <c:numRef>
              <c:f>'division countries'!$T$14:$W$14</c:f>
              <c:numCache>
                <c:formatCode>0%</c:formatCode>
                <c:ptCount val="4"/>
                <c:pt idx="0">
                  <c:v>1.0997067448680353E-2</c:v>
                </c:pt>
                <c:pt idx="1">
                  <c:v>9.9277978339350186E-3</c:v>
                </c:pt>
                <c:pt idx="2">
                  <c:v>1.3201320132013201E-2</c:v>
                </c:pt>
                <c:pt idx="3">
                  <c:v>1.4910536779324055E-2</c:v>
                </c:pt>
              </c:numCache>
              <c:extLst/>
            </c:numRef>
          </c:val>
          <c:extLst>
            <c:ext xmlns:c16="http://schemas.microsoft.com/office/drawing/2014/chart" uri="{C3380CC4-5D6E-409C-BE32-E72D297353CC}">
              <c16:uniqueId val="{0000000C-7A7B-4897-9931-CE51F950630A}"/>
            </c:ext>
          </c:extLst>
        </c:ser>
        <c:dLbls>
          <c:showLegendKey val="0"/>
          <c:showVal val="0"/>
          <c:showCatName val="0"/>
          <c:showSerName val="0"/>
          <c:showPercent val="0"/>
          <c:showBubbleSize val="0"/>
        </c:dLbls>
        <c:gapWidth val="219"/>
        <c:overlap val="100"/>
        <c:axId val="171554688"/>
        <c:axId val="171556224"/>
        <c:extLst>
          <c:ext xmlns:c15="http://schemas.microsoft.com/office/drawing/2012/chart" uri="{02D57815-91ED-43cb-92C2-25804820EDAC}">
            <c15:filteredBarSeries>
              <c15:ser>
                <c:idx val="13"/>
                <c:order val="13"/>
                <c:tx>
                  <c:strRef>
                    <c:extLst>
                      <c:ext uri="{02D57815-91ED-43cb-92C2-25804820EDAC}">
                        <c15:formulaRef>
                          <c15:sqref>'division countries'!$R$15</c15:sqref>
                        </c15:formulaRef>
                      </c:ext>
                    </c:extLst>
                    <c:strCache>
                      <c:ptCount val="1"/>
                      <c:pt idx="0">
                        <c:v>Total</c:v>
                      </c:pt>
                    </c:strCache>
                  </c:strRef>
                </c:tx>
                <c:spPr>
                  <a:solidFill>
                    <a:schemeClr val="accent2">
                      <a:lumMod val="80000"/>
                      <a:lumOff val="20000"/>
                    </a:schemeClr>
                  </a:solidFill>
                  <a:ln>
                    <a:noFill/>
                  </a:ln>
                  <a:effectLst/>
                </c:spPr>
                <c:invertIfNegative val="0"/>
                <c:cat>
                  <c:strRef>
                    <c:extLst>
                      <c:ext uri="{02D57815-91ED-43cb-92C2-25804820EDAC}">
                        <c15:formulaRef>
                          <c15:sqref>'division countries'!$T$1:$W$1</c15:sqref>
                        </c15:formulaRef>
                      </c:ext>
                    </c:extLst>
                    <c:strCache>
                      <c:ptCount val="4"/>
                      <c:pt idx="0">
                        <c:v>Brno</c:v>
                      </c:pt>
                      <c:pt idx="1">
                        <c:v>Brussels</c:v>
                      </c:pt>
                      <c:pt idx="2">
                        <c:v>Krakow</c:v>
                      </c:pt>
                      <c:pt idx="3">
                        <c:v> The Hague</c:v>
                      </c:pt>
                    </c:strCache>
                  </c:strRef>
                </c:cat>
                <c:val>
                  <c:numRef>
                    <c:extLst>
                      <c:ext uri="{02D57815-91ED-43cb-92C2-25804820EDAC}">
                        <c15:formulaRef>
                          <c15:sqref>'division countries'!$T$15:$W$15</c15:sqref>
                        </c15:formulaRef>
                      </c:ext>
                    </c:extLst>
                    <c:numCache>
                      <c:formatCode>General</c:formatCode>
                      <c:ptCount val="4"/>
                      <c:pt idx="0">
                        <c:v>1364</c:v>
                      </c:pt>
                      <c:pt idx="1">
                        <c:v>1108</c:v>
                      </c:pt>
                      <c:pt idx="2">
                        <c:v>303</c:v>
                      </c:pt>
                      <c:pt idx="3">
                        <c:v>1006</c:v>
                      </c:pt>
                    </c:numCache>
                  </c:numRef>
                </c:val>
                <c:extLst>
                  <c:ext xmlns:c16="http://schemas.microsoft.com/office/drawing/2014/chart" uri="{C3380CC4-5D6E-409C-BE32-E72D297353CC}">
                    <c16:uniqueId val="{0000000D-7A7B-4897-9931-CE51F950630A}"/>
                  </c:ext>
                </c:extLst>
              </c15:ser>
            </c15:filteredBarSeries>
          </c:ext>
        </c:extLst>
      </c:barChart>
      <c:catAx>
        <c:axId val="17155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s-CZ"/>
          </a:p>
        </c:txPr>
        <c:crossAx val="171556224"/>
        <c:crosses val="autoZero"/>
        <c:auto val="1"/>
        <c:lblAlgn val="ctr"/>
        <c:lblOffset val="100"/>
        <c:noMultiLvlLbl val="0"/>
      </c:catAx>
      <c:valAx>
        <c:axId val="171556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71554688"/>
        <c:crosses val="autoZero"/>
        <c:crossBetween val="between"/>
      </c:valAx>
      <c:spPr>
        <a:noFill/>
        <a:ln>
          <a:noFill/>
        </a:ln>
        <a:effectLst/>
      </c:spPr>
    </c:plotArea>
    <c:legend>
      <c:legendPos val="r"/>
      <c:layout>
        <c:manualLayout>
          <c:xMode val="edge"/>
          <c:yMode val="edge"/>
          <c:x val="0.65853847216466366"/>
          <c:y val="4.9606417707944522E-2"/>
          <c:w val="0.32870235718142887"/>
          <c:h val="0.8799895724095434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182852143482093E-2"/>
          <c:y val="5.1400554097404488E-2"/>
          <c:w val="0.88337270341207363"/>
          <c:h val="0.8326195683872849"/>
        </c:manualLayout>
      </c:layout>
      <c:barChart>
        <c:barDir val="col"/>
        <c:grouping val="clustered"/>
        <c:varyColors val="0"/>
        <c:ser>
          <c:idx val="0"/>
          <c:order val="0"/>
          <c:invertIfNegative val="0"/>
          <c:cat>
            <c:numLit>
              <c:formatCode>General</c:formatCode>
              <c:ptCount val="6"/>
              <c:pt idx="0">
                <c:v>1939</c:v>
              </c:pt>
              <c:pt idx="1">
                <c:v>1940</c:v>
              </c:pt>
              <c:pt idx="2">
                <c:v>1941</c:v>
              </c:pt>
              <c:pt idx="3">
                <c:v>1942</c:v>
              </c:pt>
              <c:pt idx="4">
                <c:v>1943</c:v>
              </c:pt>
              <c:pt idx="5">
                <c:v>1944</c:v>
              </c:pt>
            </c:numLit>
          </c:cat>
          <c:val>
            <c:numRef>
              <c:f>List1!$B$2:$G$2</c:f>
              <c:numCache>
                <c:formatCode>General</c:formatCode>
                <c:ptCount val="6"/>
                <c:pt idx="0">
                  <c:v>54.7</c:v>
                </c:pt>
                <c:pt idx="1">
                  <c:v>62.9</c:v>
                </c:pt>
                <c:pt idx="2">
                  <c:v>65.599999999999994</c:v>
                </c:pt>
                <c:pt idx="3">
                  <c:v>75.8</c:v>
                </c:pt>
                <c:pt idx="4">
                  <c:v>93.5</c:v>
                </c:pt>
                <c:pt idx="5">
                  <c:v>127.5</c:v>
                </c:pt>
              </c:numCache>
            </c:numRef>
          </c:val>
          <c:extLst>
            <c:ext xmlns:c16="http://schemas.microsoft.com/office/drawing/2014/chart" uri="{C3380CC4-5D6E-409C-BE32-E72D297353CC}">
              <c16:uniqueId val="{00000000-BB0E-44B1-961B-E7B83BA4B215}"/>
            </c:ext>
          </c:extLst>
        </c:ser>
        <c:dLbls>
          <c:showLegendKey val="0"/>
          <c:showVal val="0"/>
          <c:showCatName val="0"/>
          <c:showSerName val="0"/>
          <c:showPercent val="0"/>
          <c:showBubbleSize val="0"/>
        </c:dLbls>
        <c:gapWidth val="150"/>
        <c:axId val="269471648"/>
        <c:axId val="269466944"/>
      </c:barChart>
      <c:catAx>
        <c:axId val="269471648"/>
        <c:scaling>
          <c:orientation val="minMax"/>
        </c:scaling>
        <c:delete val="0"/>
        <c:axPos val="b"/>
        <c:numFmt formatCode="General" sourceLinked="1"/>
        <c:majorTickMark val="out"/>
        <c:minorTickMark val="none"/>
        <c:tickLblPos val="nextTo"/>
        <c:crossAx val="269466944"/>
        <c:crosses val="autoZero"/>
        <c:auto val="1"/>
        <c:lblAlgn val="ctr"/>
        <c:lblOffset val="100"/>
        <c:noMultiLvlLbl val="0"/>
      </c:catAx>
      <c:valAx>
        <c:axId val="269466944"/>
        <c:scaling>
          <c:orientation val="minMax"/>
        </c:scaling>
        <c:delete val="0"/>
        <c:axPos val="l"/>
        <c:majorGridlines/>
        <c:numFmt formatCode="General" sourceLinked="1"/>
        <c:majorTickMark val="out"/>
        <c:minorTickMark val="none"/>
        <c:tickLblPos val="nextTo"/>
        <c:crossAx val="269471648"/>
        <c:crosses val="autoZero"/>
        <c:crossBetween val="between"/>
      </c:valAx>
    </c:plotArea>
    <c:plotVisOnly val="1"/>
    <c:dispBlanksAs val="gap"/>
    <c:showDLblsOverMax val="0"/>
  </c:char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The number of Czech movies</c:v>
          </c:tx>
          <c:invertIfNegative val="0"/>
          <c:cat>
            <c:numLit>
              <c:formatCode>General</c:formatCode>
              <c:ptCount val="6"/>
              <c:pt idx="0">
                <c:v>1939</c:v>
              </c:pt>
              <c:pt idx="1">
                <c:v>1940</c:v>
              </c:pt>
              <c:pt idx="2">
                <c:v>1941</c:v>
              </c:pt>
              <c:pt idx="3">
                <c:v>1942</c:v>
              </c:pt>
              <c:pt idx="4">
                <c:v>1943</c:v>
              </c:pt>
              <c:pt idx="5">
                <c:v>1944</c:v>
              </c:pt>
            </c:numLit>
          </c:cat>
          <c:val>
            <c:numRef>
              <c:f>List1!$B$2:$G$2</c:f>
              <c:numCache>
                <c:formatCode>General</c:formatCode>
                <c:ptCount val="6"/>
                <c:pt idx="0">
                  <c:v>41</c:v>
                </c:pt>
                <c:pt idx="1">
                  <c:v>31</c:v>
                </c:pt>
                <c:pt idx="2">
                  <c:v>21</c:v>
                </c:pt>
                <c:pt idx="3">
                  <c:v>11</c:v>
                </c:pt>
                <c:pt idx="4">
                  <c:v>10</c:v>
                </c:pt>
                <c:pt idx="5">
                  <c:v>9</c:v>
                </c:pt>
              </c:numCache>
            </c:numRef>
          </c:val>
          <c:extLst>
            <c:ext xmlns:c16="http://schemas.microsoft.com/office/drawing/2014/chart" uri="{C3380CC4-5D6E-409C-BE32-E72D297353CC}">
              <c16:uniqueId val="{00000000-6EC3-4B71-A164-81C47A86A5D3}"/>
            </c:ext>
          </c:extLst>
        </c:ser>
        <c:dLbls>
          <c:showLegendKey val="0"/>
          <c:showVal val="0"/>
          <c:showCatName val="0"/>
          <c:showSerName val="0"/>
          <c:showPercent val="0"/>
          <c:showBubbleSize val="0"/>
        </c:dLbls>
        <c:gapWidth val="150"/>
        <c:axId val="269469688"/>
        <c:axId val="269465768"/>
      </c:barChart>
      <c:catAx>
        <c:axId val="269469688"/>
        <c:scaling>
          <c:orientation val="minMax"/>
        </c:scaling>
        <c:delete val="0"/>
        <c:axPos val="b"/>
        <c:numFmt formatCode="General" sourceLinked="1"/>
        <c:majorTickMark val="out"/>
        <c:minorTickMark val="none"/>
        <c:tickLblPos val="nextTo"/>
        <c:crossAx val="269465768"/>
        <c:crosses val="autoZero"/>
        <c:auto val="1"/>
        <c:lblAlgn val="ctr"/>
        <c:lblOffset val="100"/>
        <c:noMultiLvlLbl val="0"/>
      </c:catAx>
      <c:valAx>
        <c:axId val="269465768"/>
        <c:scaling>
          <c:orientation val="minMax"/>
        </c:scaling>
        <c:delete val="0"/>
        <c:axPos val="l"/>
        <c:majorGridlines/>
        <c:numFmt formatCode="General" sourceLinked="1"/>
        <c:majorTickMark val="out"/>
        <c:minorTickMark val="none"/>
        <c:tickLblPos val="nextTo"/>
        <c:crossAx val="269469688"/>
        <c:crosses val="autoZero"/>
        <c:crossBetween val="between"/>
      </c:valAx>
    </c:plotArea>
    <c:plotVisOnly val="1"/>
    <c:dispBlanksAs val="gap"/>
    <c:showDLblsOverMax val="0"/>
  </c:char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noFill/>
        <a:ln w="12700" cap="flat" cmpd="sng" algn="ctr">
          <a:solidFill>
            <a:schemeClr val="tx1">
              <a:tint val="75000"/>
            </a:schemeClr>
          </a:solidFill>
          <a:prstDash val="solid"/>
          <a:round/>
        </a:ln>
        <a:effectLst/>
        <a:sp3d contourW="1270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List1!$B$1</c:f>
              <c:strCache>
                <c:ptCount val="1"/>
                <c:pt idx="0">
                  <c:v>české filmy</c:v>
                </c:pt>
              </c:strCache>
            </c:strRef>
          </c:tx>
          <c:spPr>
            <a:solidFill>
              <a:schemeClr val="accent2"/>
            </a:solidFill>
            <a:ln>
              <a:noFill/>
            </a:ln>
            <a:effectLst/>
            <a:sp3d/>
          </c:spPr>
          <c:invertIfNegative val="0"/>
          <c:cat>
            <c:numRef>
              <c:f>List1!$A$2:$A$9</c:f>
              <c:numCache>
                <c:formatCode>General</c:formatCode>
                <c:ptCount val="8"/>
                <c:pt idx="0">
                  <c:v>1937</c:v>
                </c:pt>
                <c:pt idx="1">
                  <c:v>1938</c:v>
                </c:pt>
                <c:pt idx="2">
                  <c:v>1939</c:v>
                </c:pt>
                <c:pt idx="3">
                  <c:v>1940</c:v>
                </c:pt>
                <c:pt idx="4">
                  <c:v>1941</c:v>
                </c:pt>
                <c:pt idx="5">
                  <c:v>1942</c:v>
                </c:pt>
                <c:pt idx="6">
                  <c:v>1943</c:v>
                </c:pt>
                <c:pt idx="7">
                  <c:v>1944</c:v>
                </c:pt>
              </c:numCache>
            </c:numRef>
          </c:cat>
          <c:val>
            <c:numRef>
              <c:f>List1!$B$2:$B$9</c:f>
              <c:numCache>
                <c:formatCode>General</c:formatCode>
                <c:ptCount val="8"/>
                <c:pt idx="0">
                  <c:v>29</c:v>
                </c:pt>
                <c:pt idx="1">
                  <c:v>34</c:v>
                </c:pt>
                <c:pt idx="2">
                  <c:v>47</c:v>
                </c:pt>
                <c:pt idx="3">
                  <c:v>53</c:v>
                </c:pt>
                <c:pt idx="4">
                  <c:v>53</c:v>
                </c:pt>
                <c:pt idx="5">
                  <c:v>51</c:v>
                </c:pt>
                <c:pt idx="6">
                  <c:v>45</c:v>
                </c:pt>
                <c:pt idx="7">
                  <c:v>44</c:v>
                </c:pt>
              </c:numCache>
            </c:numRef>
          </c:val>
          <c:extLst>
            <c:ext xmlns:c16="http://schemas.microsoft.com/office/drawing/2014/chart" uri="{C3380CC4-5D6E-409C-BE32-E72D297353CC}">
              <c16:uniqueId val="{00000000-B9D4-4D11-9083-DBC69D1C731A}"/>
            </c:ext>
          </c:extLst>
        </c:ser>
        <c:ser>
          <c:idx val="1"/>
          <c:order val="1"/>
          <c:tx>
            <c:strRef>
              <c:f>List1!$C$1</c:f>
              <c:strCache>
                <c:ptCount val="1"/>
                <c:pt idx="0">
                  <c:v>německé filmy</c:v>
                </c:pt>
              </c:strCache>
            </c:strRef>
          </c:tx>
          <c:spPr>
            <a:solidFill>
              <a:schemeClr val="accent4"/>
            </a:solidFill>
            <a:ln>
              <a:noFill/>
            </a:ln>
            <a:effectLst/>
            <a:sp3d/>
          </c:spPr>
          <c:invertIfNegative val="0"/>
          <c:cat>
            <c:numRef>
              <c:f>List1!$A$2:$A$9</c:f>
              <c:numCache>
                <c:formatCode>General</c:formatCode>
                <c:ptCount val="8"/>
                <c:pt idx="0">
                  <c:v>1937</c:v>
                </c:pt>
                <c:pt idx="1">
                  <c:v>1938</c:v>
                </c:pt>
                <c:pt idx="2">
                  <c:v>1939</c:v>
                </c:pt>
                <c:pt idx="3">
                  <c:v>1940</c:v>
                </c:pt>
                <c:pt idx="4">
                  <c:v>1941</c:v>
                </c:pt>
                <c:pt idx="5">
                  <c:v>1942</c:v>
                </c:pt>
                <c:pt idx="6">
                  <c:v>1943</c:v>
                </c:pt>
                <c:pt idx="7">
                  <c:v>1944</c:v>
                </c:pt>
              </c:numCache>
            </c:numRef>
          </c:cat>
          <c:val>
            <c:numRef>
              <c:f>List1!$C$2:$C$9</c:f>
              <c:numCache>
                <c:formatCode>General</c:formatCode>
                <c:ptCount val="8"/>
                <c:pt idx="0">
                  <c:v>16</c:v>
                </c:pt>
                <c:pt idx="1">
                  <c:v>11</c:v>
                </c:pt>
                <c:pt idx="2">
                  <c:v>13</c:v>
                </c:pt>
                <c:pt idx="3">
                  <c:v>28</c:v>
                </c:pt>
                <c:pt idx="4">
                  <c:v>36</c:v>
                </c:pt>
                <c:pt idx="5">
                  <c:v>41</c:v>
                </c:pt>
                <c:pt idx="6">
                  <c:v>50</c:v>
                </c:pt>
                <c:pt idx="7">
                  <c:v>52</c:v>
                </c:pt>
              </c:numCache>
            </c:numRef>
          </c:val>
          <c:extLst>
            <c:ext xmlns:c16="http://schemas.microsoft.com/office/drawing/2014/chart" uri="{C3380CC4-5D6E-409C-BE32-E72D297353CC}">
              <c16:uniqueId val="{00000001-B9D4-4D11-9083-DBC69D1C731A}"/>
            </c:ext>
          </c:extLst>
        </c:ser>
        <c:ser>
          <c:idx val="2"/>
          <c:order val="2"/>
          <c:tx>
            <c:strRef>
              <c:f>List1!$D$1</c:f>
              <c:strCache>
                <c:ptCount val="1"/>
                <c:pt idx="0">
                  <c:v>americké filmy</c:v>
                </c:pt>
              </c:strCache>
            </c:strRef>
          </c:tx>
          <c:spPr>
            <a:solidFill>
              <a:schemeClr val="accent6"/>
            </a:solidFill>
            <a:ln>
              <a:noFill/>
            </a:ln>
            <a:effectLst/>
            <a:sp3d/>
          </c:spPr>
          <c:invertIfNegative val="0"/>
          <c:cat>
            <c:numRef>
              <c:f>List1!$A$2:$A$9</c:f>
              <c:numCache>
                <c:formatCode>General</c:formatCode>
                <c:ptCount val="8"/>
                <c:pt idx="0">
                  <c:v>1937</c:v>
                </c:pt>
                <c:pt idx="1">
                  <c:v>1938</c:v>
                </c:pt>
                <c:pt idx="2">
                  <c:v>1939</c:v>
                </c:pt>
                <c:pt idx="3">
                  <c:v>1940</c:v>
                </c:pt>
                <c:pt idx="4">
                  <c:v>1941</c:v>
                </c:pt>
                <c:pt idx="5">
                  <c:v>1942</c:v>
                </c:pt>
                <c:pt idx="6">
                  <c:v>1943</c:v>
                </c:pt>
                <c:pt idx="7">
                  <c:v>1944</c:v>
                </c:pt>
              </c:numCache>
            </c:numRef>
          </c:cat>
          <c:val>
            <c:numRef>
              <c:f>List1!$D$2:$D$9</c:f>
              <c:numCache>
                <c:formatCode>General</c:formatCode>
                <c:ptCount val="8"/>
                <c:pt idx="0">
                  <c:v>38</c:v>
                </c:pt>
                <c:pt idx="1">
                  <c:v>40</c:v>
                </c:pt>
                <c:pt idx="2">
                  <c:v>37</c:v>
                </c:pt>
                <c:pt idx="3">
                  <c:v>17</c:v>
                </c:pt>
                <c:pt idx="4">
                  <c:v>1</c:v>
                </c:pt>
              </c:numCache>
            </c:numRef>
          </c:val>
          <c:extLst>
            <c:ext xmlns:c16="http://schemas.microsoft.com/office/drawing/2014/chart" uri="{C3380CC4-5D6E-409C-BE32-E72D297353CC}">
              <c16:uniqueId val="{00000002-B9D4-4D11-9083-DBC69D1C731A}"/>
            </c:ext>
          </c:extLst>
        </c:ser>
        <c:dLbls>
          <c:showLegendKey val="0"/>
          <c:showVal val="0"/>
          <c:showCatName val="0"/>
          <c:showSerName val="0"/>
          <c:showPercent val="0"/>
          <c:showBubbleSize val="0"/>
        </c:dLbls>
        <c:gapWidth val="150"/>
        <c:shape val="box"/>
        <c:axId val="269466160"/>
        <c:axId val="269466552"/>
        <c:axId val="0"/>
      </c:bar3DChart>
      <c:catAx>
        <c:axId val="269466160"/>
        <c:scaling>
          <c:orientation val="minMax"/>
        </c:scaling>
        <c:delete val="0"/>
        <c:axPos val="b"/>
        <c:numFmt formatCode="General"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269466552"/>
        <c:crosses val="autoZero"/>
        <c:auto val="1"/>
        <c:lblAlgn val="ctr"/>
        <c:lblOffset val="100"/>
        <c:noMultiLvlLbl val="0"/>
      </c:catAx>
      <c:valAx>
        <c:axId val="269466552"/>
        <c:scaling>
          <c:orientation val="minMax"/>
        </c:scaling>
        <c:delete val="0"/>
        <c:axPos val="l"/>
        <c:majorGridlines>
          <c:spPr>
            <a:ln w="1270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crossAx val="269466160"/>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cs-CZ"/>
          </a:p>
        </c:txPr>
      </c:legendEntry>
      <c:legendEntry>
        <c:idx val="1"/>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cs-CZ"/>
          </a:p>
        </c:txPr>
      </c:legendEntry>
      <c:legendEntry>
        <c:idx val="2"/>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cs-CZ"/>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cs-CZ"/>
        </a:p>
      </c:txPr>
    </c:legend>
    <c:plotVisOnly val="1"/>
    <c:dispBlanksAs val="gap"/>
    <c:showDLblsOverMax val="0"/>
  </c:chart>
  <c:spPr>
    <a:noFill/>
    <a:ln w="12700" cap="flat" cmpd="sng" algn="ctr">
      <a:noFill/>
      <a:prstDash val="solid"/>
    </a:ln>
    <a:effectLst/>
  </c:spPr>
  <c:txPr>
    <a:bodyPr/>
    <a:lstStyle/>
    <a:p>
      <a:pPr>
        <a:defRPr/>
      </a:pPr>
      <a:endParaRPr lang="cs-C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cat>
            <c:numLit>
              <c:formatCode>General</c:formatCode>
              <c:ptCount val="7"/>
              <c:pt idx="0">
                <c:v>1938</c:v>
              </c:pt>
              <c:pt idx="1">
                <c:v>1939</c:v>
              </c:pt>
              <c:pt idx="2">
                <c:v>1940</c:v>
              </c:pt>
              <c:pt idx="3">
                <c:v>1941</c:v>
              </c:pt>
              <c:pt idx="4">
                <c:v>1942</c:v>
              </c:pt>
              <c:pt idx="5">
                <c:v>1943</c:v>
              </c:pt>
              <c:pt idx="6">
                <c:v>1944</c:v>
              </c:pt>
            </c:numLit>
          </c:cat>
          <c:val>
            <c:numRef>
              <c:f>List1!$A$2:$G$2</c:f>
              <c:numCache>
                <c:formatCode>General</c:formatCode>
                <c:ptCount val="7"/>
                <c:pt idx="0">
                  <c:v>318</c:v>
                </c:pt>
                <c:pt idx="1">
                  <c:v>242</c:v>
                </c:pt>
                <c:pt idx="2">
                  <c:v>174</c:v>
                </c:pt>
                <c:pt idx="3">
                  <c:v>134</c:v>
                </c:pt>
                <c:pt idx="4">
                  <c:v>115</c:v>
                </c:pt>
                <c:pt idx="5">
                  <c:v>94</c:v>
                </c:pt>
                <c:pt idx="6">
                  <c:v>87</c:v>
                </c:pt>
              </c:numCache>
            </c:numRef>
          </c:val>
          <c:smooth val="0"/>
          <c:extLst>
            <c:ext xmlns:c16="http://schemas.microsoft.com/office/drawing/2014/chart" uri="{C3380CC4-5D6E-409C-BE32-E72D297353CC}">
              <c16:uniqueId val="{00000000-5390-4732-BEF7-8677597D2CE6}"/>
            </c:ext>
          </c:extLst>
        </c:ser>
        <c:dLbls>
          <c:showLegendKey val="0"/>
          <c:showVal val="0"/>
          <c:showCatName val="0"/>
          <c:showSerName val="0"/>
          <c:showPercent val="0"/>
          <c:showBubbleSize val="0"/>
        </c:dLbls>
        <c:marker val="1"/>
        <c:smooth val="0"/>
        <c:axId val="269470080"/>
        <c:axId val="269465376"/>
      </c:lineChart>
      <c:catAx>
        <c:axId val="269470080"/>
        <c:scaling>
          <c:orientation val="minMax"/>
        </c:scaling>
        <c:delete val="0"/>
        <c:axPos val="b"/>
        <c:numFmt formatCode="General" sourceLinked="1"/>
        <c:majorTickMark val="out"/>
        <c:minorTickMark val="none"/>
        <c:tickLblPos val="nextTo"/>
        <c:txPr>
          <a:bodyPr/>
          <a:lstStyle/>
          <a:p>
            <a:pPr>
              <a:defRPr sz="1400" b="1"/>
            </a:pPr>
            <a:endParaRPr lang="cs-CZ"/>
          </a:p>
        </c:txPr>
        <c:crossAx val="269465376"/>
        <c:crosses val="autoZero"/>
        <c:auto val="1"/>
        <c:lblAlgn val="ctr"/>
        <c:lblOffset val="100"/>
        <c:noMultiLvlLbl val="0"/>
      </c:catAx>
      <c:valAx>
        <c:axId val="269465376"/>
        <c:scaling>
          <c:orientation val="minMax"/>
        </c:scaling>
        <c:delete val="0"/>
        <c:axPos val="l"/>
        <c:majorGridlines/>
        <c:numFmt formatCode="General" sourceLinked="1"/>
        <c:majorTickMark val="out"/>
        <c:minorTickMark val="none"/>
        <c:tickLblPos val="nextTo"/>
        <c:txPr>
          <a:bodyPr/>
          <a:lstStyle/>
          <a:p>
            <a:pPr>
              <a:defRPr sz="1200" b="1"/>
            </a:pPr>
            <a:endParaRPr lang="cs-CZ"/>
          </a:p>
        </c:txPr>
        <c:crossAx val="269470080"/>
        <c:crosses val="autoZero"/>
        <c:crossBetween val="between"/>
      </c:valAx>
    </c:plotArea>
    <c:legend>
      <c:legendPos val="r"/>
      <c:overlay val="0"/>
    </c:legend>
    <c:plotVisOnly val="1"/>
    <c:dispBlanksAs val="zero"/>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4F0BC6-72F2-4AFC-93A3-9A23005B2E40}"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nl-NL"/>
        </a:p>
      </dgm:t>
    </dgm:pt>
    <dgm:pt modelId="{38C13775-97F7-4137-B9A5-CD74CA92D213}">
      <dgm:prSet phldrT="[Tekst]"/>
      <dgm:spPr/>
      <dgm:t>
        <a:bodyPr/>
        <a:lstStyle/>
        <a:p>
          <a:r>
            <a:rPr lang="cs-CZ" dirty="0"/>
            <a:t>Haag</a:t>
          </a:r>
          <a:endParaRPr lang="nl-NL" dirty="0"/>
        </a:p>
      </dgm:t>
    </dgm:pt>
    <dgm:pt modelId="{2D069DF5-6794-4D75-A471-7355297DDF2C}" type="parTrans" cxnId="{571297F5-7F3E-4EAD-9217-69C85D8C7ED1}">
      <dgm:prSet/>
      <dgm:spPr/>
      <dgm:t>
        <a:bodyPr/>
        <a:lstStyle/>
        <a:p>
          <a:endParaRPr lang="nl-NL"/>
        </a:p>
      </dgm:t>
    </dgm:pt>
    <dgm:pt modelId="{DB025FA0-F8F8-4E84-B74B-A32A8C3D309E}" type="sibTrans" cxnId="{571297F5-7F3E-4EAD-9217-69C85D8C7ED1}">
      <dgm:prSet/>
      <dgm:spPr/>
      <dgm:t>
        <a:bodyPr/>
        <a:lstStyle/>
        <a:p>
          <a:endParaRPr lang="nl-NL"/>
        </a:p>
      </dgm:t>
    </dgm:pt>
    <dgm:pt modelId="{1B55F2DE-F0DC-4559-B4F9-C886F34CF101}">
      <dgm:prSet phldrT="[Tekst]"/>
      <dgm:spPr/>
      <dgm:t>
        <a:bodyPr/>
        <a:lstStyle/>
        <a:p>
          <a:r>
            <a:rPr lang="cs-CZ" dirty="0"/>
            <a:t>Program pro </a:t>
          </a:r>
          <a:r>
            <a:rPr lang="nl-NL" dirty="0"/>
            <a:t>22 (</a:t>
          </a:r>
          <a:r>
            <a:rPr lang="cs-CZ" dirty="0"/>
            <a:t>z</a:t>
          </a:r>
          <a:r>
            <a:rPr lang="nl-NL" dirty="0"/>
            <a:t> 22)</a:t>
          </a:r>
          <a:r>
            <a:rPr lang="cs-CZ" dirty="0"/>
            <a:t> kin</a:t>
          </a:r>
          <a:endParaRPr lang="nl-NL" dirty="0"/>
        </a:p>
      </dgm:t>
    </dgm:pt>
    <dgm:pt modelId="{58D3A400-F06E-43A8-9A30-EEFA8CAF8ABA}" type="parTrans" cxnId="{A982D68C-9FFD-4A8A-8848-3D49A05AEB48}">
      <dgm:prSet/>
      <dgm:spPr/>
      <dgm:t>
        <a:bodyPr/>
        <a:lstStyle/>
        <a:p>
          <a:endParaRPr lang="nl-NL"/>
        </a:p>
      </dgm:t>
    </dgm:pt>
    <dgm:pt modelId="{81A99AD4-E02E-41D4-9D21-552F397DBD6E}" type="sibTrans" cxnId="{A982D68C-9FFD-4A8A-8848-3D49A05AEB48}">
      <dgm:prSet/>
      <dgm:spPr/>
      <dgm:t>
        <a:bodyPr/>
        <a:lstStyle/>
        <a:p>
          <a:endParaRPr lang="nl-NL"/>
        </a:p>
      </dgm:t>
    </dgm:pt>
    <dgm:pt modelId="{885624E9-6B2D-458F-8C68-D889D6ED6CD1}">
      <dgm:prSet phldrT="[Tekst]"/>
      <dgm:spPr/>
      <dgm:t>
        <a:bodyPr/>
        <a:lstStyle/>
        <a:p>
          <a:r>
            <a:rPr lang="nl-NL"/>
            <a:t>Brno</a:t>
          </a:r>
        </a:p>
      </dgm:t>
    </dgm:pt>
    <dgm:pt modelId="{A38863DF-8200-41B6-B410-17EC2103054C}" type="parTrans" cxnId="{8965552E-AD6A-49AF-97D8-47F7CDB76586}">
      <dgm:prSet/>
      <dgm:spPr/>
      <dgm:t>
        <a:bodyPr/>
        <a:lstStyle/>
        <a:p>
          <a:endParaRPr lang="nl-NL"/>
        </a:p>
      </dgm:t>
    </dgm:pt>
    <dgm:pt modelId="{DEB955E9-84C1-4741-9098-D7C58C2077AF}" type="sibTrans" cxnId="{8965552E-AD6A-49AF-97D8-47F7CDB76586}">
      <dgm:prSet/>
      <dgm:spPr/>
      <dgm:t>
        <a:bodyPr/>
        <a:lstStyle/>
        <a:p>
          <a:endParaRPr lang="nl-NL"/>
        </a:p>
      </dgm:t>
    </dgm:pt>
    <dgm:pt modelId="{23DF49AC-9806-4736-BF18-133BC5608296}">
      <dgm:prSet phldrT="[Tekst]"/>
      <dgm:spPr/>
      <dgm:t>
        <a:bodyPr lIns="0"/>
        <a:lstStyle/>
        <a:p>
          <a:r>
            <a:rPr lang="cs-CZ" dirty="0"/>
            <a:t>Program pro </a:t>
          </a:r>
          <a:r>
            <a:rPr lang="nl-NL" dirty="0"/>
            <a:t>36 (</a:t>
          </a:r>
          <a:r>
            <a:rPr lang="cs-CZ" dirty="0"/>
            <a:t>ze </a:t>
          </a:r>
          <a:r>
            <a:rPr lang="nl-NL" dirty="0"/>
            <a:t> 44)</a:t>
          </a:r>
          <a:r>
            <a:rPr lang="cs-CZ" dirty="0"/>
            <a:t> kin </a:t>
          </a:r>
          <a:endParaRPr lang="nl-NL" dirty="0"/>
        </a:p>
      </dgm:t>
    </dgm:pt>
    <dgm:pt modelId="{1F498316-828E-456C-881F-CE862A9CCE90}" type="parTrans" cxnId="{6597A58D-F751-419D-A6AC-B0194068800D}">
      <dgm:prSet/>
      <dgm:spPr/>
      <dgm:t>
        <a:bodyPr/>
        <a:lstStyle/>
        <a:p>
          <a:endParaRPr lang="nl-NL"/>
        </a:p>
      </dgm:t>
    </dgm:pt>
    <dgm:pt modelId="{873AE502-096C-491A-AF17-663C9543A494}" type="sibTrans" cxnId="{6597A58D-F751-419D-A6AC-B0194068800D}">
      <dgm:prSet/>
      <dgm:spPr/>
      <dgm:t>
        <a:bodyPr/>
        <a:lstStyle/>
        <a:p>
          <a:endParaRPr lang="nl-NL"/>
        </a:p>
      </dgm:t>
    </dgm:pt>
    <dgm:pt modelId="{CEC0038B-E76C-4D6A-80A2-560C47AE5DA7}">
      <dgm:prSet phldrT="[Tekst]"/>
      <dgm:spPr/>
      <dgm:t>
        <a:bodyPr/>
        <a:lstStyle/>
        <a:p>
          <a:r>
            <a:rPr lang="nl-NL" dirty="0"/>
            <a:t>Brusel</a:t>
          </a:r>
        </a:p>
      </dgm:t>
    </dgm:pt>
    <dgm:pt modelId="{C0F4290C-3796-48ED-9E81-6F147E6EB24D}" type="parTrans" cxnId="{9D879BDF-CFE4-43FE-92F2-73D82B4CC96C}">
      <dgm:prSet/>
      <dgm:spPr/>
      <dgm:t>
        <a:bodyPr/>
        <a:lstStyle/>
        <a:p>
          <a:endParaRPr lang="nl-NL"/>
        </a:p>
      </dgm:t>
    </dgm:pt>
    <dgm:pt modelId="{8DFABA10-5815-4728-9438-F319F7180B51}" type="sibTrans" cxnId="{9D879BDF-CFE4-43FE-92F2-73D82B4CC96C}">
      <dgm:prSet/>
      <dgm:spPr/>
      <dgm:t>
        <a:bodyPr/>
        <a:lstStyle/>
        <a:p>
          <a:endParaRPr lang="nl-NL"/>
        </a:p>
      </dgm:t>
    </dgm:pt>
    <dgm:pt modelId="{0845C156-F18A-4849-9C4D-155FAC05AFA9}">
      <dgm:prSet phldrT="[Tekst]"/>
      <dgm:spPr/>
      <dgm:t>
        <a:bodyPr/>
        <a:lstStyle/>
        <a:p>
          <a:r>
            <a:rPr lang="cs-CZ" dirty="0"/>
            <a:t>Program pro </a:t>
          </a:r>
          <a:r>
            <a:rPr lang="nl-NL" dirty="0"/>
            <a:t>89 (</a:t>
          </a:r>
          <a:r>
            <a:rPr lang="cs-CZ" dirty="0"/>
            <a:t>z</a:t>
          </a:r>
          <a:r>
            <a:rPr lang="nl-NL" dirty="0"/>
            <a:t> 89) </a:t>
          </a:r>
          <a:r>
            <a:rPr lang="cs-CZ" dirty="0"/>
            <a:t>kin</a:t>
          </a:r>
          <a:endParaRPr lang="nl-NL" dirty="0"/>
        </a:p>
      </dgm:t>
    </dgm:pt>
    <dgm:pt modelId="{0A478C9B-43D8-478F-A765-CBCF95967AB8}" type="parTrans" cxnId="{453CDA59-A633-4227-A633-4804EB1EBC8D}">
      <dgm:prSet/>
      <dgm:spPr/>
      <dgm:t>
        <a:bodyPr/>
        <a:lstStyle/>
        <a:p>
          <a:endParaRPr lang="nl-NL"/>
        </a:p>
      </dgm:t>
    </dgm:pt>
    <dgm:pt modelId="{AED62B96-4EA5-4CAF-B743-A61F40DF6291}" type="sibTrans" cxnId="{453CDA59-A633-4227-A633-4804EB1EBC8D}">
      <dgm:prSet/>
      <dgm:spPr/>
      <dgm:t>
        <a:bodyPr/>
        <a:lstStyle/>
        <a:p>
          <a:endParaRPr lang="nl-NL"/>
        </a:p>
      </dgm:t>
    </dgm:pt>
    <dgm:pt modelId="{510D16A3-C803-40CA-852B-49561552FD2E}">
      <dgm:prSet phldrT="[Tekst]"/>
      <dgm:spPr/>
      <dgm:t>
        <a:bodyPr/>
        <a:lstStyle/>
        <a:p>
          <a:r>
            <a:rPr lang="nl-NL" dirty="0"/>
            <a:t>Krako</a:t>
          </a:r>
          <a:r>
            <a:rPr lang="cs-CZ" dirty="0"/>
            <a:t>v</a:t>
          </a:r>
          <a:endParaRPr lang="nl-NL" dirty="0"/>
        </a:p>
      </dgm:t>
    </dgm:pt>
    <dgm:pt modelId="{29B9AE55-1428-476D-9480-0C4C6DAF8747}" type="parTrans" cxnId="{BC1DCE98-7C62-48AD-9653-824E450721ED}">
      <dgm:prSet/>
      <dgm:spPr/>
      <dgm:t>
        <a:bodyPr/>
        <a:lstStyle/>
        <a:p>
          <a:endParaRPr lang="nl-NL"/>
        </a:p>
      </dgm:t>
    </dgm:pt>
    <dgm:pt modelId="{860F4303-61B1-422A-95D6-E774D6926FFE}" type="sibTrans" cxnId="{BC1DCE98-7C62-48AD-9653-824E450721ED}">
      <dgm:prSet/>
      <dgm:spPr/>
      <dgm:t>
        <a:bodyPr/>
        <a:lstStyle/>
        <a:p>
          <a:endParaRPr lang="nl-NL"/>
        </a:p>
      </dgm:t>
    </dgm:pt>
    <dgm:pt modelId="{984B739C-22A5-453E-8D30-30B5035C6AB7}">
      <dgm:prSet phldrT="[Tekst]"/>
      <dgm:spPr/>
      <dgm:t>
        <a:bodyPr/>
        <a:lstStyle/>
        <a:p>
          <a:r>
            <a:rPr lang="cs-CZ" dirty="0"/>
            <a:t>Program pro </a:t>
          </a:r>
          <a:r>
            <a:rPr lang="nl-NL" dirty="0"/>
            <a:t>8 (</a:t>
          </a:r>
          <a:r>
            <a:rPr lang="cs-CZ" dirty="0"/>
            <a:t>z </a:t>
          </a:r>
          <a:r>
            <a:rPr lang="nl-NL" dirty="0"/>
            <a:t>10) </a:t>
          </a:r>
          <a:r>
            <a:rPr lang="cs-CZ" dirty="0"/>
            <a:t>kin</a:t>
          </a:r>
          <a:endParaRPr lang="nl-NL" dirty="0"/>
        </a:p>
      </dgm:t>
    </dgm:pt>
    <dgm:pt modelId="{2F106CC1-0999-43E7-9E98-032E0778395C}" type="parTrans" cxnId="{FA975FD0-C2C5-4034-BB0C-5DD48DD10252}">
      <dgm:prSet/>
      <dgm:spPr/>
      <dgm:t>
        <a:bodyPr/>
        <a:lstStyle/>
        <a:p>
          <a:endParaRPr lang="nl-NL"/>
        </a:p>
      </dgm:t>
    </dgm:pt>
    <dgm:pt modelId="{E93C9621-CC89-470B-8A34-7BDB86001A71}" type="sibTrans" cxnId="{FA975FD0-C2C5-4034-BB0C-5DD48DD10252}">
      <dgm:prSet/>
      <dgm:spPr/>
      <dgm:t>
        <a:bodyPr/>
        <a:lstStyle/>
        <a:p>
          <a:endParaRPr lang="nl-NL"/>
        </a:p>
      </dgm:t>
    </dgm:pt>
    <dgm:pt modelId="{772F220B-86F0-41F9-BCC6-3ADDD593F205}">
      <dgm:prSet phldrT="[Tekst]"/>
      <dgm:spPr/>
      <dgm:t>
        <a:bodyPr lIns="0"/>
        <a:lstStyle/>
        <a:p>
          <a:r>
            <a:rPr lang="nl-NL" dirty="0"/>
            <a:t>1364 film</a:t>
          </a:r>
          <a:r>
            <a:rPr lang="cs-CZ" dirty="0"/>
            <a:t>ů</a:t>
          </a:r>
          <a:endParaRPr lang="nl-NL" dirty="0"/>
        </a:p>
      </dgm:t>
    </dgm:pt>
    <dgm:pt modelId="{A8C6EE81-D5FB-4CD6-98BA-44DD5477D867}" type="parTrans" cxnId="{1BFA50E6-7BA6-41A5-9B2E-1F013D8ED5DE}">
      <dgm:prSet/>
      <dgm:spPr/>
      <dgm:t>
        <a:bodyPr/>
        <a:lstStyle/>
        <a:p>
          <a:endParaRPr lang="nl-NL"/>
        </a:p>
      </dgm:t>
    </dgm:pt>
    <dgm:pt modelId="{F842DA7A-7655-4159-9BAD-14FF385022B8}" type="sibTrans" cxnId="{1BFA50E6-7BA6-41A5-9B2E-1F013D8ED5DE}">
      <dgm:prSet/>
      <dgm:spPr/>
      <dgm:t>
        <a:bodyPr/>
        <a:lstStyle/>
        <a:p>
          <a:endParaRPr lang="nl-NL"/>
        </a:p>
      </dgm:t>
    </dgm:pt>
    <dgm:pt modelId="{8AA3C059-D5A8-4B97-8859-5AE53977EEDD}">
      <dgm:prSet phldrT="[Tekst]"/>
      <dgm:spPr/>
      <dgm:t>
        <a:bodyPr lIns="0"/>
        <a:lstStyle/>
        <a:p>
          <a:r>
            <a:rPr lang="nl-NL" dirty="0"/>
            <a:t>193</a:t>
          </a:r>
          <a:r>
            <a:rPr lang="cs-CZ" dirty="0"/>
            <a:t>9</a:t>
          </a:r>
          <a:r>
            <a:rPr lang="nl-NL" dirty="0"/>
            <a:t>-1945</a:t>
          </a:r>
        </a:p>
      </dgm:t>
    </dgm:pt>
    <dgm:pt modelId="{A32DE55E-B23C-49BF-85D3-9C7C0FDEBF1C}" type="parTrans" cxnId="{DC4B6248-28E6-43AB-A669-17810B025D21}">
      <dgm:prSet/>
      <dgm:spPr/>
      <dgm:t>
        <a:bodyPr/>
        <a:lstStyle/>
        <a:p>
          <a:endParaRPr lang="nl-NL"/>
        </a:p>
      </dgm:t>
    </dgm:pt>
    <dgm:pt modelId="{AB69974C-EEB4-44DC-B660-DF1CA4A8015B}" type="sibTrans" cxnId="{DC4B6248-28E6-43AB-A669-17810B025D21}">
      <dgm:prSet/>
      <dgm:spPr/>
      <dgm:t>
        <a:bodyPr/>
        <a:lstStyle/>
        <a:p>
          <a:endParaRPr lang="nl-NL"/>
        </a:p>
      </dgm:t>
    </dgm:pt>
    <dgm:pt modelId="{1D6A88BB-AF37-4267-9C6F-BE251E5D5A43}">
      <dgm:prSet phldrT="[Tekst]"/>
      <dgm:spPr/>
      <dgm:t>
        <a:bodyPr/>
        <a:lstStyle/>
        <a:p>
          <a:r>
            <a:rPr lang="nl-NL" dirty="0"/>
            <a:t>1940-1944</a:t>
          </a:r>
        </a:p>
      </dgm:t>
    </dgm:pt>
    <dgm:pt modelId="{C666BF8F-21E2-4784-8BF5-CF8BF791694F}" type="parTrans" cxnId="{551DB670-5773-4361-AAA9-649F26EFB7D8}">
      <dgm:prSet/>
      <dgm:spPr/>
      <dgm:t>
        <a:bodyPr/>
        <a:lstStyle/>
        <a:p>
          <a:endParaRPr lang="nl-NL"/>
        </a:p>
      </dgm:t>
    </dgm:pt>
    <dgm:pt modelId="{527E7F3F-6600-49B9-9875-2B3F9A63C9AA}" type="sibTrans" cxnId="{551DB670-5773-4361-AAA9-649F26EFB7D8}">
      <dgm:prSet/>
      <dgm:spPr/>
      <dgm:t>
        <a:bodyPr/>
        <a:lstStyle/>
        <a:p>
          <a:endParaRPr lang="nl-NL"/>
        </a:p>
      </dgm:t>
    </dgm:pt>
    <dgm:pt modelId="{55A21E83-FD4C-49DA-B47E-9E01D52B45CF}">
      <dgm:prSet phldrT="[Tekst]"/>
      <dgm:spPr/>
      <dgm:t>
        <a:bodyPr/>
        <a:lstStyle/>
        <a:p>
          <a:r>
            <a:rPr lang="nl-NL" dirty="0"/>
            <a:t>1108 film</a:t>
          </a:r>
          <a:r>
            <a:rPr lang="cs-CZ" dirty="0"/>
            <a:t>ů</a:t>
          </a:r>
          <a:endParaRPr lang="nl-NL" dirty="0"/>
        </a:p>
      </dgm:t>
    </dgm:pt>
    <dgm:pt modelId="{80B91E55-6B9C-48EF-B000-EE2ED49636C0}" type="parTrans" cxnId="{22035CA0-398E-4E6B-B559-AEDAE7FD8C0E}">
      <dgm:prSet/>
      <dgm:spPr/>
      <dgm:t>
        <a:bodyPr/>
        <a:lstStyle/>
        <a:p>
          <a:endParaRPr lang="nl-NL"/>
        </a:p>
      </dgm:t>
    </dgm:pt>
    <dgm:pt modelId="{BC2B4F24-7987-456F-81DB-8563C7AEC6CB}" type="sibTrans" cxnId="{22035CA0-398E-4E6B-B559-AEDAE7FD8C0E}">
      <dgm:prSet/>
      <dgm:spPr/>
      <dgm:t>
        <a:bodyPr/>
        <a:lstStyle/>
        <a:p>
          <a:endParaRPr lang="nl-NL"/>
        </a:p>
      </dgm:t>
    </dgm:pt>
    <dgm:pt modelId="{17EE1A3A-FCD7-4A4D-8BB7-35AC62B075AA}">
      <dgm:prSet phldrT="[Tekst]"/>
      <dgm:spPr/>
      <dgm:t>
        <a:bodyPr/>
        <a:lstStyle/>
        <a:p>
          <a:r>
            <a:rPr lang="nl-NL" dirty="0"/>
            <a:t>1940-1944</a:t>
          </a:r>
        </a:p>
      </dgm:t>
    </dgm:pt>
    <dgm:pt modelId="{EF5BAA6C-A8AC-45D8-8ED5-02F62B535EB3}" type="parTrans" cxnId="{6C113735-28F2-4F90-95C7-6975237E391C}">
      <dgm:prSet/>
      <dgm:spPr/>
      <dgm:t>
        <a:bodyPr/>
        <a:lstStyle/>
        <a:p>
          <a:endParaRPr lang="nl-NL"/>
        </a:p>
      </dgm:t>
    </dgm:pt>
    <dgm:pt modelId="{771AB5B0-B413-43DD-A57C-634B0551944B}" type="sibTrans" cxnId="{6C113735-28F2-4F90-95C7-6975237E391C}">
      <dgm:prSet/>
      <dgm:spPr/>
      <dgm:t>
        <a:bodyPr/>
        <a:lstStyle/>
        <a:p>
          <a:endParaRPr lang="nl-NL"/>
        </a:p>
      </dgm:t>
    </dgm:pt>
    <dgm:pt modelId="{B1D9AB6B-A1F6-4AD0-8AAF-9E045E110E8D}">
      <dgm:prSet phldrT="[Tekst]"/>
      <dgm:spPr/>
      <dgm:t>
        <a:bodyPr/>
        <a:lstStyle/>
        <a:p>
          <a:r>
            <a:rPr lang="nl-NL" dirty="0"/>
            <a:t>303 film</a:t>
          </a:r>
          <a:r>
            <a:rPr lang="cs-CZ" dirty="0"/>
            <a:t>ů</a:t>
          </a:r>
          <a:endParaRPr lang="nl-NL" dirty="0"/>
        </a:p>
      </dgm:t>
    </dgm:pt>
    <dgm:pt modelId="{CE4D11FD-F6F3-4462-AE7E-8E998ECF6101}" type="parTrans" cxnId="{3CCC43B4-C50E-4305-BBBA-F65F597D7D7C}">
      <dgm:prSet/>
      <dgm:spPr/>
      <dgm:t>
        <a:bodyPr/>
        <a:lstStyle/>
        <a:p>
          <a:endParaRPr lang="nl-NL"/>
        </a:p>
      </dgm:t>
    </dgm:pt>
    <dgm:pt modelId="{346BE07D-61C9-4186-8F2E-052D2E05FA0F}" type="sibTrans" cxnId="{3CCC43B4-C50E-4305-BBBA-F65F597D7D7C}">
      <dgm:prSet/>
      <dgm:spPr/>
      <dgm:t>
        <a:bodyPr/>
        <a:lstStyle/>
        <a:p>
          <a:endParaRPr lang="nl-NL"/>
        </a:p>
      </dgm:t>
    </dgm:pt>
    <dgm:pt modelId="{2880B7D6-A8FF-4710-BA5B-6B2D1ADBEEC3}">
      <dgm:prSet phldrT="[Tekst]"/>
      <dgm:spPr/>
      <dgm:t>
        <a:bodyPr/>
        <a:lstStyle/>
        <a:p>
          <a:r>
            <a:rPr lang="nl-NL"/>
            <a:t>1940-1945</a:t>
          </a:r>
        </a:p>
      </dgm:t>
    </dgm:pt>
    <dgm:pt modelId="{2616DE3B-894E-4A23-A581-8AE00046FCF7}" type="parTrans" cxnId="{42B04AAA-46DC-4D29-9FA1-9439715FE23D}">
      <dgm:prSet/>
      <dgm:spPr/>
      <dgm:t>
        <a:bodyPr/>
        <a:lstStyle/>
        <a:p>
          <a:endParaRPr lang="nl-NL"/>
        </a:p>
      </dgm:t>
    </dgm:pt>
    <dgm:pt modelId="{DDFF02E6-0493-4E9E-A49B-5C312D4A5D76}" type="sibTrans" cxnId="{42B04AAA-46DC-4D29-9FA1-9439715FE23D}">
      <dgm:prSet/>
      <dgm:spPr/>
      <dgm:t>
        <a:bodyPr/>
        <a:lstStyle/>
        <a:p>
          <a:endParaRPr lang="nl-NL"/>
        </a:p>
      </dgm:t>
    </dgm:pt>
    <dgm:pt modelId="{C5FFC08D-F53B-4136-9688-F03A18F5832A}">
      <dgm:prSet phldrT="[Tekst]"/>
      <dgm:spPr/>
      <dgm:t>
        <a:bodyPr/>
        <a:lstStyle/>
        <a:p>
          <a:r>
            <a:rPr lang="nl-NL" dirty="0"/>
            <a:t>1006 film</a:t>
          </a:r>
          <a:r>
            <a:rPr lang="cs-CZ" dirty="0"/>
            <a:t>ů</a:t>
          </a:r>
          <a:endParaRPr lang="nl-NL" dirty="0"/>
        </a:p>
      </dgm:t>
    </dgm:pt>
    <dgm:pt modelId="{71944B32-1D91-4EE4-AA8E-19E7BC9F2054}" type="parTrans" cxnId="{80461505-CCE7-4EF5-903C-36670A9A8FB9}">
      <dgm:prSet/>
      <dgm:spPr/>
      <dgm:t>
        <a:bodyPr/>
        <a:lstStyle/>
        <a:p>
          <a:endParaRPr lang="nl-NL"/>
        </a:p>
      </dgm:t>
    </dgm:pt>
    <dgm:pt modelId="{2C282C9D-D267-41DD-868D-422D6FE7135A}" type="sibTrans" cxnId="{80461505-CCE7-4EF5-903C-36670A9A8FB9}">
      <dgm:prSet/>
      <dgm:spPr/>
      <dgm:t>
        <a:bodyPr/>
        <a:lstStyle/>
        <a:p>
          <a:endParaRPr lang="nl-NL"/>
        </a:p>
      </dgm:t>
    </dgm:pt>
    <dgm:pt modelId="{52FE7AEF-5F60-4A88-AB52-6DC15228FCB0}" type="pres">
      <dgm:prSet presAssocID="{9E4F0BC6-72F2-4AFC-93A3-9A23005B2E40}" presName="cycleMatrixDiagram" presStyleCnt="0">
        <dgm:presLayoutVars>
          <dgm:chMax val="1"/>
          <dgm:dir/>
          <dgm:animLvl val="lvl"/>
          <dgm:resizeHandles val="exact"/>
        </dgm:presLayoutVars>
      </dgm:prSet>
      <dgm:spPr/>
    </dgm:pt>
    <dgm:pt modelId="{E363F057-D93D-4ACA-BF92-2648E1C81E50}" type="pres">
      <dgm:prSet presAssocID="{9E4F0BC6-72F2-4AFC-93A3-9A23005B2E40}" presName="children" presStyleCnt="0"/>
      <dgm:spPr/>
    </dgm:pt>
    <dgm:pt modelId="{8C082401-968B-4F92-A4ED-967F6323903F}" type="pres">
      <dgm:prSet presAssocID="{9E4F0BC6-72F2-4AFC-93A3-9A23005B2E40}" presName="child1group" presStyleCnt="0"/>
      <dgm:spPr/>
    </dgm:pt>
    <dgm:pt modelId="{940A244F-0972-43AF-8BC4-D1FBF222933C}" type="pres">
      <dgm:prSet presAssocID="{9E4F0BC6-72F2-4AFC-93A3-9A23005B2E40}" presName="child1" presStyleLbl="bgAcc1" presStyleIdx="0" presStyleCnt="4"/>
      <dgm:spPr/>
    </dgm:pt>
    <dgm:pt modelId="{4355437B-0E38-4A7A-B653-F4CF39D8F7FC}" type="pres">
      <dgm:prSet presAssocID="{9E4F0BC6-72F2-4AFC-93A3-9A23005B2E40}" presName="child1Text" presStyleLbl="bgAcc1" presStyleIdx="0" presStyleCnt="4">
        <dgm:presLayoutVars>
          <dgm:bulletEnabled val="1"/>
        </dgm:presLayoutVars>
      </dgm:prSet>
      <dgm:spPr/>
    </dgm:pt>
    <dgm:pt modelId="{58D8C7FA-223B-47B4-92AE-D0DB98802D85}" type="pres">
      <dgm:prSet presAssocID="{9E4F0BC6-72F2-4AFC-93A3-9A23005B2E40}" presName="child2group" presStyleCnt="0"/>
      <dgm:spPr/>
    </dgm:pt>
    <dgm:pt modelId="{E6FE97D4-6CE3-4A10-B3E1-78E1407384C3}" type="pres">
      <dgm:prSet presAssocID="{9E4F0BC6-72F2-4AFC-93A3-9A23005B2E40}" presName="child2" presStyleLbl="bgAcc1" presStyleIdx="1" presStyleCnt="4"/>
      <dgm:spPr/>
    </dgm:pt>
    <dgm:pt modelId="{FC2480E5-8BDB-44C8-B41E-77ACB024F36A}" type="pres">
      <dgm:prSet presAssocID="{9E4F0BC6-72F2-4AFC-93A3-9A23005B2E40}" presName="child2Text" presStyleLbl="bgAcc1" presStyleIdx="1" presStyleCnt="4">
        <dgm:presLayoutVars>
          <dgm:bulletEnabled val="1"/>
        </dgm:presLayoutVars>
      </dgm:prSet>
      <dgm:spPr/>
    </dgm:pt>
    <dgm:pt modelId="{1E9669A5-9097-4D81-84E5-337FD7499665}" type="pres">
      <dgm:prSet presAssocID="{9E4F0BC6-72F2-4AFC-93A3-9A23005B2E40}" presName="child3group" presStyleCnt="0"/>
      <dgm:spPr/>
    </dgm:pt>
    <dgm:pt modelId="{1D99975B-DCEA-4804-AF77-6BE8DA4361BE}" type="pres">
      <dgm:prSet presAssocID="{9E4F0BC6-72F2-4AFC-93A3-9A23005B2E40}" presName="child3" presStyleLbl="bgAcc1" presStyleIdx="2" presStyleCnt="4"/>
      <dgm:spPr/>
    </dgm:pt>
    <dgm:pt modelId="{D07EB0DF-EC39-4FC1-B809-4DC7A0041E25}" type="pres">
      <dgm:prSet presAssocID="{9E4F0BC6-72F2-4AFC-93A3-9A23005B2E40}" presName="child3Text" presStyleLbl="bgAcc1" presStyleIdx="2" presStyleCnt="4">
        <dgm:presLayoutVars>
          <dgm:bulletEnabled val="1"/>
        </dgm:presLayoutVars>
      </dgm:prSet>
      <dgm:spPr/>
    </dgm:pt>
    <dgm:pt modelId="{3246AEBA-3F66-4DC3-B36C-1E84CC7787DA}" type="pres">
      <dgm:prSet presAssocID="{9E4F0BC6-72F2-4AFC-93A3-9A23005B2E40}" presName="child4group" presStyleCnt="0"/>
      <dgm:spPr/>
    </dgm:pt>
    <dgm:pt modelId="{69EB24FA-6521-44CF-9295-2BDA5B3B7C2F}" type="pres">
      <dgm:prSet presAssocID="{9E4F0BC6-72F2-4AFC-93A3-9A23005B2E40}" presName="child4" presStyleLbl="bgAcc1" presStyleIdx="3" presStyleCnt="4"/>
      <dgm:spPr/>
    </dgm:pt>
    <dgm:pt modelId="{0BB1706E-3233-44D5-85A5-9B887C62E4B8}" type="pres">
      <dgm:prSet presAssocID="{9E4F0BC6-72F2-4AFC-93A3-9A23005B2E40}" presName="child4Text" presStyleLbl="bgAcc1" presStyleIdx="3" presStyleCnt="4">
        <dgm:presLayoutVars>
          <dgm:bulletEnabled val="1"/>
        </dgm:presLayoutVars>
      </dgm:prSet>
      <dgm:spPr/>
    </dgm:pt>
    <dgm:pt modelId="{2A4D140E-BE62-40C6-9BA8-1A96320D12C5}" type="pres">
      <dgm:prSet presAssocID="{9E4F0BC6-72F2-4AFC-93A3-9A23005B2E40}" presName="childPlaceholder" presStyleCnt="0"/>
      <dgm:spPr/>
    </dgm:pt>
    <dgm:pt modelId="{143ED953-945E-4BC8-9F47-DA72E8752164}" type="pres">
      <dgm:prSet presAssocID="{9E4F0BC6-72F2-4AFC-93A3-9A23005B2E40}" presName="circle" presStyleCnt="0"/>
      <dgm:spPr/>
    </dgm:pt>
    <dgm:pt modelId="{E1EE011C-D0DE-46DF-BE02-316ACACEEC94}" type="pres">
      <dgm:prSet presAssocID="{9E4F0BC6-72F2-4AFC-93A3-9A23005B2E40}" presName="quadrant1" presStyleLbl="node1" presStyleIdx="0" presStyleCnt="4">
        <dgm:presLayoutVars>
          <dgm:chMax val="1"/>
          <dgm:bulletEnabled val="1"/>
        </dgm:presLayoutVars>
      </dgm:prSet>
      <dgm:spPr/>
    </dgm:pt>
    <dgm:pt modelId="{62109DB6-D6FE-4998-B588-92868ABEC704}" type="pres">
      <dgm:prSet presAssocID="{9E4F0BC6-72F2-4AFC-93A3-9A23005B2E40}" presName="quadrant2" presStyleLbl="node1" presStyleIdx="1" presStyleCnt="4">
        <dgm:presLayoutVars>
          <dgm:chMax val="1"/>
          <dgm:bulletEnabled val="1"/>
        </dgm:presLayoutVars>
      </dgm:prSet>
      <dgm:spPr/>
    </dgm:pt>
    <dgm:pt modelId="{0278049A-0BB9-4B6B-9D90-0D6C888E9AEA}" type="pres">
      <dgm:prSet presAssocID="{9E4F0BC6-72F2-4AFC-93A3-9A23005B2E40}" presName="quadrant3" presStyleLbl="node1" presStyleIdx="2" presStyleCnt="4">
        <dgm:presLayoutVars>
          <dgm:chMax val="1"/>
          <dgm:bulletEnabled val="1"/>
        </dgm:presLayoutVars>
      </dgm:prSet>
      <dgm:spPr/>
    </dgm:pt>
    <dgm:pt modelId="{CC036355-CB76-497B-90C8-ACDC7BBD9573}" type="pres">
      <dgm:prSet presAssocID="{9E4F0BC6-72F2-4AFC-93A3-9A23005B2E40}" presName="quadrant4" presStyleLbl="node1" presStyleIdx="3" presStyleCnt="4">
        <dgm:presLayoutVars>
          <dgm:chMax val="1"/>
          <dgm:bulletEnabled val="1"/>
        </dgm:presLayoutVars>
      </dgm:prSet>
      <dgm:spPr/>
    </dgm:pt>
    <dgm:pt modelId="{8A9C7AB8-DDF4-4131-9DF5-D1C14B78600A}" type="pres">
      <dgm:prSet presAssocID="{9E4F0BC6-72F2-4AFC-93A3-9A23005B2E40}" presName="quadrantPlaceholder" presStyleCnt="0"/>
      <dgm:spPr/>
    </dgm:pt>
    <dgm:pt modelId="{FAEBCE91-D9E4-4AD1-81EA-157F03BEA66F}" type="pres">
      <dgm:prSet presAssocID="{9E4F0BC6-72F2-4AFC-93A3-9A23005B2E40}" presName="center1" presStyleLbl="fgShp" presStyleIdx="0" presStyleCnt="2"/>
      <dgm:spPr/>
    </dgm:pt>
    <dgm:pt modelId="{B8EAC14C-1814-4F75-8D4B-0C59C45F0C9C}" type="pres">
      <dgm:prSet presAssocID="{9E4F0BC6-72F2-4AFC-93A3-9A23005B2E40}" presName="center2" presStyleLbl="fgShp" presStyleIdx="1" presStyleCnt="2" custLinFactNeighborY="-28676"/>
      <dgm:spPr/>
    </dgm:pt>
  </dgm:ptLst>
  <dgm:cxnLst>
    <dgm:cxn modelId="{B57AEC02-D91C-4D45-91FC-4C00ED077E88}" type="presOf" srcId="{23DF49AC-9806-4736-BF18-133BC5608296}" destId="{E6FE97D4-6CE3-4A10-B3E1-78E1407384C3}" srcOrd="0" destOrd="0" presId="urn:microsoft.com/office/officeart/2005/8/layout/cycle4"/>
    <dgm:cxn modelId="{80461505-CCE7-4EF5-903C-36670A9A8FB9}" srcId="{38C13775-97F7-4137-B9A5-CD74CA92D213}" destId="{C5FFC08D-F53B-4136-9688-F03A18F5832A}" srcOrd="2" destOrd="0" parTransId="{71944B32-1D91-4EE4-AA8E-19E7BC9F2054}" sibTransId="{2C282C9D-D267-41DD-868D-422D6FE7135A}"/>
    <dgm:cxn modelId="{8965552E-AD6A-49AF-97D8-47F7CDB76586}" srcId="{9E4F0BC6-72F2-4AFC-93A3-9A23005B2E40}" destId="{885624E9-6B2D-458F-8C68-D889D6ED6CD1}" srcOrd="1" destOrd="0" parTransId="{A38863DF-8200-41B6-B410-17EC2103054C}" sibTransId="{DEB955E9-84C1-4741-9098-D7C58C2077AF}"/>
    <dgm:cxn modelId="{3B1D0F33-F82C-40C6-8598-42DCC7AF576D}" type="presOf" srcId="{772F220B-86F0-41F9-BCC6-3ADDD593F205}" destId="{FC2480E5-8BDB-44C8-B41E-77ACB024F36A}" srcOrd="1" destOrd="2" presId="urn:microsoft.com/office/officeart/2005/8/layout/cycle4"/>
    <dgm:cxn modelId="{6C113735-28F2-4F90-95C7-6975237E391C}" srcId="{510D16A3-C803-40CA-852B-49561552FD2E}" destId="{17EE1A3A-FCD7-4A4D-8BB7-35AC62B075AA}" srcOrd="1" destOrd="0" parTransId="{EF5BAA6C-A8AC-45D8-8ED5-02F62B535EB3}" sibTransId="{771AB5B0-B413-43DD-A57C-634B0551944B}"/>
    <dgm:cxn modelId="{9B0A7837-7B68-4D13-B3EC-F59F77280F85}" type="presOf" srcId="{772F220B-86F0-41F9-BCC6-3ADDD593F205}" destId="{E6FE97D4-6CE3-4A10-B3E1-78E1407384C3}" srcOrd="0" destOrd="2" presId="urn:microsoft.com/office/officeart/2005/8/layout/cycle4"/>
    <dgm:cxn modelId="{A5174C39-0AEB-4D60-B5FE-05346C513C1B}" type="presOf" srcId="{1B55F2DE-F0DC-4559-B4F9-C886F34CF101}" destId="{4355437B-0E38-4A7A-B653-F4CF39D8F7FC}" srcOrd="1" destOrd="0" presId="urn:microsoft.com/office/officeart/2005/8/layout/cycle4"/>
    <dgm:cxn modelId="{2D90A65D-2ACF-4B1D-A2AA-B5CBD764787E}" type="presOf" srcId="{2880B7D6-A8FF-4710-BA5B-6B2D1ADBEEC3}" destId="{940A244F-0972-43AF-8BC4-D1FBF222933C}" srcOrd="0" destOrd="1" presId="urn:microsoft.com/office/officeart/2005/8/layout/cycle4"/>
    <dgm:cxn modelId="{150C665E-E3A0-48AC-991D-817933CBC876}" type="presOf" srcId="{8AA3C059-D5A8-4B97-8859-5AE53977EEDD}" destId="{FC2480E5-8BDB-44C8-B41E-77ACB024F36A}" srcOrd="1" destOrd="1" presId="urn:microsoft.com/office/officeart/2005/8/layout/cycle4"/>
    <dgm:cxn modelId="{A8436A60-CC4A-4E75-9F4B-E9D2891BB27C}" type="presOf" srcId="{0845C156-F18A-4849-9C4D-155FAC05AFA9}" destId="{1D99975B-DCEA-4804-AF77-6BE8DA4361BE}" srcOrd="0" destOrd="0" presId="urn:microsoft.com/office/officeart/2005/8/layout/cycle4"/>
    <dgm:cxn modelId="{E8AB7C62-7ED4-4A40-96EC-55F2BE38C8DB}" type="presOf" srcId="{984B739C-22A5-453E-8D30-30B5035C6AB7}" destId="{0BB1706E-3233-44D5-85A5-9B887C62E4B8}" srcOrd="1" destOrd="0" presId="urn:microsoft.com/office/officeart/2005/8/layout/cycle4"/>
    <dgm:cxn modelId="{F48F2966-63EA-4513-A940-31047391753E}" type="presOf" srcId="{2880B7D6-A8FF-4710-BA5B-6B2D1ADBEEC3}" destId="{4355437B-0E38-4A7A-B653-F4CF39D8F7FC}" srcOrd="1" destOrd="1" presId="urn:microsoft.com/office/officeart/2005/8/layout/cycle4"/>
    <dgm:cxn modelId="{42FA9A47-14C4-46BE-96B0-9C72F2A9F3E7}" type="presOf" srcId="{0845C156-F18A-4849-9C4D-155FAC05AFA9}" destId="{D07EB0DF-EC39-4FC1-B809-4DC7A0041E25}" srcOrd="1" destOrd="0" presId="urn:microsoft.com/office/officeart/2005/8/layout/cycle4"/>
    <dgm:cxn modelId="{DC4B6248-28E6-43AB-A669-17810B025D21}" srcId="{885624E9-6B2D-458F-8C68-D889D6ED6CD1}" destId="{8AA3C059-D5A8-4B97-8859-5AE53977EEDD}" srcOrd="1" destOrd="0" parTransId="{A32DE55E-B23C-49BF-85D3-9C7C0FDEBF1C}" sibTransId="{AB69974C-EEB4-44DC-B660-DF1CA4A8015B}"/>
    <dgm:cxn modelId="{B750C149-1FF0-43B9-BCD1-3210F7048468}" type="presOf" srcId="{C5FFC08D-F53B-4136-9688-F03A18F5832A}" destId="{4355437B-0E38-4A7A-B653-F4CF39D8F7FC}" srcOrd="1" destOrd="2" presId="urn:microsoft.com/office/officeart/2005/8/layout/cycle4"/>
    <dgm:cxn modelId="{3776656E-E196-4B3F-9CA4-80B01BB778A2}" type="presOf" srcId="{984B739C-22A5-453E-8D30-30B5035C6AB7}" destId="{69EB24FA-6521-44CF-9295-2BDA5B3B7C2F}" srcOrd="0" destOrd="0" presId="urn:microsoft.com/office/officeart/2005/8/layout/cycle4"/>
    <dgm:cxn modelId="{551DB670-5773-4361-AAA9-649F26EFB7D8}" srcId="{CEC0038B-E76C-4D6A-80A2-560C47AE5DA7}" destId="{1D6A88BB-AF37-4267-9C6F-BE251E5D5A43}" srcOrd="1" destOrd="0" parTransId="{C666BF8F-21E2-4784-8BF5-CF8BF791694F}" sibTransId="{527E7F3F-6600-49B9-9875-2B3F9A63C9AA}"/>
    <dgm:cxn modelId="{6BEA8273-DF95-45F2-B269-20C1CBFE14ED}" type="presOf" srcId="{B1D9AB6B-A1F6-4AD0-8AAF-9E045E110E8D}" destId="{0BB1706E-3233-44D5-85A5-9B887C62E4B8}" srcOrd="1" destOrd="2" presId="urn:microsoft.com/office/officeart/2005/8/layout/cycle4"/>
    <dgm:cxn modelId="{FA162075-DA0E-402B-BA3B-3B34D5957BDD}" type="presOf" srcId="{1D6A88BB-AF37-4267-9C6F-BE251E5D5A43}" destId="{1D99975B-DCEA-4804-AF77-6BE8DA4361BE}" srcOrd="0" destOrd="1" presId="urn:microsoft.com/office/officeart/2005/8/layout/cycle4"/>
    <dgm:cxn modelId="{453CDA59-A633-4227-A633-4804EB1EBC8D}" srcId="{CEC0038B-E76C-4D6A-80A2-560C47AE5DA7}" destId="{0845C156-F18A-4849-9C4D-155FAC05AFA9}" srcOrd="0" destOrd="0" parTransId="{0A478C9B-43D8-478F-A765-CBCF95967AB8}" sibTransId="{AED62B96-4EA5-4CAF-B743-A61F40DF6291}"/>
    <dgm:cxn modelId="{1441047F-4704-4C95-9AF4-E57BD2A39B18}" type="presOf" srcId="{1D6A88BB-AF37-4267-9C6F-BE251E5D5A43}" destId="{D07EB0DF-EC39-4FC1-B809-4DC7A0041E25}" srcOrd="1" destOrd="1" presId="urn:microsoft.com/office/officeart/2005/8/layout/cycle4"/>
    <dgm:cxn modelId="{550D7F87-0AAE-44F0-AE10-E7B7AEE143BF}" type="presOf" srcId="{510D16A3-C803-40CA-852B-49561552FD2E}" destId="{CC036355-CB76-497B-90C8-ACDC7BBD9573}" srcOrd="0" destOrd="0" presId="urn:microsoft.com/office/officeart/2005/8/layout/cycle4"/>
    <dgm:cxn modelId="{E8651B8A-2DAA-4D20-AE78-6EC5D6FAD104}" type="presOf" srcId="{9E4F0BC6-72F2-4AFC-93A3-9A23005B2E40}" destId="{52FE7AEF-5F60-4A88-AB52-6DC15228FCB0}" srcOrd="0" destOrd="0" presId="urn:microsoft.com/office/officeart/2005/8/layout/cycle4"/>
    <dgm:cxn modelId="{A982D68C-9FFD-4A8A-8848-3D49A05AEB48}" srcId="{38C13775-97F7-4137-B9A5-CD74CA92D213}" destId="{1B55F2DE-F0DC-4559-B4F9-C886F34CF101}" srcOrd="0" destOrd="0" parTransId="{58D3A400-F06E-43A8-9A30-EEFA8CAF8ABA}" sibTransId="{81A99AD4-E02E-41D4-9D21-552F397DBD6E}"/>
    <dgm:cxn modelId="{6597A58D-F751-419D-A6AC-B0194068800D}" srcId="{885624E9-6B2D-458F-8C68-D889D6ED6CD1}" destId="{23DF49AC-9806-4736-BF18-133BC5608296}" srcOrd="0" destOrd="0" parTransId="{1F498316-828E-456C-881F-CE862A9CCE90}" sibTransId="{873AE502-096C-491A-AF17-663C9543A494}"/>
    <dgm:cxn modelId="{BC1DCE98-7C62-48AD-9653-824E450721ED}" srcId="{9E4F0BC6-72F2-4AFC-93A3-9A23005B2E40}" destId="{510D16A3-C803-40CA-852B-49561552FD2E}" srcOrd="3" destOrd="0" parTransId="{29B9AE55-1428-476D-9480-0C4C6DAF8747}" sibTransId="{860F4303-61B1-422A-95D6-E774D6926FFE}"/>
    <dgm:cxn modelId="{7BBCA999-F2A2-49CA-A469-517C95DD156D}" type="presOf" srcId="{38C13775-97F7-4137-B9A5-CD74CA92D213}" destId="{E1EE011C-D0DE-46DF-BE02-316ACACEEC94}" srcOrd="0" destOrd="0" presId="urn:microsoft.com/office/officeart/2005/8/layout/cycle4"/>
    <dgm:cxn modelId="{22035CA0-398E-4E6B-B559-AEDAE7FD8C0E}" srcId="{CEC0038B-E76C-4D6A-80A2-560C47AE5DA7}" destId="{55A21E83-FD4C-49DA-B47E-9E01D52B45CF}" srcOrd="2" destOrd="0" parTransId="{80B91E55-6B9C-48EF-B000-EE2ED49636C0}" sibTransId="{BC2B4F24-7987-456F-81DB-8563C7AEC6CB}"/>
    <dgm:cxn modelId="{42B04AAA-46DC-4D29-9FA1-9439715FE23D}" srcId="{38C13775-97F7-4137-B9A5-CD74CA92D213}" destId="{2880B7D6-A8FF-4710-BA5B-6B2D1ADBEEC3}" srcOrd="1" destOrd="0" parTransId="{2616DE3B-894E-4A23-A581-8AE00046FCF7}" sibTransId="{DDFF02E6-0493-4E9E-A49B-5C312D4A5D76}"/>
    <dgm:cxn modelId="{3CCC43B4-C50E-4305-BBBA-F65F597D7D7C}" srcId="{510D16A3-C803-40CA-852B-49561552FD2E}" destId="{B1D9AB6B-A1F6-4AD0-8AAF-9E045E110E8D}" srcOrd="2" destOrd="0" parTransId="{CE4D11FD-F6F3-4462-AE7E-8E998ECF6101}" sibTransId="{346BE07D-61C9-4186-8F2E-052D2E05FA0F}"/>
    <dgm:cxn modelId="{E8BBE3C1-1978-48BE-BE49-D354A5B79BA7}" type="presOf" srcId="{B1D9AB6B-A1F6-4AD0-8AAF-9E045E110E8D}" destId="{69EB24FA-6521-44CF-9295-2BDA5B3B7C2F}" srcOrd="0" destOrd="2" presId="urn:microsoft.com/office/officeart/2005/8/layout/cycle4"/>
    <dgm:cxn modelId="{6E1D7AC7-F880-48A5-B7EB-FBB6902EB81E}" type="presOf" srcId="{17EE1A3A-FCD7-4A4D-8BB7-35AC62B075AA}" destId="{69EB24FA-6521-44CF-9295-2BDA5B3B7C2F}" srcOrd="0" destOrd="1" presId="urn:microsoft.com/office/officeart/2005/8/layout/cycle4"/>
    <dgm:cxn modelId="{98C54FCC-3EF8-4F14-A401-A4E6D6774A94}" type="presOf" srcId="{1B55F2DE-F0DC-4559-B4F9-C886F34CF101}" destId="{940A244F-0972-43AF-8BC4-D1FBF222933C}" srcOrd="0" destOrd="0" presId="urn:microsoft.com/office/officeart/2005/8/layout/cycle4"/>
    <dgm:cxn modelId="{A75FDECC-84DE-441F-8789-4AB0D238C068}" type="presOf" srcId="{CEC0038B-E76C-4D6A-80A2-560C47AE5DA7}" destId="{0278049A-0BB9-4B6B-9D90-0D6C888E9AEA}" srcOrd="0" destOrd="0" presId="urn:microsoft.com/office/officeart/2005/8/layout/cycle4"/>
    <dgm:cxn modelId="{E4CDDECD-7348-475E-9738-E7A304007633}" type="presOf" srcId="{23DF49AC-9806-4736-BF18-133BC5608296}" destId="{FC2480E5-8BDB-44C8-B41E-77ACB024F36A}" srcOrd="1" destOrd="0" presId="urn:microsoft.com/office/officeart/2005/8/layout/cycle4"/>
    <dgm:cxn modelId="{FA975FD0-C2C5-4034-BB0C-5DD48DD10252}" srcId="{510D16A3-C803-40CA-852B-49561552FD2E}" destId="{984B739C-22A5-453E-8D30-30B5035C6AB7}" srcOrd="0" destOrd="0" parTransId="{2F106CC1-0999-43E7-9E98-032E0778395C}" sibTransId="{E93C9621-CC89-470B-8A34-7BDB86001A71}"/>
    <dgm:cxn modelId="{DAFDE9D9-DB0C-42D5-9517-FAF0748259F9}" type="presOf" srcId="{C5FFC08D-F53B-4136-9688-F03A18F5832A}" destId="{940A244F-0972-43AF-8BC4-D1FBF222933C}" srcOrd="0" destOrd="2" presId="urn:microsoft.com/office/officeart/2005/8/layout/cycle4"/>
    <dgm:cxn modelId="{707FAFDE-0DDC-41F2-82BB-CC816F9BD682}" type="presOf" srcId="{17EE1A3A-FCD7-4A4D-8BB7-35AC62B075AA}" destId="{0BB1706E-3233-44D5-85A5-9B887C62E4B8}" srcOrd="1" destOrd="1" presId="urn:microsoft.com/office/officeart/2005/8/layout/cycle4"/>
    <dgm:cxn modelId="{9D879BDF-CFE4-43FE-92F2-73D82B4CC96C}" srcId="{9E4F0BC6-72F2-4AFC-93A3-9A23005B2E40}" destId="{CEC0038B-E76C-4D6A-80A2-560C47AE5DA7}" srcOrd="2" destOrd="0" parTransId="{C0F4290C-3796-48ED-9E81-6F147E6EB24D}" sibTransId="{8DFABA10-5815-4728-9438-F319F7180B51}"/>
    <dgm:cxn modelId="{5782AEE1-F9C5-491D-97FA-E6564273F9F8}" type="presOf" srcId="{885624E9-6B2D-458F-8C68-D889D6ED6CD1}" destId="{62109DB6-D6FE-4998-B588-92868ABEC704}" srcOrd="0" destOrd="0" presId="urn:microsoft.com/office/officeart/2005/8/layout/cycle4"/>
    <dgm:cxn modelId="{E9591AE4-8191-4998-AA4E-6F3EFB243DC5}" type="presOf" srcId="{8AA3C059-D5A8-4B97-8859-5AE53977EEDD}" destId="{E6FE97D4-6CE3-4A10-B3E1-78E1407384C3}" srcOrd="0" destOrd="1" presId="urn:microsoft.com/office/officeart/2005/8/layout/cycle4"/>
    <dgm:cxn modelId="{1BFA50E6-7BA6-41A5-9B2E-1F013D8ED5DE}" srcId="{885624E9-6B2D-458F-8C68-D889D6ED6CD1}" destId="{772F220B-86F0-41F9-BCC6-3ADDD593F205}" srcOrd="2" destOrd="0" parTransId="{A8C6EE81-D5FB-4CD6-98BA-44DD5477D867}" sibTransId="{F842DA7A-7655-4159-9BAD-14FF385022B8}"/>
    <dgm:cxn modelId="{B57A6EEB-EBEC-4A89-A424-DD51D765613D}" type="presOf" srcId="{55A21E83-FD4C-49DA-B47E-9E01D52B45CF}" destId="{D07EB0DF-EC39-4FC1-B809-4DC7A0041E25}" srcOrd="1" destOrd="2" presId="urn:microsoft.com/office/officeart/2005/8/layout/cycle4"/>
    <dgm:cxn modelId="{CD2D21F2-E977-4FF9-9FFB-77EB8CFF353A}" type="presOf" srcId="{55A21E83-FD4C-49DA-B47E-9E01D52B45CF}" destId="{1D99975B-DCEA-4804-AF77-6BE8DA4361BE}" srcOrd="0" destOrd="2" presId="urn:microsoft.com/office/officeart/2005/8/layout/cycle4"/>
    <dgm:cxn modelId="{571297F5-7F3E-4EAD-9217-69C85D8C7ED1}" srcId="{9E4F0BC6-72F2-4AFC-93A3-9A23005B2E40}" destId="{38C13775-97F7-4137-B9A5-CD74CA92D213}" srcOrd="0" destOrd="0" parTransId="{2D069DF5-6794-4D75-A471-7355297DDF2C}" sibTransId="{DB025FA0-F8F8-4E84-B74B-A32A8C3D309E}"/>
    <dgm:cxn modelId="{6B1A6131-4EE7-42AD-B32A-C33663A0C2F5}" type="presParOf" srcId="{52FE7AEF-5F60-4A88-AB52-6DC15228FCB0}" destId="{E363F057-D93D-4ACA-BF92-2648E1C81E50}" srcOrd="0" destOrd="0" presId="urn:microsoft.com/office/officeart/2005/8/layout/cycle4"/>
    <dgm:cxn modelId="{193CB98A-8581-4B7D-9878-5BA37C6C915D}" type="presParOf" srcId="{E363F057-D93D-4ACA-BF92-2648E1C81E50}" destId="{8C082401-968B-4F92-A4ED-967F6323903F}" srcOrd="0" destOrd="0" presId="urn:microsoft.com/office/officeart/2005/8/layout/cycle4"/>
    <dgm:cxn modelId="{281E9C2F-6318-4BDB-AB8D-C13A07D12857}" type="presParOf" srcId="{8C082401-968B-4F92-A4ED-967F6323903F}" destId="{940A244F-0972-43AF-8BC4-D1FBF222933C}" srcOrd="0" destOrd="0" presId="urn:microsoft.com/office/officeart/2005/8/layout/cycle4"/>
    <dgm:cxn modelId="{F81EE50B-62F0-4DF4-92BE-A657DCFB2C13}" type="presParOf" srcId="{8C082401-968B-4F92-A4ED-967F6323903F}" destId="{4355437B-0E38-4A7A-B653-F4CF39D8F7FC}" srcOrd="1" destOrd="0" presId="urn:microsoft.com/office/officeart/2005/8/layout/cycle4"/>
    <dgm:cxn modelId="{69E917A3-CA59-47D6-AF1C-16CBC54EAA57}" type="presParOf" srcId="{E363F057-D93D-4ACA-BF92-2648E1C81E50}" destId="{58D8C7FA-223B-47B4-92AE-D0DB98802D85}" srcOrd="1" destOrd="0" presId="urn:microsoft.com/office/officeart/2005/8/layout/cycle4"/>
    <dgm:cxn modelId="{DDACB6EB-4DB5-4052-B709-F89E66961524}" type="presParOf" srcId="{58D8C7FA-223B-47B4-92AE-D0DB98802D85}" destId="{E6FE97D4-6CE3-4A10-B3E1-78E1407384C3}" srcOrd="0" destOrd="0" presId="urn:microsoft.com/office/officeart/2005/8/layout/cycle4"/>
    <dgm:cxn modelId="{7ADAF36F-F544-4493-B4C6-7A44018A2BD0}" type="presParOf" srcId="{58D8C7FA-223B-47B4-92AE-D0DB98802D85}" destId="{FC2480E5-8BDB-44C8-B41E-77ACB024F36A}" srcOrd="1" destOrd="0" presId="urn:microsoft.com/office/officeart/2005/8/layout/cycle4"/>
    <dgm:cxn modelId="{53AC4ABB-B330-40ED-B871-C89E0EA50182}" type="presParOf" srcId="{E363F057-D93D-4ACA-BF92-2648E1C81E50}" destId="{1E9669A5-9097-4D81-84E5-337FD7499665}" srcOrd="2" destOrd="0" presId="urn:microsoft.com/office/officeart/2005/8/layout/cycle4"/>
    <dgm:cxn modelId="{FF2DC7F6-49BF-483D-BC2F-FE09ABE76A4E}" type="presParOf" srcId="{1E9669A5-9097-4D81-84E5-337FD7499665}" destId="{1D99975B-DCEA-4804-AF77-6BE8DA4361BE}" srcOrd="0" destOrd="0" presId="urn:microsoft.com/office/officeart/2005/8/layout/cycle4"/>
    <dgm:cxn modelId="{7F609CFC-132E-4C3C-B00A-4237392BA46B}" type="presParOf" srcId="{1E9669A5-9097-4D81-84E5-337FD7499665}" destId="{D07EB0DF-EC39-4FC1-B809-4DC7A0041E25}" srcOrd="1" destOrd="0" presId="urn:microsoft.com/office/officeart/2005/8/layout/cycle4"/>
    <dgm:cxn modelId="{93786B25-47AA-45D7-928C-2291FB9F4278}" type="presParOf" srcId="{E363F057-D93D-4ACA-BF92-2648E1C81E50}" destId="{3246AEBA-3F66-4DC3-B36C-1E84CC7787DA}" srcOrd="3" destOrd="0" presId="urn:microsoft.com/office/officeart/2005/8/layout/cycle4"/>
    <dgm:cxn modelId="{9BE2DD2D-75DF-43AA-979F-73AE0EC45908}" type="presParOf" srcId="{3246AEBA-3F66-4DC3-B36C-1E84CC7787DA}" destId="{69EB24FA-6521-44CF-9295-2BDA5B3B7C2F}" srcOrd="0" destOrd="0" presId="urn:microsoft.com/office/officeart/2005/8/layout/cycle4"/>
    <dgm:cxn modelId="{8C5A8EB1-8447-45C9-90BA-778EA8F37E9A}" type="presParOf" srcId="{3246AEBA-3F66-4DC3-B36C-1E84CC7787DA}" destId="{0BB1706E-3233-44D5-85A5-9B887C62E4B8}" srcOrd="1" destOrd="0" presId="urn:microsoft.com/office/officeart/2005/8/layout/cycle4"/>
    <dgm:cxn modelId="{6FACD47B-CD24-41A6-A19A-055BF8914EC0}" type="presParOf" srcId="{E363F057-D93D-4ACA-BF92-2648E1C81E50}" destId="{2A4D140E-BE62-40C6-9BA8-1A96320D12C5}" srcOrd="4" destOrd="0" presId="urn:microsoft.com/office/officeart/2005/8/layout/cycle4"/>
    <dgm:cxn modelId="{DCB22944-6D62-4F18-9B63-34DF5575BA4C}" type="presParOf" srcId="{52FE7AEF-5F60-4A88-AB52-6DC15228FCB0}" destId="{143ED953-945E-4BC8-9F47-DA72E8752164}" srcOrd="1" destOrd="0" presId="urn:microsoft.com/office/officeart/2005/8/layout/cycle4"/>
    <dgm:cxn modelId="{E3BFA116-C5C0-48C1-A7F1-2BFFF1470974}" type="presParOf" srcId="{143ED953-945E-4BC8-9F47-DA72E8752164}" destId="{E1EE011C-D0DE-46DF-BE02-316ACACEEC94}" srcOrd="0" destOrd="0" presId="urn:microsoft.com/office/officeart/2005/8/layout/cycle4"/>
    <dgm:cxn modelId="{E07B6150-BE3D-4063-A237-E8EB6F63294F}" type="presParOf" srcId="{143ED953-945E-4BC8-9F47-DA72E8752164}" destId="{62109DB6-D6FE-4998-B588-92868ABEC704}" srcOrd="1" destOrd="0" presId="urn:microsoft.com/office/officeart/2005/8/layout/cycle4"/>
    <dgm:cxn modelId="{6FCC26DC-D676-46B6-813B-92D3F70DFBDE}" type="presParOf" srcId="{143ED953-945E-4BC8-9F47-DA72E8752164}" destId="{0278049A-0BB9-4B6B-9D90-0D6C888E9AEA}" srcOrd="2" destOrd="0" presId="urn:microsoft.com/office/officeart/2005/8/layout/cycle4"/>
    <dgm:cxn modelId="{27B64050-7313-41E1-B9A1-17AAFB8E336A}" type="presParOf" srcId="{143ED953-945E-4BC8-9F47-DA72E8752164}" destId="{CC036355-CB76-497B-90C8-ACDC7BBD9573}" srcOrd="3" destOrd="0" presId="urn:microsoft.com/office/officeart/2005/8/layout/cycle4"/>
    <dgm:cxn modelId="{B382FF72-CA44-4482-B83B-4F2FBEC8C4F8}" type="presParOf" srcId="{143ED953-945E-4BC8-9F47-DA72E8752164}" destId="{8A9C7AB8-DDF4-4131-9DF5-D1C14B78600A}" srcOrd="4" destOrd="0" presId="urn:microsoft.com/office/officeart/2005/8/layout/cycle4"/>
    <dgm:cxn modelId="{DEDD24F0-8449-4A7B-A696-D2FD1F4FB6A2}" type="presParOf" srcId="{52FE7AEF-5F60-4A88-AB52-6DC15228FCB0}" destId="{FAEBCE91-D9E4-4AD1-81EA-157F03BEA66F}" srcOrd="2" destOrd="0" presId="urn:microsoft.com/office/officeart/2005/8/layout/cycle4"/>
    <dgm:cxn modelId="{0472148B-077D-42F7-8E1D-EF88406745BA}" type="presParOf" srcId="{52FE7AEF-5F60-4A88-AB52-6DC15228FCB0}" destId="{B8EAC14C-1814-4F75-8D4B-0C59C45F0C9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9975B-DCEA-4804-AF77-6BE8DA4361BE}">
      <dsp:nvSpPr>
        <dsp:cNvPr id="0" name=""/>
        <dsp:cNvSpPr/>
      </dsp:nvSpPr>
      <dsp:spPr>
        <a:xfrm>
          <a:off x="4421142" y="2819653"/>
          <a:ext cx="2048395" cy="132689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cs-CZ" sz="1300" kern="1200" dirty="0"/>
            <a:t>Program pro </a:t>
          </a:r>
          <a:r>
            <a:rPr lang="nl-NL" sz="1300" kern="1200" dirty="0"/>
            <a:t>89 (</a:t>
          </a:r>
          <a:r>
            <a:rPr lang="cs-CZ" sz="1300" kern="1200" dirty="0"/>
            <a:t>z</a:t>
          </a:r>
          <a:r>
            <a:rPr lang="nl-NL" sz="1300" kern="1200" dirty="0"/>
            <a:t> 89) </a:t>
          </a:r>
          <a:r>
            <a:rPr lang="cs-CZ" sz="1300" kern="1200" dirty="0"/>
            <a:t>kin</a:t>
          </a:r>
          <a:endParaRPr lang="nl-NL" sz="1300" kern="1200" dirty="0"/>
        </a:p>
        <a:p>
          <a:pPr marL="114300" lvl="1" indent="-114300" algn="l" defTabSz="577850">
            <a:lnSpc>
              <a:spcPct val="90000"/>
            </a:lnSpc>
            <a:spcBef>
              <a:spcPct val="0"/>
            </a:spcBef>
            <a:spcAft>
              <a:spcPct val="15000"/>
            </a:spcAft>
            <a:buChar char="•"/>
          </a:pPr>
          <a:r>
            <a:rPr lang="nl-NL" sz="1300" kern="1200" dirty="0"/>
            <a:t>1940-1944</a:t>
          </a:r>
        </a:p>
        <a:p>
          <a:pPr marL="114300" lvl="1" indent="-114300" algn="l" defTabSz="577850">
            <a:lnSpc>
              <a:spcPct val="90000"/>
            </a:lnSpc>
            <a:spcBef>
              <a:spcPct val="0"/>
            </a:spcBef>
            <a:spcAft>
              <a:spcPct val="15000"/>
            </a:spcAft>
            <a:buChar char="•"/>
          </a:pPr>
          <a:r>
            <a:rPr lang="nl-NL" sz="1300" kern="1200" dirty="0"/>
            <a:t>1108 film</a:t>
          </a:r>
          <a:r>
            <a:rPr lang="cs-CZ" sz="1300" kern="1200" dirty="0"/>
            <a:t>ů</a:t>
          </a:r>
          <a:endParaRPr lang="nl-NL" sz="1300" kern="1200" dirty="0"/>
        </a:p>
      </dsp:txBody>
      <dsp:txXfrm>
        <a:off x="5064809" y="3180525"/>
        <a:ext cx="1375580" cy="936876"/>
      </dsp:txXfrm>
    </dsp:sp>
    <dsp:sp modelId="{69EB24FA-6521-44CF-9295-2BDA5B3B7C2F}">
      <dsp:nvSpPr>
        <dsp:cNvPr id="0" name=""/>
        <dsp:cNvSpPr/>
      </dsp:nvSpPr>
      <dsp:spPr>
        <a:xfrm>
          <a:off x="1079023" y="2819653"/>
          <a:ext cx="2048395" cy="132689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cs-CZ" sz="1300" kern="1200" dirty="0"/>
            <a:t>Program pro </a:t>
          </a:r>
          <a:r>
            <a:rPr lang="nl-NL" sz="1300" kern="1200" dirty="0"/>
            <a:t>8 (</a:t>
          </a:r>
          <a:r>
            <a:rPr lang="cs-CZ" sz="1300" kern="1200" dirty="0"/>
            <a:t>z </a:t>
          </a:r>
          <a:r>
            <a:rPr lang="nl-NL" sz="1300" kern="1200" dirty="0"/>
            <a:t>10) </a:t>
          </a:r>
          <a:r>
            <a:rPr lang="cs-CZ" sz="1300" kern="1200" dirty="0"/>
            <a:t>kin</a:t>
          </a:r>
          <a:endParaRPr lang="nl-NL" sz="1300" kern="1200" dirty="0"/>
        </a:p>
        <a:p>
          <a:pPr marL="114300" lvl="1" indent="-114300" algn="l" defTabSz="577850">
            <a:lnSpc>
              <a:spcPct val="90000"/>
            </a:lnSpc>
            <a:spcBef>
              <a:spcPct val="0"/>
            </a:spcBef>
            <a:spcAft>
              <a:spcPct val="15000"/>
            </a:spcAft>
            <a:buChar char="•"/>
          </a:pPr>
          <a:r>
            <a:rPr lang="nl-NL" sz="1300" kern="1200" dirty="0"/>
            <a:t>1940-1944</a:t>
          </a:r>
        </a:p>
        <a:p>
          <a:pPr marL="114300" lvl="1" indent="-114300" algn="l" defTabSz="577850">
            <a:lnSpc>
              <a:spcPct val="90000"/>
            </a:lnSpc>
            <a:spcBef>
              <a:spcPct val="0"/>
            </a:spcBef>
            <a:spcAft>
              <a:spcPct val="15000"/>
            </a:spcAft>
            <a:buChar char="•"/>
          </a:pPr>
          <a:r>
            <a:rPr lang="nl-NL" sz="1300" kern="1200" dirty="0"/>
            <a:t>303 film</a:t>
          </a:r>
          <a:r>
            <a:rPr lang="cs-CZ" sz="1300" kern="1200" dirty="0"/>
            <a:t>ů</a:t>
          </a:r>
          <a:endParaRPr lang="nl-NL" sz="1300" kern="1200" dirty="0"/>
        </a:p>
      </dsp:txBody>
      <dsp:txXfrm>
        <a:off x="1108171" y="3180525"/>
        <a:ext cx="1375580" cy="936876"/>
      </dsp:txXfrm>
    </dsp:sp>
    <dsp:sp modelId="{E6FE97D4-6CE3-4A10-B3E1-78E1407384C3}">
      <dsp:nvSpPr>
        <dsp:cNvPr id="0" name=""/>
        <dsp:cNvSpPr/>
      </dsp:nvSpPr>
      <dsp:spPr>
        <a:xfrm>
          <a:off x="4421142" y="0"/>
          <a:ext cx="2048395" cy="132689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cs-CZ" sz="1300" kern="1200" dirty="0"/>
            <a:t>Program pro </a:t>
          </a:r>
          <a:r>
            <a:rPr lang="nl-NL" sz="1300" kern="1200" dirty="0"/>
            <a:t>36 (</a:t>
          </a:r>
          <a:r>
            <a:rPr lang="cs-CZ" sz="1300" kern="1200" dirty="0"/>
            <a:t>ze </a:t>
          </a:r>
          <a:r>
            <a:rPr lang="nl-NL" sz="1300" kern="1200" dirty="0"/>
            <a:t> 44)</a:t>
          </a:r>
          <a:r>
            <a:rPr lang="cs-CZ" sz="1300" kern="1200" dirty="0"/>
            <a:t> kin </a:t>
          </a:r>
          <a:endParaRPr lang="nl-NL" sz="1300" kern="1200" dirty="0"/>
        </a:p>
        <a:p>
          <a:pPr marL="114300" lvl="1" indent="-114300" algn="l" defTabSz="577850">
            <a:lnSpc>
              <a:spcPct val="90000"/>
            </a:lnSpc>
            <a:spcBef>
              <a:spcPct val="0"/>
            </a:spcBef>
            <a:spcAft>
              <a:spcPct val="15000"/>
            </a:spcAft>
            <a:buChar char="•"/>
          </a:pPr>
          <a:r>
            <a:rPr lang="nl-NL" sz="1300" kern="1200" dirty="0"/>
            <a:t>193</a:t>
          </a:r>
          <a:r>
            <a:rPr lang="cs-CZ" sz="1300" kern="1200" dirty="0"/>
            <a:t>9</a:t>
          </a:r>
          <a:r>
            <a:rPr lang="nl-NL" sz="1300" kern="1200" dirty="0"/>
            <a:t>-1945</a:t>
          </a:r>
        </a:p>
        <a:p>
          <a:pPr marL="114300" lvl="1" indent="-114300" algn="l" defTabSz="577850">
            <a:lnSpc>
              <a:spcPct val="90000"/>
            </a:lnSpc>
            <a:spcBef>
              <a:spcPct val="0"/>
            </a:spcBef>
            <a:spcAft>
              <a:spcPct val="15000"/>
            </a:spcAft>
            <a:buChar char="•"/>
          </a:pPr>
          <a:r>
            <a:rPr lang="nl-NL" sz="1300" kern="1200" dirty="0"/>
            <a:t>1364 film</a:t>
          </a:r>
          <a:r>
            <a:rPr lang="cs-CZ" sz="1300" kern="1200" dirty="0"/>
            <a:t>ů</a:t>
          </a:r>
          <a:endParaRPr lang="nl-NL" sz="1300" kern="1200" dirty="0"/>
        </a:p>
      </dsp:txBody>
      <dsp:txXfrm>
        <a:off x="5064809" y="29148"/>
        <a:ext cx="1375580" cy="936876"/>
      </dsp:txXfrm>
    </dsp:sp>
    <dsp:sp modelId="{940A244F-0972-43AF-8BC4-D1FBF222933C}">
      <dsp:nvSpPr>
        <dsp:cNvPr id="0" name=""/>
        <dsp:cNvSpPr/>
      </dsp:nvSpPr>
      <dsp:spPr>
        <a:xfrm>
          <a:off x="1079023" y="0"/>
          <a:ext cx="2048395" cy="132689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r>
            <a:rPr lang="cs-CZ" sz="1300" kern="1200" dirty="0"/>
            <a:t>Program pro </a:t>
          </a:r>
          <a:r>
            <a:rPr lang="nl-NL" sz="1300" kern="1200" dirty="0"/>
            <a:t>22 (</a:t>
          </a:r>
          <a:r>
            <a:rPr lang="cs-CZ" sz="1300" kern="1200" dirty="0"/>
            <a:t>z</a:t>
          </a:r>
          <a:r>
            <a:rPr lang="nl-NL" sz="1300" kern="1200" dirty="0"/>
            <a:t> 22)</a:t>
          </a:r>
          <a:r>
            <a:rPr lang="cs-CZ" sz="1300" kern="1200" dirty="0"/>
            <a:t> kin</a:t>
          </a:r>
          <a:endParaRPr lang="nl-NL" sz="1300" kern="1200" dirty="0"/>
        </a:p>
        <a:p>
          <a:pPr marL="114300" lvl="1" indent="-114300" algn="l" defTabSz="577850">
            <a:lnSpc>
              <a:spcPct val="90000"/>
            </a:lnSpc>
            <a:spcBef>
              <a:spcPct val="0"/>
            </a:spcBef>
            <a:spcAft>
              <a:spcPct val="15000"/>
            </a:spcAft>
            <a:buChar char="•"/>
          </a:pPr>
          <a:r>
            <a:rPr lang="nl-NL" sz="1300" kern="1200"/>
            <a:t>1940-1945</a:t>
          </a:r>
        </a:p>
        <a:p>
          <a:pPr marL="114300" lvl="1" indent="-114300" algn="l" defTabSz="577850">
            <a:lnSpc>
              <a:spcPct val="90000"/>
            </a:lnSpc>
            <a:spcBef>
              <a:spcPct val="0"/>
            </a:spcBef>
            <a:spcAft>
              <a:spcPct val="15000"/>
            </a:spcAft>
            <a:buChar char="•"/>
          </a:pPr>
          <a:r>
            <a:rPr lang="nl-NL" sz="1300" kern="1200" dirty="0"/>
            <a:t>1006 film</a:t>
          </a:r>
          <a:r>
            <a:rPr lang="cs-CZ" sz="1300" kern="1200" dirty="0"/>
            <a:t>ů</a:t>
          </a:r>
          <a:endParaRPr lang="nl-NL" sz="1300" kern="1200" dirty="0"/>
        </a:p>
      </dsp:txBody>
      <dsp:txXfrm>
        <a:off x="1108171" y="29148"/>
        <a:ext cx="1375580" cy="936876"/>
      </dsp:txXfrm>
    </dsp:sp>
    <dsp:sp modelId="{E1EE011C-D0DE-46DF-BE02-316ACACEEC94}">
      <dsp:nvSpPr>
        <dsp:cNvPr id="0" name=""/>
        <dsp:cNvSpPr/>
      </dsp:nvSpPr>
      <dsp:spPr>
        <a:xfrm>
          <a:off x="1937359" y="236353"/>
          <a:ext cx="1795456" cy="1795456"/>
        </a:xfrm>
        <a:prstGeom prst="pieWedg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cs-CZ" sz="2600" kern="1200" dirty="0"/>
            <a:t>Haag</a:t>
          </a:r>
          <a:endParaRPr lang="nl-NL" sz="2600" kern="1200" dirty="0"/>
        </a:p>
      </dsp:txBody>
      <dsp:txXfrm>
        <a:off x="2463236" y="762230"/>
        <a:ext cx="1269579" cy="1269579"/>
      </dsp:txXfrm>
    </dsp:sp>
    <dsp:sp modelId="{62109DB6-D6FE-4998-B588-92868ABEC704}">
      <dsp:nvSpPr>
        <dsp:cNvPr id="0" name=""/>
        <dsp:cNvSpPr/>
      </dsp:nvSpPr>
      <dsp:spPr>
        <a:xfrm rot="5400000">
          <a:off x="3815746" y="236353"/>
          <a:ext cx="1795456" cy="1795456"/>
        </a:xfrm>
        <a:prstGeom prst="pieWedg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nl-NL" sz="2600" kern="1200"/>
            <a:t>Brno</a:t>
          </a:r>
        </a:p>
      </dsp:txBody>
      <dsp:txXfrm rot="-5400000">
        <a:off x="3815746" y="762230"/>
        <a:ext cx="1269579" cy="1269579"/>
      </dsp:txXfrm>
    </dsp:sp>
    <dsp:sp modelId="{0278049A-0BB9-4B6B-9D90-0D6C888E9AEA}">
      <dsp:nvSpPr>
        <dsp:cNvPr id="0" name=""/>
        <dsp:cNvSpPr/>
      </dsp:nvSpPr>
      <dsp:spPr>
        <a:xfrm rot="10800000">
          <a:off x="3815746" y="2114740"/>
          <a:ext cx="1795456" cy="1795456"/>
        </a:xfrm>
        <a:prstGeom prst="pieWedg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nl-NL" sz="2600" kern="1200" dirty="0"/>
            <a:t>Brusel</a:t>
          </a:r>
        </a:p>
      </dsp:txBody>
      <dsp:txXfrm rot="10800000">
        <a:off x="3815746" y="2114740"/>
        <a:ext cx="1269579" cy="1269579"/>
      </dsp:txXfrm>
    </dsp:sp>
    <dsp:sp modelId="{CC036355-CB76-497B-90C8-ACDC7BBD9573}">
      <dsp:nvSpPr>
        <dsp:cNvPr id="0" name=""/>
        <dsp:cNvSpPr/>
      </dsp:nvSpPr>
      <dsp:spPr>
        <a:xfrm rot="16200000">
          <a:off x="1937359" y="2114740"/>
          <a:ext cx="1795456" cy="1795456"/>
        </a:xfrm>
        <a:prstGeom prst="pieWedg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nl-NL" sz="2600" kern="1200" dirty="0"/>
            <a:t>Krako</a:t>
          </a:r>
          <a:r>
            <a:rPr lang="cs-CZ" sz="2600" kern="1200" dirty="0"/>
            <a:t>v</a:t>
          </a:r>
          <a:endParaRPr lang="nl-NL" sz="2600" kern="1200" dirty="0"/>
        </a:p>
      </dsp:txBody>
      <dsp:txXfrm rot="5400000">
        <a:off x="2463236" y="2114740"/>
        <a:ext cx="1269579" cy="1269579"/>
      </dsp:txXfrm>
    </dsp:sp>
    <dsp:sp modelId="{FAEBCE91-D9E4-4AD1-81EA-157F03BEA66F}">
      <dsp:nvSpPr>
        <dsp:cNvPr id="0" name=""/>
        <dsp:cNvSpPr/>
      </dsp:nvSpPr>
      <dsp:spPr>
        <a:xfrm>
          <a:off x="3464326" y="1700085"/>
          <a:ext cx="619909" cy="539051"/>
        </a:xfrm>
        <a:prstGeom prst="circular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EAC14C-1814-4F75-8D4B-0C59C45F0C9C}">
      <dsp:nvSpPr>
        <dsp:cNvPr id="0" name=""/>
        <dsp:cNvSpPr/>
      </dsp:nvSpPr>
      <dsp:spPr>
        <a:xfrm rot="10800000">
          <a:off x="3464326" y="1752834"/>
          <a:ext cx="619909" cy="539051"/>
        </a:xfrm>
        <a:prstGeom prst="circular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0.10001</cdr:x>
      <cdr:y>0.48572</cdr:y>
    </cdr:from>
    <cdr:to>
      <cdr:x>0.17412</cdr:x>
      <cdr:y>0.54872</cdr:y>
    </cdr:to>
    <cdr:sp macro="" textlink="">
      <cdr:nvSpPr>
        <cdr:cNvPr id="4" name="Rechthoek 3">
          <a:extLst xmlns:a="http://schemas.openxmlformats.org/drawingml/2006/main">
            <a:ext uri="{FF2B5EF4-FFF2-40B4-BE49-F238E27FC236}">
              <a16:creationId xmlns:a16="http://schemas.microsoft.com/office/drawing/2014/main" id="{1ADA05D2-0BA5-42F5-95FE-610A3632E420}"/>
            </a:ext>
          </a:extLst>
        </cdr:cNvPr>
        <cdr:cNvSpPr/>
      </cdr:nvSpPr>
      <cdr:spPr>
        <a:xfrm xmlns:a="http://schemas.openxmlformats.org/drawingml/2006/main">
          <a:off x="777280" y="2220714"/>
          <a:ext cx="576064" cy="288032"/>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nl-NL" dirty="0">
              <a:solidFill>
                <a:schemeClr val="bg1"/>
              </a:solidFill>
            </a:rPr>
            <a:t>  689 </a:t>
          </a:r>
        </a:p>
      </cdr:txBody>
    </cdr:sp>
  </cdr:relSizeAnchor>
  <cdr:relSizeAnchor xmlns:cdr="http://schemas.openxmlformats.org/drawingml/2006/chartDrawing">
    <cdr:from>
      <cdr:x>0.41964</cdr:x>
      <cdr:y>0.29672</cdr:y>
    </cdr:from>
    <cdr:to>
      <cdr:x>0.49375</cdr:x>
      <cdr:y>0.35972</cdr:y>
    </cdr:to>
    <cdr:sp macro="" textlink="">
      <cdr:nvSpPr>
        <cdr:cNvPr id="5" name="Rechthoek 4">
          <a:extLst xmlns:a="http://schemas.openxmlformats.org/drawingml/2006/main">
            <a:ext uri="{FF2B5EF4-FFF2-40B4-BE49-F238E27FC236}">
              <a16:creationId xmlns:a16="http://schemas.microsoft.com/office/drawing/2014/main" id="{DE492BBD-EE54-4DF7-B41D-4E75289CC2B0}"/>
            </a:ext>
          </a:extLst>
        </cdr:cNvPr>
        <cdr:cNvSpPr/>
      </cdr:nvSpPr>
      <cdr:spPr>
        <a:xfrm xmlns:a="http://schemas.openxmlformats.org/drawingml/2006/main">
          <a:off x="3261607" y="1356614"/>
          <a:ext cx="576013" cy="28803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nl-NL" dirty="0">
              <a:solidFill>
                <a:schemeClr val="bg1"/>
              </a:solidFill>
            </a:rPr>
            <a:t> 249</a:t>
          </a:r>
        </a:p>
      </cdr:txBody>
    </cdr:sp>
  </cdr:relSizeAnchor>
  <cdr:relSizeAnchor xmlns:cdr="http://schemas.openxmlformats.org/drawingml/2006/chartDrawing">
    <cdr:from>
      <cdr:x>0.5817</cdr:x>
      <cdr:y>0.40922</cdr:y>
    </cdr:from>
    <cdr:to>
      <cdr:x>0.66508</cdr:x>
      <cdr:y>0.47222</cdr:y>
    </cdr:to>
    <cdr:sp macro="" textlink="">
      <cdr:nvSpPr>
        <cdr:cNvPr id="6" name="Rechthoek 5">
          <a:extLst xmlns:a="http://schemas.openxmlformats.org/drawingml/2006/main">
            <a:ext uri="{FF2B5EF4-FFF2-40B4-BE49-F238E27FC236}">
              <a16:creationId xmlns:a16="http://schemas.microsoft.com/office/drawing/2014/main" id="{4247C99E-8FDB-45A5-8ABB-EE33D84A74DD}"/>
            </a:ext>
          </a:extLst>
        </cdr:cNvPr>
        <cdr:cNvSpPr/>
      </cdr:nvSpPr>
      <cdr:spPr>
        <a:xfrm xmlns:a="http://schemas.openxmlformats.org/drawingml/2006/main">
          <a:off x="4521195" y="1870941"/>
          <a:ext cx="648063" cy="28803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nl-NL" dirty="0"/>
            <a:t>  </a:t>
          </a:r>
          <a:r>
            <a:rPr lang="nl-NL" dirty="0">
              <a:solidFill>
                <a:schemeClr val="bg1"/>
              </a:solidFill>
            </a:rPr>
            <a:t>600</a:t>
          </a:r>
        </a:p>
      </cdr:txBody>
    </cdr:sp>
  </cdr:relSizeAnchor>
</c:userShapes>
</file>

<file path=ppt/drawings/drawing2.xml><?xml version="1.0" encoding="utf-8"?>
<c:userShapes xmlns:c="http://schemas.openxmlformats.org/drawingml/2006/chart">
  <cdr:relSizeAnchor xmlns:cdr="http://schemas.openxmlformats.org/drawingml/2006/chartDrawing">
    <cdr:from>
      <cdr:x>0.10001</cdr:x>
      <cdr:y>0.48572</cdr:y>
    </cdr:from>
    <cdr:to>
      <cdr:x>0.17412</cdr:x>
      <cdr:y>0.54872</cdr:y>
    </cdr:to>
    <cdr:sp macro="" textlink="">
      <cdr:nvSpPr>
        <cdr:cNvPr id="4" name="Rechthoek 3">
          <a:extLst xmlns:a="http://schemas.openxmlformats.org/drawingml/2006/main">
            <a:ext uri="{FF2B5EF4-FFF2-40B4-BE49-F238E27FC236}">
              <a16:creationId xmlns:a16="http://schemas.microsoft.com/office/drawing/2014/main" id="{1ADA05D2-0BA5-42F5-95FE-610A3632E420}"/>
            </a:ext>
          </a:extLst>
        </cdr:cNvPr>
        <cdr:cNvSpPr/>
      </cdr:nvSpPr>
      <cdr:spPr>
        <a:xfrm xmlns:a="http://schemas.openxmlformats.org/drawingml/2006/main">
          <a:off x="777280" y="2220714"/>
          <a:ext cx="576064" cy="288032"/>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nl-NL" dirty="0">
              <a:solidFill>
                <a:schemeClr val="bg1"/>
              </a:solidFill>
            </a:rPr>
            <a:t>  689 </a:t>
          </a:r>
        </a:p>
      </cdr:txBody>
    </cdr:sp>
  </cdr:relSizeAnchor>
  <cdr:relSizeAnchor xmlns:cdr="http://schemas.openxmlformats.org/drawingml/2006/chartDrawing">
    <cdr:from>
      <cdr:x>0.41964</cdr:x>
      <cdr:y>0.29672</cdr:y>
    </cdr:from>
    <cdr:to>
      <cdr:x>0.49375</cdr:x>
      <cdr:y>0.35972</cdr:y>
    </cdr:to>
    <cdr:sp macro="" textlink="">
      <cdr:nvSpPr>
        <cdr:cNvPr id="5" name="Rechthoek 4">
          <a:extLst xmlns:a="http://schemas.openxmlformats.org/drawingml/2006/main">
            <a:ext uri="{FF2B5EF4-FFF2-40B4-BE49-F238E27FC236}">
              <a16:creationId xmlns:a16="http://schemas.microsoft.com/office/drawing/2014/main" id="{DE492BBD-EE54-4DF7-B41D-4E75289CC2B0}"/>
            </a:ext>
          </a:extLst>
        </cdr:cNvPr>
        <cdr:cNvSpPr/>
      </cdr:nvSpPr>
      <cdr:spPr>
        <a:xfrm xmlns:a="http://schemas.openxmlformats.org/drawingml/2006/main">
          <a:off x="3261607" y="1356614"/>
          <a:ext cx="576013" cy="28803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nl-NL" dirty="0">
              <a:solidFill>
                <a:schemeClr val="bg1"/>
              </a:solidFill>
            </a:rPr>
            <a:t> 249</a:t>
          </a:r>
        </a:p>
      </cdr:txBody>
    </cdr:sp>
  </cdr:relSizeAnchor>
  <cdr:relSizeAnchor xmlns:cdr="http://schemas.openxmlformats.org/drawingml/2006/chartDrawing">
    <cdr:from>
      <cdr:x>0.5817</cdr:x>
      <cdr:y>0.40922</cdr:y>
    </cdr:from>
    <cdr:to>
      <cdr:x>0.66508</cdr:x>
      <cdr:y>0.47222</cdr:y>
    </cdr:to>
    <cdr:sp macro="" textlink="">
      <cdr:nvSpPr>
        <cdr:cNvPr id="6" name="Rechthoek 5">
          <a:extLst xmlns:a="http://schemas.openxmlformats.org/drawingml/2006/main">
            <a:ext uri="{FF2B5EF4-FFF2-40B4-BE49-F238E27FC236}">
              <a16:creationId xmlns:a16="http://schemas.microsoft.com/office/drawing/2014/main" id="{4247C99E-8FDB-45A5-8ABB-EE33D84A74DD}"/>
            </a:ext>
          </a:extLst>
        </cdr:cNvPr>
        <cdr:cNvSpPr/>
      </cdr:nvSpPr>
      <cdr:spPr>
        <a:xfrm xmlns:a="http://schemas.openxmlformats.org/drawingml/2006/main">
          <a:off x="4521195" y="1870941"/>
          <a:ext cx="648063" cy="28803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nl-NL" dirty="0"/>
            <a:t>  </a:t>
          </a:r>
          <a:r>
            <a:rPr lang="nl-NL" dirty="0">
              <a:solidFill>
                <a:schemeClr val="bg1"/>
              </a:solidFill>
            </a:rPr>
            <a:t>600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4265E-5B04-40C8-A2F0-4003BF50F684}" type="datetimeFigureOut">
              <a:rPr lang="en-GB" smtClean="0"/>
              <a:t>11/05/2023</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ECDC3-CE1A-40CC-A859-FC470BA959EE}" type="slidenum">
              <a:rPr lang="en-GB" smtClean="0"/>
              <a:t>‹#›</a:t>
            </a:fld>
            <a:endParaRPr lang="en-GB"/>
          </a:p>
        </p:txBody>
      </p:sp>
    </p:spTree>
    <p:extLst>
      <p:ext uri="{BB962C8B-B14F-4D97-AF65-F5344CB8AC3E}">
        <p14:creationId xmlns:p14="http://schemas.microsoft.com/office/powerpoint/2010/main" val="306067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3AC00AD-3F9F-4641-8DD8-47605BB81BCD}" type="slidenum">
              <a:rPr lang="nl-NL" smtClean="0"/>
              <a:t>154</a:t>
            </a:fld>
            <a:endParaRPr lang="nl-NL"/>
          </a:p>
        </p:txBody>
      </p:sp>
    </p:spTree>
    <p:extLst>
      <p:ext uri="{BB962C8B-B14F-4D97-AF65-F5344CB8AC3E}">
        <p14:creationId xmlns:p14="http://schemas.microsoft.com/office/powerpoint/2010/main" val="317171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3AC00AD-3F9F-4641-8DD8-47605BB81BCD}" type="slidenum">
              <a:rPr lang="nl-NL" smtClean="0"/>
              <a:t>156</a:t>
            </a:fld>
            <a:endParaRPr lang="nl-NL"/>
          </a:p>
        </p:txBody>
      </p:sp>
    </p:spTree>
    <p:extLst>
      <p:ext uri="{BB962C8B-B14F-4D97-AF65-F5344CB8AC3E}">
        <p14:creationId xmlns:p14="http://schemas.microsoft.com/office/powerpoint/2010/main" val="154047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3AC00AD-3F9F-4641-8DD8-47605BB81BCD}" type="slidenum">
              <a:rPr lang="nl-NL" smtClean="0"/>
              <a:t>162</a:t>
            </a:fld>
            <a:endParaRPr lang="nl-NL"/>
          </a:p>
        </p:txBody>
      </p:sp>
    </p:spTree>
    <p:extLst>
      <p:ext uri="{BB962C8B-B14F-4D97-AF65-F5344CB8AC3E}">
        <p14:creationId xmlns:p14="http://schemas.microsoft.com/office/powerpoint/2010/main" val="696485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C9AECDC3-CE1A-40CC-A859-FC470BA959EE}" type="slidenum">
              <a:rPr lang="en-GB" smtClean="0"/>
              <a:t>212</a:t>
            </a:fld>
            <a:endParaRPr lang="en-GB"/>
          </a:p>
        </p:txBody>
      </p:sp>
    </p:spTree>
    <p:extLst>
      <p:ext uri="{BB962C8B-B14F-4D97-AF65-F5344CB8AC3E}">
        <p14:creationId xmlns:p14="http://schemas.microsoft.com/office/powerpoint/2010/main" val="4061519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a:p>
        </p:txBody>
      </p:sp>
      <p:sp>
        <p:nvSpPr>
          <p:cNvPr id="4" name="Date Placeholder 3"/>
          <p:cNvSpPr>
            <a:spLocks noGrp="1"/>
          </p:cNvSpPr>
          <p:nvPr>
            <p:ph type="dt" sz="half" idx="10"/>
          </p:nvPr>
        </p:nvSpPr>
        <p:spPr/>
        <p:txBody>
          <a:bodyPr/>
          <a:lstStyle/>
          <a:p>
            <a:fld id="{B0B7B1C1-FA85-41C2-9757-360CEDCC169E}"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270671-5A49-4B0A-992D-BB68D4B347EC}"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68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B0B7B1C1-FA85-41C2-9757-360CEDCC169E}"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270671-5A49-4B0A-992D-BB68D4B347EC}" type="slidenum">
              <a:rPr lang="en-GB" smtClean="0"/>
              <a:t>‹#›</a:t>
            </a:fld>
            <a:endParaRPr lang="en-GB"/>
          </a:p>
        </p:txBody>
      </p:sp>
    </p:spTree>
    <p:extLst>
      <p:ext uri="{BB962C8B-B14F-4D97-AF65-F5344CB8AC3E}">
        <p14:creationId xmlns:p14="http://schemas.microsoft.com/office/powerpoint/2010/main" val="828916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B0B7B1C1-FA85-41C2-9757-360CEDCC169E}"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270671-5A49-4B0A-992D-BB68D4B347EC}" type="slidenum">
              <a:rPr lang="en-GB" smtClean="0"/>
              <a:t>‹#›</a:t>
            </a:fld>
            <a:endParaRPr lang="en-GB"/>
          </a:p>
        </p:txBody>
      </p:sp>
    </p:spTree>
    <p:extLst>
      <p:ext uri="{BB962C8B-B14F-4D97-AF65-F5344CB8AC3E}">
        <p14:creationId xmlns:p14="http://schemas.microsoft.com/office/powerpoint/2010/main" val="217558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B0B7B1C1-FA85-41C2-9757-360CEDCC169E}"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270671-5A49-4B0A-992D-BB68D4B347EC}" type="slidenum">
              <a:rPr lang="en-GB" smtClean="0"/>
              <a:t>‹#›</a:t>
            </a:fld>
            <a:endParaRPr lang="en-GB"/>
          </a:p>
        </p:txBody>
      </p:sp>
    </p:spTree>
    <p:extLst>
      <p:ext uri="{BB962C8B-B14F-4D97-AF65-F5344CB8AC3E}">
        <p14:creationId xmlns:p14="http://schemas.microsoft.com/office/powerpoint/2010/main" val="3232959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0B7B1C1-FA85-41C2-9757-360CEDCC169E}" type="datetimeFigureOut">
              <a:rPr lang="en-GB" smtClean="0"/>
              <a:t>11/05/2023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270671-5A49-4B0A-992D-BB68D4B347EC}"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485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a:t>Kliknutím lze upravit styl.</a:t>
            </a:r>
            <a:endParaRPr lang="en-US"/>
          </a:p>
        </p:txBody>
      </p:sp>
      <p:sp>
        <p:nvSpPr>
          <p:cNvPr id="3" name="Content Placeholder 2"/>
          <p:cNvSpPr>
            <a:spLocks noGrp="1"/>
          </p:cNvSpPr>
          <p:nvPr>
            <p:ph sz="half" idx="1"/>
          </p:nvPr>
        </p:nvSpPr>
        <p:spPr>
          <a:xfrm>
            <a:off x="1097279" y="1845734"/>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Content Placeholder 3"/>
          <p:cNvSpPr>
            <a:spLocks noGrp="1"/>
          </p:cNvSpPr>
          <p:nvPr>
            <p:ph sz="half" idx="2"/>
          </p:nvPr>
        </p:nvSpPr>
        <p:spPr>
          <a:xfrm>
            <a:off x="6217920" y="1845735"/>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Date Placeholder 4"/>
          <p:cNvSpPr>
            <a:spLocks noGrp="1"/>
          </p:cNvSpPr>
          <p:nvPr>
            <p:ph type="dt" sz="half" idx="10"/>
          </p:nvPr>
        </p:nvSpPr>
        <p:spPr/>
        <p:txBody>
          <a:bodyPr/>
          <a:lstStyle/>
          <a:p>
            <a:fld id="{B0B7B1C1-FA85-41C2-9757-360CEDCC169E}" type="datetimeFigureOut">
              <a:rPr lang="en-GB" smtClean="0"/>
              <a:t>11/05/2023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270671-5A49-4B0A-992D-BB68D4B347EC}" type="slidenum">
              <a:rPr lang="en-GB" smtClean="0"/>
              <a:t>‹#›</a:t>
            </a:fld>
            <a:endParaRPr lang="en-GB"/>
          </a:p>
        </p:txBody>
      </p:sp>
    </p:spTree>
    <p:extLst>
      <p:ext uri="{BB962C8B-B14F-4D97-AF65-F5344CB8AC3E}">
        <p14:creationId xmlns:p14="http://schemas.microsoft.com/office/powerpoint/2010/main" val="1535352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a:t>Kliknutím lze upravit styl.</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09728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92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B0B7B1C1-FA85-41C2-9757-360CEDCC169E}" type="datetimeFigureOut">
              <a:rPr lang="en-GB" smtClean="0"/>
              <a:t>11/05/2023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1270671-5A49-4B0A-992D-BB68D4B347EC}" type="slidenum">
              <a:rPr lang="en-GB" smtClean="0"/>
              <a:t>‹#›</a:t>
            </a:fld>
            <a:endParaRPr lang="en-GB"/>
          </a:p>
        </p:txBody>
      </p:sp>
    </p:spTree>
    <p:extLst>
      <p:ext uri="{BB962C8B-B14F-4D97-AF65-F5344CB8AC3E}">
        <p14:creationId xmlns:p14="http://schemas.microsoft.com/office/powerpoint/2010/main" val="1174644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Date Placeholder 2"/>
          <p:cNvSpPr>
            <a:spLocks noGrp="1"/>
          </p:cNvSpPr>
          <p:nvPr>
            <p:ph type="dt" sz="half" idx="10"/>
          </p:nvPr>
        </p:nvSpPr>
        <p:spPr/>
        <p:txBody>
          <a:bodyPr/>
          <a:lstStyle/>
          <a:p>
            <a:fld id="{B0B7B1C1-FA85-41C2-9757-360CEDCC169E}" type="datetimeFigureOut">
              <a:rPr lang="en-GB" smtClean="0"/>
              <a:t>11/05/2023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1270671-5A49-4B0A-992D-BB68D4B347EC}" type="slidenum">
              <a:rPr lang="en-GB" smtClean="0"/>
              <a:t>‹#›</a:t>
            </a:fld>
            <a:endParaRPr lang="en-GB"/>
          </a:p>
        </p:txBody>
      </p:sp>
    </p:spTree>
    <p:extLst>
      <p:ext uri="{BB962C8B-B14F-4D97-AF65-F5344CB8AC3E}">
        <p14:creationId xmlns:p14="http://schemas.microsoft.com/office/powerpoint/2010/main" val="3358336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0B7B1C1-FA85-41C2-9757-360CEDCC169E}" type="datetimeFigureOut">
              <a:rPr lang="en-GB" smtClean="0"/>
              <a:t>11/05/2023</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D1270671-5A49-4B0A-992D-BB68D4B347EC}" type="slidenum">
              <a:rPr lang="en-GB" smtClean="0"/>
              <a:t>‹#›</a:t>
            </a:fld>
            <a:endParaRPr lang="en-GB"/>
          </a:p>
        </p:txBody>
      </p:sp>
    </p:spTree>
    <p:extLst>
      <p:ext uri="{BB962C8B-B14F-4D97-AF65-F5344CB8AC3E}">
        <p14:creationId xmlns:p14="http://schemas.microsoft.com/office/powerpoint/2010/main" val="3175734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a:t>Kliknutím lze upravit styl.</a:t>
            </a:r>
            <a:endParaRPr lang="en-US"/>
          </a:p>
        </p:txBody>
      </p:sp>
      <p:sp>
        <p:nvSpPr>
          <p:cNvPr id="3" name="Content Placeholder 2"/>
          <p:cNvSpPr>
            <a:spLocks noGrp="1"/>
          </p:cNvSpPr>
          <p:nvPr>
            <p:ph idx="1"/>
          </p:nvPr>
        </p:nvSpPr>
        <p:spPr>
          <a:xfrm>
            <a:off x="4800600" y="731520"/>
            <a:ext cx="6492240" cy="5257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0B7B1C1-FA85-41C2-9757-360CEDCC169E}" type="datetimeFigureOut">
              <a:rPr lang="en-GB" smtClean="0"/>
              <a:t>11/05/2023</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1270671-5A49-4B0A-992D-BB68D4B347EC}" type="slidenum">
              <a:rPr lang="en-GB" smtClean="0"/>
              <a:t>‹#›</a:t>
            </a:fld>
            <a:endParaRPr lang="en-GB"/>
          </a:p>
        </p:txBody>
      </p:sp>
    </p:spTree>
    <p:extLst>
      <p:ext uri="{BB962C8B-B14F-4D97-AF65-F5344CB8AC3E}">
        <p14:creationId xmlns:p14="http://schemas.microsoft.com/office/powerpoint/2010/main" val="152804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cs-CZ"/>
              <a:t>Kliknutím lze upravit styl.</a:t>
            </a:r>
            <a:endParaRPr lang="en-US"/>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0B7B1C1-FA85-41C2-9757-360CEDCC169E}" type="datetimeFigureOut">
              <a:rPr lang="en-GB" smtClean="0"/>
              <a:t>11/05/2023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270671-5A49-4B0A-992D-BB68D4B347EC}" type="slidenum">
              <a:rPr lang="en-GB" smtClean="0"/>
              <a:t>‹#›</a:t>
            </a:fld>
            <a:endParaRPr lang="en-GB"/>
          </a:p>
        </p:txBody>
      </p:sp>
    </p:spTree>
    <p:extLst>
      <p:ext uri="{BB962C8B-B14F-4D97-AF65-F5344CB8AC3E}">
        <p14:creationId xmlns:p14="http://schemas.microsoft.com/office/powerpoint/2010/main" val="2412215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a:t>Kliknutím lze upravit styl.</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0B7B1C1-FA85-41C2-9757-360CEDCC169E}" type="datetimeFigureOut">
              <a:rPr lang="en-GB" smtClean="0"/>
              <a:t>11/05/2023</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1270671-5A49-4B0A-992D-BB68D4B347EC}"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26531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hyperlink" Target="https://www.ceskatelevize.cz/porady/1183619616-kultura-cz/306295350090005/cast/113275/" TargetMode="Externa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5" Type="http://schemas.openxmlformats.org/officeDocument/2006/relationships/hyperlink" Target="https://www.youtube.com/watch?v=qKvblldR_RI" TargetMode="External"/><Relationship Id="rId4" Type="http://schemas.openxmlformats.org/officeDocument/2006/relationships/hyperlink" Target="https://www.youtube.com/watch?v=7VBHm0RupKI"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hyperlink" Target="https://www.youtube.com/watch?v=mxpqp-5YWcE" TargetMode="External"/><Relationship Id="rId2" Type="http://schemas.openxmlformats.org/officeDocument/2006/relationships/hyperlink" Target="https://www.youtube.com/watch?v=AkORm4ySeIs" TargetMode="External"/><Relationship Id="rId1" Type="http://schemas.openxmlformats.org/officeDocument/2006/relationships/slideLayout" Target="../slideLayouts/slideLayout4.xml"/><Relationship Id="rId4" Type="http://schemas.openxmlformats.org/officeDocument/2006/relationships/hyperlink" Target="https://www.youtube.com/watch?v=SQtkLAyyF0Q"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www.youtube.com/watch?v=bdt6FOePUv4&amp;t=2868s" TargetMode="External"/><Relationship Id="rId2" Type="http://schemas.openxmlformats.org/officeDocument/2006/relationships/hyperlink" Target="https://is.muni.cz/do/phil/Pracoviste/UFAK/filmovy_kuryr/index.html" TargetMode="Externa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ceskatelevize.cz/porady/10655115754-arzenal/213562267310005-film-lez" TargetMode="Externa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hyperlink" Target="https://cinematicbrno.phil.muni.cz/" TargetMode="External"/><Relationship Id="rId2" Type="http://schemas.openxmlformats.org/officeDocument/2006/relationships/hyperlink" Target="https://www.youtube.com/watch?v=GgQxQzYabe0" TargetMode="Externa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4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17.tiff"/><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4.xml"/><Relationship Id="rId4" Type="http://schemas.openxmlformats.org/officeDocument/2006/relationships/image" Target="../media/image120.jpg"/></Relationships>
</file>

<file path=ppt/slides/_rels/slide17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47.tiff"/><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52.tiff"/><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7.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8" Type="http://schemas.openxmlformats.org/officeDocument/2006/relationships/hyperlink" Target="https://de.wikipedia.org/wiki/Jean_Dr%C3%A9ville" TargetMode="External"/><Relationship Id="rId13" Type="http://schemas.openxmlformats.org/officeDocument/2006/relationships/hyperlink" Target="https://de.wikipedia.org/wiki/Der_Rabe_(1943)" TargetMode="External"/><Relationship Id="rId3" Type="http://schemas.openxmlformats.org/officeDocument/2006/relationships/hyperlink" Target="https://de.wikipedia.org/wiki/Georges_Lacombe_(Filmregisseur)" TargetMode="External"/><Relationship Id="rId7" Type="http://schemas.openxmlformats.org/officeDocument/2006/relationships/hyperlink" Target="https://de.wikipedia.org/wiki/L%C3%A9o_Joannon" TargetMode="External"/><Relationship Id="rId12" Type="http://schemas.openxmlformats.org/officeDocument/2006/relationships/hyperlink" Target="https://de.wikipedia.org/w/index.php?title=Ren%C3%A9_Jayet&amp;action=edit&amp;redlink=1" TargetMode="External"/><Relationship Id="rId2" Type="http://schemas.openxmlformats.org/officeDocument/2006/relationships/hyperlink" Target="https://de.wikipedia.org/wiki/Mord_am_Weihnachtsabend" TargetMode="External"/><Relationship Id="rId16" Type="http://schemas.openxmlformats.org/officeDocument/2006/relationships/image" Target="../media/image158.jpeg"/><Relationship Id="rId1" Type="http://schemas.openxmlformats.org/officeDocument/2006/relationships/slideLayout" Target="../slideLayouts/slideLayout4.xml"/><Relationship Id="rId6" Type="http://schemas.openxmlformats.org/officeDocument/2006/relationships/hyperlink" Target="https://de.wikipedia.org/wiki/Pierre_Caron_(Regisseur)" TargetMode="External"/><Relationship Id="rId11" Type="http://schemas.openxmlformats.org/officeDocument/2006/relationships/hyperlink" Target="https://de.wikipedia.org/wiki/Die_Teufelshand" TargetMode="External"/><Relationship Id="rId5" Type="http://schemas.openxmlformats.org/officeDocument/2006/relationships/hyperlink" Target="https://de.wikipedia.org/wiki/Maurice_Tourneur" TargetMode="External"/><Relationship Id="rId15" Type="http://schemas.openxmlformats.org/officeDocument/2006/relationships/hyperlink" Target="https://de.wikipedia.org/w/index.php?title=Albert_Valentin&amp;action=edit&amp;redlink=1" TargetMode="External"/><Relationship Id="rId10" Type="http://schemas.openxmlformats.org/officeDocument/2006/relationships/hyperlink" Target="https://de.wikipedia.org/wiki/Der_M%C3%B6rder_wohnt_Nr._21" TargetMode="External"/><Relationship Id="rId4" Type="http://schemas.openxmlformats.org/officeDocument/2006/relationships/hyperlink" Target="https://de.wikipedia.org/wiki/Maurice_Gleize" TargetMode="External"/><Relationship Id="rId9" Type="http://schemas.openxmlformats.org/officeDocument/2006/relationships/hyperlink" Target="https://de.wikipedia.org/wiki/Fernandel" TargetMode="External"/><Relationship Id="rId14" Type="http://schemas.openxmlformats.org/officeDocument/2006/relationships/hyperlink" Target="https://de.wikipedia.org/wiki/Richard_Pottier" TargetMode="Externa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emf"/><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3" Type="http://schemas.openxmlformats.org/officeDocument/2006/relationships/hyperlink" Target="https://www.youtube.com/watch?v=X3q9aluhGj0" TargetMode="External"/><Relationship Id="rId2" Type="http://schemas.openxmlformats.org/officeDocument/2006/relationships/hyperlink" Target="https://www.youtube.com/watch?v=dVMNOQjHq7E" TargetMode="External"/><Relationship Id="rId1" Type="http://schemas.openxmlformats.org/officeDocument/2006/relationships/slideLayout" Target="../slideLayouts/slideLayout2.xml"/><Relationship Id="rId4" Type="http://schemas.openxmlformats.org/officeDocument/2006/relationships/hyperlink" Target="https://www.youtube.com/watch?v=dYqSlhF0ld4" TargetMode="Externa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2" Type="http://schemas.openxmlformats.org/officeDocument/2006/relationships/hyperlink" Target="https://iluminace.cz/archive.php"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hyperlink" Target="https://www.ceskatelevize.cz/porady/10655115754-arzenal/213562267310005/"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phil.muni.cz/filmovebrno/" TargetMode="External"/><Relationship Id="rId2" Type="http://schemas.openxmlformats.org/officeDocument/2006/relationships/hyperlink" Target="https://is.muni.cz/do/phil/Pracoviste/UFAK/filmovy_kuryr/index.html" TargetMode="External"/><Relationship Id="rId1" Type="http://schemas.openxmlformats.org/officeDocument/2006/relationships/slideLayout" Target="../slideLayouts/slideLayout2.xml"/><Relationship Id="rId4" Type="http://schemas.openxmlformats.org/officeDocument/2006/relationships/hyperlink" Target="http://www.usd.cas.cz/wp-content/uploads/Slovnik38_45.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hyperlink" Target="https://archive.org/details/19430303DieDeutscheWochenschauNr.65219m17s720x544"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cv6mx3uhQGU" TargetMode="External"/><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ceskatelevize.cz/porady/10571607298-bohema/214512120430001/"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KvNY5nZjV4o&amp;t=638s" TargetMode="External"/><Relationship Id="rId2" Type="http://schemas.openxmlformats.org/officeDocument/2006/relationships/hyperlink" Target="https://www.youtube.com/watch?v=Pffb26D_kyw"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ceskatelevize.cz/porady/10655115754-arzenal/213562267310005-film-lez"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ceskatelevize.cz/porady/10655115754-arzenal/213562267310005-film-lez"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try7eIZLN8I"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tiff"/></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hyperlink" Target="https://www.ceskatelevize.cz/porady/10571607298-bohema/214512120430003/" TargetMode="Externa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7" name="Rectangle 2056">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50" name="Picture 2" descr="【影史经典】《大独裁者》卓别林演绎希特勒之舞 - YouTube">
            <a:extLst>
              <a:ext uri="{FF2B5EF4-FFF2-40B4-BE49-F238E27FC236}">
                <a16:creationId xmlns:a16="http://schemas.microsoft.com/office/drawing/2014/main" id="{5D6F18A8-C3E1-E8E3-DA34-36A1D21F6BCB}"/>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682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B99158B-9D61-92D9-A65B-A27A928C565C}"/>
              </a:ext>
            </a:extLst>
          </p:cNvPr>
          <p:cNvSpPr txBox="1"/>
          <p:nvPr/>
        </p:nvSpPr>
        <p:spPr>
          <a:xfrm>
            <a:off x="715766" y="1828800"/>
            <a:ext cx="10418959" cy="4760278"/>
          </a:xfrm>
          <a:prstGeom prst="rect">
            <a:avLst/>
          </a:prstGeom>
          <a:noFill/>
        </p:spPr>
        <p:txBody>
          <a:bodyPr wrap="square">
            <a:spAutoFit/>
          </a:bodyPr>
          <a:lstStyle/>
          <a:p>
            <a:pPr algn="just">
              <a:lnSpc>
                <a:spcPct val="150000"/>
              </a:lnSpc>
              <a:spcAft>
                <a:spcPts val="800"/>
              </a:spcAft>
            </a:pPr>
            <a:r>
              <a:rPr lang="cs-CZ" sz="1400" dirty="0">
                <a:effectLst/>
                <a:ea typeface="Calibri" panose="020F0502020204030204" pitchFamily="34" charset="0"/>
                <a:cs typeface="Times New Roman" panose="02020603050405020304" pitchFamily="18" charset="0"/>
              </a:rPr>
              <a:t>Česká kinematografie byla v období první republiky zcela závislá na domácím trhu. Její exportní potenciál rostl až od poloviny 30. let 20. století – a to v návaznosti jednak na výstavbu barrandovských ateliérů, jednak na zavedení státní podpory filmové produkce. </a:t>
            </a:r>
          </a:p>
          <a:p>
            <a:pPr algn="just">
              <a:lnSpc>
                <a:spcPct val="150000"/>
              </a:lnSpc>
              <a:spcAft>
                <a:spcPts val="800"/>
              </a:spcAft>
            </a:pPr>
            <a:r>
              <a:rPr lang="cs-CZ" sz="1400" dirty="0">
                <a:effectLst/>
                <a:ea typeface="Calibri" panose="020F0502020204030204" pitchFamily="34" charset="0"/>
                <a:cs typeface="Times New Roman" panose="02020603050405020304" pitchFamily="18" charset="0"/>
              </a:rPr>
              <a:t>Od roku 1935 poskytoval </a:t>
            </a:r>
            <a:r>
              <a:rPr lang="cs-CZ" sz="1400" b="1" dirty="0">
                <a:effectLst/>
                <a:ea typeface="Calibri" panose="020F0502020204030204" pitchFamily="34" charset="0"/>
                <a:cs typeface="Times New Roman" panose="02020603050405020304" pitchFamily="18" charset="0"/>
              </a:rPr>
              <a:t>Filmový poradní sbor </a:t>
            </a:r>
            <a:r>
              <a:rPr lang="cs-CZ" sz="1400" dirty="0">
                <a:effectLst/>
                <a:ea typeface="Calibri" panose="020F0502020204030204" pitchFamily="34" charset="0"/>
                <a:cs typeface="Times New Roman" panose="02020603050405020304" pitchFamily="18" charset="0"/>
              </a:rPr>
              <a:t>podporu schváleným projektům ve trojí výši; tato finanční podpora filmové produkce posilovala exportní ambice producentů.</a:t>
            </a:r>
          </a:p>
          <a:p>
            <a:pPr algn="just">
              <a:lnSpc>
                <a:spcPct val="150000"/>
              </a:lnSpc>
              <a:spcAft>
                <a:spcPts val="800"/>
              </a:spcAft>
            </a:pPr>
            <a:r>
              <a:rPr lang="cs-CZ" sz="1400" b="1" dirty="0">
                <a:effectLst/>
                <a:ea typeface="Calibri" panose="020F0502020204030204" pitchFamily="34" charset="0"/>
              </a:rPr>
              <a:t>Filmové studio</a:t>
            </a:r>
            <a:r>
              <a:rPr lang="cs-CZ" sz="1400" dirty="0">
                <a:effectLst/>
                <a:ea typeface="Calibri" panose="020F0502020204030204" pitchFamily="34" charset="0"/>
              </a:rPr>
              <a:t>, tedy původně dramaturgický orgán Svazu filmové výroby a od roku 1937 samostatný spolek, dokonce v září 1937 zřídilo </a:t>
            </a:r>
            <a:r>
              <a:rPr lang="cs-CZ" sz="1400" b="1" dirty="0">
                <a:effectLst/>
                <a:ea typeface="Calibri" panose="020F0502020204030204" pitchFamily="34" charset="0"/>
              </a:rPr>
              <a:t>exportní komisi </a:t>
            </a:r>
            <a:r>
              <a:rPr lang="cs-CZ" sz="1400" dirty="0">
                <a:effectLst/>
                <a:ea typeface="Calibri" panose="020F0502020204030204" pitchFamily="34" charset="0"/>
              </a:rPr>
              <a:t>– ta měla za úkol „otevřít a usnadnit cestu exportu čs. filmu“. </a:t>
            </a:r>
          </a:p>
          <a:p>
            <a:pPr algn="just">
              <a:lnSpc>
                <a:spcPct val="150000"/>
              </a:lnSpc>
              <a:spcAft>
                <a:spcPts val="800"/>
              </a:spcAft>
            </a:pPr>
            <a:r>
              <a:rPr lang="cs-CZ" sz="1400" dirty="0">
                <a:effectLst/>
                <a:ea typeface="Calibri" panose="020F0502020204030204" pitchFamily="34" charset="0"/>
                <a:cs typeface="Times New Roman" panose="02020603050405020304" pitchFamily="18" charset="0"/>
              </a:rPr>
              <a:t>Třebaže z hlediska některých čísel působí období let </a:t>
            </a:r>
            <a:r>
              <a:rPr lang="cs-CZ" sz="1400" b="1" dirty="0">
                <a:effectLst/>
                <a:ea typeface="Calibri" panose="020F0502020204030204" pitchFamily="34" charset="0"/>
                <a:cs typeface="Times New Roman" panose="02020603050405020304" pitchFamily="18" charset="0"/>
              </a:rPr>
              <a:t>1930-1938</a:t>
            </a:r>
            <a:r>
              <a:rPr lang="cs-CZ" sz="1400" dirty="0">
                <a:effectLst/>
                <a:ea typeface="Calibri" panose="020F0502020204030204" pitchFamily="34" charset="0"/>
                <a:cs typeface="Times New Roman" panose="02020603050405020304" pitchFamily="18" charset="0"/>
              </a:rPr>
              <a:t> jako exportně poměrně úspěšné (uskutečnilo se průměrně 40 prodejů za rok), je nutné vzít v úvahu dva faktory: zásadní podíl na tomto počtu </a:t>
            </a:r>
            <a:r>
              <a:rPr lang="cs-CZ" sz="1400" b="1" dirty="0">
                <a:effectLst/>
                <a:ea typeface="Calibri" panose="020F0502020204030204" pitchFamily="34" charset="0"/>
                <a:cs typeface="Times New Roman" panose="02020603050405020304" pitchFamily="18" charset="0"/>
              </a:rPr>
              <a:t>měly jazykové verze</a:t>
            </a:r>
            <a:r>
              <a:rPr lang="cs-CZ" sz="1400" dirty="0">
                <a:effectLst/>
                <a:ea typeface="Calibri" panose="020F0502020204030204" pitchFamily="34" charset="0"/>
                <a:cs typeface="Times New Roman" panose="02020603050405020304" pitchFamily="18" charset="0"/>
              </a:rPr>
              <a:t>, kterých vzniklo v tomto období 40,  a více než jedna pětina prodejů připadala na krajanské spolky ve Spojených státech. </a:t>
            </a:r>
          </a:p>
          <a:p>
            <a:pPr algn="just">
              <a:lnSpc>
                <a:spcPct val="150000"/>
              </a:lnSpc>
              <a:spcAft>
                <a:spcPts val="800"/>
              </a:spcAft>
            </a:pPr>
            <a:r>
              <a:rPr lang="cs-CZ" sz="1400" b="1" dirty="0">
                <a:effectLst/>
                <a:ea typeface="Calibri" panose="020F0502020204030204" pitchFamily="34" charset="0"/>
                <a:cs typeface="Times New Roman" panose="02020603050405020304" pitchFamily="18" charset="0"/>
              </a:rPr>
              <a:t>Export směřoval ve 30. letech nejčastěji do Rakouska (36 snímků) a Německa (35),</a:t>
            </a:r>
            <a:r>
              <a:rPr lang="cs-CZ" sz="1400" dirty="0">
                <a:effectLst/>
                <a:ea typeface="Calibri" panose="020F0502020204030204" pitchFamily="34" charset="0"/>
                <a:cs typeface="Times New Roman" panose="02020603050405020304" pitchFamily="18" charset="0"/>
              </a:rPr>
              <a:t> následovaly Maďarsko (20), Jugoslávie (19), Švýcarsko (16) či Holandsko (14). Do Anglie byly prodány snímky </a:t>
            </a:r>
            <a:r>
              <a:rPr lang="cs-CZ" sz="1400" cap="small" dirty="0">
                <a:effectLst/>
                <a:ea typeface="Calibri" panose="020F0502020204030204" pitchFamily="34" charset="0"/>
                <a:cs typeface="Times New Roman" panose="02020603050405020304" pitchFamily="18" charset="0"/>
              </a:rPr>
              <a:t>Řeka </a:t>
            </a:r>
            <a:r>
              <a:rPr lang="cs-CZ" sz="1400" dirty="0">
                <a:effectLst/>
                <a:ea typeface="Calibri" panose="020F0502020204030204" pitchFamily="34" charset="0"/>
                <a:cs typeface="Times New Roman" panose="02020603050405020304" pitchFamily="18" charset="0"/>
              </a:rPr>
              <a:t>a </a:t>
            </a:r>
            <a:r>
              <a:rPr lang="cs-CZ" sz="1400" cap="small" dirty="0">
                <a:effectLst/>
                <a:ea typeface="Calibri" panose="020F0502020204030204" pitchFamily="34" charset="0"/>
                <a:cs typeface="Times New Roman" panose="02020603050405020304" pitchFamily="18" charset="0"/>
              </a:rPr>
              <a:t>Hej rup</a:t>
            </a:r>
            <a:r>
              <a:rPr lang="cs-CZ" sz="1400" dirty="0">
                <a:effectLst/>
                <a:ea typeface="Calibri" panose="020F0502020204030204" pitchFamily="34" charset="0"/>
                <a:cs typeface="Times New Roman" panose="02020603050405020304" pitchFamily="18" charset="0"/>
              </a:rPr>
              <a:t>, ale obchodní význam těchto exportů byl malý – na rozdíl od verzí v jiném jazyce, jejichž výroba ovšem pod kontrolou německé okupační správy už nepokračovala.  </a:t>
            </a:r>
          </a:p>
          <a:p>
            <a:endParaRPr lang="cs-CZ" dirty="0"/>
          </a:p>
        </p:txBody>
      </p:sp>
      <p:sp>
        <p:nvSpPr>
          <p:cNvPr id="2" name="Nadpis 1">
            <a:extLst>
              <a:ext uri="{FF2B5EF4-FFF2-40B4-BE49-F238E27FC236}">
                <a16:creationId xmlns:a16="http://schemas.microsoft.com/office/drawing/2014/main" id="{54397BF2-D131-E64E-C3F9-DCB16E9696ED}"/>
              </a:ext>
            </a:extLst>
          </p:cNvPr>
          <p:cNvSpPr>
            <a:spLocks noGrp="1"/>
          </p:cNvSpPr>
          <p:nvPr>
            <p:ph type="title"/>
          </p:nvPr>
        </p:nvSpPr>
        <p:spPr>
          <a:xfrm>
            <a:off x="1097280" y="286603"/>
            <a:ext cx="10058400" cy="822213"/>
          </a:xfrm>
        </p:spPr>
        <p:txBody>
          <a:bodyPr/>
          <a:lstStyle/>
          <a:p>
            <a:r>
              <a:rPr lang="cs-CZ"/>
              <a:t>Exportní snahy 30. let</a:t>
            </a:r>
          </a:p>
        </p:txBody>
      </p:sp>
    </p:spTree>
    <p:extLst>
      <p:ext uri="{BB962C8B-B14F-4D97-AF65-F5344CB8AC3E}">
        <p14:creationId xmlns:p14="http://schemas.microsoft.com/office/powerpoint/2010/main" val="2822835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F09C1F-FFA5-8107-8FD7-70630CF41A61}"/>
              </a:ext>
            </a:extLst>
          </p:cNvPr>
          <p:cNvSpPr>
            <a:spLocks noGrp="1"/>
          </p:cNvSpPr>
          <p:nvPr>
            <p:ph type="title"/>
          </p:nvPr>
        </p:nvSpPr>
        <p:spPr/>
        <p:txBody>
          <a:bodyPr/>
          <a:lstStyle/>
          <a:p>
            <a:r>
              <a:rPr lang="cs-CZ" dirty="0" err="1"/>
              <a:t>Brentenovo</a:t>
            </a:r>
            <a:r>
              <a:rPr lang="cs-CZ" dirty="0"/>
              <a:t> studio v Brně  </a:t>
            </a:r>
            <a:br>
              <a:rPr lang="cs-CZ" dirty="0"/>
            </a:br>
            <a:r>
              <a:rPr lang="cs-CZ" sz="2000" dirty="0"/>
              <a:t>(zpráva Karla Smrže pro FK, 1941)</a:t>
            </a:r>
            <a:endParaRPr lang="cs-CZ" dirty="0"/>
          </a:p>
        </p:txBody>
      </p:sp>
      <p:pic>
        <p:nvPicPr>
          <p:cNvPr id="6" name="Zástupný obsah 5">
            <a:extLst>
              <a:ext uri="{FF2B5EF4-FFF2-40B4-BE49-F238E27FC236}">
                <a16:creationId xmlns:a16="http://schemas.microsoft.com/office/drawing/2014/main" id="{3BAADB9A-B7B7-22E1-5F9A-C48BA6D3B613}"/>
              </a:ext>
            </a:extLst>
          </p:cNvPr>
          <p:cNvPicPr>
            <a:picLocks noGrp="1" noChangeAspect="1"/>
          </p:cNvPicPr>
          <p:nvPr>
            <p:ph sz="half" idx="1"/>
          </p:nvPr>
        </p:nvPicPr>
        <p:blipFill>
          <a:blip r:embed="rId2"/>
          <a:stretch>
            <a:fillRect/>
          </a:stretch>
        </p:blipFill>
        <p:spPr>
          <a:xfrm>
            <a:off x="542475" y="1931495"/>
            <a:ext cx="4481588" cy="4174028"/>
          </a:xfrm>
        </p:spPr>
      </p:pic>
      <p:pic>
        <p:nvPicPr>
          <p:cNvPr id="8" name="Zástupný obsah 7">
            <a:extLst>
              <a:ext uri="{FF2B5EF4-FFF2-40B4-BE49-F238E27FC236}">
                <a16:creationId xmlns:a16="http://schemas.microsoft.com/office/drawing/2014/main" id="{95881672-22AF-C6BB-476B-690DE3EE12D3}"/>
              </a:ext>
            </a:extLst>
          </p:cNvPr>
          <p:cNvPicPr>
            <a:picLocks noGrp="1" noChangeAspect="1"/>
          </p:cNvPicPr>
          <p:nvPr>
            <p:ph sz="half" idx="2"/>
          </p:nvPr>
        </p:nvPicPr>
        <p:blipFill>
          <a:blip r:embed="rId3"/>
          <a:stretch>
            <a:fillRect/>
          </a:stretch>
        </p:blipFill>
        <p:spPr>
          <a:xfrm>
            <a:off x="6265845" y="1855769"/>
            <a:ext cx="5124512" cy="3979951"/>
          </a:xfrm>
        </p:spPr>
      </p:pic>
    </p:spTree>
    <p:extLst>
      <p:ext uri="{BB962C8B-B14F-4D97-AF65-F5344CB8AC3E}">
        <p14:creationId xmlns:p14="http://schemas.microsoft.com/office/powerpoint/2010/main" val="33557026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F0F787-D905-7DA9-385F-599DFABE79C3}"/>
              </a:ext>
            </a:extLst>
          </p:cNvPr>
          <p:cNvSpPr>
            <a:spLocks noGrp="1"/>
          </p:cNvSpPr>
          <p:nvPr>
            <p:ph type="title"/>
          </p:nvPr>
        </p:nvSpPr>
        <p:spPr>
          <a:xfrm>
            <a:off x="1097280" y="286603"/>
            <a:ext cx="10058400" cy="544961"/>
          </a:xfrm>
        </p:spPr>
        <p:txBody>
          <a:bodyPr>
            <a:noAutofit/>
          </a:bodyPr>
          <a:lstStyle/>
          <a:p>
            <a:r>
              <a:rPr lang="cs-CZ" sz="2800" b="1" dirty="0"/>
              <a:t>Reprezentační večer kresleného filmu </a:t>
            </a:r>
          </a:p>
        </p:txBody>
      </p:sp>
      <p:pic>
        <p:nvPicPr>
          <p:cNvPr id="6" name="Zástupný obsah 5">
            <a:extLst>
              <a:ext uri="{FF2B5EF4-FFF2-40B4-BE49-F238E27FC236}">
                <a16:creationId xmlns:a16="http://schemas.microsoft.com/office/drawing/2014/main" id="{0486F7DF-DB35-F888-1BB6-64BEF39C7C37}"/>
              </a:ext>
            </a:extLst>
          </p:cNvPr>
          <p:cNvPicPr>
            <a:picLocks noGrp="1" noChangeAspect="1"/>
          </p:cNvPicPr>
          <p:nvPr>
            <p:ph sz="half" idx="1"/>
          </p:nvPr>
        </p:nvPicPr>
        <p:blipFill>
          <a:blip r:embed="rId2"/>
          <a:stretch>
            <a:fillRect/>
          </a:stretch>
        </p:blipFill>
        <p:spPr>
          <a:xfrm>
            <a:off x="1984984" y="1150157"/>
            <a:ext cx="7816813" cy="4952693"/>
          </a:xfrm>
        </p:spPr>
      </p:pic>
    </p:spTree>
    <p:extLst>
      <p:ext uri="{BB962C8B-B14F-4D97-AF65-F5344CB8AC3E}">
        <p14:creationId xmlns:p14="http://schemas.microsoft.com/office/powerpoint/2010/main" val="34176408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E6D4C1-E231-824F-407C-3D97220C056D}"/>
              </a:ext>
            </a:extLst>
          </p:cNvPr>
          <p:cNvSpPr>
            <a:spLocks noGrp="1"/>
          </p:cNvSpPr>
          <p:nvPr>
            <p:ph type="title"/>
          </p:nvPr>
        </p:nvSpPr>
        <p:spPr/>
        <p:txBody>
          <a:bodyPr/>
          <a:lstStyle/>
          <a:p>
            <a:endParaRPr lang="cs-CZ"/>
          </a:p>
        </p:txBody>
      </p:sp>
      <p:sp>
        <p:nvSpPr>
          <p:cNvPr id="4" name="Zástupný obsah 3">
            <a:extLst>
              <a:ext uri="{FF2B5EF4-FFF2-40B4-BE49-F238E27FC236}">
                <a16:creationId xmlns:a16="http://schemas.microsoft.com/office/drawing/2014/main" id="{C93E87D5-53DB-804E-0C64-EA3C343ED242}"/>
              </a:ext>
            </a:extLst>
          </p:cNvPr>
          <p:cNvSpPr>
            <a:spLocks noGrp="1"/>
          </p:cNvSpPr>
          <p:nvPr>
            <p:ph sz="half" idx="2"/>
          </p:nvPr>
        </p:nvSpPr>
        <p:spPr/>
        <p:txBody>
          <a:bodyPr>
            <a:normAutofit fontScale="92500" lnSpcReduction="10000"/>
          </a:bodyPr>
          <a:lstStyle/>
          <a:p>
            <a:r>
              <a:rPr lang="cs-CZ" dirty="0"/>
              <a:t>Vodova 12, Brno</a:t>
            </a:r>
          </a:p>
          <a:p>
            <a:endParaRPr lang="cs-CZ" dirty="0"/>
          </a:p>
          <a:p>
            <a:r>
              <a:rPr lang="cs-CZ" dirty="0">
                <a:hlinkClick r:id="rId2"/>
              </a:rPr>
              <a:t>https://www.ceskatelevize.cz/porady/1183619616-kultura-cz/306295350090005/cast/113275/</a:t>
            </a:r>
            <a:endParaRPr lang="cs-CZ" dirty="0"/>
          </a:p>
          <a:p>
            <a:r>
              <a:rPr lang="cs-CZ" dirty="0"/>
              <a:t>1.00; 11.15</a:t>
            </a:r>
          </a:p>
          <a:p>
            <a:endParaRPr lang="cs-CZ" dirty="0"/>
          </a:p>
          <a:p>
            <a:endParaRPr lang="cs-CZ" dirty="0"/>
          </a:p>
          <a:p>
            <a:endParaRPr lang="cs-CZ" dirty="0"/>
          </a:p>
          <a:p>
            <a:r>
              <a:rPr lang="cs-CZ" dirty="0"/>
              <a:t>Zdroj: Kateřina Mlejnková, </a:t>
            </a:r>
            <a:r>
              <a:rPr lang="cs-CZ" dirty="0" err="1"/>
              <a:t>Brentenovo</a:t>
            </a:r>
            <a:r>
              <a:rPr lang="cs-CZ" dirty="0"/>
              <a:t> studio. Historie zapomenutého studia animovaného filmu v Brně</a:t>
            </a:r>
          </a:p>
        </p:txBody>
      </p:sp>
      <p:pic>
        <p:nvPicPr>
          <p:cNvPr id="11" name="Zástupný obsah 10">
            <a:extLst>
              <a:ext uri="{FF2B5EF4-FFF2-40B4-BE49-F238E27FC236}">
                <a16:creationId xmlns:a16="http://schemas.microsoft.com/office/drawing/2014/main" id="{1F25DD8D-53CD-6DF7-762A-00F109AEE57B}"/>
              </a:ext>
            </a:extLst>
          </p:cNvPr>
          <p:cNvPicPr>
            <a:picLocks noGrp="1" noChangeAspect="1"/>
          </p:cNvPicPr>
          <p:nvPr>
            <p:ph sz="half" idx="1"/>
          </p:nvPr>
        </p:nvPicPr>
        <p:blipFill>
          <a:blip r:embed="rId3"/>
          <a:stretch>
            <a:fillRect/>
          </a:stretch>
        </p:blipFill>
        <p:spPr>
          <a:xfrm>
            <a:off x="1096963" y="1952236"/>
            <a:ext cx="4938712" cy="3810779"/>
          </a:xfrm>
        </p:spPr>
      </p:pic>
    </p:spTree>
    <p:extLst>
      <p:ext uri="{BB962C8B-B14F-4D97-AF65-F5344CB8AC3E}">
        <p14:creationId xmlns:p14="http://schemas.microsoft.com/office/powerpoint/2010/main" val="34450882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8CEB0B-46A1-9F3F-5BC9-234A996D8C82}"/>
              </a:ext>
            </a:extLst>
          </p:cNvPr>
          <p:cNvSpPr>
            <a:spLocks noGrp="1"/>
          </p:cNvSpPr>
          <p:nvPr>
            <p:ph type="title"/>
          </p:nvPr>
        </p:nvSpPr>
        <p:spPr/>
        <p:txBody>
          <a:bodyPr/>
          <a:lstStyle/>
          <a:p>
            <a:r>
              <a:rPr lang="cs-CZ" dirty="0"/>
              <a:t>Popelka a Průvan     </a:t>
            </a:r>
            <a:br>
              <a:rPr lang="cs-CZ" dirty="0"/>
            </a:br>
            <a:r>
              <a:rPr lang="cs-CZ" sz="3600" dirty="0"/>
              <a:t>(reklama na izolaci do oken)</a:t>
            </a:r>
            <a:endParaRPr lang="cs-CZ" dirty="0"/>
          </a:p>
        </p:txBody>
      </p:sp>
      <p:pic>
        <p:nvPicPr>
          <p:cNvPr id="10" name="Zástupný obsah 9">
            <a:extLst>
              <a:ext uri="{FF2B5EF4-FFF2-40B4-BE49-F238E27FC236}">
                <a16:creationId xmlns:a16="http://schemas.microsoft.com/office/drawing/2014/main" id="{5BD64492-19E3-8099-54F1-AFD3176CC154}"/>
              </a:ext>
            </a:extLst>
          </p:cNvPr>
          <p:cNvPicPr>
            <a:picLocks noGrp="1" noChangeAspect="1"/>
          </p:cNvPicPr>
          <p:nvPr>
            <p:ph sz="half" idx="1"/>
          </p:nvPr>
        </p:nvPicPr>
        <p:blipFill>
          <a:blip r:embed="rId2"/>
          <a:stretch>
            <a:fillRect/>
          </a:stretch>
        </p:blipFill>
        <p:spPr>
          <a:xfrm>
            <a:off x="2057547" y="1846263"/>
            <a:ext cx="3017544" cy="4022725"/>
          </a:xfrm>
        </p:spPr>
      </p:pic>
      <p:pic>
        <p:nvPicPr>
          <p:cNvPr id="12" name="Zástupný obsah 11">
            <a:extLst>
              <a:ext uri="{FF2B5EF4-FFF2-40B4-BE49-F238E27FC236}">
                <a16:creationId xmlns:a16="http://schemas.microsoft.com/office/drawing/2014/main" id="{DFA85215-2339-6E20-2DED-D648F627B3D3}"/>
              </a:ext>
            </a:extLst>
          </p:cNvPr>
          <p:cNvPicPr>
            <a:picLocks noGrp="1" noChangeAspect="1"/>
          </p:cNvPicPr>
          <p:nvPr>
            <p:ph sz="half" idx="2"/>
          </p:nvPr>
        </p:nvPicPr>
        <p:blipFill>
          <a:blip r:embed="rId3"/>
          <a:stretch>
            <a:fillRect/>
          </a:stretch>
        </p:blipFill>
        <p:spPr>
          <a:xfrm>
            <a:off x="6218238" y="1958413"/>
            <a:ext cx="4937125" cy="3798425"/>
          </a:xfrm>
        </p:spPr>
      </p:pic>
    </p:spTree>
    <p:extLst>
      <p:ext uri="{BB962C8B-B14F-4D97-AF65-F5344CB8AC3E}">
        <p14:creationId xmlns:p14="http://schemas.microsoft.com/office/powerpoint/2010/main" val="3475017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BFA58ED9-A7EC-C4F1-648C-882607DBEBD2}"/>
              </a:ext>
            </a:extLst>
          </p:cNvPr>
          <p:cNvSpPr>
            <a:spLocks noGrp="1"/>
          </p:cNvSpPr>
          <p:nvPr>
            <p:ph type="title"/>
          </p:nvPr>
        </p:nvSpPr>
        <p:spPr>
          <a:xfrm>
            <a:off x="415824" y="691452"/>
            <a:ext cx="3084844" cy="2321960"/>
          </a:xfrm>
        </p:spPr>
        <p:txBody>
          <a:bodyPr vert="horz" lIns="91440" tIns="45720" rIns="91440" bIns="45720" rtlCol="0" anchor="b">
            <a:normAutofit/>
          </a:bodyPr>
          <a:lstStyle/>
          <a:p>
            <a:r>
              <a:rPr lang="cs-CZ" sz="2800" b="0" i="0" u="none" strike="noStrike" baseline="0" dirty="0">
                <a:latin typeface="Times New Roman" panose="02020603050405020304" pitchFamily="18" charset="0"/>
              </a:rPr>
              <a:t>hraná předloha figury dobré víly</a:t>
            </a:r>
            <a:br>
              <a:rPr lang="cs-CZ" sz="2800" b="0" i="0" u="none" strike="noStrike" baseline="0" dirty="0">
                <a:latin typeface="Times New Roman" panose="02020603050405020304" pitchFamily="18" charset="0"/>
              </a:rPr>
            </a:br>
            <a:r>
              <a:rPr lang="cs-CZ" sz="2800" b="0" i="0" u="none" strike="noStrike" baseline="0" dirty="0">
                <a:latin typeface="Times New Roman" panose="02020603050405020304" pitchFamily="18" charset="0"/>
              </a:rPr>
              <a:t>zakázkového filmu </a:t>
            </a:r>
            <a:r>
              <a:rPr lang="cs-CZ" sz="2800" b="0" i="1" u="none" strike="noStrike" baseline="0" dirty="0">
                <a:latin typeface="Times New Roman" panose="02020603050405020304" pitchFamily="18" charset="0"/>
              </a:rPr>
              <a:t>Popelka</a:t>
            </a:r>
            <a:endParaRPr lang="en-US" dirty="0">
              <a:solidFill>
                <a:srgbClr val="FFFFFF"/>
              </a:solidFill>
            </a:endParaRPr>
          </a:p>
        </p:txBody>
      </p:sp>
      <p:sp>
        <p:nvSpPr>
          <p:cNvPr id="21" name="Rectangle 20">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Zástupný obsah 5">
            <a:extLst>
              <a:ext uri="{FF2B5EF4-FFF2-40B4-BE49-F238E27FC236}">
                <a16:creationId xmlns:a16="http://schemas.microsoft.com/office/drawing/2014/main" id="{88483FE0-B149-6E6A-B1C0-92B83B79AEC3}"/>
              </a:ext>
            </a:extLst>
          </p:cNvPr>
          <p:cNvPicPr>
            <a:picLocks noGrp="1" noChangeAspect="1"/>
          </p:cNvPicPr>
          <p:nvPr>
            <p:ph sz="half" idx="1"/>
          </p:nvPr>
        </p:nvPicPr>
        <p:blipFill>
          <a:blip r:embed="rId2"/>
          <a:stretch>
            <a:fillRect/>
          </a:stretch>
        </p:blipFill>
        <p:spPr>
          <a:xfrm>
            <a:off x="6088645" y="640080"/>
            <a:ext cx="4104826" cy="5577840"/>
          </a:xfrm>
          <a:prstGeom prst="rect">
            <a:avLst/>
          </a:prstGeom>
        </p:spPr>
      </p:pic>
    </p:spTree>
    <p:extLst>
      <p:ext uri="{BB962C8B-B14F-4D97-AF65-F5344CB8AC3E}">
        <p14:creationId xmlns:p14="http://schemas.microsoft.com/office/powerpoint/2010/main" val="32394698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F53551-EE60-4E1E-86B8-41E3635DFD93}"/>
              </a:ext>
            </a:extLst>
          </p:cNvPr>
          <p:cNvSpPr>
            <a:spLocks noGrp="1"/>
          </p:cNvSpPr>
          <p:nvPr>
            <p:ph type="title"/>
          </p:nvPr>
        </p:nvSpPr>
        <p:spPr>
          <a:xfrm>
            <a:off x="7078894" y="286603"/>
            <a:ext cx="4076786" cy="1450757"/>
          </a:xfrm>
        </p:spPr>
        <p:txBody>
          <a:bodyPr>
            <a:normAutofit/>
          </a:bodyPr>
          <a:lstStyle/>
          <a:p>
            <a:r>
              <a:rPr lang="cs-CZ" sz="3200" dirty="0"/>
              <a:t>Čarodějův učeň (Richard </a:t>
            </a:r>
            <a:r>
              <a:rPr lang="cs-CZ" sz="3200" dirty="0" err="1"/>
              <a:t>Dillenz</a:t>
            </a:r>
            <a:r>
              <a:rPr lang="cs-CZ" sz="3200" dirty="0"/>
              <a:t>, 1943)</a:t>
            </a:r>
          </a:p>
        </p:txBody>
      </p:sp>
      <p:sp>
        <p:nvSpPr>
          <p:cNvPr id="3" name="Zástupný obsah 2">
            <a:extLst>
              <a:ext uri="{FF2B5EF4-FFF2-40B4-BE49-F238E27FC236}">
                <a16:creationId xmlns:a16="http://schemas.microsoft.com/office/drawing/2014/main" id="{7619DF2D-BFD2-46BE-BB5C-46AD32528D26}"/>
              </a:ext>
            </a:extLst>
          </p:cNvPr>
          <p:cNvSpPr>
            <a:spLocks noGrp="1"/>
          </p:cNvSpPr>
          <p:nvPr>
            <p:ph sz="half" idx="1"/>
          </p:nvPr>
        </p:nvSpPr>
        <p:spPr>
          <a:xfrm>
            <a:off x="693737" y="1969024"/>
            <a:ext cx="5686425" cy="4154374"/>
          </a:xfrm>
        </p:spPr>
        <p:txBody>
          <a:bodyPr>
            <a:normAutofit fontScale="77500" lnSpcReduction="20000"/>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založen v srpnu 1935, 6 zaměstnanců</a:t>
            </a: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v říjnu 1940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treuhänder</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a:effectLst/>
                <a:latin typeface="Calibri" panose="020F0502020204030204" pitchFamily="34" charset="0"/>
                <a:ea typeface="Calibri" panose="020F0502020204030204" pitchFamily="34" charset="0"/>
                <a:cs typeface="Times New Roman" panose="02020603050405020304" pitchFamily="18" charset="0"/>
              </a:rPr>
              <a:t> říšský Němec </a:t>
            </a:r>
            <a:r>
              <a:rPr lang="cs-CZ" sz="1800" b="1" dirty="0">
                <a:effectLst/>
                <a:latin typeface="Calibri" panose="020F0502020204030204" pitchFamily="34" charset="0"/>
                <a:ea typeface="Calibri" panose="020F0502020204030204" pitchFamily="34" charset="0"/>
                <a:cs typeface="Times New Roman" panose="02020603050405020304" pitchFamily="18" charset="0"/>
              </a:rPr>
              <a:t>Josef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Pfister</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Prag-Film převzal AFIT v červnu 1943 - </a:t>
            </a:r>
            <a:r>
              <a:rPr lang="cs-CZ" sz="1800" i="1" dirty="0" err="1">
                <a:effectLst/>
                <a:latin typeface="Times New Roman" panose="02020603050405020304" pitchFamily="18" charset="0"/>
                <a:ea typeface="Calibri" panose="020F0502020204030204" pitchFamily="34" charset="0"/>
              </a:rPr>
              <a:t>Zeichenfilmabteilung</a:t>
            </a:r>
            <a:r>
              <a:rPr lang="cs-CZ" sz="1800" i="1" dirty="0">
                <a:effectLst/>
                <a:latin typeface="Times New Roman" panose="02020603050405020304" pitchFamily="18" charset="0"/>
                <a:ea typeface="Calibri" panose="020F0502020204030204" pitchFamily="34" charset="0"/>
              </a:rPr>
              <a:t> der Prag-Film A.G</a:t>
            </a:r>
            <a:r>
              <a:rPr lang="cs-CZ" sz="1800" dirty="0">
                <a:effectLst/>
                <a:latin typeface="Times New Roman" panose="02020603050405020304" pitchFamily="18" charset="0"/>
                <a:ea typeface="Calibri" panose="020F0502020204030204" pitchFamily="34"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Šéf ateliéru -  Rakušan </a:t>
            </a:r>
            <a:r>
              <a:rPr lang="cs-CZ" sz="1800" b="1" dirty="0">
                <a:effectLst/>
                <a:latin typeface="Calibri" panose="020F0502020204030204" pitchFamily="34" charset="0"/>
                <a:ea typeface="Calibri" panose="020F0502020204030204" pitchFamily="34" charset="0"/>
                <a:cs typeface="Times New Roman" panose="02020603050405020304" pitchFamily="18" charset="0"/>
              </a:rPr>
              <a:t>Richard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Dillenz</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dirty="0">
                <a:effectLst/>
                <a:latin typeface="Times New Roman" panose="02020603050405020304" pitchFamily="18" charset="0"/>
                <a:ea typeface="Calibri" panose="020F0502020204030204" pitchFamily="34" charset="0"/>
              </a:rPr>
              <a:t>zkušený produkční a dosavadní šéf </a:t>
            </a:r>
            <a:r>
              <a:rPr lang="cs-CZ" sz="1800" b="1" dirty="0" err="1">
                <a:effectLst/>
                <a:latin typeface="Times New Roman" panose="02020603050405020304" pitchFamily="18" charset="0"/>
                <a:ea typeface="Calibri" panose="020F0502020204030204" pitchFamily="34" charset="0"/>
              </a:rPr>
              <a:t>Lucernafilmu</a:t>
            </a:r>
            <a:r>
              <a:rPr lang="cs-CZ" sz="1800" b="1" dirty="0">
                <a:effectLst/>
                <a:latin typeface="Times New Roman" panose="02020603050405020304" pitchFamily="18" charset="0"/>
                <a:ea typeface="Calibri" panose="020F0502020204030204" pitchFamily="34" charset="0"/>
              </a:rPr>
              <a:t> Zdeněk Reimann</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dirty="0">
                <a:latin typeface="Calibri" panose="020F0502020204030204" pitchFamily="34" charset="0"/>
                <a:ea typeface="Calibri" panose="020F0502020204030204" pitchFamily="34" charset="0"/>
                <a:cs typeface="Times New Roman" panose="02020603050405020304" pitchFamily="18" charset="0"/>
              </a:rPr>
              <a:t>Čarodějův učeň (</a:t>
            </a:r>
            <a:r>
              <a:rPr lang="cs-CZ" sz="1800" b="1" dirty="0" err="1">
                <a:latin typeface="Calibri" panose="020F0502020204030204" pitchFamily="34" charset="0"/>
                <a:ea typeface="Calibri" panose="020F0502020204030204" pitchFamily="34" charset="0"/>
                <a:cs typeface="Times New Roman" panose="02020603050405020304" pitchFamily="18" charset="0"/>
              </a:rPr>
              <a:t>Zauberlehring</a:t>
            </a:r>
            <a:r>
              <a:rPr lang="cs-CZ" sz="1800" b="1" dirty="0">
                <a:latin typeface="Calibri" panose="020F0502020204030204" pitchFamily="34" charset="0"/>
                <a:ea typeface="Calibri" panose="020F0502020204030204" pitchFamily="34" charset="0"/>
                <a:cs typeface="Times New Roman" panose="02020603050405020304" pitchFamily="18" charset="0"/>
              </a:rPr>
              <a:t>) </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Orfeus a Eurydika</a:t>
            </a:r>
          </a:p>
          <a:p>
            <a:pPr>
              <a:lnSpc>
                <a:spcPct val="107000"/>
              </a:lnSpc>
              <a:spcAft>
                <a:spcPts val="800"/>
              </a:spcAft>
            </a:pPr>
            <a:r>
              <a:rPr lang="cs-CZ" sz="1800" dirty="0">
                <a:effectLst/>
                <a:latin typeface="Times New Roman" panose="02020603050405020304" pitchFamily="18" charset="0"/>
                <a:ea typeface="Calibri" panose="020F0502020204030204" pitchFamily="34" charset="0"/>
              </a:rPr>
              <a:t>v březnu 1943 – místo </a:t>
            </a:r>
            <a:r>
              <a:rPr lang="cs-CZ" sz="1800" dirty="0" err="1">
                <a:effectLst/>
                <a:latin typeface="Times New Roman" panose="02020603050405020304" pitchFamily="18" charset="0"/>
                <a:ea typeface="Calibri" panose="020F0502020204030204" pitchFamily="34" charset="0"/>
              </a:rPr>
              <a:t>Dillenze</a:t>
            </a:r>
            <a:r>
              <a:rPr lang="cs-CZ" sz="1800" dirty="0">
                <a:effectLst/>
                <a:latin typeface="Times New Roman" panose="02020603050405020304" pitchFamily="18" charset="0"/>
                <a:ea typeface="Calibri" panose="020F0502020204030204" pitchFamily="34" charset="0"/>
              </a:rPr>
              <a:t> jmenován Horst von </a:t>
            </a:r>
            <a:r>
              <a:rPr lang="cs-CZ" sz="1800" dirty="0" err="1">
                <a:effectLst/>
                <a:latin typeface="Times New Roman" panose="02020603050405020304" pitchFamily="18" charset="0"/>
                <a:ea typeface="Calibri" panose="020F0502020204030204" pitchFamily="34" charset="0"/>
              </a:rPr>
              <a:t>Möllendorff</a:t>
            </a:r>
            <a:endParaRPr lang="cs-CZ" sz="1800" dirty="0">
              <a:effectLst/>
              <a:latin typeface="Times New Roman" panose="02020603050405020304" pitchFamily="18" charset="0"/>
              <a:ea typeface="Calibri" panose="020F0502020204030204" pitchFamily="34" charset="0"/>
            </a:endParaRPr>
          </a:p>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120 zaměstnanců</a:t>
            </a:r>
          </a:p>
          <a:p>
            <a:endParaRPr lang="cs-CZ" dirty="0"/>
          </a:p>
        </p:txBody>
      </p:sp>
      <p:pic>
        <p:nvPicPr>
          <p:cNvPr id="5" name="Zástupný obsah 5" descr="Obsah obrázku text, žena, osoba, pózování&#10;&#10;Popis byl vytvořen automaticky">
            <a:extLst>
              <a:ext uri="{FF2B5EF4-FFF2-40B4-BE49-F238E27FC236}">
                <a16:creationId xmlns:a16="http://schemas.microsoft.com/office/drawing/2014/main" id="{2263008A-9075-416A-86C9-445625FB1C7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61138" y="1969024"/>
            <a:ext cx="4937125" cy="3702843"/>
          </a:xfrm>
        </p:spPr>
      </p:pic>
      <p:sp>
        <p:nvSpPr>
          <p:cNvPr id="4" name="Nadpis 1">
            <a:extLst>
              <a:ext uri="{FF2B5EF4-FFF2-40B4-BE49-F238E27FC236}">
                <a16:creationId xmlns:a16="http://schemas.microsoft.com/office/drawing/2014/main" id="{FA22203B-BAD6-7739-81F3-A69A1241535A}"/>
              </a:ext>
            </a:extLst>
          </p:cNvPr>
          <p:cNvSpPr txBox="1">
            <a:spLocks/>
          </p:cNvSpPr>
          <p:nvPr/>
        </p:nvSpPr>
        <p:spPr>
          <a:xfrm>
            <a:off x="1292831" y="286603"/>
            <a:ext cx="4076786" cy="1450757"/>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cs-CZ" b="1" dirty="0"/>
              <a:t>Ateliér filmových triků – AFIT</a:t>
            </a:r>
          </a:p>
        </p:txBody>
      </p:sp>
    </p:spTree>
    <p:extLst>
      <p:ext uri="{BB962C8B-B14F-4D97-AF65-F5344CB8AC3E}">
        <p14:creationId xmlns:p14="http://schemas.microsoft.com/office/powerpoint/2010/main" val="11370941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73C259-8BEF-49ED-B440-D966A8377987}"/>
              </a:ext>
            </a:extLst>
          </p:cNvPr>
          <p:cNvSpPr>
            <a:spLocks noGrp="1"/>
          </p:cNvSpPr>
          <p:nvPr>
            <p:ph type="title"/>
          </p:nvPr>
        </p:nvSpPr>
        <p:spPr>
          <a:xfrm>
            <a:off x="5144679" y="447676"/>
            <a:ext cx="6405063" cy="1200150"/>
          </a:xfrm>
        </p:spPr>
        <p:txBody>
          <a:bodyPr vert="horz" lIns="91440" tIns="45720" rIns="91440" bIns="45720" rtlCol="0" anchor="b">
            <a:normAutofit/>
          </a:bodyPr>
          <a:lstStyle/>
          <a:p>
            <a:r>
              <a:rPr lang="en-US" sz="3400" dirty="0" err="1"/>
              <a:t>Neposlušný</a:t>
            </a:r>
            <a:r>
              <a:rPr lang="en-US" sz="3400" dirty="0"/>
              <a:t> </a:t>
            </a:r>
            <a:r>
              <a:rPr lang="en-US" sz="3400" dirty="0" err="1"/>
              <a:t>zajíček</a:t>
            </a:r>
            <a:r>
              <a:rPr lang="en-US" sz="3400" dirty="0"/>
              <a:t> (Klein, </a:t>
            </a:r>
            <a:r>
              <a:rPr lang="en-US" sz="3400" dirty="0" err="1"/>
              <a:t>aber</a:t>
            </a:r>
            <a:r>
              <a:rPr lang="en-US" sz="3400" dirty="0"/>
              <a:t> oho!; Horst von </a:t>
            </a:r>
            <a:r>
              <a:rPr lang="en-US" sz="3400" dirty="0" err="1"/>
              <a:t>Möllendorf</a:t>
            </a:r>
            <a:r>
              <a:rPr lang="en-US" sz="3400" dirty="0"/>
              <a:t>, 1944)</a:t>
            </a:r>
          </a:p>
        </p:txBody>
      </p:sp>
      <p:pic>
        <p:nvPicPr>
          <p:cNvPr id="6" name="Zástupný obsah 5">
            <a:extLst>
              <a:ext uri="{FF2B5EF4-FFF2-40B4-BE49-F238E27FC236}">
                <a16:creationId xmlns:a16="http://schemas.microsoft.com/office/drawing/2014/main" id="{3BAF98A8-ADA9-436A-90BA-24046CA3E62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7878" r="3" b="3"/>
          <a:stretch/>
        </p:blipFill>
        <p:spPr>
          <a:xfrm>
            <a:off x="633999" y="581098"/>
            <a:ext cx="4020297" cy="2476136"/>
          </a:xfrm>
          <a:prstGeom prst="rect">
            <a:avLst/>
          </a:prstGeom>
        </p:spPr>
      </p:pic>
      <p:pic>
        <p:nvPicPr>
          <p:cNvPr id="5" name="Zástupný obsah 5" descr="Obsah obrázku text&#10;&#10;Popis byl vytvořen automaticky">
            <a:extLst>
              <a:ext uri="{FF2B5EF4-FFF2-40B4-BE49-F238E27FC236}">
                <a16:creationId xmlns:a16="http://schemas.microsoft.com/office/drawing/2014/main" id="{BAAA522C-3850-48A7-831E-011AF1A2E4B1}"/>
              </a:ext>
            </a:extLst>
          </p:cNvPr>
          <p:cNvPicPr>
            <a:picLocks noChangeAspect="1"/>
          </p:cNvPicPr>
          <p:nvPr/>
        </p:nvPicPr>
        <p:blipFill rotWithShape="1">
          <a:blip r:embed="rId3">
            <a:extLst>
              <a:ext uri="{28A0092B-C50C-407E-A947-70E740481C1C}">
                <a14:useLocalDpi xmlns:a14="http://schemas.microsoft.com/office/drawing/2010/main" val="0"/>
              </a:ext>
            </a:extLst>
          </a:blip>
          <a:srcRect t="9108" r="3" b="7943"/>
          <a:stretch/>
        </p:blipFill>
        <p:spPr>
          <a:xfrm>
            <a:off x="633999" y="3218101"/>
            <a:ext cx="4020296" cy="2476136"/>
          </a:xfrm>
          <a:prstGeom prst="rect">
            <a:avLst/>
          </a:prstGeom>
        </p:spPr>
      </p:pic>
      <p:sp>
        <p:nvSpPr>
          <p:cNvPr id="4" name="Zástupný obsah 3">
            <a:extLst>
              <a:ext uri="{FF2B5EF4-FFF2-40B4-BE49-F238E27FC236}">
                <a16:creationId xmlns:a16="http://schemas.microsoft.com/office/drawing/2014/main" id="{6817CF2E-A217-48BC-A533-733871FE7780}"/>
              </a:ext>
            </a:extLst>
          </p:cNvPr>
          <p:cNvSpPr>
            <a:spLocks noGrp="1"/>
          </p:cNvSpPr>
          <p:nvPr>
            <p:ph sz="half" idx="2"/>
          </p:nvPr>
        </p:nvSpPr>
        <p:spPr>
          <a:xfrm>
            <a:off x="5144679" y="1990725"/>
            <a:ext cx="6405063" cy="3878369"/>
          </a:xfrm>
        </p:spPr>
        <p:txBody>
          <a:bodyPr vert="horz" lIns="0" tIns="45720" rIns="0" bIns="45720" rtlCol="0">
            <a:normAutofit fontScale="92500" lnSpcReduction="10000"/>
          </a:bodyPr>
          <a:lstStyle/>
          <a:p>
            <a:pPr>
              <a:spcAft>
                <a:spcPts val="800"/>
              </a:spcAft>
            </a:pPr>
            <a:r>
              <a:rPr lang="en-US" b="1" dirty="0" err="1">
                <a:effectLst/>
              </a:rPr>
              <a:t>Svatba</a:t>
            </a:r>
            <a:r>
              <a:rPr lang="en-US" b="1" dirty="0">
                <a:effectLst/>
              </a:rPr>
              <a:t> v </a:t>
            </a:r>
            <a:r>
              <a:rPr lang="en-US" b="1" dirty="0" err="1">
                <a:effectLst/>
              </a:rPr>
              <a:t>korálovém</a:t>
            </a:r>
            <a:r>
              <a:rPr lang="en-US" b="1" dirty="0">
                <a:effectLst/>
              </a:rPr>
              <a:t> </a:t>
            </a:r>
            <a:r>
              <a:rPr lang="en-US" b="1" dirty="0" err="1">
                <a:effectLst/>
              </a:rPr>
              <a:t>moři</a:t>
            </a:r>
            <a:r>
              <a:rPr lang="en-US" dirty="0">
                <a:effectLst/>
              </a:rPr>
              <a:t> (Horst von </a:t>
            </a:r>
            <a:r>
              <a:rPr lang="en-US" dirty="0" err="1">
                <a:effectLst/>
              </a:rPr>
              <a:t>Möllendorff</a:t>
            </a:r>
            <a:r>
              <a:rPr lang="en-US" dirty="0">
                <a:effectLst/>
              </a:rPr>
              <a:t>, 1944)</a:t>
            </a:r>
          </a:p>
          <a:p>
            <a:pPr>
              <a:spcAft>
                <a:spcPts val="800"/>
              </a:spcAft>
            </a:pPr>
            <a:r>
              <a:rPr lang="en-US" u="sng" dirty="0">
                <a:effectLst/>
                <a:hlinkClick r:id="rId4"/>
              </a:rPr>
              <a:t>https://www.youtube.com/watch?v=7VBHm0RupKI</a:t>
            </a:r>
            <a:endParaRPr lang="en-US" dirty="0">
              <a:effectLst/>
            </a:endParaRPr>
          </a:p>
          <a:p>
            <a:pPr>
              <a:spcAft>
                <a:spcPts val="800"/>
              </a:spcAft>
            </a:pPr>
            <a:endParaRPr lang="cs-CZ" dirty="0">
              <a:effectLst/>
            </a:endParaRPr>
          </a:p>
          <a:p>
            <a:pPr>
              <a:spcAft>
                <a:spcPts val="800"/>
              </a:spcAft>
            </a:pPr>
            <a:r>
              <a:rPr lang="en-US" b="1" dirty="0" err="1">
                <a:effectLst/>
              </a:rPr>
              <a:t>Neposlušný</a:t>
            </a:r>
            <a:r>
              <a:rPr lang="en-US" b="1" dirty="0">
                <a:effectLst/>
              </a:rPr>
              <a:t> </a:t>
            </a:r>
            <a:r>
              <a:rPr lang="en-US" b="1" dirty="0" err="1">
                <a:effectLst/>
              </a:rPr>
              <a:t>zajíček</a:t>
            </a:r>
            <a:r>
              <a:rPr lang="en-US" b="1" dirty="0">
                <a:effectLst/>
              </a:rPr>
              <a:t>: </a:t>
            </a:r>
          </a:p>
          <a:p>
            <a:pPr>
              <a:spcAft>
                <a:spcPts val="800"/>
              </a:spcAft>
            </a:pPr>
            <a:r>
              <a:rPr lang="en-US" u="sng" dirty="0">
                <a:effectLst/>
                <a:hlinkClick r:id="rId5"/>
              </a:rPr>
              <a:t>https://www.youtube.com/watch?v=qKvblldR_RI</a:t>
            </a:r>
            <a:endParaRPr lang="cs-CZ" u="sng" dirty="0">
              <a:effectLst/>
            </a:endParaRPr>
          </a:p>
          <a:p>
            <a:pPr>
              <a:spcAft>
                <a:spcPts val="800"/>
              </a:spcAft>
            </a:pPr>
            <a:r>
              <a:rPr lang="cs-CZ" u="sng" dirty="0"/>
              <a:t>(vs. </a:t>
            </a:r>
            <a:r>
              <a:rPr lang="cs-CZ" u="sng" dirty="0" err="1"/>
              <a:t>Walt</a:t>
            </a:r>
            <a:r>
              <a:rPr lang="cs-CZ" u="sng" dirty="0"/>
              <a:t> Disney, </a:t>
            </a:r>
            <a:r>
              <a:rPr lang="cs-CZ" u="sng" dirty="0" err="1"/>
              <a:t>Funny</a:t>
            </a:r>
            <a:r>
              <a:rPr lang="cs-CZ" u="sng" dirty="0"/>
              <a:t> </a:t>
            </a:r>
            <a:r>
              <a:rPr lang="cs-CZ" u="sng" dirty="0" err="1"/>
              <a:t>Little</a:t>
            </a:r>
            <a:r>
              <a:rPr lang="cs-CZ" u="sng" dirty="0"/>
              <a:t> </a:t>
            </a:r>
            <a:r>
              <a:rPr lang="cs-CZ" u="sng" dirty="0" err="1"/>
              <a:t>Bunnies</a:t>
            </a:r>
            <a:r>
              <a:rPr lang="cs-CZ" u="sng" dirty="0"/>
              <a:t>, 1934)</a:t>
            </a:r>
            <a:endParaRPr lang="en-US" u="sng" dirty="0">
              <a:effectLst/>
            </a:endParaRPr>
          </a:p>
          <a:p>
            <a:pPr>
              <a:spcAft>
                <a:spcPts val="800"/>
              </a:spcAft>
            </a:pPr>
            <a:endParaRPr lang="cs-CZ" b="1" dirty="0">
              <a:effectLst/>
            </a:endParaRPr>
          </a:p>
          <a:p>
            <a:pPr>
              <a:spcAft>
                <a:spcPts val="800"/>
              </a:spcAft>
            </a:pPr>
            <a:r>
              <a:rPr lang="en-US" b="1" dirty="0" err="1">
                <a:effectLst/>
              </a:rPr>
              <a:t>Povětrnostní</a:t>
            </a:r>
            <a:r>
              <a:rPr lang="en-US" b="1" dirty="0">
                <a:effectLst/>
              </a:rPr>
              <a:t> </a:t>
            </a:r>
            <a:r>
              <a:rPr lang="en-US" b="1" dirty="0" err="1">
                <a:effectLst/>
              </a:rPr>
              <a:t>domeček</a:t>
            </a:r>
            <a:r>
              <a:rPr lang="en-US" b="1" dirty="0">
                <a:effectLst/>
              </a:rPr>
              <a:t> (</a:t>
            </a:r>
            <a:r>
              <a:rPr lang="en-US" b="1" dirty="0" err="1">
                <a:effectLst/>
              </a:rPr>
              <a:t>Wetterhäusschen</a:t>
            </a:r>
            <a:r>
              <a:rPr lang="en-US" b="1" dirty="0">
                <a:effectLst/>
              </a:rPr>
              <a:t>)</a:t>
            </a:r>
            <a:endParaRPr lang="en-US" dirty="0">
              <a:effectLst/>
            </a:endParaRPr>
          </a:p>
          <a:p>
            <a:pPr marL="0" indent="0">
              <a:spcAft>
                <a:spcPts val="800"/>
              </a:spcAft>
              <a:buFont typeface="Calibri" panose="020F0502020204030204" pitchFamily="34" charset="0"/>
              <a:buNone/>
            </a:pPr>
            <a:endParaRPr lang="en-US" dirty="0">
              <a:effectLst/>
            </a:endParaRPr>
          </a:p>
          <a:p>
            <a:endParaRPr lang="en-US" dirty="0"/>
          </a:p>
        </p:txBody>
      </p:sp>
    </p:spTree>
    <p:extLst>
      <p:ext uri="{BB962C8B-B14F-4D97-AF65-F5344CB8AC3E}">
        <p14:creationId xmlns:p14="http://schemas.microsoft.com/office/powerpoint/2010/main" val="38190160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F9DF8A-49EC-FE04-CB11-1E3EFEB030C4}"/>
              </a:ext>
            </a:extLst>
          </p:cNvPr>
          <p:cNvSpPr>
            <a:spLocks noGrp="1"/>
          </p:cNvSpPr>
          <p:nvPr>
            <p:ph type="title"/>
          </p:nvPr>
        </p:nvSpPr>
        <p:spPr/>
        <p:txBody>
          <a:bodyPr>
            <a:normAutofit fontScale="90000"/>
          </a:bodyPr>
          <a:lstStyle/>
          <a:p>
            <a:r>
              <a:rPr lang="en-US" sz="4000" b="1" dirty="0" err="1">
                <a:effectLst/>
              </a:rPr>
              <a:t>Svatba</a:t>
            </a:r>
            <a:r>
              <a:rPr lang="en-US" sz="4000" b="1" dirty="0">
                <a:effectLst/>
              </a:rPr>
              <a:t> v </a:t>
            </a:r>
            <a:r>
              <a:rPr lang="en-US" sz="4000" b="1" dirty="0" err="1">
                <a:effectLst/>
              </a:rPr>
              <a:t>korálovém</a:t>
            </a:r>
            <a:r>
              <a:rPr lang="en-US" sz="4000" b="1" dirty="0">
                <a:effectLst/>
              </a:rPr>
              <a:t> </a:t>
            </a:r>
            <a:r>
              <a:rPr lang="en-US" sz="4000" b="1" dirty="0" err="1">
                <a:effectLst/>
              </a:rPr>
              <a:t>moři</a:t>
            </a:r>
            <a:r>
              <a:rPr lang="en-US" sz="4000" dirty="0">
                <a:effectLst/>
              </a:rPr>
              <a:t> (Horst von </a:t>
            </a:r>
            <a:r>
              <a:rPr lang="en-US" sz="4000" dirty="0" err="1">
                <a:effectLst/>
              </a:rPr>
              <a:t>Möllendorff</a:t>
            </a:r>
            <a:r>
              <a:rPr lang="en-US" sz="4000" dirty="0">
                <a:effectLst/>
              </a:rPr>
              <a:t>, 1944)</a:t>
            </a:r>
            <a:br>
              <a:rPr lang="en-US" dirty="0">
                <a:effectLst/>
              </a:rPr>
            </a:br>
            <a:endParaRPr lang="cs-CZ" dirty="0"/>
          </a:p>
        </p:txBody>
      </p:sp>
      <p:sp>
        <p:nvSpPr>
          <p:cNvPr id="3" name="Zástupný obsah 2">
            <a:extLst>
              <a:ext uri="{FF2B5EF4-FFF2-40B4-BE49-F238E27FC236}">
                <a16:creationId xmlns:a16="http://schemas.microsoft.com/office/drawing/2014/main" id="{358810C3-8CB9-986C-B567-C47526103E3C}"/>
              </a:ext>
            </a:extLst>
          </p:cNvPr>
          <p:cNvSpPr>
            <a:spLocks noGrp="1"/>
          </p:cNvSpPr>
          <p:nvPr>
            <p:ph sz="half" idx="1"/>
          </p:nvPr>
        </p:nvSpPr>
        <p:spPr>
          <a:xfrm>
            <a:off x="1097278" y="1845734"/>
            <a:ext cx="9505651" cy="4023360"/>
          </a:xfrm>
        </p:spPr>
        <p:txBody>
          <a:bodyPr/>
          <a:lstStyle/>
          <a:p>
            <a:r>
              <a:rPr lang="cs-CZ" b="0" i="0" u="none" strike="noStrike" dirty="0">
                <a:solidFill>
                  <a:srgbClr val="000000"/>
                </a:solidFill>
                <a:effectLst/>
                <a:latin typeface="Arial" panose="020B0604020202020204" pitchFamily="34" charset="0"/>
              </a:rPr>
              <a:t>Václav Bedřich</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Jiří Brdečka</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Jaroslav Doubrava</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Čeněk Duba</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Eduard Hofman</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Jaroslav </a:t>
            </a:r>
            <a:r>
              <a:rPr lang="cs-CZ" b="0" i="0" u="none" strike="noStrike" dirty="0" err="1">
                <a:solidFill>
                  <a:srgbClr val="000000"/>
                </a:solidFill>
                <a:effectLst/>
                <a:latin typeface="Arial" panose="020B0604020202020204" pitchFamily="34" charset="0"/>
              </a:rPr>
              <a:t>Kándl</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Josef </a:t>
            </a:r>
            <a:r>
              <a:rPr lang="cs-CZ" b="0" i="0" u="none" strike="noStrike" dirty="0" err="1">
                <a:solidFill>
                  <a:srgbClr val="000000"/>
                </a:solidFill>
                <a:effectLst/>
                <a:latin typeface="Arial" panose="020B0604020202020204" pitchFamily="34" charset="0"/>
              </a:rPr>
              <a:t>Kluge</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Stanislav Látal</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Břetislav Pojar</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Bohumil </a:t>
            </a:r>
            <a:r>
              <a:rPr lang="cs-CZ" b="0" i="0" u="none" strike="noStrike" dirty="0" err="1">
                <a:solidFill>
                  <a:srgbClr val="000000"/>
                </a:solidFill>
                <a:effectLst/>
                <a:latin typeface="Arial" panose="020B0604020202020204" pitchFamily="34" charset="0"/>
              </a:rPr>
              <a:t>Šejda</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Josef Vácha</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Josef Říha</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Richard Bláha</a:t>
            </a:r>
            <a:r>
              <a:rPr lang="cs-CZ" b="0" i="0" dirty="0">
                <a:solidFill>
                  <a:srgbClr val="000000"/>
                </a:solidFill>
                <a:effectLst/>
                <a:latin typeface="Arial" panose="020B0604020202020204" pitchFamily="34" charset="0"/>
              </a:rPr>
              <a:t>, Jan Hejl, </a:t>
            </a:r>
            <a:r>
              <a:rPr lang="cs-CZ" b="0" i="0" u="none" strike="noStrike" dirty="0">
                <a:solidFill>
                  <a:srgbClr val="000000"/>
                </a:solidFill>
                <a:effectLst/>
                <a:latin typeface="Arial" panose="020B0604020202020204" pitchFamily="34" charset="0"/>
              </a:rPr>
              <a:t>Rudolf Holan</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Jaroslav Jílovec</a:t>
            </a:r>
            <a:r>
              <a:rPr lang="cs-CZ" b="0" i="0" dirty="0">
                <a:solidFill>
                  <a:srgbClr val="000000"/>
                </a:solidFill>
                <a:effectLst/>
                <a:latin typeface="Arial" panose="020B0604020202020204" pitchFamily="34" charset="0"/>
              </a:rPr>
              <a:t>, Ota Kudrnáč, </a:t>
            </a:r>
            <a:r>
              <a:rPr lang="cs-CZ" b="0" i="0" u="none" strike="noStrike" dirty="0">
                <a:solidFill>
                  <a:srgbClr val="000000"/>
                </a:solidFill>
                <a:effectLst/>
                <a:latin typeface="Arial" panose="020B0604020202020204" pitchFamily="34" charset="0"/>
              </a:rPr>
              <a:t>Karel Mann</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Vojen </a:t>
            </a:r>
            <a:r>
              <a:rPr lang="cs-CZ" b="0" i="0" u="none" strike="noStrike" dirty="0" err="1">
                <a:solidFill>
                  <a:srgbClr val="000000"/>
                </a:solidFill>
                <a:effectLst/>
                <a:latin typeface="Arial" panose="020B0604020202020204" pitchFamily="34" charset="0"/>
              </a:rPr>
              <a:t>Masník</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Jaroslav </a:t>
            </a:r>
            <a:r>
              <a:rPr lang="cs-CZ" b="0" i="0" u="none" strike="noStrike" dirty="0" err="1">
                <a:solidFill>
                  <a:srgbClr val="000000"/>
                </a:solidFill>
                <a:effectLst/>
                <a:latin typeface="Arial" panose="020B0604020202020204" pitchFamily="34" charset="0"/>
              </a:rPr>
              <a:t>Možíš</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Božena </a:t>
            </a:r>
            <a:r>
              <a:rPr lang="cs-CZ" b="0" i="0" u="none" strike="noStrike" dirty="0" err="1">
                <a:solidFill>
                  <a:srgbClr val="000000"/>
                </a:solidFill>
                <a:effectLst/>
                <a:latin typeface="Arial" panose="020B0604020202020204" pitchFamily="34" charset="0"/>
              </a:rPr>
              <a:t>Možíšová</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Bořivoj Novák</a:t>
            </a:r>
            <a:r>
              <a:rPr lang="cs-CZ" b="0" i="0" dirty="0">
                <a:solidFill>
                  <a:srgbClr val="000000"/>
                </a:solidFill>
                <a:effectLst/>
                <a:latin typeface="Arial" panose="020B0604020202020204" pitchFamily="34" charset="0"/>
              </a:rPr>
              <a:t>, Marie Polívková, </a:t>
            </a:r>
            <a:r>
              <a:rPr lang="cs-CZ" b="0" i="0" u="none" strike="noStrike" dirty="0">
                <a:solidFill>
                  <a:srgbClr val="000000"/>
                </a:solidFill>
                <a:effectLst/>
                <a:latin typeface="Arial" panose="020B0604020202020204" pitchFamily="34" charset="0"/>
              </a:rPr>
              <a:t>Jiří Šebestík</a:t>
            </a:r>
            <a:r>
              <a:rPr lang="cs-CZ" b="0" i="0" dirty="0">
                <a:solidFill>
                  <a:srgbClr val="000000"/>
                </a:solidFill>
                <a:effectLst/>
                <a:latin typeface="Arial" panose="020B0604020202020204" pitchFamily="34" charset="0"/>
              </a:rPr>
              <a:t>, Anna Šimáčková, </a:t>
            </a:r>
            <a:r>
              <a:rPr lang="cs-CZ" b="0" i="0" u="none" strike="noStrike" dirty="0">
                <a:solidFill>
                  <a:srgbClr val="000000"/>
                </a:solidFill>
                <a:effectLst/>
                <a:latin typeface="Arial" panose="020B0604020202020204" pitchFamily="34" charset="0"/>
              </a:rPr>
              <a:t>Bohuslav Šrámek</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Karel </a:t>
            </a:r>
            <a:r>
              <a:rPr lang="cs-CZ" b="0" i="0" u="none" strike="noStrike" dirty="0" err="1">
                <a:solidFill>
                  <a:srgbClr val="000000"/>
                </a:solidFill>
                <a:effectLst/>
                <a:latin typeface="Arial" panose="020B0604020202020204" pitchFamily="34" charset="0"/>
              </a:rPr>
              <a:t>Štrebl</a:t>
            </a:r>
            <a:r>
              <a:rPr lang="cs-CZ" b="0" i="0" dirty="0">
                <a:solidFill>
                  <a:srgbClr val="000000"/>
                </a:solidFill>
                <a:effectLst/>
                <a:latin typeface="Arial" panose="020B0604020202020204" pitchFamily="34" charset="0"/>
              </a:rPr>
              <a:t>, </a:t>
            </a:r>
            <a:r>
              <a:rPr lang="cs-CZ" b="0" i="0" u="none" strike="noStrike" dirty="0">
                <a:solidFill>
                  <a:srgbClr val="000000"/>
                </a:solidFill>
                <a:effectLst/>
                <a:latin typeface="Arial" panose="020B0604020202020204" pitchFamily="34" charset="0"/>
              </a:rPr>
              <a:t>Jiří Vokoun</a:t>
            </a:r>
            <a:endParaRPr lang="cs-CZ" dirty="0">
              <a:latin typeface="Arial" panose="020B0604020202020204" pitchFamily="34" charset="0"/>
            </a:endParaRPr>
          </a:p>
        </p:txBody>
      </p:sp>
    </p:spTree>
    <p:extLst>
      <p:ext uri="{BB962C8B-B14F-4D97-AF65-F5344CB8AC3E}">
        <p14:creationId xmlns:p14="http://schemas.microsoft.com/office/powerpoint/2010/main" val="37076118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6175FA8-D5DD-4B48-9AF5-F49EF23D22E3}"/>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8000">
                <a:solidFill>
                  <a:schemeClr val="tx1">
                    <a:lumMod val="85000"/>
                    <a:lumOff val="15000"/>
                  </a:schemeClr>
                </a:solidFill>
              </a:rPr>
              <a:t>Louis Seel</a:t>
            </a:r>
          </a:p>
        </p:txBody>
      </p:sp>
      <p:pic>
        <p:nvPicPr>
          <p:cNvPr id="6" name="Zástupný obsah 5">
            <a:extLst>
              <a:ext uri="{FF2B5EF4-FFF2-40B4-BE49-F238E27FC236}">
                <a16:creationId xmlns:a16="http://schemas.microsoft.com/office/drawing/2014/main" id="{AA645068-29F2-4D0E-A0C8-3E1B6D166DB5}"/>
              </a:ext>
            </a:extLst>
          </p:cNvPr>
          <p:cNvPicPr>
            <a:picLocks noGrp="1" noChangeAspect="1"/>
          </p:cNvPicPr>
          <p:nvPr>
            <p:ph sz="half" idx="1"/>
          </p:nvPr>
        </p:nvPicPr>
        <p:blipFill>
          <a:blip r:embed="rId2"/>
          <a:stretch>
            <a:fillRect/>
          </a:stretch>
        </p:blipFill>
        <p:spPr>
          <a:xfrm>
            <a:off x="802811" y="620720"/>
            <a:ext cx="3663690" cy="5086933"/>
          </a:xfrm>
          <a:prstGeom prst="rect">
            <a:avLst/>
          </a:prstGeom>
        </p:spPr>
      </p:pic>
      <p:cxnSp>
        <p:nvCxnSpPr>
          <p:cNvPr id="19" name="Straight Connector 18">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56734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4FF9B2-7D47-4F37-BD4B-54B99A99242D}"/>
              </a:ext>
            </a:extLst>
          </p:cNvPr>
          <p:cNvSpPr>
            <a:spLocks noGrp="1"/>
          </p:cNvSpPr>
          <p:nvPr>
            <p:ph type="title"/>
          </p:nvPr>
        </p:nvSpPr>
        <p:spPr/>
        <p:txBody>
          <a:bodyPr/>
          <a:lstStyle/>
          <a:p>
            <a:r>
              <a:rPr lang="cs-CZ" dirty="0"/>
              <a:t>Zlín</a:t>
            </a:r>
          </a:p>
        </p:txBody>
      </p:sp>
      <p:sp>
        <p:nvSpPr>
          <p:cNvPr id="3" name="Zástupný obsah 2">
            <a:extLst>
              <a:ext uri="{FF2B5EF4-FFF2-40B4-BE49-F238E27FC236}">
                <a16:creationId xmlns:a16="http://schemas.microsoft.com/office/drawing/2014/main" id="{EDCC5905-56A6-4986-B522-663549127A79}"/>
              </a:ext>
            </a:extLst>
          </p:cNvPr>
          <p:cNvSpPr>
            <a:spLocks noGrp="1"/>
          </p:cNvSpPr>
          <p:nvPr>
            <p:ph sz="half" idx="1"/>
          </p:nvPr>
        </p:nvSpPr>
        <p:spPr>
          <a:xfrm>
            <a:off x="565079" y="1845734"/>
            <a:ext cx="5469960" cy="4023360"/>
          </a:xfrm>
        </p:spPr>
        <p:txBody>
          <a:bodyPr>
            <a:normAutofit fontScale="92500" lnSpcReduction="20000"/>
          </a:bodyPr>
          <a:lstStyle/>
          <a:p>
            <a:r>
              <a:rPr lang="cs-CZ" dirty="0"/>
              <a:t>Oddělení kresleného a trikového filmu; před okupací: 11 zaměstnanců; během protektorátu – zvýšení na 40 osob</a:t>
            </a:r>
          </a:p>
          <a:p>
            <a:r>
              <a:rPr lang="cs-CZ" sz="1800" dirty="0">
                <a:effectLst/>
                <a:latin typeface="Times New Roman" panose="02020603050405020304" pitchFamily="18" charset="0"/>
                <a:ea typeface="Calibri" panose="020F0502020204030204" pitchFamily="34" charset="0"/>
              </a:rPr>
              <a:t>Zájem společnosti </a:t>
            </a:r>
            <a:r>
              <a:rPr lang="cs-CZ" sz="1800" dirty="0" err="1">
                <a:effectLst/>
                <a:latin typeface="Times New Roman" panose="02020603050405020304" pitchFamily="18" charset="0"/>
                <a:ea typeface="Calibri" panose="020F0502020204030204" pitchFamily="34" charset="0"/>
              </a:rPr>
              <a:t>Tobis</a:t>
            </a:r>
            <a:r>
              <a:rPr lang="cs-CZ" sz="1800" dirty="0">
                <a:effectLst/>
                <a:latin typeface="Times New Roman" panose="02020603050405020304" pitchFamily="18" charset="0"/>
                <a:ea typeface="Calibri" panose="020F0502020204030204" pitchFamily="34" charset="0"/>
              </a:rPr>
              <a:t> o ateliéry;</a:t>
            </a:r>
          </a:p>
          <a:p>
            <a:r>
              <a:rPr lang="cs-CZ" sz="1800" dirty="0" err="1">
                <a:effectLst/>
                <a:latin typeface="Times New Roman" panose="02020603050405020304" pitchFamily="18" charset="0"/>
                <a:ea typeface="Calibri" panose="020F0502020204030204" pitchFamily="34" charset="0"/>
              </a:rPr>
              <a:t>dceřinná</a:t>
            </a:r>
            <a:r>
              <a:rPr lang="cs-CZ" sz="1800" dirty="0">
                <a:effectLst/>
                <a:latin typeface="Times New Roman" panose="02020603050405020304" pitchFamily="18" charset="0"/>
                <a:ea typeface="Calibri" panose="020F0502020204030204" pitchFamily="34" charset="0"/>
              </a:rPr>
              <a:t> společnost </a:t>
            </a:r>
            <a:r>
              <a:rPr lang="cs-CZ" sz="1800" dirty="0" err="1">
                <a:effectLst/>
                <a:latin typeface="Times New Roman" panose="02020603050405020304" pitchFamily="18" charset="0"/>
                <a:ea typeface="Calibri" panose="020F0502020204030204" pitchFamily="34" charset="0"/>
              </a:rPr>
              <a:t>Tobisu</a:t>
            </a:r>
            <a:r>
              <a:rPr lang="cs-CZ" sz="1800" dirty="0">
                <a:effectLst/>
                <a:latin typeface="Times New Roman" panose="02020603050405020304" pitchFamily="18" charset="0"/>
                <a:ea typeface="Calibri" panose="020F0502020204030204" pitchFamily="34" charset="0"/>
              </a:rPr>
              <a:t> - </a:t>
            </a:r>
            <a:r>
              <a:rPr lang="cs-CZ" sz="1800" dirty="0" err="1">
                <a:effectLst/>
                <a:latin typeface="Times New Roman" panose="02020603050405020304" pitchFamily="18" charset="0"/>
                <a:ea typeface="Calibri" panose="020F0502020204030204" pitchFamily="34" charset="0"/>
              </a:rPr>
              <a:t>Descheg</a:t>
            </a:r>
            <a:r>
              <a:rPr lang="cs-CZ" sz="1800" dirty="0">
                <a:effectLst/>
                <a:latin typeface="Times New Roman" panose="02020603050405020304" pitchFamily="18" charset="0"/>
                <a:ea typeface="Calibri" panose="020F0502020204030204" pitchFamily="34" charset="0"/>
              </a:rPr>
              <a:t> (</a:t>
            </a:r>
            <a:r>
              <a:rPr lang="cs-CZ" sz="1800" dirty="0" err="1">
                <a:effectLst/>
                <a:latin typeface="Times New Roman" panose="02020603050405020304" pitchFamily="18" charset="0"/>
                <a:ea typeface="Calibri" panose="020F0502020204030204" pitchFamily="34" charset="0"/>
              </a:rPr>
              <a:t>Deutsche</a:t>
            </a:r>
            <a:r>
              <a:rPr lang="cs-CZ" sz="1800" dirty="0">
                <a:effectLst/>
                <a:latin typeface="Times New Roman" panose="02020603050405020304" pitchFamily="18" charset="0"/>
                <a:ea typeface="Calibri" panose="020F0502020204030204" pitchFamily="34" charset="0"/>
              </a:rPr>
              <a:t> </a:t>
            </a:r>
            <a:r>
              <a:rPr lang="cs-CZ" sz="1800" dirty="0" err="1">
                <a:effectLst/>
                <a:latin typeface="Times New Roman" panose="02020603050405020304" pitchFamily="18" charset="0"/>
                <a:ea typeface="Calibri" panose="020F0502020204030204" pitchFamily="34" charset="0"/>
              </a:rPr>
              <a:t>Schmalfilmgesellschaft</a:t>
            </a:r>
            <a:r>
              <a:rPr lang="cs-CZ" sz="1800" dirty="0">
                <a:effectLst/>
                <a:latin typeface="Times New Roman" panose="02020603050405020304" pitchFamily="18" charset="0"/>
                <a:ea typeface="Calibri" panose="020F0502020204030204" pitchFamily="34" charset="0"/>
              </a:rPr>
              <a:t>) specializovaná na výrobu filmů úzkého formátu - převzala </a:t>
            </a:r>
            <a:r>
              <a:rPr lang="cs-CZ" sz="1800" b="1" dirty="0">
                <a:effectLst/>
                <a:latin typeface="Times New Roman" panose="02020603050405020304" pitchFamily="18" charset="0"/>
                <a:ea typeface="Calibri" panose="020F0502020204030204" pitchFamily="34" charset="0"/>
              </a:rPr>
              <a:t>v únoru 1942 </a:t>
            </a:r>
            <a:r>
              <a:rPr lang="cs-CZ" sz="1800" dirty="0">
                <a:effectLst/>
                <a:latin typeface="Times New Roman" panose="02020603050405020304" pitchFamily="18" charset="0"/>
                <a:ea typeface="Calibri" panose="020F0502020204030204" pitchFamily="34" charset="0"/>
              </a:rPr>
              <a:t>ateliéry </a:t>
            </a:r>
          </a:p>
          <a:p>
            <a:r>
              <a:rPr lang="cs-CZ" sz="1800" dirty="0">
                <a:latin typeface="Times New Roman" panose="02020603050405020304" pitchFamily="18" charset="0"/>
                <a:ea typeface="Calibri" panose="020F0502020204030204" pitchFamily="34" charset="0"/>
              </a:rPr>
              <a:t>Ateliéry </a:t>
            </a:r>
            <a:r>
              <a:rPr lang="cs-CZ" sz="1800" dirty="0">
                <a:effectLst/>
                <a:latin typeface="Times New Roman" panose="02020603050405020304" pitchFamily="18" charset="0"/>
                <a:ea typeface="Calibri" panose="020F0502020204030204" pitchFamily="34" charset="0"/>
              </a:rPr>
              <a:t>nadále fungovaly pod názvem </a:t>
            </a:r>
            <a:r>
              <a:rPr lang="cs-CZ" sz="1800" dirty="0" err="1">
                <a:effectLst/>
                <a:latin typeface="Times New Roman" panose="02020603050405020304" pitchFamily="18" charset="0"/>
                <a:ea typeface="Calibri" panose="020F0502020204030204" pitchFamily="34" charset="0"/>
              </a:rPr>
              <a:t>Böhmisch-Mährische</a:t>
            </a:r>
            <a:r>
              <a:rPr lang="cs-CZ" sz="1800" dirty="0">
                <a:effectLst/>
                <a:latin typeface="Times New Roman" panose="02020603050405020304" pitchFamily="18" charset="0"/>
                <a:ea typeface="Calibri" panose="020F0502020204030204" pitchFamily="34" charset="0"/>
              </a:rPr>
              <a:t> </a:t>
            </a:r>
            <a:r>
              <a:rPr lang="cs-CZ" sz="1800" dirty="0" err="1">
                <a:effectLst/>
                <a:latin typeface="Times New Roman" panose="02020603050405020304" pitchFamily="18" charset="0"/>
                <a:ea typeface="Calibri" panose="020F0502020204030204" pitchFamily="34" charset="0"/>
              </a:rPr>
              <a:t>Schmalfilmgesellschaft</a:t>
            </a:r>
            <a:r>
              <a:rPr lang="cs-CZ" sz="1800" dirty="0">
                <a:effectLst/>
                <a:latin typeface="Times New Roman" panose="02020603050405020304" pitchFamily="18" charset="0"/>
                <a:ea typeface="Calibri" panose="020F0502020204030204" pitchFamily="34" charset="0"/>
              </a:rPr>
              <a:t>. </a:t>
            </a:r>
          </a:p>
          <a:p>
            <a:r>
              <a:rPr lang="cs-CZ" sz="1800" dirty="0">
                <a:effectLst/>
                <a:latin typeface="Times New Roman" panose="02020603050405020304" pitchFamily="18" charset="0"/>
                <a:ea typeface="Calibri" panose="020F0502020204030204" pitchFamily="34" charset="0"/>
              </a:rPr>
              <a:t>Do ateliérů byl přidělen německý správce Oskar Friedrich a poté se zde kromě výroby kopií úzkých filmů plánovala také výroba loutkových a kreslených filmů a počet zaměstnanců ateliérů v souvislosti s tím vzrostl na téměř 200 osob</a:t>
            </a:r>
          </a:p>
          <a:p>
            <a:endParaRPr lang="cs-CZ" dirty="0"/>
          </a:p>
        </p:txBody>
      </p:sp>
      <p:sp>
        <p:nvSpPr>
          <p:cNvPr id="4" name="Zástupný obsah 3">
            <a:extLst>
              <a:ext uri="{FF2B5EF4-FFF2-40B4-BE49-F238E27FC236}">
                <a16:creationId xmlns:a16="http://schemas.microsoft.com/office/drawing/2014/main" id="{2B239A6B-BABA-4338-975F-F27AE9898BB0}"/>
              </a:ext>
            </a:extLst>
          </p:cNvPr>
          <p:cNvSpPr>
            <a:spLocks noGrp="1"/>
          </p:cNvSpPr>
          <p:nvPr>
            <p:ph sz="half" idx="2"/>
          </p:nvPr>
        </p:nvSpPr>
        <p:spPr/>
        <p:txBody>
          <a:bodyPr>
            <a:normAutofit fontScale="92500" lnSpcReduction="20000"/>
          </a:bodyPr>
          <a:lstStyle/>
          <a:p>
            <a:pPr>
              <a:lnSpc>
                <a:spcPct val="107000"/>
              </a:lnSpc>
              <a:spcAft>
                <a:spcPts val="800"/>
              </a:spcAft>
            </a:pPr>
            <a:r>
              <a:rPr lang="cs-CZ" sz="1800" dirty="0">
                <a:solidFill>
                  <a:srgbClr val="000000"/>
                </a:solidFill>
                <a:latin typeface="docs-Roboto"/>
                <a:ea typeface="Calibri" panose="020F0502020204030204" pitchFamily="34" charset="0"/>
                <a:cs typeface="Times New Roman" panose="02020603050405020304" pitchFamily="18" charset="0"/>
              </a:rPr>
              <a:t>Ferda mravenec </a:t>
            </a:r>
            <a:r>
              <a:rPr lang="cs-CZ" sz="1800" dirty="0"/>
              <a:t>(Hermína Týrlová – Ladislav Zástěra, 1942-43)</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u="sng" dirty="0">
                <a:solidFill>
                  <a:srgbClr val="0563C1"/>
                </a:solidFill>
                <a:latin typeface="docs-Roboto"/>
                <a:ea typeface="Calibri" panose="020F0502020204030204" pitchFamily="34" charset="0"/>
                <a:cs typeface="Times New Roman" panose="02020603050405020304" pitchFamily="18" charset="0"/>
                <a:hlinkClick r:id="rId2"/>
              </a:rPr>
              <a:t>https://www.youtube.com/watch?v=AkORm4ySeIs</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r>
              <a:rPr lang="cs-CZ" sz="1800" b="1" dirty="0">
                <a:effectLst/>
                <a:latin typeface="Calibri" panose="020F0502020204030204" pitchFamily="34" charset="0"/>
                <a:ea typeface="Calibri" panose="020F0502020204030204" pitchFamily="34" charset="0"/>
                <a:cs typeface="Times New Roman" panose="02020603050405020304" pitchFamily="18" charset="0"/>
              </a:rPr>
              <a:t>Pošťák Kolbaba </a:t>
            </a:r>
            <a:r>
              <a:rPr lang="cs-CZ" sz="1800" dirty="0">
                <a:effectLst/>
                <a:latin typeface="Calibri" panose="020F0502020204030204" pitchFamily="34" charset="0"/>
                <a:ea typeface="Calibri" panose="020F0502020204030204" pitchFamily="34" charset="0"/>
                <a:cs typeface="Times New Roman" panose="02020603050405020304" pitchFamily="18" charset="0"/>
              </a:rPr>
              <a:t>podle Karla Čapka (Stanislav Šulc – Otakar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Brenten</a:t>
            </a:r>
            <a:r>
              <a:rPr lang="cs-CZ" sz="1800" dirty="0">
                <a:effectLst/>
                <a:latin typeface="Calibri" panose="020F0502020204030204" pitchFamily="34" charset="0"/>
                <a:ea typeface="Calibri" panose="020F0502020204030204" pitchFamily="34" charset="0"/>
                <a:cs typeface="Times New Roman" panose="02020603050405020304" pitchFamily="18" charset="0"/>
              </a:rPr>
              <a:t>, 1945)</a:t>
            </a:r>
          </a:p>
          <a:p>
            <a:pPr>
              <a:lnSpc>
                <a:spcPct val="107000"/>
              </a:lnSpc>
              <a:spcAft>
                <a:spcPts val="800"/>
              </a:spcAft>
            </a:pPr>
            <a:r>
              <a:rPr lang="cs-CZ" sz="1800" b="1" dirty="0">
                <a:solidFill>
                  <a:srgbClr val="000000"/>
                </a:solidFill>
                <a:effectLst/>
                <a:latin typeface="docs-Roboto"/>
                <a:ea typeface="Calibri" panose="020F0502020204030204" pitchFamily="34" charset="0"/>
                <a:cs typeface="Times New Roman" panose="02020603050405020304" pitchFamily="18" charset="0"/>
              </a:rPr>
              <a:t> Fritz </a:t>
            </a:r>
            <a:r>
              <a:rPr lang="cs-CZ" sz="1800" b="1" dirty="0" err="1">
                <a:solidFill>
                  <a:srgbClr val="000000"/>
                </a:solidFill>
                <a:effectLst/>
                <a:latin typeface="docs-Roboto"/>
                <a:ea typeface="Calibri" panose="020F0502020204030204" pitchFamily="34" charset="0"/>
                <a:cs typeface="Times New Roman" panose="02020603050405020304" pitchFamily="18" charset="0"/>
              </a:rPr>
              <a:t>und</a:t>
            </a:r>
            <a:r>
              <a:rPr lang="cs-CZ" sz="1800" b="1" dirty="0">
                <a:solidFill>
                  <a:srgbClr val="000000"/>
                </a:solidFill>
                <a:effectLst/>
                <a:latin typeface="docs-Roboto"/>
                <a:ea typeface="Calibri" panose="020F0502020204030204" pitchFamily="34" charset="0"/>
                <a:cs typeface="Times New Roman" panose="02020603050405020304" pitchFamily="18" charset="0"/>
              </a:rPr>
              <a:t> </a:t>
            </a:r>
            <a:r>
              <a:rPr lang="cs-CZ" sz="1800" b="1" dirty="0" err="1">
                <a:solidFill>
                  <a:srgbClr val="000000"/>
                </a:solidFill>
                <a:effectLst/>
                <a:latin typeface="docs-Roboto"/>
                <a:ea typeface="Calibri" panose="020F0502020204030204" pitchFamily="34" charset="0"/>
                <a:cs typeface="Times New Roman" panose="02020603050405020304" pitchFamily="18" charset="0"/>
              </a:rPr>
              <a:t>Fratz</a:t>
            </a:r>
            <a:r>
              <a:rPr lang="cs-CZ" sz="1800" b="1" dirty="0">
                <a:solidFill>
                  <a:srgbClr val="000000"/>
                </a:solidFill>
                <a:effectLst/>
                <a:latin typeface="docs-Roboto"/>
                <a:ea typeface="Calibri" panose="020F0502020204030204" pitchFamily="34" charset="0"/>
                <a:cs typeface="Times New Roman" panose="02020603050405020304" pitchFamily="18" charset="0"/>
              </a:rPr>
              <a:t> (12 dílný seriál); režie Johann </a:t>
            </a:r>
            <a:r>
              <a:rPr lang="cs-CZ" sz="1800" b="1" dirty="0" err="1">
                <a:solidFill>
                  <a:srgbClr val="000000"/>
                </a:solidFill>
                <a:effectLst/>
                <a:latin typeface="docs-Roboto"/>
                <a:ea typeface="Calibri" panose="020F0502020204030204" pitchFamily="34" charset="0"/>
                <a:cs typeface="Times New Roman" panose="02020603050405020304" pitchFamily="18" charset="0"/>
              </a:rPr>
              <a:t>Weichberger</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u="sng" dirty="0">
                <a:solidFill>
                  <a:srgbClr val="000000"/>
                </a:solidFill>
                <a:effectLst/>
                <a:latin typeface="docs-Roboto"/>
                <a:ea typeface="Calibri" panose="020F0502020204030204" pitchFamily="34" charset="0"/>
                <a:cs typeface="Times New Roman" panose="02020603050405020304" pitchFamily="18" charset="0"/>
                <a:hlinkClick r:id="rId3"/>
              </a:rPr>
              <a:t>https://www.youtube.com/watch?v=mxpqp-5YWcE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Vánoční sen (Bořivoj Zeman – Karel Zeman; 1945)</a:t>
            </a:r>
          </a:p>
          <a:p>
            <a:r>
              <a:rPr lang="cs-CZ" dirty="0">
                <a:hlinkClick r:id="rId4"/>
              </a:rPr>
              <a:t>https://www.youtube.com/watch?v=SQtkLAyyF0Q</a:t>
            </a:r>
            <a:endParaRPr lang="cs-CZ" dirty="0"/>
          </a:p>
          <a:p>
            <a:endParaRPr lang="cs-CZ" dirty="0"/>
          </a:p>
        </p:txBody>
      </p:sp>
    </p:spTree>
    <p:extLst>
      <p:ext uri="{BB962C8B-B14F-4D97-AF65-F5344CB8AC3E}">
        <p14:creationId xmlns:p14="http://schemas.microsoft.com/office/powerpoint/2010/main" val="3246880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453A21A8-B47A-1ABB-4094-7EB9BAF41E40}"/>
              </a:ext>
            </a:extLst>
          </p:cNvPr>
          <p:cNvSpPr>
            <a:spLocks noGrp="1"/>
          </p:cNvSpPr>
          <p:nvPr>
            <p:ph type="title"/>
          </p:nvPr>
        </p:nvSpPr>
        <p:spPr/>
        <p:txBody>
          <a:bodyPr/>
          <a:lstStyle/>
          <a:p>
            <a:r>
              <a:rPr lang="cs-CZ" b="1"/>
              <a:t>Karel </a:t>
            </a:r>
            <a:r>
              <a:rPr lang="cs-CZ" b="1" err="1"/>
              <a:t>Feix</a:t>
            </a:r>
            <a:r>
              <a:rPr lang="cs-CZ" b="1"/>
              <a:t>: Možnost vývozu. Filmový kurýr, 1.9.1939</a:t>
            </a:r>
          </a:p>
        </p:txBody>
      </p:sp>
      <p:pic>
        <p:nvPicPr>
          <p:cNvPr id="8" name="Zástupný obsah 7">
            <a:extLst>
              <a:ext uri="{FF2B5EF4-FFF2-40B4-BE49-F238E27FC236}">
                <a16:creationId xmlns:a16="http://schemas.microsoft.com/office/drawing/2014/main" id="{68D28229-637A-974A-DD61-9C94D2CBE690}"/>
              </a:ext>
            </a:extLst>
          </p:cNvPr>
          <p:cNvPicPr>
            <a:picLocks noGrp="1" noChangeAspect="1"/>
          </p:cNvPicPr>
          <p:nvPr>
            <p:ph sz="half" idx="1"/>
          </p:nvPr>
        </p:nvPicPr>
        <p:blipFill>
          <a:blip r:embed="rId2"/>
          <a:stretch>
            <a:fillRect/>
          </a:stretch>
        </p:blipFill>
        <p:spPr>
          <a:xfrm>
            <a:off x="1582387" y="1846263"/>
            <a:ext cx="3967864" cy="4022725"/>
          </a:xfrm>
        </p:spPr>
      </p:pic>
      <p:pic>
        <p:nvPicPr>
          <p:cNvPr id="6" name="Zástupný obsah 5">
            <a:extLst>
              <a:ext uri="{FF2B5EF4-FFF2-40B4-BE49-F238E27FC236}">
                <a16:creationId xmlns:a16="http://schemas.microsoft.com/office/drawing/2014/main" id="{262C6742-F9AB-7898-0F6C-A0AE772BAAA5}"/>
              </a:ext>
            </a:extLst>
          </p:cNvPr>
          <p:cNvPicPr>
            <a:picLocks noGrp="1" noChangeAspect="1"/>
          </p:cNvPicPr>
          <p:nvPr>
            <p:ph sz="half" idx="2"/>
          </p:nvPr>
        </p:nvPicPr>
        <p:blipFill>
          <a:blip r:embed="rId3"/>
          <a:stretch>
            <a:fillRect/>
          </a:stretch>
        </p:blipFill>
        <p:spPr>
          <a:xfrm>
            <a:off x="6628807" y="1846263"/>
            <a:ext cx="4115987" cy="4022725"/>
          </a:xfrm>
        </p:spPr>
      </p:pic>
    </p:spTree>
    <p:extLst>
      <p:ext uri="{BB962C8B-B14F-4D97-AF65-F5344CB8AC3E}">
        <p14:creationId xmlns:p14="http://schemas.microsoft.com/office/powerpoint/2010/main" val="24505593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1031">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4" name="Rectangle 1033">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9C805DF-CBD3-C29A-32A2-C53779DE0E50}"/>
              </a:ext>
            </a:extLst>
          </p:cNvPr>
          <p:cNvSpPr>
            <a:spLocks noGrp="1"/>
          </p:cNvSpPr>
          <p:nvPr>
            <p:ph type="title"/>
          </p:nvPr>
        </p:nvSpPr>
        <p:spPr>
          <a:xfrm>
            <a:off x="5181601" y="634946"/>
            <a:ext cx="6368142" cy="1450757"/>
          </a:xfrm>
        </p:spPr>
        <p:txBody>
          <a:bodyPr>
            <a:normAutofit/>
          </a:bodyPr>
          <a:lstStyle/>
          <a:p>
            <a:r>
              <a:rPr lang="cs-CZ" dirty="0"/>
              <a:t>Madla zpívá Evropě</a:t>
            </a:r>
          </a:p>
        </p:txBody>
      </p:sp>
      <p:pic>
        <p:nvPicPr>
          <p:cNvPr id="1025" name="Picture 1" descr="Obsah obrázku text, osoba, muž, noviny&#10;&#10;Popis byl vytvořen automaticky">
            <a:extLst>
              <a:ext uri="{FF2B5EF4-FFF2-40B4-BE49-F238E27FC236}">
                <a16:creationId xmlns:a16="http://schemas.microsoft.com/office/drawing/2014/main" id="{144EB2AC-183C-05BD-8258-52CD31423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71" r="-2" b="-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1036" name="Straight Connector 1035">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29" name="Content Placeholder 1028">
            <a:extLst>
              <a:ext uri="{FF2B5EF4-FFF2-40B4-BE49-F238E27FC236}">
                <a16:creationId xmlns:a16="http://schemas.microsoft.com/office/drawing/2014/main" id="{7CBA195A-5A34-4287-8761-B796E1817F1D}"/>
              </a:ext>
            </a:extLst>
          </p:cNvPr>
          <p:cNvSpPr>
            <a:spLocks noGrp="1"/>
          </p:cNvSpPr>
          <p:nvPr>
            <p:ph idx="1"/>
          </p:nvPr>
        </p:nvSpPr>
        <p:spPr>
          <a:xfrm>
            <a:off x="5181601" y="2198914"/>
            <a:ext cx="6368142" cy="3670180"/>
          </a:xfrm>
        </p:spPr>
        <p:txBody>
          <a:bodyPr>
            <a:normAutofit fontScale="77500" lnSpcReduction="20000"/>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Na deskách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Ultraphonu</a:t>
            </a:r>
            <a:r>
              <a:rPr lang="cs-CZ" sz="1800" dirty="0">
                <a:latin typeface="Calibri" panose="020F0502020204030204" pitchFamily="34" charset="0"/>
                <a:ea typeface="Calibri" panose="020F0502020204030204" pitchFamily="34" charset="0"/>
                <a:cs typeface="Times New Roman" panose="02020603050405020304" pitchFamily="18" charset="0"/>
              </a:rPr>
              <a:t>:</a:t>
            </a:r>
            <a:r>
              <a:rPr lang="cs-CZ" sz="1800" dirty="0">
                <a:effectLst/>
                <a:latin typeface="Calibri" panose="020F0502020204030204" pitchFamily="34" charset="0"/>
                <a:ea typeface="Calibri" panose="020F0502020204030204" pitchFamily="34" charset="0"/>
                <a:cs typeface="Times New Roman" panose="02020603050405020304" pitchFamily="18" charset="0"/>
              </a:rPr>
              <a:t> Ty lesovský stráně – hrají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R.A.Dvorský</a:t>
            </a:r>
            <a:r>
              <a:rPr lang="cs-CZ" sz="1800" dirty="0">
                <a:effectLst/>
                <a:latin typeface="Calibri" panose="020F0502020204030204" pitchFamily="34" charset="0"/>
                <a:ea typeface="Calibri" panose="020F0502020204030204" pitchFamily="34" charset="0"/>
                <a:cs typeface="Times New Roman" panose="02020603050405020304" pitchFamily="18" charset="0"/>
              </a:rPr>
              <a:t> 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Melody</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Boys</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zp</a:t>
            </a:r>
            <a:r>
              <a:rPr lang="cs-CZ" sz="1800" dirty="0">
                <a:effectLst/>
                <a:latin typeface="Calibri" panose="020F0502020204030204" pitchFamily="34" charset="0"/>
                <a:ea typeface="Calibri" panose="020F0502020204030204" pitchFamily="34" charset="0"/>
                <a:cs typeface="Times New Roman" panose="02020603050405020304" pitchFamily="18" charset="0"/>
              </a:rPr>
              <a:t>. Zdenka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Sulanová</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Emanuel Rádl: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„V celku je to však film dobrý, vypracovaný svým režisérem Václavem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Binovcem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s hlediska technického i hereckého velmi čistě, vkusný a zábavný přes některé délky a uspokojující kinematografického návštěvníka svým jemným tlumeným vyladěním příběhu bez intriky, bohatě nasyceného sentimentalitou.“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Quid</a:t>
            </a:r>
            <a:r>
              <a:rPr lang="cs-CZ" sz="1800" dirty="0">
                <a:latin typeface="Times New Roman" panose="02020603050405020304" pitchFamily="18" charset="0"/>
                <a:ea typeface="Calibri" panose="020F0502020204030204" pitchFamily="34" charset="0"/>
                <a:cs typeface="Times New Roman" panose="02020603050405020304" pitchFamily="18" charset="0"/>
              </a:rPr>
              <a:t>o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Kujal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„na druhé straně nutno přiznati, že film má vcelku ušlechtilou a výchovnou tendenci, že účelně propaguje lásku k domovině a krásu české písničky.“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FPS, říjen 1939: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„Výrob. Komise – výr. program filmu </a:t>
            </a:r>
            <a:r>
              <a:rPr lang="cs-CZ" sz="1800" i="1" dirty="0">
                <a:effectLst/>
                <a:latin typeface="Times New Roman,Italic"/>
                <a:ea typeface="Calibri" panose="020F0502020204030204" pitchFamily="34" charset="0"/>
                <a:cs typeface="Times New Roman,Italic"/>
              </a:rPr>
              <a:t>Madla Zpívá Evropě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Europafilm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zaujalo kladné stanovisko, ale doporučuje provedení úprav, jež přednesl ing. Smrž /odstranění učení němčiny, vynechat poslední scény s děckem, postarat se, aby přišli k uplatnění hodnotné národ. písně, aby moderní písně měly úroveň, prostředí Londýna bylo správně vyjádřeno aj./“</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577678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8CCFB2-4846-43C3-9832-C2AC485FCA91}"/>
              </a:ext>
            </a:extLst>
          </p:cNvPr>
          <p:cNvSpPr>
            <a:spLocks noGrp="1"/>
          </p:cNvSpPr>
          <p:nvPr>
            <p:ph type="title"/>
          </p:nvPr>
        </p:nvSpPr>
        <p:spPr>
          <a:xfrm>
            <a:off x="477077" y="516835"/>
            <a:ext cx="10814222" cy="952369"/>
          </a:xfrm>
        </p:spPr>
        <p:txBody>
          <a:bodyPr>
            <a:normAutofit/>
          </a:bodyPr>
          <a:lstStyle/>
          <a:p>
            <a:pPr algn="ctr"/>
            <a:r>
              <a:rPr lang="cs-CZ" sz="3600" b="1" dirty="0"/>
              <a:t>Slovenská republika</a:t>
            </a:r>
          </a:p>
        </p:txBody>
      </p:sp>
      <p:sp>
        <p:nvSpPr>
          <p:cNvPr id="3" name="Zástupný obsah 2">
            <a:extLst>
              <a:ext uri="{FF2B5EF4-FFF2-40B4-BE49-F238E27FC236}">
                <a16:creationId xmlns:a16="http://schemas.microsoft.com/office/drawing/2014/main" id="{E8D59603-2BFF-4BF8-A027-95858FE0F103}"/>
              </a:ext>
            </a:extLst>
          </p:cNvPr>
          <p:cNvSpPr>
            <a:spLocks noGrp="1"/>
          </p:cNvSpPr>
          <p:nvPr>
            <p:ph idx="1"/>
          </p:nvPr>
        </p:nvSpPr>
        <p:spPr>
          <a:xfrm>
            <a:off x="492371" y="2116476"/>
            <a:ext cx="4511144" cy="3986145"/>
          </a:xfrm>
        </p:spPr>
        <p:txBody>
          <a:bodyPr>
            <a:normAutofit/>
          </a:bodyPr>
          <a:lstStyle/>
          <a:p>
            <a:r>
              <a:rPr lang="cs-CZ" sz="1500" dirty="0"/>
              <a:t>Vznik Slovenského </a:t>
            </a:r>
            <a:r>
              <a:rPr lang="cs-CZ" sz="1500" dirty="0" err="1"/>
              <a:t>štátu</a:t>
            </a:r>
            <a:r>
              <a:rPr lang="cs-CZ" sz="1500" dirty="0"/>
              <a:t>: 14. březen 1939</a:t>
            </a:r>
          </a:p>
          <a:p>
            <a:r>
              <a:rPr lang="cs-CZ" sz="1500" b="1" dirty="0"/>
              <a:t>Foto: </a:t>
            </a:r>
            <a:r>
              <a:rPr lang="cs-CZ" sz="1500" dirty="0"/>
              <a:t>Vojtech </a:t>
            </a:r>
            <a:r>
              <a:rPr lang="cs-CZ" sz="1500" dirty="0" err="1"/>
              <a:t>Tuka</a:t>
            </a:r>
            <a:r>
              <a:rPr lang="cs-CZ" sz="1500" dirty="0"/>
              <a:t>, Joachim von Ribbentrop, Jozef Tiso (1940)</a:t>
            </a:r>
          </a:p>
          <a:p>
            <a:pPr marL="0" indent="0">
              <a:buNone/>
            </a:pPr>
            <a:r>
              <a:rPr lang="cs-CZ" sz="1600" dirty="0">
                <a:effectLst/>
                <a:latin typeface="Calibri" panose="020F0502020204030204" pitchFamily="34" charset="0"/>
                <a:ea typeface="Calibri" panose="020F0502020204030204" pitchFamily="34" charset="0"/>
                <a:cs typeface="Times New Roman" panose="02020603050405020304" pitchFamily="18" charset="0"/>
              </a:rPr>
              <a:t>Slovenská filmová produkce začíná s týdeníkem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Nástup</a:t>
            </a:r>
            <a:r>
              <a:rPr lang="cs-CZ" sz="1600" dirty="0">
                <a:effectLst/>
                <a:latin typeface="Calibri" panose="020F0502020204030204" pitchFamily="34" charset="0"/>
                <a:ea typeface="Calibri" panose="020F0502020204030204" pitchFamily="34" charset="0"/>
                <a:cs typeface="Times New Roman" panose="02020603050405020304" pitchFamily="18" charset="0"/>
              </a:rPr>
              <a:t> a se vznikem stejnojmenné společnosti, založené v listopadu 1939. </a:t>
            </a:r>
          </a:p>
          <a:p>
            <a:pPr marL="0" indent="0">
              <a:buNone/>
            </a:pPr>
            <a:endParaRPr lang="cs-CZ" sz="1500" dirty="0"/>
          </a:p>
        </p:txBody>
      </p:sp>
      <p:pic>
        <p:nvPicPr>
          <p:cNvPr id="5" name="Obrázek 4" descr="Obsah obrázku osoba, interiér, jídelní stůl&#10;&#10;Popis byl vytvořen automaticky">
            <a:extLst>
              <a:ext uri="{FF2B5EF4-FFF2-40B4-BE49-F238E27FC236}">
                <a16:creationId xmlns:a16="http://schemas.microsoft.com/office/drawing/2014/main" id="{BE4866B7-BF27-457E-87F9-3F733CB8E7B6}"/>
              </a:ext>
            </a:extLst>
          </p:cNvPr>
          <p:cNvPicPr>
            <a:picLocks noChangeAspect="1"/>
          </p:cNvPicPr>
          <p:nvPr/>
        </p:nvPicPr>
        <p:blipFill rotWithShape="1">
          <a:blip r:embed="rId2">
            <a:extLst>
              <a:ext uri="{28A0092B-C50C-407E-A947-70E740481C1C}">
                <a14:useLocalDpi xmlns:a14="http://schemas.microsoft.com/office/drawing/2010/main" val="0"/>
              </a:ext>
            </a:extLst>
          </a:blip>
          <a:srcRect l="1915" r="9969" b="-2"/>
          <a:stretch/>
        </p:blipFill>
        <p:spPr>
          <a:xfrm>
            <a:off x="5727383" y="1827470"/>
            <a:ext cx="5635836" cy="4704230"/>
          </a:xfrm>
          <a:prstGeom prst="rect">
            <a:avLst/>
          </a:prstGeom>
        </p:spPr>
      </p:pic>
    </p:spTree>
    <p:extLst>
      <p:ext uri="{BB962C8B-B14F-4D97-AF65-F5344CB8AC3E}">
        <p14:creationId xmlns:p14="http://schemas.microsoft.com/office/powerpoint/2010/main" val="22483628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FA134FC-A6D9-4C4F-B7A0-AD5E32E8E11B}"/>
              </a:ext>
            </a:extLst>
          </p:cNvPr>
          <p:cNvSpPr>
            <a:spLocks noGrp="1"/>
          </p:cNvSpPr>
          <p:nvPr>
            <p:ph type="title"/>
          </p:nvPr>
        </p:nvSpPr>
        <p:spPr>
          <a:xfrm>
            <a:off x="1097280" y="286604"/>
            <a:ext cx="10058400" cy="686520"/>
          </a:xfrm>
        </p:spPr>
        <p:txBody>
          <a:bodyPr>
            <a:normAutofit fontScale="90000"/>
          </a:bodyPr>
          <a:lstStyle/>
          <a:p>
            <a:r>
              <a:rPr lang="cs-CZ"/>
              <a:t>Distribuční nabídka</a:t>
            </a:r>
          </a:p>
        </p:txBody>
      </p:sp>
      <p:sp>
        <p:nvSpPr>
          <p:cNvPr id="5" name="Zástupný text 4">
            <a:extLst>
              <a:ext uri="{FF2B5EF4-FFF2-40B4-BE49-F238E27FC236}">
                <a16:creationId xmlns:a16="http://schemas.microsoft.com/office/drawing/2014/main" id="{91E20F8D-BEC5-40DF-8372-96A35B1FC445}"/>
              </a:ext>
            </a:extLst>
          </p:cNvPr>
          <p:cNvSpPr>
            <a:spLocks noGrp="1"/>
          </p:cNvSpPr>
          <p:nvPr>
            <p:ph type="body" idx="1"/>
          </p:nvPr>
        </p:nvSpPr>
        <p:spPr>
          <a:xfrm>
            <a:off x="1097280" y="1661117"/>
            <a:ext cx="4937760" cy="2197442"/>
          </a:xfrm>
        </p:spPr>
        <p:txBody>
          <a:bodyPr>
            <a:normAutofit fontScale="47500" lnSpcReduction="20000"/>
          </a:bodyPr>
          <a:lstStyle/>
          <a:p>
            <a:pPr>
              <a:lnSpc>
                <a:spcPct val="107000"/>
              </a:lnSpc>
              <a:spcAft>
                <a:spcPts val="800"/>
              </a:spcAft>
            </a:pPr>
            <a:endParaRPr lang="cs-CZ" sz="4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cs-CZ" sz="4400" dirty="0">
                <a:effectLst/>
                <a:latin typeface="Calibri" panose="020F0502020204030204" pitchFamily="34" charset="0"/>
                <a:ea typeface="Calibri" panose="020F0502020204030204" pitchFamily="34" charset="0"/>
                <a:cs typeface="Times New Roman" panose="02020603050405020304" pitchFamily="18" charset="0"/>
              </a:rPr>
              <a:t>Dovozené filmy celkem: </a:t>
            </a:r>
          </a:p>
          <a:p>
            <a:pPr>
              <a:lnSpc>
                <a:spcPct val="107000"/>
              </a:lnSpc>
              <a:spcBef>
                <a:spcPts val="0"/>
              </a:spcBef>
              <a:spcAft>
                <a:spcPts val="0"/>
              </a:spcAft>
            </a:pPr>
            <a:r>
              <a:rPr lang="cs-CZ" sz="4400" dirty="0">
                <a:effectLst/>
                <a:latin typeface="Calibri" panose="020F0502020204030204" pitchFamily="34" charset="0"/>
                <a:ea typeface="Calibri" panose="020F0502020204030204" pitchFamily="34" charset="0"/>
                <a:cs typeface="Times New Roman" panose="02020603050405020304" pitchFamily="18" charset="0"/>
              </a:rPr>
              <a:t>1940: 104</a:t>
            </a:r>
          </a:p>
          <a:p>
            <a:pPr>
              <a:lnSpc>
                <a:spcPct val="107000"/>
              </a:lnSpc>
              <a:spcBef>
                <a:spcPts val="0"/>
              </a:spcBef>
              <a:spcAft>
                <a:spcPts val="0"/>
              </a:spcAft>
            </a:pPr>
            <a:r>
              <a:rPr lang="cs-CZ" sz="4400" dirty="0">
                <a:effectLst/>
                <a:latin typeface="Calibri" panose="020F0502020204030204" pitchFamily="34" charset="0"/>
                <a:ea typeface="Calibri" panose="020F0502020204030204" pitchFamily="34" charset="0"/>
                <a:cs typeface="Times New Roman" panose="02020603050405020304" pitchFamily="18" charset="0"/>
              </a:rPr>
              <a:t>1941: 127</a:t>
            </a:r>
          </a:p>
          <a:p>
            <a:pPr>
              <a:lnSpc>
                <a:spcPct val="107000"/>
              </a:lnSpc>
              <a:spcBef>
                <a:spcPts val="0"/>
              </a:spcBef>
              <a:spcAft>
                <a:spcPts val="0"/>
              </a:spcAft>
            </a:pPr>
            <a:r>
              <a:rPr lang="cs-CZ" sz="4400" dirty="0">
                <a:effectLst/>
                <a:latin typeface="Calibri" panose="020F0502020204030204" pitchFamily="34" charset="0"/>
                <a:ea typeface="Calibri" panose="020F0502020204030204" pitchFamily="34" charset="0"/>
                <a:cs typeface="Times New Roman" panose="02020603050405020304" pitchFamily="18" charset="0"/>
              </a:rPr>
              <a:t>1942: 124</a:t>
            </a:r>
          </a:p>
          <a:p>
            <a:pPr>
              <a:lnSpc>
                <a:spcPct val="107000"/>
              </a:lnSpc>
              <a:spcBef>
                <a:spcPts val="0"/>
              </a:spcBef>
              <a:spcAft>
                <a:spcPts val="0"/>
              </a:spcAft>
            </a:pPr>
            <a:r>
              <a:rPr lang="cs-CZ" sz="4400" dirty="0">
                <a:effectLst/>
                <a:latin typeface="Calibri" panose="020F0502020204030204" pitchFamily="34" charset="0"/>
                <a:ea typeface="Calibri" panose="020F0502020204030204" pitchFamily="34" charset="0"/>
                <a:cs typeface="Times New Roman" panose="02020603050405020304" pitchFamily="18" charset="0"/>
              </a:rPr>
              <a:t>1943: 112</a:t>
            </a:r>
          </a:p>
          <a:p>
            <a:pPr>
              <a:lnSpc>
                <a:spcPct val="107000"/>
              </a:lnSpc>
              <a:spcBef>
                <a:spcPts val="0"/>
              </a:spcBef>
              <a:spcAft>
                <a:spcPts val="0"/>
              </a:spcAft>
            </a:pPr>
            <a:r>
              <a:rPr lang="cs-CZ" sz="4400" dirty="0">
                <a:effectLst/>
                <a:latin typeface="Calibri" panose="020F0502020204030204" pitchFamily="34" charset="0"/>
                <a:ea typeface="Calibri" panose="020F0502020204030204" pitchFamily="34" charset="0"/>
                <a:cs typeface="Times New Roman" panose="02020603050405020304" pitchFamily="18" charset="0"/>
              </a:rPr>
              <a:t>1944: 111 </a:t>
            </a:r>
          </a:p>
          <a:p>
            <a:endParaRPr lang="cs-CZ" dirty="0"/>
          </a:p>
        </p:txBody>
      </p:sp>
      <p:sp>
        <p:nvSpPr>
          <p:cNvPr id="6" name="Zástupný obsah 5">
            <a:extLst>
              <a:ext uri="{FF2B5EF4-FFF2-40B4-BE49-F238E27FC236}">
                <a16:creationId xmlns:a16="http://schemas.microsoft.com/office/drawing/2014/main" id="{14B6E7E7-04BB-42D5-8A83-1A9D8E7E67BE}"/>
              </a:ext>
            </a:extLst>
          </p:cNvPr>
          <p:cNvSpPr>
            <a:spLocks noGrp="1"/>
          </p:cNvSpPr>
          <p:nvPr>
            <p:ph sz="half" idx="2"/>
          </p:nvPr>
        </p:nvSpPr>
        <p:spPr>
          <a:xfrm>
            <a:off x="1097280" y="3993160"/>
            <a:ext cx="4937760" cy="1967373"/>
          </a:xfrm>
        </p:spPr>
        <p:txBody>
          <a:bodyPr>
            <a:normAutofit fontScale="85000" lnSpcReduction="10000"/>
          </a:bodyPr>
          <a:lstStyle/>
          <a:p>
            <a:pPr>
              <a:lnSpc>
                <a:spcPct val="107000"/>
              </a:lnSpc>
              <a:spcBef>
                <a:spcPts val="0"/>
              </a:spcBef>
              <a:spcAft>
                <a:spcPts val="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Německé filmy: </a:t>
            </a:r>
          </a:p>
          <a:p>
            <a:pPr>
              <a:lnSpc>
                <a:spcPct val="107000"/>
              </a:lnSpc>
              <a:spcBef>
                <a:spcPts val="0"/>
              </a:spcBef>
              <a:spcAft>
                <a:spcPts val="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1940 – 77</a:t>
            </a:r>
          </a:p>
          <a:p>
            <a:pPr>
              <a:lnSpc>
                <a:spcPct val="107000"/>
              </a:lnSpc>
              <a:spcBef>
                <a:spcPts val="0"/>
              </a:spcBef>
              <a:spcAft>
                <a:spcPts val="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1941 – 104</a:t>
            </a:r>
          </a:p>
          <a:p>
            <a:pPr>
              <a:lnSpc>
                <a:spcPct val="107000"/>
              </a:lnSpc>
              <a:spcBef>
                <a:spcPts val="0"/>
              </a:spcBef>
              <a:spcAft>
                <a:spcPts val="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1942 - 82</a:t>
            </a:r>
          </a:p>
          <a:p>
            <a:pPr>
              <a:lnSpc>
                <a:spcPct val="107000"/>
              </a:lnSpc>
              <a:spcBef>
                <a:spcPts val="0"/>
              </a:spcBef>
              <a:spcAft>
                <a:spcPts val="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1943 - 66</a:t>
            </a:r>
          </a:p>
          <a:p>
            <a:pPr>
              <a:spcBef>
                <a:spcPts val="0"/>
              </a:spcBef>
              <a:spcAft>
                <a:spcPts val="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1944 - 55</a:t>
            </a:r>
            <a:endParaRPr lang="cs-CZ" dirty="0"/>
          </a:p>
        </p:txBody>
      </p:sp>
      <p:sp>
        <p:nvSpPr>
          <p:cNvPr id="7" name="Zástupný text 6">
            <a:extLst>
              <a:ext uri="{FF2B5EF4-FFF2-40B4-BE49-F238E27FC236}">
                <a16:creationId xmlns:a16="http://schemas.microsoft.com/office/drawing/2014/main" id="{71E1E0B6-CC09-4154-AD33-B0679843FFF0}"/>
              </a:ext>
            </a:extLst>
          </p:cNvPr>
          <p:cNvSpPr>
            <a:spLocks noGrp="1"/>
          </p:cNvSpPr>
          <p:nvPr>
            <p:ph type="body" sz="quarter" idx="3"/>
          </p:nvPr>
        </p:nvSpPr>
        <p:spPr>
          <a:xfrm>
            <a:off x="6217920" y="1846052"/>
            <a:ext cx="4937760" cy="1610212"/>
          </a:xfrm>
        </p:spPr>
        <p:txBody>
          <a:bodyPr>
            <a:normAutofit fontScale="47500" lnSpcReduction="20000"/>
          </a:bodyPr>
          <a:lstStyle/>
          <a:p>
            <a:pPr>
              <a:lnSpc>
                <a:spcPct val="107000"/>
              </a:lnSpc>
              <a:spcBef>
                <a:spcPts val="0"/>
              </a:spcBef>
              <a:spcAft>
                <a:spcPts val="0"/>
              </a:spcAft>
            </a:pPr>
            <a:r>
              <a:rPr lang="cs-CZ" sz="3400" b="1" dirty="0">
                <a:effectLst/>
                <a:latin typeface="Calibri" panose="020F0502020204030204" pitchFamily="34" charset="0"/>
                <a:ea typeface="Calibri" panose="020F0502020204030204" pitchFamily="34" charset="0"/>
                <a:cs typeface="Times New Roman" panose="02020603050405020304" pitchFamily="18" charset="0"/>
              </a:rPr>
              <a:t>Italské filmy:</a:t>
            </a:r>
            <a:endParaRPr lang="cs-CZ" sz="3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endParaRPr lang="cs-CZ" sz="3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cs-CZ" sz="3400" b="1" dirty="0">
                <a:effectLst/>
                <a:latin typeface="Calibri" panose="020F0502020204030204" pitchFamily="34" charset="0"/>
                <a:ea typeface="Calibri" panose="020F0502020204030204" pitchFamily="34" charset="0"/>
                <a:cs typeface="Times New Roman" panose="02020603050405020304" pitchFamily="18" charset="0"/>
              </a:rPr>
              <a:t>1940 – 13</a:t>
            </a:r>
            <a:endParaRPr lang="cs-CZ" sz="3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cs-CZ" sz="3400" b="1" dirty="0">
                <a:effectLst/>
                <a:latin typeface="Calibri" panose="020F0502020204030204" pitchFamily="34" charset="0"/>
                <a:ea typeface="Calibri" panose="020F0502020204030204" pitchFamily="34" charset="0"/>
                <a:cs typeface="Times New Roman" panose="02020603050405020304" pitchFamily="18" charset="0"/>
              </a:rPr>
              <a:t>1941 – 22</a:t>
            </a:r>
            <a:endParaRPr lang="cs-CZ" sz="3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cs-CZ" sz="3400" b="1" dirty="0">
                <a:effectLst/>
                <a:latin typeface="Calibri" panose="020F0502020204030204" pitchFamily="34" charset="0"/>
                <a:ea typeface="Calibri" panose="020F0502020204030204" pitchFamily="34" charset="0"/>
                <a:cs typeface="Times New Roman" panose="02020603050405020304" pitchFamily="18" charset="0"/>
              </a:rPr>
              <a:t>1942 – 25</a:t>
            </a:r>
            <a:endParaRPr lang="cs-CZ" sz="3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cs-CZ" sz="3400" b="1" dirty="0">
                <a:effectLst/>
                <a:latin typeface="Calibri" panose="020F0502020204030204" pitchFamily="34" charset="0"/>
                <a:ea typeface="Calibri" panose="020F0502020204030204" pitchFamily="34" charset="0"/>
                <a:cs typeface="Times New Roman" panose="02020603050405020304" pitchFamily="18" charset="0"/>
              </a:rPr>
              <a:t>1943 – 19</a:t>
            </a:r>
            <a:endParaRPr lang="cs-CZ" sz="3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cs-CZ" sz="3400" b="1" dirty="0">
                <a:effectLst/>
                <a:latin typeface="Calibri" panose="020F0502020204030204" pitchFamily="34" charset="0"/>
                <a:ea typeface="Calibri" panose="020F0502020204030204" pitchFamily="34" charset="0"/>
                <a:cs typeface="Times New Roman" panose="02020603050405020304" pitchFamily="18" charset="0"/>
              </a:rPr>
              <a:t>1944 - 3</a:t>
            </a:r>
            <a:endParaRPr lang="cs-CZ" sz="34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8" name="Zástupný obsah 7">
            <a:extLst>
              <a:ext uri="{FF2B5EF4-FFF2-40B4-BE49-F238E27FC236}">
                <a16:creationId xmlns:a16="http://schemas.microsoft.com/office/drawing/2014/main" id="{8A60C5E9-625E-4B34-BB10-677DDE06B1FE}"/>
              </a:ext>
            </a:extLst>
          </p:cNvPr>
          <p:cNvSpPr>
            <a:spLocks noGrp="1"/>
          </p:cNvSpPr>
          <p:nvPr>
            <p:ph sz="quarter" idx="4"/>
          </p:nvPr>
        </p:nvSpPr>
        <p:spPr>
          <a:xfrm>
            <a:off x="6217920" y="3373100"/>
            <a:ext cx="4937760" cy="2668104"/>
          </a:xfrm>
        </p:spPr>
        <p:txBody>
          <a:bodyPr>
            <a:normAutofit fontScale="85000" lnSpcReduction="10000"/>
          </a:bodyPr>
          <a:lstStyle/>
          <a:p>
            <a:pPr>
              <a:lnSpc>
                <a:spcPct val="107000"/>
              </a:lnSpc>
              <a:spcBef>
                <a:spcPts val="0"/>
              </a:spcBef>
              <a:spcAft>
                <a:spcPts val="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Ostatní produkce: </a:t>
            </a:r>
          </a:p>
          <a:p>
            <a:pPr>
              <a:lnSpc>
                <a:spcPct val="107000"/>
              </a:lnSpc>
              <a:spcBef>
                <a:spcPts val="0"/>
              </a:spcBef>
              <a:spcAft>
                <a:spcPts val="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Francie: 1943 – 6, </a:t>
            </a:r>
            <a:r>
              <a:rPr lang="cs-CZ" sz="1800" b="1" dirty="0">
                <a:effectLst/>
                <a:latin typeface="Calibri" panose="020F0502020204030204" pitchFamily="34" charset="0"/>
                <a:ea typeface="Calibri" panose="020F0502020204030204" pitchFamily="34" charset="0"/>
                <a:cs typeface="Times New Roman" panose="02020603050405020304" pitchFamily="18" charset="0"/>
              </a:rPr>
              <a:t>1944 – 38 </a:t>
            </a:r>
          </a:p>
          <a:p>
            <a:pPr>
              <a:lnSpc>
                <a:spcPct val="107000"/>
              </a:lnSpc>
              <a:spcBef>
                <a:spcPts val="0"/>
              </a:spcBef>
              <a:spcAft>
                <a:spcPts val="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Československo/Protektorát Čechy a Morava: 1942 – 8, 1943 – 12, 1944 - 4</a:t>
            </a:r>
          </a:p>
          <a:p>
            <a:pPr>
              <a:lnSpc>
                <a:spcPct val="107000"/>
              </a:lnSpc>
              <a:spcBef>
                <a:spcPts val="0"/>
              </a:spcBef>
              <a:spcAft>
                <a:spcPts val="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Švédsko: 1942 – 1, 1943 – 8, 1944 – 2</a:t>
            </a:r>
          </a:p>
          <a:p>
            <a:pPr>
              <a:lnSpc>
                <a:spcPct val="107000"/>
              </a:lnSpc>
              <a:spcBef>
                <a:spcPts val="0"/>
              </a:spcBef>
              <a:spcAft>
                <a:spcPts val="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USA – 1939 – 10, 1940 – 14</a:t>
            </a:r>
          </a:p>
          <a:p>
            <a:pPr>
              <a:lnSpc>
                <a:spcPct val="107000"/>
              </a:lnSpc>
              <a:spcBef>
                <a:spcPts val="0"/>
              </a:spcBef>
              <a:spcAft>
                <a:spcPts val="0"/>
              </a:spcAft>
            </a:pPr>
            <a:r>
              <a:rPr lang="cs-CZ" sz="1800" i="1" dirty="0">
                <a:latin typeface="Calibri" panose="020F0502020204030204" pitchFamily="34" charset="0"/>
                <a:ea typeface="Calibri" panose="020F0502020204030204" pitchFamily="34" charset="0"/>
                <a:cs typeface="Times New Roman" panose="02020603050405020304" pitchFamily="18" charset="0"/>
              </a:rPr>
              <a:t>Š</a:t>
            </a:r>
            <a:r>
              <a:rPr lang="cs-CZ" sz="1800" i="1" dirty="0">
                <a:effectLst/>
                <a:latin typeface="Calibri" panose="020F0502020204030204" pitchFamily="34" charset="0"/>
                <a:ea typeface="Calibri" panose="020F0502020204030204" pitchFamily="34" charset="0"/>
                <a:cs typeface="Times New Roman" panose="02020603050405020304" pitchFamily="18" charset="0"/>
              </a:rPr>
              <a:t>panělsko 3, </a:t>
            </a:r>
            <a:r>
              <a:rPr lang="cs-CZ" sz="1800" i="1" dirty="0" err="1">
                <a:effectLst/>
                <a:latin typeface="Calibri" panose="020F0502020204030204" pitchFamily="34" charset="0"/>
                <a:ea typeface="Calibri" panose="020F0502020204030204" pitchFamily="34" charset="0"/>
                <a:cs typeface="Times New Roman" panose="02020603050405020304" pitchFamily="18" charset="0"/>
              </a:rPr>
              <a:t>švýcarsko</a:t>
            </a:r>
            <a:r>
              <a:rPr lang="cs-CZ" sz="1800" i="1" dirty="0">
                <a:effectLst/>
                <a:latin typeface="Calibri" panose="020F0502020204030204" pitchFamily="34" charset="0"/>
                <a:ea typeface="Calibri" panose="020F0502020204030204" pitchFamily="34" charset="0"/>
                <a:cs typeface="Times New Roman" panose="02020603050405020304" pitchFamily="18" charset="0"/>
              </a:rPr>
              <a:t> 5, </a:t>
            </a:r>
            <a:r>
              <a:rPr lang="cs-CZ" sz="1800" i="1" dirty="0" err="1">
                <a:effectLst/>
                <a:latin typeface="Calibri" panose="020F0502020204030204" pitchFamily="34" charset="0"/>
                <a:ea typeface="Calibri" panose="020F0502020204030204" pitchFamily="34" charset="0"/>
                <a:cs typeface="Times New Roman" panose="02020603050405020304" pitchFamily="18" charset="0"/>
              </a:rPr>
              <a:t>chorvatsko</a:t>
            </a:r>
            <a:r>
              <a:rPr lang="cs-CZ" sz="1800" i="1" dirty="0">
                <a:effectLst/>
                <a:latin typeface="Calibri" panose="020F0502020204030204" pitchFamily="34" charset="0"/>
                <a:ea typeface="Calibri" panose="020F0502020204030204" pitchFamily="34" charset="0"/>
                <a:cs typeface="Times New Roman" panose="02020603050405020304" pitchFamily="18" charset="0"/>
              </a:rPr>
              <a:t> 1, Argentina 4,  Bulharsko 1, Dánsko 2, Egypt, </a:t>
            </a:r>
            <a:r>
              <a:rPr lang="cs-CZ" sz="1800" i="1" dirty="0">
                <a:latin typeface="Calibri" panose="020F0502020204030204" pitchFamily="34" charset="0"/>
                <a:ea typeface="Calibri" panose="020F0502020204030204" pitchFamily="34" charset="0"/>
                <a:cs typeface="Times New Roman" panose="02020603050405020304" pitchFamily="18" charset="0"/>
              </a:rPr>
              <a:t>J</a:t>
            </a:r>
            <a:r>
              <a:rPr lang="cs-CZ" sz="1800" i="1" dirty="0">
                <a:effectLst/>
                <a:latin typeface="Calibri" panose="020F0502020204030204" pitchFamily="34" charset="0"/>
                <a:ea typeface="Calibri" panose="020F0502020204030204" pitchFamily="34" charset="0"/>
                <a:cs typeface="Times New Roman" panose="02020603050405020304" pitchFamily="18" charset="0"/>
              </a:rPr>
              <a:t>aponsko, </a:t>
            </a:r>
            <a:r>
              <a:rPr lang="cs-CZ" sz="1800" i="1" dirty="0">
                <a:latin typeface="Calibri" panose="020F0502020204030204" pitchFamily="34" charset="0"/>
                <a:ea typeface="Calibri" panose="020F0502020204030204" pitchFamily="34" charset="0"/>
                <a:cs typeface="Times New Roman" panose="02020603050405020304" pitchFamily="18" charset="0"/>
              </a:rPr>
              <a:t>N</a:t>
            </a:r>
            <a:r>
              <a:rPr lang="cs-CZ" sz="1800" i="1" dirty="0">
                <a:effectLst/>
                <a:latin typeface="Calibri" panose="020F0502020204030204" pitchFamily="34" charset="0"/>
                <a:ea typeface="Calibri" panose="020F0502020204030204" pitchFamily="34" charset="0"/>
                <a:cs typeface="Times New Roman" panose="02020603050405020304" pitchFamily="18" charset="0"/>
              </a:rPr>
              <a:t>orsko, </a:t>
            </a:r>
            <a:r>
              <a:rPr lang="cs-CZ" sz="1800" i="1" dirty="0">
                <a:latin typeface="Calibri" panose="020F0502020204030204" pitchFamily="34" charset="0"/>
                <a:ea typeface="Calibri" panose="020F0502020204030204" pitchFamily="34" charset="0"/>
                <a:cs typeface="Times New Roman" panose="02020603050405020304" pitchFamily="18" charset="0"/>
              </a:rPr>
              <a:t>F</a:t>
            </a:r>
            <a:r>
              <a:rPr lang="cs-CZ" sz="1800" i="1" dirty="0">
                <a:effectLst/>
                <a:latin typeface="Calibri" panose="020F0502020204030204" pitchFamily="34" charset="0"/>
                <a:ea typeface="Calibri" panose="020F0502020204030204" pitchFamily="34" charset="0"/>
                <a:cs typeface="Times New Roman" panose="02020603050405020304" pitchFamily="18" charset="0"/>
              </a:rPr>
              <a:t>insko po 1</a:t>
            </a:r>
          </a:p>
          <a:p>
            <a:pPr>
              <a:lnSpc>
                <a:spcPct val="107000"/>
              </a:lnSpc>
              <a:spcBef>
                <a:spcPts val="0"/>
              </a:spcBef>
              <a:spcAft>
                <a:spcPts val="0"/>
              </a:spcAft>
            </a:pPr>
            <a:endParaRPr lang="cs-CZ" sz="18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cs-CZ" sz="1800" i="1" dirty="0">
                <a:effectLst/>
                <a:latin typeface="Calibri" panose="020F0502020204030204" pitchFamily="34" charset="0"/>
                <a:ea typeface="Calibri" panose="020F0502020204030204" pitchFamily="34" charset="0"/>
                <a:cs typeface="Times New Roman" panose="02020603050405020304" pitchFamily="18" charset="0"/>
              </a:rPr>
              <a:t>Počet kin v roce 1945: 254; z nich 131 v majetku Hlinkových gard</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9774391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Pro srovnání: distribuční nabídka v Protektorátu Čechy a Morava</a:t>
            </a:r>
            <a:endParaRPr lang="en-GB"/>
          </a:p>
        </p:txBody>
      </p:sp>
      <p:graphicFrame>
        <p:nvGraphicFramePr>
          <p:cNvPr id="5" name="Zástupný symbol pro obsah 4"/>
          <p:cNvGraphicFramePr>
            <a:graphicFrameLocks noGrp="1"/>
          </p:cNvGraphicFramePr>
          <p:nvPr>
            <p:ph sz="half" idx="1"/>
          </p:nvPr>
        </p:nvGraphicFramePr>
        <p:xfrm>
          <a:off x="3039290" y="1915886"/>
          <a:ext cx="5625738" cy="4016477"/>
        </p:xfrm>
        <a:graphic>
          <a:graphicData uri="http://schemas.openxmlformats.org/drawingml/2006/table">
            <a:tbl>
              <a:tblPr firstRow="1" firstCol="1" bandRow="1">
                <a:tableStyleId>{5C22544A-7EE6-4342-B048-85BDC9FD1C3A}</a:tableStyleId>
              </a:tblPr>
              <a:tblGrid>
                <a:gridCol w="625082">
                  <a:extLst>
                    <a:ext uri="{9D8B030D-6E8A-4147-A177-3AD203B41FA5}">
                      <a16:colId xmlns:a16="http://schemas.microsoft.com/office/drawing/2014/main" val="1142417820"/>
                    </a:ext>
                  </a:extLst>
                </a:gridCol>
                <a:gridCol w="625082">
                  <a:extLst>
                    <a:ext uri="{9D8B030D-6E8A-4147-A177-3AD203B41FA5}">
                      <a16:colId xmlns:a16="http://schemas.microsoft.com/office/drawing/2014/main" val="3993437090"/>
                    </a:ext>
                  </a:extLst>
                </a:gridCol>
                <a:gridCol w="625082">
                  <a:extLst>
                    <a:ext uri="{9D8B030D-6E8A-4147-A177-3AD203B41FA5}">
                      <a16:colId xmlns:a16="http://schemas.microsoft.com/office/drawing/2014/main" val="462442381"/>
                    </a:ext>
                  </a:extLst>
                </a:gridCol>
                <a:gridCol w="625082">
                  <a:extLst>
                    <a:ext uri="{9D8B030D-6E8A-4147-A177-3AD203B41FA5}">
                      <a16:colId xmlns:a16="http://schemas.microsoft.com/office/drawing/2014/main" val="3582019372"/>
                    </a:ext>
                  </a:extLst>
                </a:gridCol>
                <a:gridCol w="625082">
                  <a:extLst>
                    <a:ext uri="{9D8B030D-6E8A-4147-A177-3AD203B41FA5}">
                      <a16:colId xmlns:a16="http://schemas.microsoft.com/office/drawing/2014/main" val="3513919560"/>
                    </a:ext>
                  </a:extLst>
                </a:gridCol>
                <a:gridCol w="625082">
                  <a:extLst>
                    <a:ext uri="{9D8B030D-6E8A-4147-A177-3AD203B41FA5}">
                      <a16:colId xmlns:a16="http://schemas.microsoft.com/office/drawing/2014/main" val="60289739"/>
                    </a:ext>
                  </a:extLst>
                </a:gridCol>
                <a:gridCol w="625082">
                  <a:extLst>
                    <a:ext uri="{9D8B030D-6E8A-4147-A177-3AD203B41FA5}">
                      <a16:colId xmlns:a16="http://schemas.microsoft.com/office/drawing/2014/main" val="3711740196"/>
                    </a:ext>
                  </a:extLst>
                </a:gridCol>
                <a:gridCol w="625082">
                  <a:extLst>
                    <a:ext uri="{9D8B030D-6E8A-4147-A177-3AD203B41FA5}">
                      <a16:colId xmlns:a16="http://schemas.microsoft.com/office/drawing/2014/main" val="2638436774"/>
                    </a:ext>
                  </a:extLst>
                </a:gridCol>
                <a:gridCol w="625082">
                  <a:extLst>
                    <a:ext uri="{9D8B030D-6E8A-4147-A177-3AD203B41FA5}">
                      <a16:colId xmlns:a16="http://schemas.microsoft.com/office/drawing/2014/main" val="118200184"/>
                    </a:ext>
                  </a:extLst>
                </a:gridCol>
              </a:tblGrid>
              <a:tr h="307967">
                <a:tc>
                  <a:txBody>
                    <a:bodyPr/>
                    <a:lstStyle/>
                    <a:p>
                      <a:pPr>
                        <a:lnSpc>
                          <a:spcPct val="107000"/>
                        </a:lnSpc>
                      </a:pPr>
                      <a:endParaRPr lang="en-GB" sz="1400" dirty="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1939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1940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1941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1942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1943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1944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1945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celkem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3563824247"/>
                  </a:ext>
                </a:extLst>
              </a:tr>
              <a:tr h="307967">
                <a:tc>
                  <a:txBody>
                    <a:bodyPr/>
                    <a:lstStyle/>
                    <a:p>
                      <a:pPr>
                        <a:lnSpc>
                          <a:spcPct val="107000"/>
                        </a:lnSpc>
                        <a:spcAft>
                          <a:spcPts val="0"/>
                        </a:spcAft>
                      </a:pPr>
                      <a:r>
                        <a:rPr lang="cs-CZ" sz="1400">
                          <a:effectLst/>
                        </a:rPr>
                        <a:t>Protektorát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41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31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dirty="0">
                          <a:effectLst/>
                        </a:rPr>
                        <a:t>21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124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4103734022"/>
                  </a:ext>
                </a:extLst>
              </a:tr>
              <a:tr h="307967">
                <a:tc>
                  <a:txBody>
                    <a:bodyPr/>
                    <a:lstStyle/>
                    <a:p>
                      <a:pPr>
                        <a:lnSpc>
                          <a:spcPct val="107000"/>
                        </a:lnSpc>
                        <a:spcAft>
                          <a:spcPts val="0"/>
                        </a:spcAft>
                      </a:pPr>
                      <a:r>
                        <a:rPr lang="cs-CZ" sz="1400">
                          <a:effectLst/>
                        </a:rPr>
                        <a:t>Německo</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92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dirty="0">
                          <a:effectLst/>
                        </a:rPr>
                        <a:t>98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dirty="0">
                          <a:effectLst/>
                        </a:rPr>
                        <a:t>74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69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65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dirty="0">
                          <a:effectLst/>
                        </a:rPr>
                        <a:t>58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470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1775198019"/>
                  </a:ext>
                </a:extLst>
              </a:tr>
              <a:tr h="307967">
                <a:tc>
                  <a:txBody>
                    <a:bodyPr/>
                    <a:lstStyle/>
                    <a:p>
                      <a:pPr>
                        <a:lnSpc>
                          <a:spcPct val="107000"/>
                        </a:lnSpc>
                        <a:spcAft>
                          <a:spcPts val="0"/>
                        </a:spcAft>
                      </a:pPr>
                      <a:r>
                        <a:rPr lang="cs-CZ" sz="1400">
                          <a:effectLst/>
                        </a:rPr>
                        <a:t>USA</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89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33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6</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128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1552845149"/>
                  </a:ext>
                </a:extLst>
              </a:tr>
              <a:tr h="307967">
                <a:tc>
                  <a:txBody>
                    <a:bodyPr/>
                    <a:lstStyle/>
                    <a:p>
                      <a:pPr>
                        <a:lnSpc>
                          <a:spcPct val="107000"/>
                        </a:lnSpc>
                        <a:spcAft>
                          <a:spcPts val="0"/>
                        </a:spcAft>
                      </a:pPr>
                      <a:r>
                        <a:rPr lang="cs-CZ" sz="1400">
                          <a:effectLst/>
                        </a:rPr>
                        <a:t>Francie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dirty="0">
                          <a:effectLst/>
                        </a:rPr>
                        <a:t>11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2793275811"/>
                  </a:ext>
                </a:extLst>
              </a:tr>
              <a:tr h="307967">
                <a:tc>
                  <a:txBody>
                    <a:bodyPr/>
                    <a:lstStyle/>
                    <a:p>
                      <a:pPr>
                        <a:lnSpc>
                          <a:spcPct val="107000"/>
                        </a:lnSpc>
                        <a:spcAft>
                          <a:spcPts val="0"/>
                        </a:spcAft>
                      </a:pPr>
                      <a:r>
                        <a:rPr lang="cs-CZ" sz="1400">
                          <a:effectLst/>
                        </a:rPr>
                        <a:t>Anglie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dirty="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4118805502"/>
                  </a:ext>
                </a:extLst>
              </a:tr>
              <a:tr h="307967">
                <a:tc>
                  <a:txBody>
                    <a:bodyPr/>
                    <a:lstStyle/>
                    <a:p>
                      <a:pPr>
                        <a:lnSpc>
                          <a:spcPct val="107000"/>
                        </a:lnSpc>
                        <a:spcAft>
                          <a:spcPts val="0"/>
                        </a:spcAft>
                      </a:pPr>
                      <a:r>
                        <a:rPr lang="cs-CZ" sz="1400">
                          <a:effectLst/>
                        </a:rPr>
                        <a:t>Itálie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5 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dirty="0">
                          <a:effectLst/>
                        </a:rPr>
                        <a:t>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74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2858434889"/>
                  </a:ext>
                </a:extLst>
              </a:tr>
              <a:tr h="307967">
                <a:tc>
                  <a:txBody>
                    <a:bodyPr/>
                    <a:lstStyle/>
                    <a:p>
                      <a:pPr>
                        <a:lnSpc>
                          <a:spcPct val="107000"/>
                        </a:lnSpc>
                        <a:spcAft>
                          <a:spcPts val="0"/>
                        </a:spcAft>
                      </a:pPr>
                      <a:r>
                        <a:rPr lang="cs-CZ" sz="1400" dirty="0">
                          <a:effectLst/>
                        </a:rPr>
                        <a:t>Maďarsko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1466545352"/>
                  </a:ext>
                </a:extLst>
              </a:tr>
              <a:tr h="307967">
                <a:tc>
                  <a:txBody>
                    <a:bodyPr/>
                    <a:lstStyle/>
                    <a:p>
                      <a:pPr>
                        <a:lnSpc>
                          <a:spcPct val="107000"/>
                        </a:lnSpc>
                        <a:spcAft>
                          <a:spcPts val="0"/>
                        </a:spcAft>
                      </a:pPr>
                      <a:r>
                        <a:rPr lang="cs-CZ" sz="1400">
                          <a:effectLst/>
                        </a:rPr>
                        <a:t>Švédsko</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3255980658"/>
                  </a:ext>
                </a:extLst>
              </a:tr>
              <a:tr h="307967">
                <a:tc>
                  <a:txBody>
                    <a:bodyPr/>
                    <a:lstStyle/>
                    <a:p>
                      <a:pPr>
                        <a:lnSpc>
                          <a:spcPct val="107000"/>
                        </a:lnSpc>
                        <a:spcAft>
                          <a:spcPts val="0"/>
                        </a:spcAft>
                      </a:pPr>
                      <a:r>
                        <a:rPr lang="cs-CZ" sz="1400">
                          <a:effectLst/>
                        </a:rPr>
                        <a:t>Dánsko</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3229960566"/>
                  </a:ext>
                </a:extLst>
              </a:tr>
              <a:tr h="307967">
                <a:tc>
                  <a:txBody>
                    <a:bodyPr/>
                    <a:lstStyle/>
                    <a:p>
                      <a:pPr>
                        <a:lnSpc>
                          <a:spcPct val="107000"/>
                        </a:lnSpc>
                        <a:spcAft>
                          <a:spcPts val="0"/>
                        </a:spcAft>
                      </a:pPr>
                      <a:r>
                        <a:rPr lang="cs-CZ" sz="1400">
                          <a:effectLst/>
                        </a:rPr>
                        <a:t>Holandsko</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dirty="0">
                          <a:effectLst/>
                        </a:rPr>
                        <a:t>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2842061436"/>
                  </a:ext>
                </a:extLst>
              </a:tr>
            </a:tbl>
          </a:graphicData>
        </a:graphic>
      </p:graphicFrame>
      <p:sp>
        <p:nvSpPr>
          <p:cNvPr id="4" name="Zástupný symbol pro obsah 3"/>
          <p:cNvSpPr>
            <a:spLocks noGrp="1"/>
          </p:cNvSpPr>
          <p:nvPr>
            <p:ph sz="half" idx="2"/>
          </p:nvPr>
        </p:nvSpPr>
        <p:spPr>
          <a:xfrm>
            <a:off x="444136" y="6000205"/>
            <a:ext cx="5747657" cy="513323"/>
          </a:xfrm>
        </p:spPr>
        <p:txBody>
          <a:bodyPr>
            <a:normAutofit fontScale="85000" lnSpcReduction="10000"/>
          </a:bodyPr>
          <a:lstStyle/>
          <a:p>
            <a:r>
              <a:rPr lang="cs-CZ"/>
              <a:t>dále po jednom Mexiko, Finsko, Japonsko, dva španělské filmy</a:t>
            </a:r>
            <a:endParaRPr lang="en-GB"/>
          </a:p>
          <a:p>
            <a:endParaRPr lang="en-GB"/>
          </a:p>
        </p:txBody>
      </p:sp>
    </p:spTree>
    <p:extLst>
      <p:ext uri="{BB962C8B-B14F-4D97-AF65-F5344CB8AC3E}">
        <p14:creationId xmlns:p14="http://schemas.microsoft.com/office/powerpoint/2010/main" val="40053250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6B9811-1A5F-42B8-881E-53BA2C6CEC39}"/>
              </a:ext>
            </a:extLst>
          </p:cNvPr>
          <p:cNvSpPr>
            <a:spLocks noGrp="1"/>
          </p:cNvSpPr>
          <p:nvPr>
            <p:ph type="title"/>
          </p:nvPr>
        </p:nvSpPr>
        <p:spPr>
          <a:xfrm>
            <a:off x="7867744" y="263527"/>
            <a:ext cx="3690257" cy="1450757"/>
          </a:xfrm>
        </p:spPr>
        <p:txBody>
          <a:bodyPr>
            <a:normAutofit fontScale="90000"/>
          </a:bodyPr>
          <a:lstStyle/>
          <a:p>
            <a:br>
              <a:rPr lang="cs-CZ" sz="2700" dirty="0"/>
            </a:br>
            <a:br>
              <a:rPr lang="cs-CZ" sz="2700" dirty="0"/>
            </a:br>
            <a:br>
              <a:rPr lang="cs-CZ" sz="2700" dirty="0"/>
            </a:br>
            <a:br>
              <a:rPr lang="cs-CZ" sz="2700" dirty="0"/>
            </a:br>
            <a:br>
              <a:rPr lang="cs-CZ" sz="2700" dirty="0"/>
            </a:br>
            <a:br>
              <a:rPr lang="cs-CZ" sz="2700" dirty="0"/>
            </a:br>
            <a:r>
              <a:rPr lang="cs-CZ" sz="3100" b="1" dirty="0"/>
              <a:t>Pavol </a:t>
            </a:r>
            <a:r>
              <a:rPr lang="cs-CZ" sz="3100" b="1" dirty="0" err="1"/>
              <a:t>Čambala</a:t>
            </a:r>
            <a:r>
              <a:rPr lang="cs-CZ" sz="3100" b="1" dirty="0"/>
              <a:t> (vlevo) a Willi Forst (uprostřed) v Bratislavě v roce 1941</a:t>
            </a:r>
            <a:endParaRPr lang="cs-CZ" b="1" dirty="0"/>
          </a:p>
        </p:txBody>
      </p:sp>
      <p:pic>
        <p:nvPicPr>
          <p:cNvPr id="5" name="Zástupný obsah 4">
            <a:extLst>
              <a:ext uri="{FF2B5EF4-FFF2-40B4-BE49-F238E27FC236}">
                <a16:creationId xmlns:a16="http://schemas.microsoft.com/office/drawing/2014/main" id="{4BFDB6B8-9FBB-461C-BE6C-A0065929C6A0}"/>
              </a:ext>
            </a:extLst>
          </p:cNvPr>
          <p:cNvPicPr>
            <a:picLocks noChangeAspect="1"/>
          </p:cNvPicPr>
          <p:nvPr/>
        </p:nvPicPr>
        <p:blipFill>
          <a:blip r:embed="rId2"/>
          <a:stretch>
            <a:fillRect/>
          </a:stretch>
        </p:blipFill>
        <p:spPr>
          <a:xfrm>
            <a:off x="633999" y="1091069"/>
            <a:ext cx="6909801" cy="4412430"/>
          </a:xfrm>
          <a:prstGeom prst="rect">
            <a:avLst/>
          </a:prstGeom>
        </p:spPr>
      </p:pic>
      <p:sp>
        <p:nvSpPr>
          <p:cNvPr id="9" name="Content Placeholder 8">
            <a:extLst>
              <a:ext uri="{FF2B5EF4-FFF2-40B4-BE49-F238E27FC236}">
                <a16:creationId xmlns:a16="http://schemas.microsoft.com/office/drawing/2014/main" id="{88886CE8-651D-40BC-B006-8F0807CB8E92}"/>
              </a:ext>
            </a:extLst>
          </p:cNvPr>
          <p:cNvSpPr>
            <a:spLocks noGrp="1"/>
          </p:cNvSpPr>
          <p:nvPr>
            <p:ph idx="1"/>
          </p:nvPr>
        </p:nvSpPr>
        <p:spPr>
          <a:xfrm>
            <a:off x="7859485" y="2198914"/>
            <a:ext cx="3690257" cy="3670180"/>
          </a:xfrm>
        </p:spPr>
        <p:txBody>
          <a:bodyPr>
            <a:normAutofit/>
          </a:bodyPr>
          <a:lstStyle/>
          <a:p>
            <a:r>
              <a:rPr lang="cs-CZ" sz="1800" b="1" dirty="0" err="1">
                <a:effectLst/>
                <a:latin typeface="Calibri" panose="020F0502020204030204" pitchFamily="34" charset="0"/>
                <a:ea typeface="Calibri" panose="020F0502020204030204" pitchFamily="34" charset="0"/>
                <a:cs typeface="Times New Roman" panose="02020603050405020304" pitchFamily="18" charset="0"/>
              </a:rPr>
              <a:t>Ústredná</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správa spojených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kín</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b="1" dirty="0">
                <a:latin typeface="Calibri" panose="020F0502020204030204" pitchFamily="34" charset="0"/>
                <a:cs typeface="Times New Roman" panose="02020603050405020304" pitchFamily="18" charset="0"/>
              </a:rPr>
              <a:t>Společnost Nástup</a:t>
            </a:r>
          </a:p>
          <a:p>
            <a:r>
              <a:rPr lang="cs-CZ" sz="1800" b="1" dirty="0">
                <a:latin typeface="Calibri" panose="020F0502020204030204" pitchFamily="34" charset="0"/>
                <a:cs typeface="Times New Roman" panose="02020603050405020304" pitchFamily="18" charset="0"/>
              </a:rPr>
              <a:t>Týdeník Nástup</a:t>
            </a:r>
            <a:endParaRPr lang="en-US" dirty="0"/>
          </a:p>
        </p:txBody>
      </p:sp>
    </p:spTree>
    <p:extLst>
      <p:ext uri="{BB962C8B-B14F-4D97-AF65-F5344CB8AC3E}">
        <p14:creationId xmlns:p14="http://schemas.microsoft.com/office/powerpoint/2010/main" val="26509800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4C65E1-023C-2B7C-67E2-6D3985E9C2A6}"/>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100" dirty="0" err="1">
                <a:solidFill>
                  <a:schemeClr val="tx1">
                    <a:lumMod val="85000"/>
                    <a:lumOff val="15000"/>
                  </a:schemeClr>
                </a:solidFill>
              </a:rPr>
              <a:t>Maďarsko</a:t>
            </a:r>
            <a:endParaRPr lang="en-US" sz="6100" dirty="0">
              <a:solidFill>
                <a:schemeClr val="tx1">
                  <a:lumMod val="85000"/>
                  <a:lumOff val="15000"/>
                </a:schemeClr>
              </a:solidFill>
            </a:endParaRPr>
          </a:p>
        </p:txBody>
      </p:sp>
      <p:pic>
        <p:nvPicPr>
          <p:cNvPr id="5" name="Zástupný obsah 4" descr="Obsah obrázku tabulka&#10;&#10;Popis byl vytvořen automaticky">
            <a:extLst>
              <a:ext uri="{FF2B5EF4-FFF2-40B4-BE49-F238E27FC236}">
                <a16:creationId xmlns:a16="http://schemas.microsoft.com/office/drawing/2014/main" id="{505AC1A7-6DCC-4355-B175-4C64F9CB4711}"/>
              </a:ext>
            </a:extLst>
          </p:cNvPr>
          <p:cNvPicPr>
            <a:picLocks noGrp="1" noChangeAspect="1"/>
          </p:cNvPicPr>
          <p:nvPr>
            <p:ph idx="1"/>
          </p:nvPr>
        </p:nvPicPr>
        <p:blipFill>
          <a:blip r:embed="rId2"/>
          <a:stretch>
            <a:fillRect/>
          </a:stretch>
        </p:blipFill>
        <p:spPr>
          <a:xfrm>
            <a:off x="782295" y="1084854"/>
            <a:ext cx="6912217" cy="4164609"/>
          </a:xfrm>
          <a:prstGeom prst="rect">
            <a:avLst/>
          </a:prstGeom>
        </p:spPr>
      </p:pic>
    </p:spTree>
    <p:extLst>
      <p:ext uri="{BB962C8B-B14F-4D97-AF65-F5344CB8AC3E}">
        <p14:creationId xmlns:p14="http://schemas.microsoft.com/office/powerpoint/2010/main" val="2210252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3677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000783-375D-8605-7F72-FB6B51221FCF}"/>
              </a:ext>
            </a:extLst>
          </p:cNvPr>
          <p:cNvSpPr>
            <a:spLocks noGrp="1"/>
          </p:cNvSpPr>
          <p:nvPr>
            <p:ph type="title"/>
          </p:nvPr>
        </p:nvSpPr>
        <p:spPr/>
        <p:txBody>
          <a:bodyPr/>
          <a:lstStyle/>
          <a:p>
            <a:r>
              <a:rPr lang="cs-CZ" dirty="0"/>
              <a:t>žánry</a:t>
            </a:r>
          </a:p>
        </p:txBody>
      </p:sp>
      <p:graphicFrame>
        <p:nvGraphicFramePr>
          <p:cNvPr id="4" name="Chart 2" descr="Zdroj: ">
            <a:extLst>
              <a:ext uri="{FF2B5EF4-FFF2-40B4-BE49-F238E27FC236}">
                <a16:creationId xmlns:a16="http://schemas.microsoft.com/office/drawing/2014/main" id="{47F83FAA-D66F-6DF4-BB10-A00C6FAFA005}"/>
              </a:ext>
            </a:extLst>
          </p:cNvPr>
          <p:cNvGraphicFramePr>
            <a:graphicFrameLocks noGrp="1"/>
          </p:cNvGraphicFramePr>
          <p:nvPr>
            <p:ph idx="1"/>
            <p:extLst>
              <p:ext uri="{D42A27DB-BD31-4B8C-83A1-F6EECF244321}">
                <p14:modId xmlns:p14="http://schemas.microsoft.com/office/powerpoint/2010/main" val="3125306169"/>
              </p:ext>
            </p:extLst>
          </p:nvPr>
        </p:nvGraphicFramePr>
        <p:xfrm>
          <a:off x="1066800" y="1579135"/>
          <a:ext cx="10058400" cy="430795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ovéPole 5">
            <a:extLst>
              <a:ext uri="{FF2B5EF4-FFF2-40B4-BE49-F238E27FC236}">
                <a16:creationId xmlns:a16="http://schemas.microsoft.com/office/drawing/2014/main" id="{C8447F63-137B-EE59-75C4-5B6D2ACC36A1}"/>
              </a:ext>
            </a:extLst>
          </p:cNvPr>
          <p:cNvSpPr txBox="1"/>
          <p:nvPr/>
        </p:nvSpPr>
        <p:spPr>
          <a:xfrm>
            <a:off x="1066800" y="5742888"/>
            <a:ext cx="10717658" cy="463397"/>
          </a:xfrm>
          <a:prstGeom prst="rect">
            <a:avLst/>
          </a:prstGeom>
          <a:noFill/>
        </p:spPr>
        <p:txBody>
          <a:bodyPr wrap="square">
            <a:spAutoFit/>
          </a:bodyPr>
          <a:lstStyle/>
          <a:p>
            <a:pPr algn="just">
              <a:lnSpc>
                <a:spcPct val="150000"/>
              </a:lnSpc>
              <a:spcAft>
                <a:spcPts val="300"/>
              </a:spcAft>
            </a:pP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Zdroj: NFA, f.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Lucernafilm</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s.r.o.,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inv</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č. 185, číslo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evid</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jednotky 29, XIII. Dodatky, Seznamy filmů.</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16944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Detektivní film v protektorátu</a:t>
            </a:r>
            <a:endParaRPr lang="en-GB"/>
          </a:p>
        </p:txBody>
      </p:sp>
      <p:sp>
        <p:nvSpPr>
          <p:cNvPr id="4" name="Zástupný symbol pro obsah 3"/>
          <p:cNvSpPr>
            <a:spLocks noGrp="1"/>
          </p:cNvSpPr>
          <p:nvPr>
            <p:ph sz="half" idx="2"/>
          </p:nvPr>
        </p:nvSpPr>
        <p:spPr>
          <a:xfrm>
            <a:off x="1097280" y="2003461"/>
            <a:ext cx="4937760" cy="3957073"/>
          </a:xfrm>
        </p:spPr>
        <p:txBody>
          <a:bodyPr>
            <a:normAutofit fontScale="92500" lnSpcReduction="20000"/>
          </a:bodyPr>
          <a:lstStyle/>
          <a:p>
            <a:r>
              <a:rPr lang="cs-CZ" dirty="0"/>
              <a:t>„K psaní detektivek jsem se dostal tak, že jsem je nejdříve četl, a to od útlého mládí a tak důkladně, že to dnes mohu nazvat studiem. Podle mínění jistých kruhů bych měl být tedy dnes veskrze prolezlý špatností. Avšak místo toho, abych před vámi stál jako </a:t>
            </a:r>
            <a:r>
              <a:rPr lang="cs-CZ" b="1" dirty="0"/>
              <a:t>individuum několikrát trestané</a:t>
            </a:r>
            <a:r>
              <a:rPr lang="cs-CZ" dirty="0"/>
              <a:t>, představuji se vám jako </a:t>
            </a:r>
            <a:r>
              <a:rPr lang="cs-CZ" b="1" dirty="0"/>
              <a:t>zastánce názoru, že lehká (a tedy i detektivní) četba je neodstranitelnou nutností a že tedy potřebuje tvůrčí pracovníky při nejmenším stejně svědomité a zdatné jako jiné druhy umělecké tvorby.</a:t>
            </a:r>
            <a:r>
              <a:rPr lang="cs-CZ" dirty="0"/>
              <a:t>“                                            </a:t>
            </a:r>
            <a:endParaRPr lang="en-GB" dirty="0"/>
          </a:p>
          <a:p>
            <a:r>
              <a:rPr lang="cs-CZ" dirty="0"/>
              <a:t>                                                                                               Eduard </a:t>
            </a:r>
            <a:r>
              <a:rPr lang="cs-CZ" dirty="0" err="1"/>
              <a:t>Fiker</a:t>
            </a:r>
            <a:endParaRPr lang="en-GB" dirty="0"/>
          </a:p>
          <a:p>
            <a:r>
              <a:rPr lang="cs-CZ" dirty="0"/>
              <a:t>anon., Na okraj „Paklíče“: na obranu detektivky. </a:t>
            </a:r>
            <a:r>
              <a:rPr lang="cs-CZ" i="1" dirty="0" err="1"/>
              <a:t>Kinorevue</a:t>
            </a:r>
            <a:r>
              <a:rPr lang="cs-CZ" dirty="0"/>
              <a:t> 10, 12. 7. </a:t>
            </a:r>
            <a:r>
              <a:rPr lang="cs-CZ" b="1" dirty="0"/>
              <a:t>1944</a:t>
            </a:r>
            <a:endParaRPr lang="en-GB" b="1" dirty="0"/>
          </a:p>
          <a:p>
            <a:endParaRPr lang="en-GB" dirty="0"/>
          </a:p>
        </p:txBody>
      </p:sp>
      <p:sp>
        <p:nvSpPr>
          <p:cNvPr id="5" name="Zástupný symbol pro text 4"/>
          <p:cNvSpPr>
            <a:spLocks noGrp="1"/>
          </p:cNvSpPr>
          <p:nvPr>
            <p:ph type="body" sz="quarter" idx="3"/>
          </p:nvPr>
        </p:nvSpPr>
        <p:spPr>
          <a:xfrm>
            <a:off x="6278880" y="1907012"/>
            <a:ext cx="4937760" cy="696851"/>
          </a:xfrm>
        </p:spPr>
        <p:txBody>
          <a:bodyPr>
            <a:normAutofit fontScale="85000" lnSpcReduction="20000"/>
          </a:bodyPr>
          <a:lstStyle/>
          <a:p>
            <a:endParaRPr lang="cs-CZ" i="1" dirty="0"/>
          </a:p>
          <a:p>
            <a:r>
              <a:rPr lang="cs-CZ" i="1" dirty="0"/>
              <a:t>Těžký život dobrodruha </a:t>
            </a:r>
            <a:r>
              <a:rPr lang="cs-CZ" dirty="0"/>
              <a:t>(Martin Frič, 1941)</a:t>
            </a:r>
            <a:r>
              <a:rPr lang="cs-CZ" i="1" dirty="0"/>
              <a:t> </a:t>
            </a:r>
          </a:p>
          <a:p>
            <a:endParaRPr lang="en-GB" dirty="0"/>
          </a:p>
        </p:txBody>
      </p:sp>
      <p:pic>
        <p:nvPicPr>
          <p:cNvPr id="7" name="Zástupný symbol pro obsah 4"/>
          <p:cNvPicPr>
            <a:picLocks noGrp="1" noChangeAspect="1"/>
          </p:cNvPicPr>
          <p:nvPr>
            <p:ph sz="quarter" idx="4"/>
          </p:nvPr>
        </p:nvPicPr>
        <p:blipFill>
          <a:blip r:embed="rId2"/>
          <a:stretch>
            <a:fillRect/>
          </a:stretch>
        </p:blipFill>
        <p:spPr>
          <a:xfrm>
            <a:off x="7065800" y="2582334"/>
            <a:ext cx="3537130" cy="3662514"/>
          </a:xfrm>
          <a:prstGeom prst="rect">
            <a:avLst/>
          </a:prstGeom>
        </p:spPr>
      </p:pic>
    </p:spTree>
    <p:extLst>
      <p:ext uri="{BB962C8B-B14F-4D97-AF65-F5344CB8AC3E}">
        <p14:creationId xmlns:p14="http://schemas.microsoft.com/office/powerpoint/2010/main" val="38063769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4"/>
            <a:ext cx="10058400" cy="1306158"/>
          </a:xfrm>
        </p:spPr>
        <p:txBody>
          <a:bodyPr>
            <a:normAutofit/>
          </a:bodyPr>
          <a:lstStyle/>
          <a:p>
            <a:r>
              <a:rPr lang="cs-CZ" sz="4400" dirty="0"/>
              <a:t>Krok do tmy (Martin Frič, 1938; scénář: Eduard </a:t>
            </a:r>
            <a:r>
              <a:rPr lang="cs-CZ" sz="4400" dirty="0" err="1"/>
              <a:t>Fiker</a:t>
            </a:r>
            <a:r>
              <a:rPr lang="cs-CZ" sz="4400" dirty="0"/>
              <a:t>, František Čáp)</a:t>
            </a:r>
            <a:endParaRPr lang="en-GB" sz="4400" dirty="0"/>
          </a:p>
        </p:txBody>
      </p:sp>
      <p:sp>
        <p:nvSpPr>
          <p:cNvPr id="3" name="Zástupný symbol pro obsah 2"/>
          <p:cNvSpPr>
            <a:spLocks noGrp="1"/>
          </p:cNvSpPr>
          <p:nvPr>
            <p:ph sz="half" idx="1"/>
          </p:nvPr>
        </p:nvSpPr>
        <p:spPr/>
        <p:txBody>
          <a:bodyPr>
            <a:normAutofit/>
          </a:bodyPr>
          <a:lstStyle/>
          <a:p>
            <a:r>
              <a:rPr lang="en-GB" dirty="0"/>
              <a:t> </a:t>
            </a:r>
          </a:p>
        </p:txBody>
      </p:sp>
      <p:pic>
        <p:nvPicPr>
          <p:cNvPr id="5" name="Zástupný symbol pro obsah 4"/>
          <p:cNvPicPr>
            <a:picLocks noGrp="1" noChangeAspect="1"/>
          </p:cNvPicPr>
          <p:nvPr>
            <p:ph sz="half" idx="2"/>
          </p:nvPr>
        </p:nvPicPr>
        <p:blipFill>
          <a:blip r:embed="rId2"/>
          <a:stretch>
            <a:fillRect/>
          </a:stretch>
        </p:blipFill>
        <p:spPr>
          <a:xfrm>
            <a:off x="6239155" y="1925794"/>
            <a:ext cx="5770432" cy="4243920"/>
          </a:xfrm>
          <a:prstGeom prst="rect">
            <a:avLst/>
          </a:prstGeom>
        </p:spPr>
      </p:pic>
      <p:sp>
        <p:nvSpPr>
          <p:cNvPr id="6" name="TextovéPole 5">
            <a:extLst>
              <a:ext uri="{FF2B5EF4-FFF2-40B4-BE49-F238E27FC236}">
                <a16:creationId xmlns:a16="http://schemas.microsoft.com/office/drawing/2014/main" id="{7C8F9F4E-B337-3366-2FE7-2B89B6EF97F8}"/>
              </a:ext>
            </a:extLst>
          </p:cNvPr>
          <p:cNvSpPr txBox="1"/>
          <p:nvPr/>
        </p:nvSpPr>
        <p:spPr>
          <a:xfrm>
            <a:off x="182413" y="1745076"/>
            <a:ext cx="6056742" cy="4272323"/>
          </a:xfrm>
          <a:prstGeom prst="rect">
            <a:avLst/>
          </a:prstGeom>
          <a:noFill/>
        </p:spPr>
        <p:txBody>
          <a:bodyPr wrap="square">
            <a:spAutoFit/>
          </a:bodyPr>
          <a:lstStyle/>
          <a:p>
            <a:pPr algn="just">
              <a:lnSpc>
                <a:spcPct val="107000"/>
              </a:lnSpc>
              <a:spcAft>
                <a:spcPts val="800"/>
              </a:spcAft>
            </a:pP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Pressa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5.2.1938, č. 29, s. 2: „[…] ačkoliv se mluví o české detektivce, neodehrává se v Praze, nebo někde v Československu, nýbrž její děj je volen tak, aby mohl býti umístěn kdekoliv v některém velkém hlavním městě celého kontinentu.“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dirty="0" err="1">
                <a:effectLst/>
                <a:latin typeface="Times New Roman" panose="02020603050405020304" pitchFamily="18" charset="0"/>
                <a:ea typeface="Calibri" panose="020F0502020204030204" pitchFamily="34" charset="0"/>
              </a:rPr>
              <a:t>A.M.Brousil</a:t>
            </a:r>
            <a:r>
              <a:rPr lang="cs-CZ" sz="1800" dirty="0">
                <a:effectLst/>
                <a:latin typeface="Times New Roman" panose="02020603050405020304" pitchFamily="18" charset="0"/>
                <a:ea typeface="Calibri" panose="020F0502020204030204" pitchFamily="34" charset="0"/>
              </a:rPr>
              <a:t> ve Venkově píše: „[…] najednou pronikl do filmu styl </a:t>
            </a:r>
            <a:r>
              <a:rPr lang="cs-CZ" sz="1800" dirty="0" err="1">
                <a:effectLst/>
                <a:latin typeface="Times New Roman" panose="02020603050405020304" pitchFamily="18" charset="0"/>
                <a:ea typeface="Calibri" panose="020F0502020204030204" pitchFamily="34" charset="0"/>
              </a:rPr>
              <a:t>haasovský</a:t>
            </a:r>
            <a:r>
              <a:rPr lang="cs-CZ" sz="1800" dirty="0">
                <a:effectLst/>
                <a:latin typeface="Times New Roman" panose="02020603050405020304" pitchFamily="18" charset="0"/>
                <a:ea typeface="Calibri" panose="020F0502020204030204" pitchFamily="34" charset="0"/>
              </a:rPr>
              <a:t>; krátké, úsečně mluvené, rádoby ironické a svrchovaně cynické věty, které ovšem nepůsobí samozřejmě, prozrazujíce svůj odvozený původ.“</a:t>
            </a:r>
          </a:p>
          <a:p>
            <a:pPr algn="just">
              <a:lnSpc>
                <a:spcPct val="150000"/>
              </a:lnSpc>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Pro říšská kina byly přijaty tři filmy: </a:t>
            </a:r>
            <a:r>
              <a:rPr lang="cs-CZ" sz="1800" cap="small" dirty="0">
                <a:effectLst/>
                <a:latin typeface="Times New Roman" panose="02020603050405020304" pitchFamily="18" charset="0"/>
                <a:ea typeface="Calibri" panose="020F0502020204030204" pitchFamily="34" charset="0"/>
                <a:cs typeface="Times New Roman" panose="02020603050405020304" pitchFamily="18" charset="0"/>
              </a:rPr>
              <a:t>Krok do tmy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cap="small" dirty="0">
                <a:effectLst/>
                <a:latin typeface="Times New Roman" panose="02020603050405020304" pitchFamily="18" charset="0"/>
                <a:ea typeface="Calibri" panose="020F0502020204030204" pitchFamily="34" charset="0"/>
                <a:cs typeface="Times New Roman" panose="02020603050405020304" pitchFamily="18" charset="0"/>
              </a:rPr>
              <a:t>Noční motýl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cap="small" dirty="0">
                <a:effectLst/>
                <a:latin typeface="Times New Roman" panose="02020603050405020304" pitchFamily="18" charset="0"/>
                <a:ea typeface="Calibri" panose="020F0502020204030204" pitchFamily="34" charset="0"/>
                <a:cs typeface="Times New Roman" panose="02020603050405020304" pitchFamily="18" charset="0"/>
              </a:rPr>
              <a:t>Modrý závoj</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dirty="0">
                <a:effectLst/>
                <a:latin typeface="Times New Roman" panose="02020603050405020304" pitchFamily="18" charset="0"/>
                <a:ea typeface="Calibri" panose="020F0502020204030204" pitchFamily="34" charset="0"/>
              </a:rPr>
              <a:t>Distribuce v Říši od: 15. 1. 1943 (</a:t>
            </a:r>
            <a:r>
              <a:rPr lang="cs-CZ" sz="1800" cap="small" dirty="0">
                <a:effectLst/>
                <a:latin typeface="Times New Roman" panose="02020603050405020304" pitchFamily="18" charset="0"/>
                <a:ea typeface="Calibri" panose="020F0502020204030204" pitchFamily="34" charset="0"/>
              </a:rPr>
              <a:t>Krok do tmy</a:t>
            </a:r>
            <a:r>
              <a:rPr lang="cs-CZ" sz="1800" dirty="0">
                <a:effectLst/>
                <a:latin typeface="Times New Roman" panose="02020603050405020304" pitchFamily="18" charset="0"/>
                <a:ea typeface="Calibri" panose="020F0502020204030204" pitchFamily="34" charset="0"/>
              </a:rPr>
              <a:t>), 12. 3. 1943 (</a:t>
            </a:r>
            <a:r>
              <a:rPr lang="cs-CZ" sz="1800" cap="small" dirty="0">
                <a:effectLst/>
                <a:latin typeface="Times New Roman" panose="02020603050405020304" pitchFamily="18" charset="0"/>
                <a:ea typeface="Calibri" panose="020F0502020204030204" pitchFamily="34" charset="0"/>
              </a:rPr>
              <a:t>Noční motý</a:t>
            </a:r>
            <a:r>
              <a:rPr lang="cs-CZ" sz="1800" dirty="0">
                <a:effectLst/>
                <a:latin typeface="Times New Roman" panose="02020603050405020304" pitchFamily="18" charset="0"/>
                <a:ea typeface="Calibri" panose="020F0502020204030204" pitchFamily="34" charset="0"/>
              </a:rPr>
              <a:t>l) a 8. 9. 1944 (</a:t>
            </a:r>
            <a:r>
              <a:rPr lang="cs-CZ" sz="1800" cap="small" dirty="0">
                <a:effectLst/>
                <a:latin typeface="Times New Roman" panose="02020603050405020304" pitchFamily="18" charset="0"/>
                <a:ea typeface="Calibri" panose="020F0502020204030204" pitchFamily="34" charset="0"/>
              </a:rPr>
              <a:t>Modrý závoj</a:t>
            </a:r>
            <a:r>
              <a:rPr lang="cs-CZ" sz="1800" dirty="0">
                <a:effectLst/>
                <a:latin typeface="Times New Roman" panose="02020603050405020304" pitchFamily="18" charset="0"/>
                <a:ea typeface="Calibri" panose="020F0502020204030204" pitchFamily="34" charset="0"/>
              </a:rPr>
              <a:t>)</a:t>
            </a:r>
            <a:endParaRPr lang="cs-CZ" dirty="0"/>
          </a:p>
        </p:txBody>
      </p:sp>
    </p:spTree>
    <p:extLst>
      <p:ext uri="{BB962C8B-B14F-4D97-AF65-F5344CB8AC3E}">
        <p14:creationId xmlns:p14="http://schemas.microsoft.com/office/powerpoint/2010/main" val="2549717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6B97A9-0833-94D3-C3DD-C1396BC5CC2B}"/>
              </a:ext>
            </a:extLst>
          </p:cNvPr>
          <p:cNvSpPr>
            <a:spLocks noGrp="1"/>
          </p:cNvSpPr>
          <p:nvPr>
            <p:ph type="title"/>
          </p:nvPr>
        </p:nvSpPr>
        <p:spPr>
          <a:xfrm>
            <a:off x="6728459" y="634946"/>
            <a:ext cx="4821283" cy="1450757"/>
          </a:xfrm>
        </p:spPr>
        <p:txBody>
          <a:bodyPr vert="horz" lIns="91440" tIns="45720" rIns="91440" bIns="45720" rtlCol="0" anchor="b">
            <a:normAutofit/>
          </a:bodyPr>
          <a:lstStyle/>
          <a:p>
            <a:r>
              <a:rPr lang="en-US"/>
              <a:t>Tulák Macoun</a:t>
            </a:r>
          </a:p>
        </p:txBody>
      </p:sp>
      <p:pic>
        <p:nvPicPr>
          <p:cNvPr id="8" name="Zástupný obsah 7" descr="Obsah obrázku text, noviny, účtenka&#10;&#10;Popis byl vytvořen automaticky">
            <a:extLst>
              <a:ext uri="{FF2B5EF4-FFF2-40B4-BE49-F238E27FC236}">
                <a16:creationId xmlns:a16="http://schemas.microsoft.com/office/drawing/2014/main" id="{BFBE6B67-E04C-E211-C644-EAC66499174C}"/>
              </a:ext>
            </a:extLst>
          </p:cNvPr>
          <p:cNvPicPr>
            <a:picLocks noGrp="1" noChangeAspect="1"/>
          </p:cNvPicPr>
          <p:nvPr>
            <p:ph sz="half" idx="2"/>
          </p:nvPr>
        </p:nvPicPr>
        <p:blipFill>
          <a:blip r:embed="rId2"/>
          <a:stretch>
            <a:fillRect/>
          </a:stretch>
        </p:blipFill>
        <p:spPr>
          <a:xfrm>
            <a:off x="458336" y="1232213"/>
            <a:ext cx="2784700" cy="1587278"/>
          </a:xfrm>
          <a:prstGeom prst="rect">
            <a:avLst/>
          </a:prstGeom>
        </p:spPr>
      </p:pic>
      <p:pic>
        <p:nvPicPr>
          <p:cNvPr id="6" name="Zástupný obsah 5" descr="Obsah obrázku text, noviny&#10;&#10;Popis byl vytvořen automaticky">
            <a:extLst>
              <a:ext uri="{FF2B5EF4-FFF2-40B4-BE49-F238E27FC236}">
                <a16:creationId xmlns:a16="http://schemas.microsoft.com/office/drawing/2014/main" id="{6FE6B050-3577-E1FF-60CB-C1F16AF39204}"/>
              </a:ext>
            </a:extLst>
          </p:cNvPr>
          <p:cNvPicPr>
            <a:picLocks noChangeAspect="1"/>
          </p:cNvPicPr>
          <p:nvPr/>
        </p:nvPicPr>
        <p:blipFill>
          <a:blip r:embed="rId3"/>
          <a:stretch>
            <a:fillRect/>
          </a:stretch>
        </p:blipFill>
        <p:spPr>
          <a:xfrm>
            <a:off x="3664752" y="2928024"/>
            <a:ext cx="2295082" cy="2578744"/>
          </a:xfrm>
          <a:prstGeom prst="rect">
            <a:avLst/>
          </a:prstGeom>
        </p:spPr>
      </p:pic>
      <p:sp>
        <p:nvSpPr>
          <p:cNvPr id="12" name="Content Placeholder 11">
            <a:extLst>
              <a:ext uri="{FF2B5EF4-FFF2-40B4-BE49-F238E27FC236}">
                <a16:creationId xmlns:a16="http://schemas.microsoft.com/office/drawing/2014/main" id="{7DA51B44-9F7E-88A6-357A-712E7C3F62D7}"/>
              </a:ext>
            </a:extLst>
          </p:cNvPr>
          <p:cNvSpPr>
            <a:spLocks noGrp="1"/>
          </p:cNvSpPr>
          <p:nvPr>
            <p:ph sz="half" idx="1"/>
          </p:nvPr>
        </p:nvSpPr>
        <p:spPr>
          <a:xfrm>
            <a:off x="6728459" y="2198914"/>
            <a:ext cx="4821283" cy="3670180"/>
          </a:xfrm>
        </p:spPr>
        <p:txBody>
          <a:bodyPr vert="horz" lIns="0" tIns="45720" rIns="0" bIns="45720" rtlCol="0">
            <a:normAutofit/>
          </a:bodyPr>
          <a:lstStyle/>
          <a:p>
            <a:r>
              <a:rPr lang="cs-CZ" sz="1800" b="1">
                <a:effectLst/>
                <a:latin typeface="Calibri" panose="020F0502020204030204" pitchFamily="34" charset="0"/>
                <a:ea typeface="Calibri" panose="020F0502020204030204" pitchFamily="34" charset="0"/>
                <a:cs typeface="Times New Roman" panose="02020603050405020304" pitchFamily="18" charset="0"/>
              </a:rPr>
              <a:t>Bronzová medail</a:t>
            </a:r>
            <a:r>
              <a:rPr lang="cs-CZ" sz="1800" b="1">
                <a:latin typeface="Calibri" panose="020F0502020204030204" pitchFamily="34" charset="0"/>
                <a:ea typeface="Calibri" panose="020F0502020204030204" pitchFamily="34" charset="0"/>
                <a:cs typeface="Times New Roman" panose="02020603050405020304" pitchFamily="18" charset="0"/>
              </a:rPr>
              <a:t>e</a:t>
            </a:r>
          </a:p>
          <a:p>
            <a:endParaRPr lang="cs-CZ" sz="1800" b="1">
              <a:effectLst/>
              <a:latin typeface="Calibri" panose="020F0502020204030204" pitchFamily="34" charset="0"/>
              <a:ea typeface="Calibri" panose="020F0502020204030204" pitchFamily="34" charset="0"/>
              <a:cs typeface="Times New Roman" panose="02020603050405020304" pitchFamily="18" charset="0"/>
            </a:endParaRPr>
          </a:p>
          <a:p>
            <a:r>
              <a:rPr lang="cs-CZ" sz="1800">
                <a:effectLst/>
                <a:latin typeface="Calibri" panose="020F0502020204030204" pitchFamily="34" charset="0"/>
                <a:ea typeface="Calibri" panose="020F0502020204030204" pitchFamily="34" charset="0"/>
                <a:cs typeface="Times New Roman" panose="02020603050405020304" pitchFamily="18" charset="0"/>
              </a:rPr>
              <a:t>Dohoda o filmových záležitostech: K. H. Frank a Leopold </a:t>
            </a:r>
            <a:r>
              <a:rPr lang="cs-CZ" sz="1800" err="1">
                <a:effectLst/>
                <a:latin typeface="Calibri" panose="020F0502020204030204" pitchFamily="34" charset="0"/>
                <a:ea typeface="Calibri" panose="020F0502020204030204" pitchFamily="34" charset="0"/>
                <a:cs typeface="Times New Roman" panose="02020603050405020304" pitchFamily="18" charset="0"/>
              </a:rPr>
              <a:t>Gutterer</a:t>
            </a:r>
            <a:r>
              <a:rPr lang="cs-CZ" sz="1800">
                <a:effectLst/>
                <a:latin typeface="Calibri" panose="020F0502020204030204" pitchFamily="34" charset="0"/>
                <a:ea typeface="Calibri" panose="020F0502020204030204" pitchFamily="34" charset="0"/>
                <a:cs typeface="Times New Roman" panose="02020603050405020304" pitchFamily="18" charset="0"/>
              </a:rPr>
              <a:t>: 17.7.42 – „na budoucích Bienále v Benátkách by již české filmy neměly být uváděny.</a:t>
            </a:r>
          </a:p>
          <a:p>
            <a:endParaRPr lang="cs-CZ" sz="1800">
              <a:latin typeface="Calibri" panose="020F0502020204030204" pitchFamily="34" charset="0"/>
              <a:ea typeface="Calibri" panose="020F0502020204030204" pitchFamily="34" charset="0"/>
              <a:cs typeface="Times New Roman" panose="02020603050405020304" pitchFamily="18" charset="0"/>
            </a:endParaRPr>
          </a:p>
          <a:p>
            <a:r>
              <a:rPr lang="cs-CZ" sz="1800">
                <a:effectLst/>
                <a:latin typeface="Calibri" panose="020F0502020204030204" pitchFamily="34" charset="0"/>
                <a:ea typeface="Calibri" panose="020F0502020204030204" pitchFamily="34" charset="0"/>
                <a:cs typeface="Times New Roman" panose="02020603050405020304" pitchFamily="18" charset="0"/>
              </a:rPr>
              <a:t>56.00-1.00.00</a:t>
            </a:r>
          </a:p>
          <a:p>
            <a:endParaRPr lang="cs-CZ" sz="1800">
              <a:latin typeface="Calibri" panose="020F0502020204030204" pitchFamily="34" charset="0"/>
              <a:cs typeface="Times New Roman" panose="02020603050405020304" pitchFamily="18" charset="0"/>
            </a:endParaRPr>
          </a:p>
          <a:p>
            <a:r>
              <a:rPr lang="cs-CZ" sz="1800">
                <a:latin typeface="Calibri" panose="020F0502020204030204" pitchFamily="34" charset="0"/>
                <a:cs typeface="Times New Roman" panose="02020603050405020304" pitchFamily="18" charset="0"/>
              </a:rPr>
              <a:t>Bohéma: 35.15; 50.00</a:t>
            </a:r>
            <a:endParaRPr lang="en-US"/>
          </a:p>
        </p:txBody>
      </p:sp>
    </p:spTree>
    <p:extLst>
      <p:ext uri="{BB962C8B-B14F-4D97-AF65-F5344CB8AC3E}">
        <p14:creationId xmlns:p14="http://schemas.microsoft.com/office/powerpoint/2010/main" val="26509236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sp>
        <p:nvSpPr>
          <p:cNvPr id="4" name="Zástupný symbol pro obsah 3"/>
          <p:cNvSpPr>
            <a:spLocks noGrp="1"/>
          </p:cNvSpPr>
          <p:nvPr>
            <p:ph sz="half" idx="2"/>
          </p:nvPr>
        </p:nvSpPr>
        <p:spPr>
          <a:xfrm>
            <a:off x="1097280" y="2137025"/>
            <a:ext cx="4937760" cy="3823509"/>
          </a:xfrm>
        </p:spPr>
        <p:txBody>
          <a:bodyPr>
            <a:normAutofit fontScale="92500" lnSpcReduction="10000"/>
          </a:bodyPr>
          <a:lstStyle/>
          <a:p>
            <a:r>
              <a:rPr lang="cs-CZ" i="1" dirty="0"/>
              <a:t>Pelikán má alibi</a:t>
            </a:r>
            <a:r>
              <a:rPr lang="cs-CZ" dirty="0"/>
              <a:t> (Miroslav Cikán, 1940)</a:t>
            </a:r>
          </a:p>
          <a:p>
            <a:r>
              <a:rPr lang="cs-CZ" sz="1800" dirty="0">
                <a:effectLst/>
                <a:latin typeface="Times New Roman" panose="02020603050405020304" pitchFamily="18" charset="0"/>
                <a:ea typeface="Calibri" panose="020F0502020204030204" pitchFamily="34" charset="0"/>
              </a:rPr>
              <a:t>detektivní veselohra, veselá detektivka, „detektivní sensace“ nebo také „detektivní lidová veselohra“</a:t>
            </a:r>
            <a:endParaRPr lang="en-GB" dirty="0"/>
          </a:p>
          <a:p>
            <a:r>
              <a:rPr lang="cs-CZ" i="1" dirty="0"/>
              <a:t>Těžký život dobrodruha </a:t>
            </a:r>
            <a:r>
              <a:rPr lang="cs-CZ" dirty="0"/>
              <a:t>(Martin Frič, 1941)</a:t>
            </a:r>
            <a:r>
              <a:rPr lang="cs-CZ" i="1" dirty="0"/>
              <a:t> </a:t>
            </a:r>
          </a:p>
          <a:p>
            <a:r>
              <a:rPr lang="cs-CZ" i="1" dirty="0"/>
              <a:t>Čtrnáctý u stolu</a:t>
            </a:r>
            <a:r>
              <a:rPr lang="cs-CZ" dirty="0"/>
              <a:t> (Oldřich Nový – Antonín Zelenka, 1943)</a:t>
            </a:r>
            <a:endParaRPr lang="en-GB" dirty="0"/>
          </a:p>
          <a:p>
            <a:r>
              <a:rPr lang="cs-CZ" i="1" dirty="0"/>
              <a:t>Paklíč </a:t>
            </a:r>
            <a:r>
              <a:rPr lang="cs-CZ" dirty="0"/>
              <a:t>(Miroslav Cikán, 1944)</a:t>
            </a:r>
            <a:endParaRPr lang="en-GB" dirty="0"/>
          </a:p>
          <a:p>
            <a:endParaRPr lang="cs-CZ" dirty="0"/>
          </a:p>
          <a:p>
            <a:r>
              <a:rPr lang="cs-CZ" dirty="0"/>
              <a:t>----</a:t>
            </a:r>
          </a:p>
          <a:p>
            <a:r>
              <a:rPr lang="cs-CZ" i="1" dirty="0"/>
              <a:t>13. revír</a:t>
            </a:r>
            <a:r>
              <a:rPr lang="cs-CZ" dirty="0"/>
              <a:t> (Martin Frič, 1946)</a:t>
            </a:r>
            <a:endParaRPr lang="en-GB" dirty="0"/>
          </a:p>
          <a:p>
            <a:endParaRPr lang="en-GB" dirty="0"/>
          </a:p>
          <a:p>
            <a:endParaRPr lang="en-GB" dirty="0"/>
          </a:p>
        </p:txBody>
      </p:sp>
      <p:sp>
        <p:nvSpPr>
          <p:cNvPr id="5" name="Zástupný symbol pro text 4"/>
          <p:cNvSpPr>
            <a:spLocks noGrp="1"/>
          </p:cNvSpPr>
          <p:nvPr>
            <p:ph type="body" sz="quarter" idx="3"/>
          </p:nvPr>
        </p:nvSpPr>
        <p:spPr/>
        <p:txBody>
          <a:bodyPr/>
          <a:lstStyle/>
          <a:p>
            <a:r>
              <a:rPr lang="cs-CZ"/>
              <a:t>Eduard </a:t>
            </a:r>
            <a:r>
              <a:rPr lang="cs-CZ" err="1"/>
              <a:t>Fiker</a:t>
            </a:r>
            <a:endParaRPr lang="en-GB"/>
          </a:p>
        </p:txBody>
      </p:sp>
      <p:pic>
        <p:nvPicPr>
          <p:cNvPr id="7" name="Zástupný symbol pro obsah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444343" y="2626405"/>
            <a:ext cx="3840327" cy="3505529"/>
          </a:xfrm>
        </p:spPr>
      </p:pic>
    </p:spTree>
    <p:extLst>
      <p:ext uri="{BB962C8B-B14F-4D97-AF65-F5344CB8AC3E}">
        <p14:creationId xmlns:p14="http://schemas.microsoft.com/office/powerpoint/2010/main" val="9118287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7" name="Rectangle 2056">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59" name="Straight Connector 2058">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Vražda v Ostrovní ulici - iVysílání | Česká televize">
            <a:extLst>
              <a:ext uri="{FF2B5EF4-FFF2-40B4-BE49-F238E27FC236}">
                <a16:creationId xmlns:a16="http://schemas.microsoft.com/office/drawing/2014/main" id="{BC465FE6-A6A9-7F6C-3427-C58BFC477A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331"/>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F2B28BDD-5969-1F1C-1511-B72980B1D71D}"/>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cs-CZ" sz="3600" dirty="0">
                <a:solidFill>
                  <a:srgbClr val="FFFFFF"/>
                </a:solidFill>
              </a:rPr>
              <a:t>Vražda v Ostrovní ulici (1933) </a:t>
            </a:r>
            <a:endParaRPr lang="en-US" sz="3600" dirty="0">
              <a:solidFill>
                <a:srgbClr val="FFFFFF"/>
              </a:solidFill>
            </a:endParaRPr>
          </a:p>
        </p:txBody>
      </p:sp>
      <p:sp>
        <p:nvSpPr>
          <p:cNvPr id="2063" name="Rectangle 2062">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687366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4162BAA8-6290-A817-A174-CBA9630F4FFE}"/>
              </a:ext>
            </a:extLst>
          </p:cNvPr>
          <p:cNvSpPr>
            <a:spLocks noGrp="1"/>
          </p:cNvSpPr>
          <p:nvPr>
            <p:ph type="title"/>
          </p:nvPr>
        </p:nvSpPr>
        <p:spPr/>
        <p:txBody>
          <a:bodyPr/>
          <a:lstStyle/>
          <a:p>
            <a:r>
              <a:rPr lang="cs-CZ" dirty="0"/>
              <a:t>Detektivka a hodnotová proměna společnosti</a:t>
            </a:r>
          </a:p>
        </p:txBody>
      </p:sp>
      <p:sp>
        <p:nvSpPr>
          <p:cNvPr id="8" name="Zástupný obsah 7">
            <a:extLst>
              <a:ext uri="{FF2B5EF4-FFF2-40B4-BE49-F238E27FC236}">
                <a16:creationId xmlns:a16="http://schemas.microsoft.com/office/drawing/2014/main" id="{37A88B3E-86D2-211F-B5FD-51E8E668DD63}"/>
              </a:ext>
            </a:extLst>
          </p:cNvPr>
          <p:cNvSpPr>
            <a:spLocks noGrp="1"/>
          </p:cNvSpPr>
          <p:nvPr>
            <p:ph idx="1"/>
          </p:nvPr>
        </p:nvSpPr>
        <p:spPr/>
        <p:txBody>
          <a:bodyPr/>
          <a:lstStyle/>
          <a:p>
            <a:r>
              <a:rPr lang="cs-CZ" dirty="0"/>
              <a:t>Kritika liberalismu a parlamentní demokracie</a:t>
            </a:r>
          </a:p>
          <a:p>
            <a:r>
              <a:rPr lang="cs-CZ" dirty="0"/>
              <a:t>„užitečná“ a „neužitečná“ detektivka</a:t>
            </a:r>
          </a:p>
          <a:p>
            <a:r>
              <a:rPr lang="cs-CZ" dirty="0" err="1"/>
              <a:t>Protibraková</a:t>
            </a:r>
            <a:r>
              <a:rPr lang="cs-CZ" dirty="0"/>
              <a:t> kampaň v literatuře</a:t>
            </a:r>
          </a:p>
          <a:p>
            <a:endParaRPr lang="cs-CZ" dirty="0"/>
          </a:p>
        </p:txBody>
      </p:sp>
    </p:spTree>
    <p:extLst>
      <p:ext uri="{BB962C8B-B14F-4D97-AF65-F5344CB8AC3E}">
        <p14:creationId xmlns:p14="http://schemas.microsoft.com/office/powerpoint/2010/main" val="31272380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F6332B-6B62-EB26-43E0-E7DA37C24A3C}"/>
              </a:ext>
            </a:extLst>
          </p:cNvPr>
          <p:cNvSpPr>
            <a:spLocks noGrp="1"/>
          </p:cNvSpPr>
          <p:nvPr>
            <p:ph type="title"/>
          </p:nvPr>
        </p:nvSpPr>
        <p:spPr/>
        <p:txBody>
          <a:bodyPr/>
          <a:lstStyle/>
          <a:p>
            <a:endParaRPr lang="cs-CZ"/>
          </a:p>
        </p:txBody>
      </p:sp>
      <p:pic>
        <p:nvPicPr>
          <p:cNvPr id="3074" name="Picture 2" descr="Ovesný: Divoký západ č. 66. 1940">
            <a:extLst>
              <a:ext uri="{FF2B5EF4-FFF2-40B4-BE49-F238E27FC236}">
                <a16:creationId xmlns:a16="http://schemas.microsoft.com/office/drawing/2014/main" id="{8954FCF9-4550-68A7-51BF-85D9ED0C17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27498" y="1370701"/>
            <a:ext cx="3567208" cy="48782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lza Buddhova - obálka knihy">
            <a:extLst>
              <a:ext uri="{FF2B5EF4-FFF2-40B4-BE49-F238E27FC236}">
                <a16:creationId xmlns:a16="http://schemas.microsoft.com/office/drawing/2014/main" id="{56929EAA-1BFD-391E-39DB-542AED7BCD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193" y="1376737"/>
            <a:ext cx="3433095" cy="487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4615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Rectangle 103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Nadpis 4">
            <a:extLst>
              <a:ext uri="{FF2B5EF4-FFF2-40B4-BE49-F238E27FC236}">
                <a16:creationId xmlns:a16="http://schemas.microsoft.com/office/drawing/2014/main" id="{51460D20-EBD7-760E-9569-C1D9B906AFBE}"/>
              </a:ext>
            </a:extLst>
          </p:cNvPr>
          <p:cNvSpPr>
            <a:spLocks noGrp="1"/>
          </p:cNvSpPr>
          <p:nvPr>
            <p:ph type="title"/>
          </p:nvPr>
        </p:nvSpPr>
        <p:spPr>
          <a:xfrm>
            <a:off x="5181601" y="634946"/>
            <a:ext cx="6368142" cy="1450757"/>
          </a:xfrm>
        </p:spPr>
        <p:txBody>
          <a:bodyPr>
            <a:normAutofit/>
          </a:bodyPr>
          <a:lstStyle/>
          <a:p>
            <a:r>
              <a:rPr lang="cs-CZ" b="1" i="0" u="none" strike="noStrike" baseline="0">
                <a:latin typeface="MinionPro-Regular"/>
              </a:rPr>
              <a:t>Brak, </a:t>
            </a:r>
            <a:r>
              <a:rPr lang="cs-CZ" b="1" i="0" u="none" strike="noStrike" baseline="0" err="1">
                <a:latin typeface="MinionPro-Regular"/>
              </a:rPr>
              <a:t>morzakor</a:t>
            </a:r>
            <a:r>
              <a:rPr lang="cs-CZ" b="1" i="0" u="none" strike="noStrike" baseline="0">
                <a:latin typeface="MinionPro-Regular"/>
              </a:rPr>
              <a:t>, vyloučená literatura</a:t>
            </a:r>
            <a:endParaRPr lang="cs-CZ" b="1"/>
          </a:p>
        </p:txBody>
      </p:sp>
      <p:pic>
        <p:nvPicPr>
          <p:cNvPr id="1026" name="Picture 2" descr="Plamen vzpoury - obálka knihy">
            <a:extLst>
              <a:ext uri="{FF2B5EF4-FFF2-40B4-BE49-F238E27FC236}">
                <a16:creationId xmlns:a16="http://schemas.microsoft.com/office/drawing/2014/main" id="{BC545598-6A7F-2F8E-FEA0-BBC7D559E2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81" b="-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Zástupný obsah 5">
            <a:extLst>
              <a:ext uri="{FF2B5EF4-FFF2-40B4-BE49-F238E27FC236}">
                <a16:creationId xmlns:a16="http://schemas.microsoft.com/office/drawing/2014/main" id="{573449A5-31FD-FFB0-69D8-085D48AAF808}"/>
              </a:ext>
            </a:extLst>
          </p:cNvPr>
          <p:cNvSpPr>
            <a:spLocks noGrp="1"/>
          </p:cNvSpPr>
          <p:nvPr>
            <p:ph idx="1"/>
          </p:nvPr>
        </p:nvSpPr>
        <p:spPr>
          <a:xfrm>
            <a:off x="5181601" y="2198914"/>
            <a:ext cx="6368142" cy="3670180"/>
          </a:xfrm>
        </p:spPr>
        <p:txBody>
          <a:bodyPr>
            <a:normAutofit fontScale="70000" lnSpcReduction="20000"/>
          </a:bodyPr>
          <a:lstStyle/>
          <a:p>
            <a:r>
              <a:rPr lang="cs-CZ" dirty="0"/>
              <a:t>Pavel Janáček, Literární brak. Operace vyloučení, operace nahrazení, 1938-1951. Host, 2004</a:t>
            </a:r>
          </a:p>
          <a:p>
            <a:endParaRPr lang="cs-CZ" dirty="0"/>
          </a:p>
          <a:p>
            <a:r>
              <a:rPr lang="cs-CZ" dirty="0"/>
              <a:t>Kampaň proti braku – 1938-1942</a:t>
            </a:r>
          </a:p>
          <a:p>
            <a:endParaRPr lang="cs-CZ" dirty="0"/>
          </a:p>
          <a:p>
            <a:r>
              <a:rPr lang="cs-CZ" dirty="0"/>
              <a:t>Leden 1939 – soutěž Rodokapsu na </a:t>
            </a:r>
            <a:r>
              <a:rPr lang="cs-CZ" i="1" dirty="0"/>
              <a:t>původní</a:t>
            </a:r>
            <a:r>
              <a:rPr lang="cs-CZ" dirty="0"/>
              <a:t> dobrodružný nebo detektivní román; dřív překlady; střet s vizí národní literatur za druhé republiky </a:t>
            </a:r>
          </a:p>
          <a:p>
            <a:r>
              <a:rPr lang="cs-CZ" dirty="0"/>
              <a:t>Plamen vzpoury – Bob </a:t>
            </a:r>
            <a:r>
              <a:rPr lang="cs-CZ" dirty="0" err="1"/>
              <a:t>Peters</a:t>
            </a:r>
            <a:r>
              <a:rPr lang="cs-CZ" dirty="0"/>
              <a:t> (Josef Peterka; Bob Hurikán)</a:t>
            </a:r>
          </a:p>
          <a:p>
            <a:endParaRPr lang="cs-CZ" dirty="0"/>
          </a:p>
          <a:p>
            <a:r>
              <a:rPr lang="cs-CZ" dirty="0"/>
              <a:t>Druhá republika – kniha jako pilíř národní existence</a:t>
            </a:r>
          </a:p>
          <a:p>
            <a:r>
              <a:rPr lang="cs-CZ" dirty="0"/>
              <a:t>Národ jako tělo a kniha jako potrava vs. románové sešity, </a:t>
            </a:r>
            <a:r>
              <a:rPr lang="cs-CZ" dirty="0" err="1"/>
              <a:t>morzakor</a:t>
            </a:r>
            <a:r>
              <a:rPr lang="cs-CZ" dirty="0"/>
              <a:t>, </a:t>
            </a:r>
            <a:r>
              <a:rPr lang="cs-CZ" dirty="0" err="1"/>
              <a:t>limzakor</a:t>
            </a:r>
            <a:r>
              <a:rPr lang="cs-CZ" dirty="0"/>
              <a:t>  </a:t>
            </a:r>
          </a:p>
          <a:p>
            <a:r>
              <a:rPr lang="cs-CZ" dirty="0"/>
              <a:t>Únor-březen 1939 – útok spisovatele Hadrbolce (cit. s. 77) nebo skupiny tzv. ruralistů – František </a:t>
            </a:r>
            <a:r>
              <a:rPr lang="cs-CZ" dirty="0" err="1"/>
              <a:t>Křelina</a:t>
            </a:r>
            <a:r>
              <a:rPr lang="cs-CZ" dirty="0"/>
              <a:t>, Josef Knap ad. (78)</a:t>
            </a:r>
          </a:p>
        </p:txBody>
      </p:sp>
    </p:spTree>
    <p:extLst>
      <p:ext uri="{BB962C8B-B14F-4D97-AF65-F5344CB8AC3E}">
        <p14:creationId xmlns:p14="http://schemas.microsoft.com/office/powerpoint/2010/main" val="5784672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88E3E14-9B21-9F29-669A-2802B5CB4C4F}"/>
              </a:ext>
            </a:extLst>
          </p:cNvPr>
          <p:cNvSpPr>
            <a:spLocks noGrp="1"/>
          </p:cNvSpPr>
          <p:nvPr>
            <p:ph idx="4294967295"/>
          </p:nvPr>
        </p:nvSpPr>
        <p:spPr>
          <a:xfrm>
            <a:off x="839056" y="544531"/>
            <a:ext cx="10058400" cy="5416924"/>
          </a:xfrm>
        </p:spPr>
        <p:txBody>
          <a:bodyPr>
            <a:normAutofit/>
          </a:bodyPr>
          <a:lstStyle/>
          <a:p>
            <a:r>
              <a:rPr lang="cs-CZ" dirty="0"/>
              <a:t>Od roku 1939 se objevovaly časopisecké satirické texty o továrnách na výrobu braku. Do této linie patří také humoristický román Vladimíra Tůmy Těžký život dobrodruha a </a:t>
            </a:r>
            <a:r>
              <a:rPr lang="cs-CZ" dirty="0" err="1"/>
              <a:t>fričův</a:t>
            </a:r>
            <a:r>
              <a:rPr lang="cs-CZ" dirty="0"/>
              <a:t> film podle tohoto románu se stal součástí proti brakové kampaně</a:t>
            </a:r>
          </a:p>
          <a:p>
            <a:r>
              <a:rPr lang="cs-CZ" dirty="0"/>
              <a:t>vznikaly parodie na populární žánry a v době, kdy proti braková kampaň vrcholila napsal Brdečka známou parodii </a:t>
            </a:r>
            <a:r>
              <a:rPr lang="cs-CZ" b="1" dirty="0"/>
              <a:t>Limonádový </a:t>
            </a:r>
            <a:r>
              <a:rPr lang="cs-CZ" b="1" dirty="0" err="1"/>
              <a:t>Joe</a:t>
            </a:r>
            <a:r>
              <a:rPr lang="cs-CZ" dirty="0"/>
              <a:t>, která vznikla na objednávku časopisu Ahoj, tedy časopisu který sám populární literaturu produkoval.</a:t>
            </a:r>
          </a:p>
        </p:txBody>
      </p:sp>
    </p:spTree>
    <p:extLst>
      <p:ext uri="{BB962C8B-B14F-4D97-AF65-F5344CB8AC3E}">
        <p14:creationId xmlns:p14="http://schemas.microsoft.com/office/powerpoint/2010/main" val="9982446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03F4472-7D44-DBD6-F227-A7C29F9660A6}"/>
              </a:ext>
            </a:extLst>
          </p:cNvPr>
          <p:cNvSpPr txBox="1"/>
          <p:nvPr/>
        </p:nvSpPr>
        <p:spPr>
          <a:xfrm>
            <a:off x="1405847" y="426753"/>
            <a:ext cx="9380305" cy="5909310"/>
          </a:xfrm>
          <a:prstGeom prst="rect">
            <a:avLst/>
          </a:prstGeom>
          <a:noFill/>
        </p:spPr>
        <p:txBody>
          <a:bodyPr wrap="square">
            <a:spAutoFit/>
          </a:bodyPr>
          <a:lstStyle/>
          <a:p>
            <a:r>
              <a:rPr lang="cs-CZ" dirty="0"/>
              <a:t>Občas se objevily i </a:t>
            </a:r>
            <a:r>
              <a:rPr lang="cs-CZ" b="1" dirty="0"/>
              <a:t>obrany</a:t>
            </a:r>
            <a:r>
              <a:rPr lang="cs-CZ" dirty="0"/>
              <a:t> populární literatury, například SK Neumann v roce 1939 ve fejetonu lidových novin chválí sešitové westerny a detektivní romány za to, že nabízí „naději z vysoce morálních válí hrdinský kostí a zdraví statečných a věrných mužů i žen spravedlivých a chytrých mstitelů“. </a:t>
            </a:r>
          </a:p>
          <a:p>
            <a:endParaRPr lang="cs-CZ" dirty="0"/>
          </a:p>
          <a:p>
            <a:r>
              <a:rPr lang="cs-CZ" dirty="0"/>
              <a:t>Josef Hora ve sloupku českého slova obhajoval dobrodružné romány tím že uspokojují potřebu určitého ideálu: „někde na světě přece musí být dokonalost něco co můžeme obdivovat bez výhrad a omezení a pravda je že takových typů je nejvíc v naivní dobrodružné literatuře pro lid ona vychází vstříc našemu tíhnutí k dokonalosti.“</a:t>
            </a:r>
          </a:p>
          <a:p>
            <a:endParaRPr lang="cs-CZ" dirty="0"/>
          </a:p>
          <a:p>
            <a:r>
              <a:rPr lang="cs-CZ" dirty="0"/>
              <a:t> V roce 1940 otiskl Karel </a:t>
            </a:r>
            <a:r>
              <a:rPr lang="cs-CZ" dirty="0" err="1"/>
              <a:t>šulc</a:t>
            </a:r>
            <a:r>
              <a:rPr lang="cs-CZ" dirty="0"/>
              <a:t> v úvahu přímo v rodokapsu: „Já říkám že být zkažený literaturou je ohromné je to pocit úžasný lepší než když jim do zkažen životem myslím že statečný Buffalo </a:t>
            </a:r>
            <a:r>
              <a:rPr lang="cs-CZ" dirty="0" err="1"/>
              <a:t>bill</a:t>
            </a:r>
            <a:r>
              <a:rPr lang="cs-CZ" dirty="0"/>
              <a:t> a řekněme </a:t>
            </a:r>
            <a:r>
              <a:rPr lang="cs-CZ" dirty="0" err="1"/>
              <a:t>Old</a:t>
            </a:r>
            <a:r>
              <a:rPr lang="cs-CZ" dirty="0"/>
              <a:t> </a:t>
            </a:r>
            <a:r>
              <a:rPr lang="cs-CZ" dirty="0" err="1"/>
              <a:t>Shatterhand</a:t>
            </a:r>
            <a:r>
              <a:rPr lang="cs-CZ" dirty="0"/>
              <a:t> bijící mužně a bez fňukání všechny ty lotrasy jimiž se hemží život i modrá prérie nezpůsobily mezi mládeží ani zdaleka tolik škody kolik jí mezi školou už nepovinnými čtenáři způsobili </a:t>
            </a:r>
            <a:r>
              <a:rPr lang="cs-CZ" dirty="0" err="1"/>
              <a:t>zola</a:t>
            </a:r>
            <a:r>
              <a:rPr lang="cs-CZ" dirty="0"/>
              <a:t> </a:t>
            </a:r>
            <a:r>
              <a:rPr lang="cs-CZ" dirty="0" err="1"/>
              <a:t>arcibašev</a:t>
            </a:r>
            <a:r>
              <a:rPr lang="cs-CZ" dirty="0"/>
              <a:t> a pro méně náročné Hladík či kdokoliv jiný který se představoval ne sice se skalpem rudokožci ale se skalpem umění jemuž také stáhl vlasy z hlavy“</a:t>
            </a:r>
          </a:p>
          <a:p>
            <a:endParaRPr lang="cs-CZ" dirty="0"/>
          </a:p>
          <a:p>
            <a:r>
              <a:rPr lang="cs-CZ" dirty="0"/>
              <a:t>Šlo tedy obvykle o </a:t>
            </a:r>
            <a:r>
              <a:rPr lang="cs-CZ" b="1" dirty="0"/>
              <a:t>antropologické pojetí </a:t>
            </a:r>
            <a:r>
              <a:rPr lang="cs-CZ" dirty="0"/>
              <a:t>potřeby literatury pro lid </a:t>
            </a:r>
          </a:p>
          <a:p>
            <a:endParaRPr lang="cs-CZ" dirty="0"/>
          </a:p>
          <a:p>
            <a:r>
              <a:rPr lang="cs-CZ" dirty="0"/>
              <a:t>Odpor proti </a:t>
            </a:r>
            <a:r>
              <a:rPr lang="cs-CZ" dirty="0" err="1"/>
              <a:t>antibrakové</a:t>
            </a:r>
            <a:r>
              <a:rPr lang="cs-CZ" dirty="0"/>
              <a:t> kampani se projevoval také ze strany autorů dobrodružné beletrie a články na obranu zábavné četby vycházely například rozruchu kde je publikoval mimo jiné Eduard </a:t>
            </a:r>
            <a:r>
              <a:rPr lang="cs-CZ" dirty="0" err="1"/>
              <a:t>Fiker</a:t>
            </a:r>
            <a:r>
              <a:rPr lang="cs-CZ" dirty="0"/>
              <a:t> </a:t>
            </a:r>
          </a:p>
        </p:txBody>
      </p:sp>
    </p:spTree>
    <p:extLst>
      <p:ext uri="{BB962C8B-B14F-4D97-AF65-F5344CB8AC3E}">
        <p14:creationId xmlns:p14="http://schemas.microsoft.com/office/powerpoint/2010/main" val="3133260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4DB2BE-11DB-EC7E-16D3-90245BD494D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D8513AA-196E-5FA7-1F2C-2215D63A2C78}"/>
              </a:ext>
            </a:extLst>
          </p:cNvPr>
          <p:cNvSpPr>
            <a:spLocks noGrp="1"/>
          </p:cNvSpPr>
          <p:nvPr>
            <p:ph idx="1"/>
          </p:nvPr>
        </p:nvSpPr>
        <p:spPr/>
        <p:txBody>
          <a:bodyPr>
            <a:normAutofit lnSpcReduction="10000"/>
          </a:bodyPr>
          <a:lstStyle/>
          <a:p>
            <a:r>
              <a:rPr lang="cs-CZ" dirty="0"/>
              <a:t>1941 – zastavení westernové edice Divoký západ a krátce i </a:t>
            </a:r>
            <a:r>
              <a:rPr lang="cs-CZ" dirty="0" err="1"/>
              <a:t>Rodopapsu</a:t>
            </a:r>
            <a:r>
              <a:rPr lang="cs-CZ" dirty="0"/>
              <a:t>, ten opět povolen se sníženým počtem stran a nákladem</a:t>
            </a:r>
          </a:p>
          <a:p>
            <a:r>
              <a:rPr lang="cs-CZ" dirty="0"/>
              <a:t>proti zastavení této produkce byly okupační orgány a jejich hospodářské zájmy – na podněty vydavatelů těchto časopisů; </a:t>
            </a:r>
          </a:p>
          <a:p>
            <a:pPr lvl="1"/>
            <a:endParaRPr lang="cs-CZ" dirty="0"/>
          </a:p>
          <a:p>
            <a:pPr lvl="1"/>
            <a:r>
              <a:rPr lang="cs-CZ" dirty="0"/>
              <a:t>Operace vyloučení – tj. vyjmutí literárního braku z literární kultury - bylo prvkem pronárodně myšlené české cenzury</a:t>
            </a:r>
          </a:p>
          <a:p>
            <a:pPr lvl="1"/>
            <a:r>
              <a:rPr lang="cs-CZ" dirty="0"/>
              <a:t> v počátcích okupace se tato česká neoficiální a rozptýlená cenzura stavěla jako alternativa k protinárodně pociťované cenzuře německé.</a:t>
            </a:r>
          </a:p>
          <a:p>
            <a:pPr lvl="1"/>
            <a:r>
              <a:rPr lang="cs-CZ" dirty="0"/>
              <a:t> Když literární cenzuru převzalo Moravcovo ministerstvo lidové osvěty, zbavilo se pozůstatku českého programu a přešlo na program německý a protinárodní</a:t>
            </a:r>
          </a:p>
          <a:p>
            <a:pPr lvl="1"/>
            <a:r>
              <a:rPr lang="cs-CZ" dirty="0"/>
              <a:t>Zábavní literatura byla německou cenzurou povolená </a:t>
            </a:r>
          </a:p>
          <a:p>
            <a:pPr lvl="1"/>
            <a:r>
              <a:rPr lang="cs-CZ" dirty="0"/>
              <a:t>Po válce bylo toto zachování zábavní literatury v provozu a utlumení </a:t>
            </a:r>
            <a:r>
              <a:rPr lang="cs-CZ" dirty="0" err="1"/>
              <a:t>protibrakové</a:t>
            </a:r>
            <a:r>
              <a:rPr lang="cs-CZ" dirty="0"/>
              <a:t> kampaně v r. 1942 chápáno jako výsledek protičeské okupační kulturní politiky</a:t>
            </a:r>
          </a:p>
        </p:txBody>
      </p:sp>
    </p:spTree>
    <p:extLst>
      <p:ext uri="{BB962C8B-B14F-4D97-AF65-F5344CB8AC3E}">
        <p14:creationId xmlns:p14="http://schemas.microsoft.com/office/powerpoint/2010/main" val="2837456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B55FD6-9969-F7AA-9EDF-E20257B6C3CD}"/>
              </a:ext>
            </a:extLst>
          </p:cNvPr>
          <p:cNvSpPr>
            <a:spLocks noGrp="1"/>
          </p:cNvSpPr>
          <p:nvPr>
            <p:ph type="title"/>
          </p:nvPr>
        </p:nvSpPr>
        <p:spPr/>
        <p:txBody>
          <a:bodyPr/>
          <a:lstStyle/>
          <a:p>
            <a:r>
              <a:rPr lang="cs-CZ" dirty="0"/>
              <a:t>Vladislav Vančura, lektorské posudky a užitečnost</a:t>
            </a:r>
          </a:p>
        </p:txBody>
      </p:sp>
      <p:sp>
        <p:nvSpPr>
          <p:cNvPr id="3" name="Zástupný obsah 2">
            <a:extLst>
              <a:ext uri="{FF2B5EF4-FFF2-40B4-BE49-F238E27FC236}">
                <a16:creationId xmlns:a16="http://schemas.microsoft.com/office/drawing/2014/main" id="{0A1FD606-2906-8CC2-9155-CA324AD95A21}"/>
              </a:ext>
            </a:extLst>
          </p:cNvPr>
          <p:cNvSpPr>
            <a:spLocks noGrp="1"/>
          </p:cNvSpPr>
          <p:nvPr>
            <p:ph idx="1"/>
          </p:nvPr>
        </p:nvSpPr>
        <p:spPr/>
        <p:txBody>
          <a:bodyPr>
            <a:normAutofit lnSpcReduction="10000"/>
          </a:bodyPr>
          <a:lstStyle/>
          <a:p>
            <a:r>
              <a:rPr lang="cs-CZ" sz="1800" dirty="0">
                <a:effectLst/>
                <a:latin typeface="Times New Roman" panose="02020603050405020304" pitchFamily="18" charset="0"/>
                <a:ea typeface="Calibri" panose="020F0502020204030204" pitchFamily="34" charset="0"/>
              </a:rPr>
              <a:t>Sbor filmových lektorů – zřízen ministrem Kratochvílem (listopad 1941)</a:t>
            </a:r>
          </a:p>
          <a:p>
            <a:r>
              <a:rPr lang="cs-CZ" sz="1800" b="1" dirty="0">
                <a:effectLst/>
                <a:latin typeface="Times New Roman" panose="02020603050405020304" pitchFamily="18" charset="0"/>
                <a:ea typeface="Calibri" panose="020F0502020204030204" pitchFamily="34" charset="0"/>
              </a:rPr>
              <a:t>„užitečnost“ ve smyslu výchovy pro národní tradice a pro upevňování národní jednoty </a:t>
            </a:r>
            <a:endParaRPr lang="cs-CZ" sz="1800" b="1" dirty="0">
              <a:latin typeface="Times New Roman" panose="02020603050405020304" pitchFamily="18" charset="0"/>
              <a:ea typeface="Calibri" panose="020F0502020204030204" pitchFamily="34" charset="0"/>
            </a:endParaRPr>
          </a:p>
          <a:p>
            <a:r>
              <a:rPr lang="cs-CZ" sz="1800" dirty="0">
                <a:latin typeface="Times New Roman" panose="02020603050405020304" pitchFamily="18" charset="0"/>
              </a:rPr>
              <a:t>Odmítnutí námětu </a:t>
            </a:r>
            <a:r>
              <a:rPr lang="cs-CZ" sz="1800" i="1" dirty="0">
                <a:effectLst/>
                <a:latin typeface="Times New Roman" panose="02020603050405020304" pitchFamily="18" charset="0"/>
                <a:ea typeface="Calibri" panose="020F0502020204030204" pitchFamily="34" charset="0"/>
              </a:rPr>
              <a:t>Domek v Polední ulici</a:t>
            </a:r>
            <a:r>
              <a:rPr lang="cs-CZ" sz="1800" dirty="0">
                <a:effectLst/>
                <a:latin typeface="Times New Roman" panose="02020603050405020304" pitchFamily="18" charset="0"/>
                <a:ea typeface="Calibri" panose="020F0502020204030204" pitchFamily="34" charset="0"/>
              </a:rPr>
              <a:t> proto, že správnému systému národní výchovy </a:t>
            </a:r>
            <a:r>
              <a:rPr lang="cs-CZ" sz="1800" i="1" dirty="0">
                <a:effectLst/>
                <a:latin typeface="Times New Roman" panose="02020603050405020304" pitchFamily="18" charset="0"/>
                <a:ea typeface="Calibri" panose="020F0502020204030204" pitchFamily="34" charset="0"/>
              </a:rPr>
              <a:t>nevyhovuje</a:t>
            </a:r>
            <a:r>
              <a:rPr lang="cs-CZ" sz="1800" dirty="0">
                <a:effectLst/>
                <a:latin typeface="Times New Roman" panose="02020603050405020304" pitchFamily="18" charset="0"/>
                <a:ea typeface="Calibri" panose="020F0502020204030204" pitchFamily="34" charset="0"/>
              </a:rPr>
              <a:t>: „Jde o neškodný a také o </a:t>
            </a:r>
            <a:r>
              <a:rPr lang="cs-CZ" sz="1800" b="1" dirty="0">
                <a:effectLst/>
                <a:latin typeface="Times New Roman" panose="02020603050405020304" pitchFamily="18" charset="0"/>
                <a:ea typeface="Calibri" panose="020F0502020204030204" pitchFamily="34" charset="0"/>
              </a:rPr>
              <a:t>neužitečný</a:t>
            </a:r>
            <a:r>
              <a:rPr lang="cs-CZ" sz="1800" dirty="0">
                <a:effectLst/>
                <a:latin typeface="Times New Roman" panose="02020603050405020304" pitchFamily="18" charset="0"/>
                <a:ea typeface="Calibri" panose="020F0502020204030204" pitchFamily="34" charset="0"/>
              </a:rPr>
              <a:t> text, který má pramalý význam. Hodnotíme-li však filmové podnikání jako věc národní osvěty, nemůžeme ovšem souhlasit, aby veřejnost byla krmena podobnou nevýraznou </a:t>
            </a:r>
            <a:r>
              <a:rPr lang="cs-CZ" sz="1800" b="1" dirty="0">
                <a:effectLst/>
                <a:latin typeface="Times New Roman" panose="02020603050405020304" pitchFamily="18" charset="0"/>
                <a:ea typeface="Calibri" panose="020F0502020204030204" pitchFamily="34" charset="0"/>
              </a:rPr>
              <a:t>potravou</a:t>
            </a:r>
            <a:r>
              <a:rPr lang="cs-CZ" sz="1800" dirty="0">
                <a:effectLst/>
                <a:latin typeface="Times New Roman" panose="02020603050405020304" pitchFamily="18" charset="0"/>
                <a:ea typeface="Calibri" panose="020F0502020204030204" pitchFamily="34" charset="0"/>
              </a:rPr>
              <a:t>.“ </a:t>
            </a:r>
          </a:p>
          <a:p>
            <a:pPr algn="just">
              <a:lnSpc>
                <a:spcPct val="107000"/>
              </a:lnSpc>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Námět </a:t>
            </a:r>
            <a:r>
              <a:rPr lang="cs-CZ" sz="1800" cap="small" dirty="0">
                <a:effectLst/>
                <a:latin typeface="Times New Roman" panose="02020603050405020304" pitchFamily="18" charset="0"/>
                <a:ea typeface="Calibri" panose="020F0502020204030204" pitchFamily="34" charset="0"/>
                <a:cs typeface="Times New Roman" panose="02020603050405020304" pitchFamily="18" charset="0"/>
              </a:rPr>
              <a:t>Těžkého života dobrodruha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příslib „obveselení i užitku“ - výchovy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dirty="0">
                <a:effectLst/>
                <a:latin typeface="Times New Roman" panose="02020603050405020304" pitchFamily="18" charset="0"/>
                <a:ea typeface="Calibri" panose="020F0502020204030204" pitchFamily="34" charset="0"/>
              </a:rPr>
              <a:t>V posudku na </a:t>
            </a:r>
            <a:r>
              <a:rPr lang="cs-CZ" sz="1800" cap="small" dirty="0">
                <a:effectLst/>
                <a:latin typeface="Times New Roman" panose="02020603050405020304" pitchFamily="18" charset="0"/>
                <a:ea typeface="Calibri" panose="020F0502020204030204" pitchFamily="34" charset="0"/>
              </a:rPr>
              <a:t>Těžký život dobrodruha </a:t>
            </a:r>
            <a:r>
              <a:rPr lang="cs-CZ" sz="1800" dirty="0">
                <a:effectLst/>
                <a:latin typeface="Times New Roman" panose="02020603050405020304" pitchFamily="18" charset="0"/>
                <a:ea typeface="Calibri" panose="020F0502020204030204" pitchFamily="34" charset="0"/>
              </a:rPr>
              <a:t>varoval proti tomu, aby policisté byli zobrazováni jako nezodpovědní „</a:t>
            </a:r>
            <a:r>
              <a:rPr lang="cs-CZ" sz="1800" dirty="0" err="1">
                <a:effectLst/>
                <a:latin typeface="Times New Roman" panose="02020603050405020304" pitchFamily="18" charset="0"/>
                <a:ea typeface="Calibri" panose="020F0502020204030204" pitchFamily="34" charset="0"/>
              </a:rPr>
              <a:t>hračičkové</a:t>
            </a:r>
            <a:r>
              <a:rPr lang="cs-CZ" sz="1800" dirty="0">
                <a:effectLst/>
                <a:latin typeface="Times New Roman" panose="02020603050405020304" pitchFamily="18" charset="0"/>
                <a:ea typeface="Calibri" panose="020F0502020204030204" pitchFamily="34" charset="0"/>
              </a:rPr>
              <a:t>“ a „občan (třebas by byl autorem pochybných detektivek)“ jako někdo, kdo se nechá svést ke krádeži. </a:t>
            </a:r>
          </a:p>
          <a:p>
            <a:r>
              <a:rPr lang="cs-CZ" sz="1800" dirty="0">
                <a:effectLst/>
                <a:latin typeface="Times New Roman" panose="02020603050405020304" pitchFamily="18" charset="0"/>
                <a:ea typeface="Calibri" panose="020F0502020204030204" pitchFamily="34" charset="0"/>
                <a:cs typeface="Times New Roman" panose="02020603050405020304" pitchFamily="18" charset="0"/>
              </a:rPr>
              <a:t>Karel Smrž - člen Filmového poradního sboru - při projednávání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treatmentu</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„půjde o veselohru, která má své poslání (boj proti rodokapsové literatuře)“.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8832319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4"/>
            <a:ext cx="10058400" cy="1110682"/>
          </a:xfrm>
        </p:spPr>
        <p:txBody>
          <a:bodyPr>
            <a:normAutofit fontScale="90000"/>
          </a:bodyPr>
          <a:lstStyle/>
          <a:p>
            <a:br>
              <a:rPr lang="cs-CZ" dirty="0"/>
            </a:br>
            <a:br>
              <a:rPr lang="cs-CZ" dirty="0"/>
            </a:br>
            <a:br>
              <a:rPr lang="cs-CZ" dirty="0"/>
            </a:br>
            <a:br>
              <a:rPr lang="cs-CZ" dirty="0"/>
            </a:br>
            <a:br>
              <a:rPr lang="cs-CZ" dirty="0"/>
            </a:br>
            <a:br>
              <a:rPr lang="cs-CZ" dirty="0"/>
            </a:br>
            <a:br>
              <a:rPr lang="cs-CZ" dirty="0"/>
            </a:br>
            <a:br>
              <a:rPr lang="cs-CZ" dirty="0"/>
            </a:br>
            <a:br>
              <a:rPr lang="cs-CZ" dirty="0"/>
            </a:br>
            <a:r>
              <a:rPr lang="cs-CZ" dirty="0"/>
              <a:t>Lektorský posudek Vladislava Vančury na film Provdám svou ženu (Miroslav Cikán, 1941)</a:t>
            </a:r>
            <a:endParaRPr lang="en-GB" dirty="0"/>
          </a:p>
        </p:txBody>
      </p:sp>
      <p:sp>
        <p:nvSpPr>
          <p:cNvPr id="3" name="Zástupný symbol pro obsah 2"/>
          <p:cNvSpPr>
            <a:spLocks noGrp="1"/>
          </p:cNvSpPr>
          <p:nvPr>
            <p:ph sz="half" idx="1"/>
          </p:nvPr>
        </p:nvSpPr>
        <p:spPr/>
        <p:txBody>
          <a:bodyPr/>
          <a:lstStyle/>
          <a:p>
            <a:endParaRPr lang="cs-CZ" dirty="0"/>
          </a:p>
          <a:p>
            <a:r>
              <a:rPr lang="cs-CZ" dirty="0"/>
              <a:t>„Představa praštěného docenta je možná, vtipy a ironie jsou zajisté dovoleny, ale nemyslím, že by současné obecenstvo mělo spojovat své reminiscence na vysokou školu s </a:t>
            </a:r>
            <a:r>
              <a:rPr lang="cs-CZ" dirty="0" err="1"/>
              <a:t>oslovstvím</a:t>
            </a:r>
            <a:r>
              <a:rPr lang="cs-CZ" dirty="0"/>
              <a:t>.“</a:t>
            </a:r>
            <a:endParaRPr lang="en-GB" dirty="0"/>
          </a:p>
        </p:txBody>
      </p:sp>
      <p:pic>
        <p:nvPicPr>
          <p:cNvPr id="5" name="Zástupný symbol pro obsah 4"/>
          <p:cNvPicPr>
            <a:picLocks noGrp="1" noChangeAspect="1"/>
          </p:cNvPicPr>
          <p:nvPr>
            <p:ph sz="half" idx="2"/>
          </p:nvPr>
        </p:nvPicPr>
        <p:blipFill>
          <a:blip r:embed="rId2"/>
          <a:stretch>
            <a:fillRect/>
          </a:stretch>
        </p:blipFill>
        <p:spPr>
          <a:xfrm>
            <a:off x="6126400" y="2163638"/>
            <a:ext cx="5098632" cy="3714648"/>
          </a:xfrm>
          <a:prstGeom prst="rect">
            <a:avLst/>
          </a:prstGeom>
        </p:spPr>
      </p:pic>
    </p:spTree>
    <p:extLst>
      <p:ext uri="{BB962C8B-B14F-4D97-AF65-F5344CB8AC3E}">
        <p14:creationId xmlns:p14="http://schemas.microsoft.com/office/powerpoint/2010/main" val="4162584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Velká přehrada (Jan Antonín Holman, 1942)</a:t>
            </a:r>
            <a:endParaRPr lang="en-GB"/>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4645" y="1889806"/>
            <a:ext cx="5501162" cy="4022725"/>
          </a:xfrm>
        </p:spPr>
      </p:pic>
    </p:spTree>
    <p:extLst>
      <p:ext uri="{BB962C8B-B14F-4D97-AF65-F5344CB8AC3E}">
        <p14:creationId xmlns:p14="http://schemas.microsoft.com/office/powerpoint/2010/main" val="26947197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TŽD v tisku</a:t>
            </a:r>
            <a:endParaRPr lang="en-GB" dirty="0"/>
          </a:p>
        </p:txBody>
      </p:sp>
      <p:sp>
        <p:nvSpPr>
          <p:cNvPr id="3" name="Zástupný symbol pro obsah 2"/>
          <p:cNvSpPr>
            <a:spLocks noGrp="1"/>
          </p:cNvSpPr>
          <p:nvPr>
            <p:ph sz="half" idx="1"/>
          </p:nvPr>
        </p:nvSpPr>
        <p:spPr/>
        <p:txBody>
          <a:bodyPr>
            <a:normAutofit fontScale="85000" lnSpcReduction="10000"/>
          </a:bodyPr>
          <a:lstStyle/>
          <a:p>
            <a:r>
              <a:rPr lang="cs-CZ" dirty="0"/>
              <a:t>A.Č., Český detektivní film: Život dobrodruhův. </a:t>
            </a:r>
            <a:r>
              <a:rPr lang="cs-CZ" i="1" dirty="0"/>
              <a:t>Ženské noviny</a:t>
            </a:r>
            <a:r>
              <a:rPr lang="cs-CZ" dirty="0"/>
              <a:t>, 18. 12. 1941: </a:t>
            </a:r>
            <a:endParaRPr lang="en-GB" dirty="0"/>
          </a:p>
          <a:p>
            <a:r>
              <a:rPr lang="cs-CZ" dirty="0"/>
              <a:t>„Záměr tohoto filmu je dobrý, neboť se účastní </a:t>
            </a:r>
            <a:r>
              <a:rPr lang="cs-CZ" b="1" dirty="0"/>
              <a:t>boje proti moru špatné sešitové literatury</a:t>
            </a:r>
            <a:r>
              <a:rPr lang="cs-CZ" dirty="0"/>
              <a:t>, proti neblaze proslulým „</a:t>
            </a:r>
            <a:r>
              <a:rPr lang="cs-CZ" b="1" dirty="0" err="1"/>
              <a:t>morzakorům</a:t>
            </a:r>
            <a:r>
              <a:rPr lang="cs-CZ" dirty="0"/>
              <a:t>“.“ </a:t>
            </a:r>
            <a:endParaRPr lang="en-GB" dirty="0"/>
          </a:p>
          <a:p>
            <a:r>
              <a:rPr lang="cs-CZ" dirty="0"/>
              <a:t> </a:t>
            </a:r>
            <a:endParaRPr lang="en-GB" dirty="0"/>
          </a:p>
          <a:p>
            <a:r>
              <a:rPr lang="cs-CZ" dirty="0"/>
              <a:t>Anon., Detektivka ironická. </a:t>
            </a:r>
            <a:r>
              <a:rPr lang="cs-CZ" i="1" dirty="0"/>
              <a:t>Moravské slovo</a:t>
            </a:r>
            <a:r>
              <a:rPr lang="cs-CZ" dirty="0"/>
              <a:t>, 7. 12. 1941: </a:t>
            </a:r>
            <a:endParaRPr lang="en-GB" dirty="0"/>
          </a:p>
          <a:p>
            <a:r>
              <a:rPr lang="cs-CZ" dirty="0"/>
              <a:t>„[…] přijdou zde na své oba tábory, jak přívrženci, tak i odpůrci detektivek a obojí najdou zde dost příležitostí k smíchu, který na konec pomáhá léčit nejhorší výstřelky škvárové literatury, takže „Těžký život dobrodruha“ je po této stránce i jakýmsi filmem </a:t>
            </a:r>
            <a:r>
              <a:rPr lang="cs-CZ" b="1" dirty="0"/>
              <a:t>výchovným</a:t>
            </a:r>
            <a:r>
              <a:rPr lang="cs-CZ" dirty="0"/>
              <a:t>.“</a:t>
            </a:r>
            <a:endParaRPr lang="en-GB" dirty="0"/>
          </a:p>
          <a:p>
            <a:endParaRPr lang="en-GB" dirty="0"/>
          </a:p>
        </p:txBody>
      </p:sp>
      <p:sp>
        <p:nvSpPr>
          <p:cNvPr id="4" name="Zástupný symbol pro obsah 3"/>
          <p:cNvSpPr>
            <a:spLocks noGrp="1"/>
          </p:cNvSpPr>
          <p:nvPr>
            <p:ph sz="half" idx="2"/>
          </p:nvPr>
        </p:nvSpPr>
        <p:spPr/>
        <p:txBody>
          <a:bodyPr>
            <a:normAutofit fontScale="85000" lnSpcReduction="10000"/>
          </a:bodyPr>
          <a:lstStyle/>
          <a:p>
            <a:r>
              <a:rPr lang="cs-CZ" i="1" dirty="0"/>
              <a:t>Národní práce</a:t>
            </a:r>
            <a:r>
              <a:rPr lang="cs-CZ" dirty="0"/>
              <a:t> : </a:t>
            </a:r>
            <a:endParaRPr lang="en-GB" dirty="0"/>
          </a:p>
          <a:p>
            <a:r>
              <a:rPr lang="cs-CZ" dirty="0"/>
              <a:t>„[…] Frič […] přechází až k vyložené veseloherní detektivce. </a:t>
            </a:r>
            <a:r>
              <a:rPr lang="cs-CZ" b="1" dirty="0"/>
              <a:t>Nikoli však k detektivce samoúčelné</a:t>
            </a:r>
            <a:r>
              <a:rPr lang="cs-CZ" dirty="0"/>
              <a:t>, což je také nejcennější přínos </a:t>
            </a:r>
            <a:r>
              <a:rPr lang="cs-CZ" dirty="0" err="1"/>
              <a:t>Vlad</a:t>
            </a:r>
            <a:r>
              <a:rPr lang="cs-CZ" dirty="0"/>
              <a:t>. Tůmy, autora námětu do tohoto filmu, nýbrž </a:t>
            </a:r>
            <a:r>
              <a:rPr lang="cs-CZ" b="1" dirty="0"/>
              <a:t>k detektivce s mravním posláním;</a:t>
            </a:r>
            <a:r>
              <a:rPr lang="cs-CZ" dirty="0"/>
              <a:t> toto poslání, směřující proti brakové literatuře, převáží i poněkud knižní ráz předlohy […]“</a:t>
            </a:r>
          </a:p>
          <a:p>
            <a:r>
              <a:rPr lang="cs-CZ" i="1" dirty="0"/>
              <a:t>Národní politika:</a:t>
            </a:r>
            <a:endParaRPr lang="en-GB" dirty="0"/>
          </a:p>
          <a:p>
            <a:r>
              <a:rPr lang="cs-CZ" dirty="0"/>
              <a:t>„Svou filmovou prvotinou zabil mladý novinář V. Tůma hned dvě mouchy jednou ranou. Zábavným a při tom dostatečně napínavým námětem vyhověl poptávce našich filmových výrobců po detektivním filmu, a </a:t>
            </a:r>
            <a:r>
              <a:rPr lang="cs-CZ" b="1" dirty="0"/>
              <a:t>morálkou, kterou do filmu vložil, posloužil vzmáhajícímu se odporu proti nežádoucí </a:t>
            </a:r>
            <a:r>
              <a:rPr lang="cs-CZ" b="1" dirty="0" err="1"/>
              <a:t>morzakorové</a:t>
            </a:r>
            <a:r>
              <a:rPr lang="cs-CZ" b="1" dirty="0"/>
              <a:t> literatuře</a:t>
            </a:r>
            <a:r>
              <a:rPr lang="cs-CZ" dirty="0"/>
              <a:t>, jež ze zločinců dělá pochybné hrdiny a svádí mládež na scestí.“</a:t>
            </a:r>
            <a:endParaRPr lang="en-GB" dirty="0"/>
          </a:p>
          <a:p>
            <a:endParaRPr lang="en-GB" dirty="0"/>
          </a:p>
        </p:txBody>
      </p:sp>
    </p:spTree>
    <p:extLst>
      <p:ext uri="{BB962C8B-B14F-4D97-AF65-F5344CB8AC3E}">
        <p14:creationId xmlns:p14="http://schemas.microsoft.com/office/powerpoint/2010/main" val="8997652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Jožka </a:t>
            </a:r>
            <a:r>
              <a:rPr lang="cs-CZ" dirty="0" err="1"/>
              <a:t>Roch</a:t>
            </a:r>
            <a:r>
              <a:rPr lang="cs-CZ" dirty="0"/>
              <a:t> – Venkov, 1941</a:t>
            </a:r>
            <a:endParaRPr lang="en-GB" dirty="0"/>
          </a:p>
        </p:txBody>
      </p:sp>
      <p:sp>
        <p:nvSpPr>
          <p:cNvPr id="3" name="Zástupný symbol pro obsah 2"/>
          <p:cNvSpPr>
            <a:spLocks noGrp="1"/>
          </p:cNvSpPr>
          <p:nvPr>
            <p:ph sz="half" idx="1"/>
          </p:nvPr>
        </p:nvSpPr>
        <p:spPr>
          <a:xfrm>
            <a:off x="1097278" y="1890444"/>
            <a:ext cx="8991943" cy="3978649"/>
          </a:xfrm>
        </p:spPr>
        <p:txBody>
          <a:bodyPr>
            <a:normAutofit/>
          </a:bodyPr>
          <a:lstStyle/>
          <a:p>
            <a:r>
              <a:rPr lang="cs-CZ" dirty="0"/>
              <a:t>„[…] </a:t>
            </a:r>
            <a:r>
              <a:rPr lang="cs-CZ" b="1" dirty="0"/>
              <a:t>byla projevena snaha znehodnotit či zesměšnit pisatele ještě v nedávné době oblíbených dobrodružných a detektivních románů, tzv. </a:t>
            </a:r>
            <a:r>
              <a:rPr lang="cs-CZ" b="1" dirty="0" err="1"/>
              <a:t>morzakorů</a:t>
            </a:r>
            <a:r>
              <a:rPr lang="cs-CZ" b="1" dirty="0"/>
              <a:t>,</a:t>
            </a:r>
            <a:r>
              <a:rPr lang="cs-CZ" dirty="0"/>
              <a:t> jež napáchaly hodně zla najmě u lehkovážné mládeže. Film mohl býti v boji proti této paliteratuře platnou složkou, leč dnes už toho není třeba, protože podobné „četby“ prostě není. Tím arci </a:t>
            </a:r>
            <a:r>
              <a:rPr lang="cs-CZ" b="1" dirty="0"/>
              <a:t>neříkáme, že film </a:t>
            </a:r>
            <a:r>
              <a:rPr lang="cs-CZ" b="1" cap="small" dirty="0"/>
              <a:t>Těžký život dobrodruha</a:t>
            </a:r>
            <a:r>
              <a:rPr lang="cs-CZ" b="1" dirty="0"/>
              <a:t> je zbytečný, ale svého cíle stejně nedosáhl. </a:t>
            </a:r>
            <a:r>
              <a:rPr lang="cs-CZ" dirty="0"/>
              <a:t>Ba naopak: nezesměšnil jen autory sešitových dobrodružných románů, nýbrž také celý policejní aparát, který se v tomto filmu propůjčil k fingovaným rvačkám, k vyloupení pokladny a různým pošetilostem […]“</a:t>
            </a:r>
          </a:p>
          <a:p>
            <a:r>
              <a:rPr lang="cs-CZ" sz="1800" b="0" i="0" u="none" strike="noStrike" baseline="0" dirty="0">
                <a:latin typeface="MinionPro-Regular"/>
              </a:rPr>
              <a:t>J. </a:t>
            </a:r>
            <a:r>
              <a:rPr lang="cs-CZ" sz="1800" b="0" i="0" u="none" strike="noStrike" baseline="0" dirty="0" err="1">
                <a:latin typeface="MinionPro-Regular"/>
              </a:rPr>
              <a:t>Roch</a:t>
            </a:r>
            <a:r>
              <a:rPr lang="cs-CZ" sz="1800" b="0" i="0" u="none" strike="noStrike" baseline="0" dirty="0">
                <a:latin typeface="MinionPro-Regular"/>
              </a:rPr>
              <a:t>, Film proti </a:t>
            </a:r>
            <a:r>
              <a:rPr lang="cs-CZ" sz="1800" b="0" i="0" u="none" strike="noStrike" baseline="0" dirty="0" err="1">
                <a:latin typeface="MinionPro-Regular"/>
              </a:rPr>
              <a:t>morzakoru</a:t>
            </a:r>
            <a:r>
              <a:rPr lang="cs-CZ" sz="1800" b="0" i="0" u="none" strike="noStrike" baseline="0" dirty="0">
                <a:latin typeface="MinionPro-Regular"/>
              </a:rPr>
              <a:t>? </a:t>
            </a:r>
            <a:r>
              <a:rPr lang="cs-CZ" sz="1800" b="0" i="1" u="none" strike="noStrike" baseline="0" dirty="0">
                <a:latin typeface="MinionPro-It"/>
              </a:rPr>
              <a:t>Venkov </a:t>
            </a:r>
            <a:r>
              <a:rPr lang="cs-CZ" sz="1800" b="0" i="0" u="none" strike="noStrike" baseline="0" dirty="0">
                <a:latin typeface="MinionPro-Regular"/>
              </a:rPr>
              <a:t>36, 1941, č. 283 (30. 11.), s. 4</a:t>
            </a:r>
            <a:endParaRPr lang="en-GB" dirty="0"/>
          </a:p>
        </p:txBody>
      </p:sp>
    </p:spTree>
    <p:extLst>
      <p:ext uri="{BB962C8B-B14F-4D97-AF65-F5344CB8AC3E}">
        <p14:creationId xmlns:p14="http://schemas.microsoft.com/office/powerpoint/2010/main" val="38402238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153856" y="1541122"/>
            <a:ext cx="6370234" cy="5095983"/>
          </a:xfrm>
        </p:spPr>
        <p:txBody>
          <a:bodyPr>
            <a:normAutofit fontScale="62500" lnSpcReduction="20000"/>
          </a:bodyPr>
          <a:lstStyle/>
          <a:p>
            <a:endParaRPr lang="cs-CZ" dirty="0"/>
          </a:p>
          <a:p>
            <a:r>
              <a:rPr lang="cs-CZ" sz="2600" dirty="0"/>
              <a:t>Vlajka: </a:t>
            </a:r>
          </a:p>
          <a:p>
            <a:r>
              <a:rPr lang="cs-CZ" sz="2600" dirty="0"/>
              <a:t>„Již několikrát se český film pokusil o dobrodružný námět. Nebylo to příliš často, poněvadž </a:t>
            </a:r>
            <a:r>
              <a:rPr lang="cs-CZ" sz="2600" b="1" dirty="0"/>
              <a:t>českému naturelu je bezduchá prázdnota amerických detektivek cizí. </a:t>
            </a:r>
            <a:r>
              <a:rPr lang="cs-CZ" sz="2600" dirty="0"/>
              <a:t>[…] Proto snad řádka českých filmů tohoto rázu (</a:t>
            </a:r>
            <a:r>
              <a:rPr lang="cs-CZ" sz="2600" cap="small" dirty="0"/>
              <a:t>Krok do tmy</a:t>
            </a:r>
            <a:r>
              <a:rPr lang="cs-CZ" sz="2600" dirty="0"/>
              <a:t>, </a:t>
            </a:r>
            <a:r>
              <a:rPr lang="cs-CZ" sz="2600" cap="small" dirty="0"/>
              <a:t>Pelikán má alibi</a:t>
            </a:r>
            <a:r>
              <a:rPr lang="cs-CZ" sz="2600" dirty="0"/>
              <a:t> a j.) vyzněla většinou jako pokusy a tápání v naprosto neujasněném směru. […] Nový film </a:t>
            </a:r>
            <a:r>
              <a:rPr lang="cs-CZ" sz="2600" b="1" cap="small" dirty="0"/>
              <a:t>Těžký život dobrodruha</a:t>
            </a:r>
            <a:r>
              <a:rPr lang="cs-CZ" sz="2600" dirty="0"/>
              <a:t> se opět snaží o jiný pohled na týž problém. K dobru </a:t>
            </a:r>
            <a:r>
              <a:rPr lang="cs-CZ" sz="2600" b="1" dirty="0"/>
              <a:t>mu lze přičíst i úmysl zasáhnout do svědomí šiřitelům brakové literatury.</a:t>
            </a:r>
            <a:r>
              <a:rPr lang="cs-CZ" sz="2600" dirty="0"/>
              <a:t>“ </a:t>
            </a:r>
          </a:p>
          <a:p>
            <a:r>
              <a:rPr lang="cs-CZ" sz="2600" dirty="0" err="1"/>
              <a:t>Arijský</a:t>
            </a:r>
            <a:r>
              <a:rPr lang="cs-CZ" sz="2600" dirty="0"/>
              <a:t> boj:</a:t>
            </a:r>
          </a:p>
          <a:p>
            <a:r>
              <a:rPr lang="cs-CZ" sz="2600" dirty="0"/>
              <a:t>„Opět jeden český film na původní (a při tom </a:t>
            </a:r>
            <a:r>
              <a:rPr lang="cs-CZ" sz="2600" dirty="0" err="1"/>
              <a:t>originelní</a:t>
            </a:r>
            <a:r>
              <a:rPr lang="cs-CZ" sz="2600" dirty="0"/>
              <a:t>) námět, jehož </a:t>
            </a:r>
            <a:r>
              <a:rPr lang="cs-CZ" sz="2600" b="1" dirty="0"/>
              <a:t>účelem je, zesměšnit autora vymyšlených, tuctových detektivek, které mají - jak známo - zhoubný vliv na mládež.</a:t>
            </a:r>
            <a:r>
              <a:rPr lang="cs-CZ" sz="2600" dirty="0"/>
              <a:t> […] některé podrobnosti jsou právě tak nelogické, jak tomu bývá v detektivkách, psaných namnoze za úplné neznalosti prostředí i jednotlivých detailů děje. […] záhodno […] aby tento zdařilý […] film […] nalezl ohlas u těch českých kruhů, které měly a mají v moci učiniti rázem přítrž </a:t>
            </a:r>
            <a:r>
              <a:rPr lang="cs-CZ" sz="2600" b="1" dirty="0"/>
              <a:t>záplavě literárního braku vůbec. Proti tomuto braku mluví a píše se již delší dobu ale marně</a:t>
            </a:r>
            <a:r>
              <a:rPr lang="cs-CZ" sz="2600" dirty="0"/>
              <a:t>. […] I</a:t>
            </a:r>
            <a:r>
              <a:rPr lang="cs-CZ" sz="2600" b="1" dirty="0"/>
              <a:t>nu, u nás se z věci, kterou bylo lze vyříditi bez průtahů, rázně a přímočaře, dělal podle zvyklostí těžkopádné demokracie „těžký problém“, jeden kompetentní činitel odkazoval - také podle zvyklostí nebožky demokracie - na druhého a žádný neučinil pro vyplenění rozbujelého literárního braku nic.“</a:t>
            </a:r>
            <a:endParaRPr lang="en-GB" sz="2600"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42589" y="2332699"/>
            <a:ext cx="5195555" cy="3658198"/>
          </a:xfrm>
        </p:spPr>
      </p:pic>
    </p:spTree>
    <p:extLst>
      <p:ext uri="{BB962C8B-B14F-4D97-AF65-F5344CB8AC3E}">
        <p14:creationId xmlns:p14="http://schemas.microsoft.com/office/powerpoint/2010/main" val="7715194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C9B1350-F847-C465-AB5A-237B2F896DBD}"/>
              </a:ext>
            </a:extLst>
          </p:cNvPr>
          <p:cNvSpPr>
            <a:spLocks noGrp="1"/>
          </p:cNvSpPr>
          <p:nvPr>
            <p:ph type="title"/>
          </p:nvPr>
        </p:nvSpPr>
        <p:spPr/>
        <p:txBody>
          <a:bodyPr/>
          <a:lstStyle/>
          <a:p>
            <a:r>
              <a:rPr lang="cs-CZ" i="1" dirty="0"/>
              <a:t>Pelikán má alibi</a:t>
            </a:r>
            <a:r>
              <a:rPr lang="cs-CZ" dirty="0"/>
              <a:t> (Miroslav Cikán, 1940)</a:t>
            </a:r>
          </a:p>
        </p:txBody>
      </p:sp>
      <p:sp>
        <p:nvSpPr>
          <p:cNvPr id="6" name="Zástupný obsah 5">
            <a:extLst>
              <a:ext uri="{FF2B5EF4-FFF2-40B4-BE49-F238E27FC236}">
                <a16:creationId xmlns:a16="http://schemas.microsoft.com/office/drawing/2014/main" id="{D194BA0C-14A9-9B07-22E6-4567B63C62C7}"/>
              </a:ext>
            </a:extLst>
          </p:cNvPr>
          <p:cNvSpPr>
            <a:spLocks noGrp="1"/>
          </p:cNvSpPr>
          <p:nvPr>
            <p:ph idx="1"/>
          </p:nvPr>
        </p:nvSpPr>
        <p:spPr/>
        <p:txBody>
          <a:bodyPr/>
          <a:lstStyle/>
          <a:p>
            <a:pPr algn="l"/>
            <a:r>
              <a:rPr lang="cs-CZ" sz="1800" b="0" i="0" u="none" strike="noStrike" baseline="0" dirty="0">
                <a:latin typeface="MinionPro-Regular"/>
              </a:rPr>
              <a:t>První protektorátní snímek označovaný v dobovém tisku adjektivem „detektivní“</a:t>
            </a:r>
          </a:p>
          <a:p>
            <a:pPr algn="l"/>
            <a:r>
              <a:rPr lang="cs-CZ" sz="1800" b="0" i="0" u="none" strike="noStrike" baseline="0" dirty="0">
                <a:latin typeface="MinionPro-Regular"/>
              </a:rPr>
              <a:t>nebo substantivem „detektivka“ (detektivní veselohra, veselá detektivka, „detektivní</a:t>
            </a:r>
          </a:p>
          <a:p>
            <a:pPr algn="l"/>
            <a:r>
              <a:rPr lang="cs-CZ" sz="1800" b="0" i="0" u="none" strike="noStrike" baseline="0" dirty="0">
                <a:latin typeface="MinionPro-Regular"/>
              </a:rPr>
              <a:t>sensace“ nebo také „detektivní lidová veselohra“)</a:t>
            </a:r>
          </a:p>
          <a:p>
            <a:pPr algn="l"/>
            <a:r>
              <a:rPr lang="cs-CZ" sz="1800" b="0" i="0" u="none" strike="noStrike" baseline="0" dirty="0" err="1">
                <a:latin typeface="MinionPro-Regular"/>
              </a:rPr>
              <a:t>Nationalfi</a:t>
            </a:r>
            <a:r>
              <a:rPr lang="cs-CZ" sz="1800" dirty="0" err="1">
                <a:latin typeface="MinionPro-Regular"/>
              </a:rPr>
              <a:t>lm</a:t>
            </a:r>
            <a:r>
              <a:rPr lang="cs-CZ" sz="1800" dirty="0">
                <a:latin typeface="MinionPro-Regular"/>
              </a:rPr>
              <a:t>, premiéra</a:t>
            </a:r>
            <a:r>
              <a:rPr lang="cs-CZ" sz="1800" b="0" i="0" u="none" strike="noStrike" baseline="0" dirty="0">
                <a:latin typeface="MinionPro-Regular"/>
              </a:rPr>
              <a:t> 4. října 1940. </a:t>
            </a:r>
          </a:p>
          <a:p>
            <a:pPr algn="l"/>
            <a:r>
              <a:rPr lang="cs-CZ" sz="1800" b="0" i="0" u="none" strike="noStrike" baseline="0" dirty="0">
                <a:latin typeface="MinionPro-Regular"/>
              </a:rPr>
              <a:t>Některými recenzenty byl kritizován fakt, že autoři kopírovali námět hollywoodského filmu Celé město si povídá.</a:t>
            </a:r>
          </a:p>
          <a:p>
            <a:pPr algn="l"/>
            <a:r>
              <a:rPr lang="cs-CZ" sz="1800" b="0" i="0" u="none" strike="noStrike" baseline="0" dirty="0">
                <a:latin typeface="MinionPro-Regular"/>
              </a:rPr>
              <a:t>Také tajemník Filmového studia Karel Smrž už v posudku </a:t>
            </a:r>
            <a:r>
              <a:rPr lang="cs-CZ" sz="1800" b="0" i="0" u="none" strike="noStrike" baseline="0" dirty="0" err="1">
                <a:latin typeface="MinionPro-Regular"/>
              </a:rPr>
              <a:t>treatmentu</a:t>
            </a:r>
            <a:r>
              <a:rPr lang="cs-CZ" sz="1800" b="0" i="0" u="none" strike="noStrike" baseline="0" dirty="0">
                <a:latin typeface="MinionPro-Regular"/>
              </a:rPr>
              <a:t> rozpoznal inspiraci tímto americkým filmem, ale na rozdíl od pozdějších recenzentů situoval tento námět do typicky české tradice komediální detektivky a projekt podpořil</a:t>
            </a:r>
          </a:p>
          <a:p>
            <a:pPr algn="l"/>
            <a:r>
              <a:rPr lang="cs-CZ" sz="1800" dirty="0">
                <a:highlight>
                  <a:srgbClr val="FFFF00"/>
                </a:highlight>
                <a:latin typeface="MinionPro-Regular"/>
              </a:rPr>
              <a:t>3.00-5.00 (Konečně sami; Cikán-Mottl, 1940)</a:t>
            </a:r>
            <a:endParaRPr lang="cs-CZ" dirty="0">
              <a:highlight>
                <a:srgbClr val="FFFF00"/>
              </a:highlight>
            </a:endParaRPr>
          </a:p>
        </p:txBody>
      </p:sp>
    </p:spTree>
    <p:extLst>
      <p:ext uri="{BB962C8B-B14F-4D97-AF65-F5344CB8AC3E}">
        <p14:creationId xmlns:p14="http://schemas.microsoft.com/office/powerpoint/2010/main" val="99418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Čtrnáctý u stolu</a:t>
            </a:r>
            <a:endParaRPr lang="en-GB"/>
          </a:p>
        </p:txBody>
      </p:sp>
      <p:pic>
        <p:nvPicPr>
          <p:cNvPr id="6" name="Zástupný symbol pro obsah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01462" y="1956402"/>
            <a:ext cx="2936911" cy="4024312"/>
          </a:xfrm>
        </p:spPr>
      </p:pic>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205176" y="1853391"/>
            <a:ext cx="2750002" cy="4198478"/>
          </a:xfrm>
        </p:spPr>
      </p:pic>
    </p:spTree>
    <p:extLst>
      <p:ext uri="{BB962C8B-B14F-4D97-AF65-F5344CB8AC3E}">
        <p14:creationId xmlns:p14="http://schemas.microsoft.com/office/powerpoint/2010/main" val="2280535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74EAF7-17B2-A46F-1CFD-CD3C3ECBCCC7}"/>
              </a:ext>
            </a:extLst>
          </p:cNvPr>
          <p:cNvSpPr>
            <a:spLocks noGrp="1"/>
          </p:cNvSpPr>
          <p:nvPr>
            <p:ph type="title"/>
          </p:nvPr>
        </p:nvSpPr>
        <p:spPr/>
        <p:txBody>
          <a:bodyPr/>
          <a:lstStyle/>
          <a:p>
            <a:r>
              <a:rPr lang="cs-CZ" i="1" dirty="0"/>
              <a:t>Čtrnáctý u stolu</a:t>
            </a:r>
            <a:r>
              <a:rPr lang="cs-CZ" dirty="0"/>
              <a:t> (Oldřich Nový – Antonín Zelenka, 1943)</a:t>
            </a:r>
          </a:p>
        </p:txBody>
      </p:sp>
      <p:sp>
        <p:nvSpPr>
          <p:cNvPr id="3" name="Zástupný obsah 2">
            <a:extLst>
              <a:ext uri="{FF2B5EF4-FFF2-40B4-BE49-F238E27FC236}">
                <a16:creationId xmlns:a16="http://schemas.microsoft.com/office/drawing/2014/main" id="{4668C1FF-0F61-D70E-1F20-21C1F1F2943C}"/>
              </a:ext>
            </a:extLst>
          </p:cNvPr>
          <p:cNvSpPr>
            <a:spLocks noGrp="1"/>
          </p:cNvSpPr>
          <p:nvPr>
            <p:ph idx="1"/>
          </p:nvPr>
        </p:nvSpPr>
        <p:spPr/>
        <p:txBody>
          <a:bodyPr>
            <a:normAutofit/>
          </a:bodyPr>
          <a:lstStyle/>
          <a:p>
            <a:r>
              <a:rPr lang="cs-CZ" sz="1800" b="0" i="0" u="none" strike="noStrike" baseline="0" dirty="0">
                <a:latin typeface="MinionPro-Regular"/>
              </a:rPr>
              <a:t>„salónní detektivka“ </a:t>
            </a:r>
            <a:r>
              <a:rPr lang="cs-CZ" sz="1800" b="0" i="0" u="none" strike="noStrike" baseline="0" dirty="0" err="1">
                <a:latin typeface="MinionPro-Regular"/>
              </a:rPr>
              <a:t>Lucernafilmu</a:t>
            </a:r>
            <a:endParaRPr lang="cs-CZ" sz="1800" b="0" i="0" u="none" strike="noStrike" baseline="0" dirty="0">
              <a:latin typeface="MinionPro-Regular"/>
            </a:endParaRPr>
          </a:p>
          <a:p>
            <a:pPr algn="l"/>
            <a:r>
              <a:rPr lang="cs-CZ" sz="1800" b="0" i="0" u="none" strike="noStrike" baseline="0" dirty="0">
                <a:latin typeface="MinionPro-Regular"/>
              </a:rPr>
              <a:t>kritikou napadána na základě dvou kritérií.</a:t>
            </a:r>
          </a:p>
          <a:p>
            <a:pPr algn="l"/>
            <a:r>
              <a:rPr lang="cs-CZ" sz="1800" b="0" i="0" u="none" strike="noStrike" baseline="0" dirty="0">
                <a:latin typeface="MinionPro-Regular"/>
              </a:rPr>
              <a:t>První kritérium odkazovalo k „užitečnosti“. V Nového a Zelenkově filmu jde prý o </a:t>
            </a:r>
            <a:r>
              <a:rPr lang="cs-CZ" sz="1800" b="0" i="1" u="none" strike="noStrike" baseline="0" dirty="0">
                <a:latin typeface="MinionPro-It"/>
              </a:rPr>
              <a:t>oslavu </a:t>
            </a:r>
            <a:r>
              <a:rPr lang="cs-CZ" sz="1800" b="0" i="0" u="none" strike="noStrike" baseline="0" dirty="0">
                <a:latin typeface="MinionPro-Regular"/>
              </a:rPr>
              <a:t>detektivní literatury (hlavní hrdina je spisovatel detektivních románů), která není pojata satiricky, a proto není vznik filmu dostatečně ospravedlněn. </a:t>
            </a:r>
          </a:p>
          <a:p>
            <a:pPr algn="l"/>
            <a:r>
              <a:rPr lang="cs-CZ" sz="1800" b="0" i="0" u="none" strike="noStrike" baseline="0" dirty="0">
                <a:latin typeface="MinionPro-Regular"/>
              </a:rPr>
              <a:t>Druhé kritérium chápe film jako detektivní komedii, tedy žánr, který má u nás „úspěšné vzory i schopné tvůrčí pracovníky“, zatímco pro detektivní film „nemáme prostě filmaře, kteří by hověli detektivnímu filmu a posluhovali tak filmovému obecenstvu“.</a:t>
            </a:r>
          </a:p>
          <a:p>
            <a:pPr algn="l"/>
            <a:r>
              <a:rPr lang="cs-CZ" sz="1800" b="0" i="0" u="none" strike="noStrike" baseline="0" dirty="0">
                <a:latin typeface="MinionPro-Regular"/>
              </a:rPr>
              <a:t>A z tohoto hlediska domácí komediální tradice prozrazuje prý Fričův film „tvůrce-mistra“, zatímco Nový a Zelenka jsou jen „snaživými učedníky“</a:t>
            </a:r>
            <a:endParaRPr lang="cs-CZ" dirty="0"/>
          </a:p>
        </p:txBody>
      </p:sp>
    </p:spTree>
    <p:extLst>
      <p:ext uri="{BB962C8B-B14F-4D97-AF65-F5344CB8AC3E}">
        <p14:creationId xmlns:p14="http://schemas.microsoft.com/office/powerpoint/2010/main" val="36215805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A7C3AA-603F-0D36-EF6B-9A2D156D92DF}"/>
              </a:ext>
            </a:extLst>
          </p:cNvPr>
          <p:cNvSpPr>
            <a:spLocks noGrp="1"/>
          </p:cNvSpPr>
          <p:nvPr>
            <p:ph type="title"/>
          </p:nvPr>
        </p:nvSpPr>
        <p:spPr/>
        <p:txBody>
          <a:bodyPr/>
          <a:lstStyle/>
          <a:p>
            <a:r>
              <a:rPr lang="cs-CZ" i="1" dirty="0"/>
              <a:t>Paklíč </a:t>
            </a:r>
            <a:r>
              <a:rPr lang="cs-CZ" dirty="0"/>
              <a:t>(Miroslav Cikán, 1944)</a:t>
            </a:r>
          </a:p>
        </p:txBody>
      </p:sp>
      <p:sp>
        <p:nvSpPr>
          <p:cNvPr id="3" name="Zástupný obsah 2">
            <a:extLst>
              <a:ext uri="{FF2B5EF4-FFF2-40B4-BE49-F238E27FC236}">
                <a16:creationId xmlns:a16="http://schemas.microsoft.com/office/drawing/2014/main" id="{3068328A-6275-2507-363D-C330D97032F8}"/>
              </a:ext>
            </a:extLst>
          </p:cNvPr>
          <p:cNvSpPr>
            <a:spLocks noGrp="1"/>
          </p:cNvSpPr>
          <p:nvPr>
            <p:ph idx="1"/>
          </p:nvPr>
        </p:nvSpPr>
        <p:spPr/>
        <p:txBody>
          <a:bodyPr/>
          <a:lstStyle/>
          <a:p>
            <a:r>
              <a:rPr lang="cs-CZ" dirty="0"/>
              <a:t>FPS: „humorně zabarvená detektivka“, podobnost s Těžkým životem dobrodruha </a:t>
            </a:r>
          </a:p>
          <a:p>
            <a:r>
              <a:rPr lang="cs-CZ" dirty="0"/>
              <a:t>Adaptace E. </a:t>
            </a:r>
            <a:r>
              <a:rPr lang="cs-CZ" dirty="0" err="1"/>
              <a:t>Fikera</a:t>
            </a:r>
            <a:endParaRPr lang="cs-CZ" dirty="0"/>
          </a:p>
          <a:p>
            <a:r>
              <a:rPr lang="cs-CZ" sz="1800" b="0" i="0" u="none" strike="noStrike" baseline="0" dirty="0">
                <a:latin typeface="MinionPro-Regular"/>
              </a:rPr>
              <a:t>Eduard </a:t>
            </a:r>
            <a:r>
              <a:rPr lang="cs-CZ" sz="1800" b="0" i="0" u="none" strike="noStrike" baseline="0" dirty="0" err="1">
                <a:latin typeface="MinionPro-Regular"/>
              </a:rPr>
              <a:t>Fiker</a:t>
            </a:r>
            <a:r>
              <a:rPr lang="cs-CZ" sz="1800" b="0" i="0" u="none" strike="noStrike" baseline="0" dirty="0">
                <a:latin typeface="MinionPro-Regular"/>
              </a:rPr>
              <a:t>, </a:t>
            </a:r>
            <a:r>
              <a:rPr lang="cs-CZ" sz="1800" b="0" i="1" u="none" strike="noStrike" baseline="0" dirty="0">
                <a:latin typeface="MinionPro-It"/>
              </a:rPr>
              <a:t>Paklíč: humoristický detektivní román</a:t>
            </a:r>
            <a:r>
              <a:rPr lang="cs-CZ" sz="1800" b="0" i="0" u="none" strike="noStrike" baseline="0" dirty="0">
                <a:latin typeface="MinionPro-Regular"/>
              </a:rPr>
              <a:t>. Praha: Orbis 1941</a:t>
            </a:r>
          </a:p>
          <a:p>
            <a:r>
              <a:rPr lang="cs-CZ" sz="1800" dirty="0">
                <a:highlight>
                  <a:srgbClr val="FFFF00"/>
                </a:highlight>
                <a:latin typeface="MinionPro-Regular"/>
              </a:rPr>
              <a:t>Začátek + 1.21</a:t>
            </a:r>
            <a:endParaRPr lang="cs-CZ" dirty="0">
              <a:highlight>
                <a:srgbClr val="FFFF00"/>
              </a:highlight>
            </a:endParaRPr>
          </a:p>
        </p:txBody>
      </p:sp>
    </p:spTree>
    <p:extLst>
      <p:ext uri="{BB962C8B-B14F-4D97-AF65-F5344CB8AC3E}">
        <p14:creationId xmlns:p14="http://schemas.microsoft.com/office/powerpoint/2010/main" val="19333307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3E7CC2-11DD-662E-2BD0-58AD8285AC60}"/>
              </a:ext>
            </a:extLst>
          </p:cNvPr>
          <p:cNvSpPr>
            <a:spLocks noGrp="1"/>
          </p:cNvSpPr>
          <p:nvPr>
            <p:ph type="title"/>
          </p:nvPr>
        </p:nvSpPr>
        <p:spPr/>
        <p:txBody>
          <a:bodyPr/>
          <a:lstStyle/>
          <a:p>
            <a:r>
              <a:rPr lang="cs-CZ" i="1" dirty="0"/>
              <a:t>13. revír</a:t>
            </a:r>
            <a:r>
              <a:rPr lang="cs-CZ" dirty="0"/>
              <a:t> (Martin Frič, 1946)</a:t>
            </a:r>
          </a:p>
        </p:txBody>
      </p:sp>
      <p:sp>
        <p:nvSpPr>
          <p:cNvPr id="3" name="Zástupný obsah 2">
            <a:extLst>
              <a:ext uri="{FF2B5EF4-FFF2-40B4-BE49-F238E27FC236}">
                <a16:creationId xmlns:a16="http://schemas.microsoft.com/office/drawing/2014/main" id="{AC358D10-2F65-C028-2103-E3924EEE45ED}"/>
              </a:ext>
            </a:extLst>
          </p:cNvPr>
          <p:cNvSpPr>
            <a:spLocks noGrp="1"/>
          </p:cNvSpPr>
          <p:nvPr>
            <p:ph idx="1"/>
          </p:nvPr>
        </p:nvSpPr>
        <p:spPr/>
        <p:txBody>
          <a:bodyPr>
            <a:normAutofit lnSpcReduction="10000"/>
          </a:bodyPr>
          <a:lstStyle/>
          <a:p>
            <a:r>
              <a:rPr lang="cs-CZ" dirty="0"/>
              <a:t>Dramaturgické oddělení ČMFÚ, </a:t>
            </a:r>
            <a:r>
              <a:rPr lang="cs-CZ" dirty="0" err="1"/>
              <a:t>Rutte</a:t>
            </a:r>
            <a:r>
              <a:rPr lang="cs-CZ" dirty="0"/>
              <a:t>-Sajíc-Smrž: </a:t>
            </a:r>
          </a:p>
          <a:p>
            <a:pPr algn="l"/>
            <a:r>
              <a:rPr lang="cs-CZ" sz="1800" b="0" i="0" u="none" strike="noStrike" baseline="0" dirty="0">
                <a:latin typeface="MinionPro-Regular"/>
              </a:rPr>
              <a:t>Dramaturgický sbor […] konstatoval, že tu jde — snad jen s výjimkou staršího Fričova filmu Krok do tmy — o pokus natočit vážný film detektivního ražení toho typu, jaký známe </a:t>
            </a:r>
            <a:r>
              <a:rPr lang="cs-CZ" sz="1800" b="1" i="0" u="none" strike="noStrike" baseline="0" dirty="0">
                <a:latin typeface="MinionPro-Regular"/>
              </a:rPr>
              <a:t>ze starší produkce americké, nebo z novější německé a francouzské</a:t>
            </a:r>
            <a:r>
              <a:rPr lang="cs-CZ" sz="1800" b="0" i="0" u="none" strike="noStrike" baseline="0" dirty="0">
                <a:latin typeface="MinionPro-Regular"/>
              </a:rPr>
              <a:t>. Pokud česká filmová tvorba sáhla po námětech detektivních, byly to vždycky v podstatě veselohry — jak o tom svědčí např. filmy Pelikán má alibi, nebo Těžký život dobrodruha a z poslední doby Cikánův Paklíč, — poněvadž se ukázalo, že tento žánr mnohem lépe svědčí našim režisérům, hercům a ostatním tvůrčím pracovníkům. Nelze ovšem říci, že by vážná, napínavá detektivka podle všech pravidel byla u nás neproveditelná. Půjde jen o to, jak bude postavena </a:t>
            </a:r>
            <a:r>
              <a:rPr lang="cs-CZ" sz="1800" b="0" i="0" u="none" strike="noStrike" baseline="0" dirty="0" err="1">
                <a:latin typeface="MinionPro-Regular"/>
              </a:rPr>
              <a:t>scenaristicky</a:t>
            </a:r>
            <a:r>
              <a:rPr lang="cs-CZ" sz="1800" b="0" i="0" u="none" strike="noStrike" baseline="0" dirty="0">
                <a:latin typeface="MinionPro-Regular"/>
              </a:rPr>
              <a:t> a režijně, poněvadž právě v této námětové oblasti mnohem spíše záleží na tom „jak“, než „co“ — snad jen s tou výhradou, že toto „co“ musí mít alespoň nejzákladnější předpoklady logiky a věrojatnosti, dvou prvků, jež zejména v detektivním příběhu jsou velmi důležité.</a:t>
            </a:r>
          </a:p>
          <a:p>
            <a:pPr algn="l"/>
            <a:r>
              <a:rPr lang="cs-CZ" sz="1800" b="0" i="0" u="none" strike="noStrike" baseline="0" dirty="0">
                <a:latin typeface="MinionPro-Regular"/>
              </a:rPr>
              <a:t>Detektivka jako samostatný literární útvar prodělala v poslední době pronikavý vývoj. Z oblasti krve, tajemných chodeb a záhad stůj co stůj se dostala spíše do oblasti </a:t>
            </a:r>
            <a:r>
              <a:rPr lang="cs-CZ" sz="1800" b="1" i="0" u="none" strike="noStrike" baseline="0" dirty="0">
                <a:latin typeface="MinionPro-Regular"/>
              </a:rPr>
              <a:t>psychologické</a:t>
            </a:r>
            <a:r>
              <a:rPr lang="cs-CZ" sz="1800" b="0" i="0" u="none" strike="noStrike" baseline="0" dirty="0">
                <a:latin typeface="MinionPro-Regular"/>
              </a:rPr>
              <a:t>. Posuzujeme-li </a:t>
            </a:r>
            <a:r>
              <a:rPr lang="cs-CZ" sz="1800" b="0" i="0" u="none" strike="noStrike" baseline="0" dirty="0" err="1">
                <a:latin typeface="MinionPro-Regular"/>
              </a:rPr>
              <a:t>Fikerovu</a:t>
            </a:r>
            <a:r>
              <a:rPr lang="cs-CZ" sz="1800" b="0" i="0" u="none" strike="noStrike" baseline="0" dirty="0">
                <a:latin typeface="MinionPro-Regular"/>
              </a:rPr>
              <a:t> </a:t>
            </a:r>
            <a:r>
              <a:rPr lang="cs-CZ" sz="1800" b="0" i="1" u="none" strike="noStrike" baseline="0" dirty="0">
                <a:latin typeface="MinionPro-It"/>
              </a:rPr>
              <a:t>Zinkovou cestu </a:t>
            </a:r>
            <a:r>
              <a:rPr lang="cs-CZ" sz="1800" b="0" i="0" u="none" strike="noStrike" baseline="0" dirty="0">
                <a:latin typeface="MinionPro-Regular"/>
              </a:rPr>
              <a:t>v tomto zorném úhlu, patří spíše do té staré školy — i s tou záměnou mrtvol v rakvi a jinými obvyklými rekvizitami starších detektivek. […] </a:t>
            </a:r>
            <a:r>
              <a:rPr lang="cs-CZ" sz="1800" b="1" i="0" u="none" strike="noStrike" baseline="0" dirty="0">
                <a:latin typeface="MinionPro-Regular"/>
              </a:rPr>
              <a:t>Prostředí příběhu celkem nepřehání, a je přijatelné pro městské i periferní pražské poměry </a:t>
            </a:r>
            <a:endParaRPr lang="cs-CZ" b="1" dirty="0"/>
          </a:p>
        </p:txBody>
      </p:sp>
    </p:spTree>
    <p:extLst>
      <p:ext uri="{BB962C8B-B14F-4D97-AF65-F5344CB8AC3E}">
        <p14:creationId xmlns:p14="http://schemas.microsoft.com/office/powerpoint/2010/main" val="31218619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DD43C7-FE85-D473-D13F-3B4A49CB323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9A9F58E-F935-518B-53E5-B897F92531CF}"/>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4199730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Půjčovny</a:t>
            </a:r>
            <a:endParaRPr lang="en-GB"/>
          </a:p>
        </p:txBody>
      </p:sp>
      <p:sp>
        <p:nvSpPr>
          <p:cNvPr id="3" name="Zástupný symbol pro obsah 2"/>
          <p:cNvSpPr>
            <a:spLocks noGrp="1"/>
          </p:cNvSpPr>
          <p:nvPr>
            <p:ph sz="half" idx="1"/>
          </p:nvPr>
        </p:nvSpPr>
        <p:spPr/>
        <p:txBody>
          <a:bodyPr>
            <a:normAutofit fontScale="92500" lnSpcReduction="10000"/>
          </a:bodyPr>
          <a:lstStyle/>
          <a:p>
            <a:r>
              <a:rPr lang="cs-CZ" b="1" dirty="0"/>
              <a:t>během let 1939–1943 pokles z 30 na 9</a:t>
            </a:r>
            <a:endParaRPr lang="en-GB" dirty="0"/>
          </a:p>
          <a:p>
            <a:r>
              <a:rPr lang="cs-CZ" dirty="0"/>
              <a:t>Zbývaly: </a:t>
            </a:r>
            <a:r>
              <a:rPr lang="cs-CZ" b="1" u="sng" dirty="0"/>
              <a:t>kosmos</a:t>
            </a:r>
            <a:r>
              <a:rPr lang="cs-CZ" dirty="0"/>
              <a:t>, </a:t>
            </a:r>
            <a:r>
              <a:rPr lang="cs-CZ" dirty="0" err="1"/>
              <a:t>dafa</a:t>
            </a:r>
            <a:r>
              <a:rPr lang="cs-CZ" dirty="0"/>
              <a:t>, </a:t>
            </a:r>
            <a:r>
              <a:rPr lang="cs-CZ" b="1" dirty="0" err="1"/>
              <a:t>elekta</a:t>
            </a:r>
            <a:r>
              <a:rPr lang="cs-CZ" dirty="0"/>
              <a:t>, </a:t>
            </a:r>
            <a:r>
              <a:rPr lang="cs-CZ" dirty="0" err="1"/>
              <a:t>excelsior</a:t>
            </a:r>
            <a:r>
              <a:rPr lang="cs-CZ" dirty="0"/>
              <a:t>, </a:t>
            </a:r>
            <a:r>
              <a:rPr lang="cs-CZ" b="1" dirty="0"/>
              <a:t>lucerna</a:t>
            </a:r>
            <a:r>
              <a:rPr lang="cs-CZ" dirty="0"/>
              <a:t>, </a:t>
            </a:r>
            <a:r>
              <a:rPr lang="cs-CZ" dirty="0" err="1"/>
              <a:t>mars</a:t>
            </a:r>
            <a:r>
              <a:rPr lang="cs-CZ" dirty="0"/>
              <a:t>, </a:t>
            </a:r>
            <a:r>
              <a:rPr lang="cs-CZ" b="1" dirty="0" err="1"/>
              <a:t>national</a:t>
            </a:r>
            <a:r>
              <a:rPr lang="cs-CZ" dirty="0"/>
              <a:t>, </a:t>
            </a:r>
            <a:r>
              <a:rPr lang="cs-CZ" dirty="0" err="1"/>
              <a:t>stella</a:t>
            </a:r>
            <a:r>
              <a:rPr lang="cs-CZ" dirty="0"/>
              <a:t>, </a:t>
            </a:r>
            <a:r>
              <a:rPr lang="cs-CZ" b="1" dirty="0"/>
              <a:t>Ufa</a:t>
            </a:r>
            <a:endParaRPr lang="en-GB" dirty="0"/>
          </a:p>
          <a:p>
            <a:r>
              <a:rPr lang="cs-CZ" dirty="0"/>
              <a:t>Duben 1943: společnost </a:t>
            </a:r>
            <a:r>
              <a:rPr lang="cs-CZ" b="1" dirty="0" err="1"/>
              <a:t>Kosmosfilm</a:t>
            </a:r>
            <a:r>
              <a:rPr lang="cs-CZ" dirty="0"/>
              <a:t> převzala filmy malých půjčoven </a:t>
            </a:r>
            <a:endParaRPr lang="en-GB" dirty="0"/>
          </a:p>
          <a:p>
            <a:r>
              <a:rPr lang="cs-CZ" dirty="0"/>
              <a:t>Partajní filmy distribuovala</a:t>
            </a:r>
            <a:r>
              <a:rPr lang="cs-CZ" b="1" dirty="0"/>
              <a:t> </a:t>
            </a:r>
            <a:r>
              <a:rPr lang="cs-CZ" b="1" dirty="0" err="1"/>
              <a:t>Filmstelle</a:t>
            </a:r>
            <a:r>
              <a:rPr lang="cs-CZ" b="1" dirty="0"/>
              <a:t> der NSDAP</a:t>
            </a:r>
          </a:p>
          <a:p>
            <a:r>
              <a:rPr lang="cs-CZ" b="1" dirty="0"/>
              <a:t>Viktoria </a:t>
            </a:r>
            <a:r>
              <a:rPr lang="cs-CZ" dirty="0"/>
              <a:t>– dětské filmy</a:t>
            </a:r>
            <a:endParaRPr lang="en-GB" dirty="0"/>
          </a:p>
          <a:p>
            <a:r>
              <a:rPr lang="cs-CZ" dirty="0">
                <a:hlinkClick r:id="rId2"/>
              </a:rPr>
              <a:t>Filmový kurýr: bibliografická databáze | Filozofická fakulta Masarykovy univerzity (muni.cz)</a:t>
            </a:r>
            <a:endParaRPr lang="cs-CZ" dirty="0"/>
          </a:p>
          <a:p>
            <a:r>
              <a:rPr lang="de-DE" dirty="0">
                <a:hlinkClick r:id="rId3"/>
              </a:rPr>
              <a:t>(94) Die sieben Raben/ Deutschland 1937 - YouTube</a:t>
            </a:r>
            <a:endParaRPr lang="cs-CZ" dirty="0"/>
          </a:p>
          <a:p>
            <a:endParaRPr lang="en-GB" dirty="0"/>
          </a:p>
        </p:txBody>
      </p:sp>
      <p:pic>
        <p:nvPicPr>
          <p:cNvPr id="5" name="Zástupný symbol pro obsah 4"/>
          <p:cNvPicPr>
            <a:picLocks noGrp="1" noChangeAspect="1"/>
          </p:cNvPicPr>
          <p:nvPr>
            <p:ph sz="half" idx="2"/>
          </p:nvPr>
        </p:nvPicPr>
        <p:blipFill>
          <a:blip r:embed="rId4"/>
          <a:stretch>
            <a:fillRect/>
          </a:stretch>
        </p:blipFill>
        <p:spPr>
          <a:xfrm>
            <a:off x="7635920" y="806675"/>
            <a:ext cx="2788240" cy="5336633"/>
          </a:xfrm>
          <a:prstGeom prst="rect">
            <a:avLst/>
          </a:prstGeom>
        </p:spPr>
      </p:pic>
    </p:spTree>
    <p:extLst>
      <p:ext uri="{BB962C8B-B14F-4D97-AF65-F5344CB8AC3E}">
        <p14:creationId xmlns:p14="http://schemas.microsoft.com/office/powerpoint/2010/main" val="37543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466344"/>
            <a:ext cx="10058400" cy="831234"/>
          </a:xfrm>
        </p:spPr>
        <p:txBody>
          <a:bodyPr>
            <a:normAutofit/>
          </a:bodyPr>
          <a:lstStyle/>
          <a:p>
            <a:r>
              <a:rPr lang="cs-CZ" sz="4000" b="1" err="1"/>
              <a:t>Theresienstadt</a:t>
            </a:r>
            <a:r>
              <a:rPr lang="cs-CZ" sz="4000" b="1"/>
              <a:t> (Kurt </a:t>
            </a:r>
            <a:r>
              <a:rPr lang="cs-CZ" sz="4000" b="1" err="1"/>
              <a:t>Gerron</a:t>
            </a:r>
            <a:r>
              <a:rPr lang="cs-CZ" sz="4000" b="1"/>
              <a:t>, Karel Pečený; 1944)</a:t>
            </a:r>
            <a:endParaRPr lang="en-GB" sz="4000" b="1"/>
          </a:p>
        </p:txBody>
      </p:sp>
      <p:sp>
        <p:nvSpPr>
          <p:cNvPr id="3" name="Zástupný symbol pro text 2"/>
          <p:cNvSpPr>
            <a:spLocks noGrp="1"/>
          </p:cNvSpPr>
          <p:nvPr>
            <p:ph type="body" idx="1"/>
          </p:nvPr>
        </p:nvSpPr>
        <p:spPr/>
        <p:txBody>
          <a:bodyPr/>
          <a:lstStyle/>
          <a:p>
            <a:endParaRPr lang="en-GB"/>
          </a:p>
        </p:txBody>
      </p:sp>
      <p:sp>
        <p:nvSpPr>
          <p:cNvPr id="4" name="Zástupný symbol pro obsah 3"/>
          <p:cNvSpPr>
            <a:spLocks noGrp="1"/>
          </p:cNvSpPr>
          <p:nvPr>
            <p:ph sz="half" idx="2"/>
          </p:nvPr>
        </p:nvSpPr>
        <p:spPr/>
        <p:txBody>
          <a:bodyPr/>
          <a:lstStyle/>
          <a:p>
            <a:r>
              <a:rPr lang="cs-CZ"/>
              <a:t>Dokument Film lež (cyklus Arzenál; r. Martin Řezníček, 2016)</a:t>
            </a:r>
          </a:p>
          <a:p>
            <a:r>
              <a:rPr lang="en-GB">
                <a:hlinkClick r:id="rId2"/>
              </a:rPr>
              <a:t>https://www.ceskatelevize.cz/porady/10655115754-arzenal/213562267310005-film-lez</a:t>
            </a:r>
            <a:endParaRPr lang="cs-CZ"/>
          </a:p>
          <a:p>
            <a:endParaRPr lang="en-GB"/>
          </a:p>
        </p:txBody>
      </p:sp>
      <p:sp>
        <p:nvSpPr>
          <p:cNvPr id="5" name="Zástupný symbol pro text 4"/>
          <p:cNvSpPr>
            <a:spLocks noGrp="1"/>
          </p:cNvSpPr>
          <p:nvPr>
            <p:ph type="body" sz="quarter" idx="3"/>
          </p:nvPr>
        </p:nvSpPr>
        <p:spPr/>
        <p:txBody>
          <a:bodyPr/>
          <a:lstStyle/>
          <a:p>
            <a:r>
              <a:rPr lang="cs-CZ"/>
              <a:t>Kurt </a:t>
            </a:r>
            <a:r>
              <a:rPr lang="cs-CZ" err="1"/>
              <a:t>Gerron</a:t>
            </a:r>
            <a:endParaRPr lang="en-GB"/>
          </a:p>
        </p:txBody>
      </p:sp>
      <p:pic>
        <p:nvPicPr>
          <p:cNvPr id="7" name="Zástupný symbol pro obsah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03332" y="2965790"/>
            <a:ext cx="4522580" cy="3032185"/>
          </a:xfrm>
        </p:spPr>
      </p:pic>
    </p:spTree>
    <p:extLst>
      <p:ext uri="{BB962C8B-B14F-4D97-AF65-F5344CB8AC3E}">
        <p14:creationId xmlns:p14="http://schemas.microsoft.com/office/powerpoint/2010/main" val="10455134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4"/>
            <a:ext cx="10058400" cy="925748"/>
          </a:xfrm>
        </p:spPr>
        <p:txBody>
          <a:bodyPr/>
          <a:lstStyle/>
          <a:p>
            <a:r>
              <a:rPr lang="cs-CZ" dirty="0"/>
              <a:t>Distribuční nabídka</a:t>
            </a:r>
            <a:endParaRPr lang="en-GB" dirty="0"/>
          </a:p>
        </p:txBody>
      </p:sp>
      <p:graphicFrame>
        <p:nvGraphicFramePr>
          <p:cNvPr id="5" name="Zástupný symbol pro obsah 4"/>
          <p:cNvGraphicFramePr>
            <a:graphicFrameLocks noGrp="1"/>
          </p:cNvGraphicFramePr>
          <p:nvPr>
            <p:ph sz="half" idx="1"/>
          </p:nvPr>
        </p:nvGraphicFramePr>
        <p:xfrm>
          <a:off x="911084" y="1665280"/>
          <a:ext cx="4938705" cy="4203815"/>
        </p:xfrm>
        <a:graphic>
          <a:graphicData uri="http://schemas.openxmlformats.org/drawingml/2006/table">
            <a:tbl>
              <a:tblPr firstRow="1" firstCol="1" bandRow="1">
                <a:tableStyleId>{5C22544A-7EE6-4342-B048-85BDC9FD1C3A}</a:tableStyleId>
              </a:tblPr>
              <a:tblGrid>
                <a:gridCol w="548745">
                  <a:extLst>
                    <a:ext uri="{9D8B030D-6E8A-4147-A177-3AD203B41FA5}">
                      <a16:colId xmlns:a16="http://schemas.microsoft.com/office/drawing/2014/main" val="1142417820"/>
                    </a:ext>
                  </a:extLst>
                </a:gridCol>
                <a:gridCol w="548745">
                  <a:extLst>
                    <a:ext uri="{9D8B030D-6E8A-4147-A177-3AD203B41FA5}">
                      <a16:colId xmlns:a16="http://schemas.microsoft.com/office/drawing/2014/main" val="3993437090"/>
                    </a:ext>
                  </a:extLst>
                </a:gridCol>
                <a:gridCol w="548745">
                  <a:extLst>
                    <a:ext uri="{9D8B030D-6E8A-4147-A177-3AD203B41FA5}">
                      <a16:colId xmlns:a16="http://schemas.microsoft.com/office/drawing/2014/main" val="462442381"/>
                    </a:ext>
                  </a:extLst>
                </a:gridCol>
                <a:gridCol w="548745">
                  <a:extLst>
                    <a:ext uri="{9D8B030D-6E8A-4147-A177-3AD203B41FA5}">
                      <a16:colId xmlns:a16="http://schemas.microsoft.com/office/drawing/2014/main" val="3582019372"/>
                    </a:ext>
                  </a:extLst>
                </a:gridCol>
                <a:gridCol w="510439">
                  <a:extLst>
                    <a:ext uri="{9D8B030D-6E8A-4147-A177-3AD203B41FA5}">
                      <a16:colId xmlns:a16="http://schemas.microsoft.com/office/drawing/2014/main" val="3513919560"/>
                    </a:ext>
                  </a:extLst>
                </a:gridCol>
                <a:gridCol w="587051">
                  <a:extLst>
                    <a:ext uri="{9D8B030D-6E8A-4147-A177-3AD203B41FA5}">
                      <a16:colId xmlns:a16="http://schemas.microsoft.com/office/drawing/2014/main" val="60289739"/>
                    </a:ext>
                  </a:extLst>
                </a:gridCol>
                <a:gridCol w="548745">
                  <a:extLst>
                    <a:ext uri="{9D8B030D-6E8A-4147-A177-3AD203B41FA5}">
                      <a16:colId xmlns:a16="http://schemas.microsoft.com/office/drawing/2014/main" val="3711740196"/>
                    </a:ext>
                  </a:extLst>
                </a:gridCol>
                <a:gridCol w="548745">
                  <a:extLst>
                    <a:ext uri="{9D8B030D-6E8A-4147-A177-3AD203B41FA5}">
                      <a16:colId xmlns:a16="http://schemas.microsoft.com/office/drawing/2014/main" val="2638436774"/>
                    </a:ext>
                  </a:extLst>
                </a:gridCol>
                <a:gridCol w="548745">
                  <a:extLst>
                    <a:ext uri="{9D8B030D-6E8A-4147-A177-3AD203B41FA5}">
                      <a16:colId xmlns:a16="http://schemas.microsoft.com/office/drawing/2014/main" val="118200184"/>
                    </a:ext>
                  </a:extLst>
                </a:gridCol>
              </a:tblGrid>
              <a:tr h="234771">
                <a:tc>
                  <a:txBody>
                    <a:bodyPr/>
                    <a:lstStyle/>
                    <a:p>
                      <a:pPr>
                        <a:lnSpc>
                          <a:spcPct val="107000"/>
                        </a:lnSpc>
                      </a:pPr>
                      <a:endParaRPr lang="en-GB" sz="1400" dirty="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1939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1940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1941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1942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1943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1944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1945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celkem</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3563824247"/>
                  </a:ext>
                </a:extLst>
              </a:tr>
              <a:tr h="388729">
                <a:tc>
                  <a:txBody>
                    <a:bodyPr/>
                    <a:lstStyle/>
                    <a:p>
                      <a:pPr>
                        <a:lnSpc>
                          <a:spcPct val="107000"/>
                        </a:lnSpc>
                        <a:spcAft>
                          <a:spcPts val="0"/>
                        </a:spcAft>
                      </a:pPr>
                      <a:r>
                        <a:rPr lang="cs-CZ" sz="1400">
                          <a:effectLst/>
                        </a:rPr>
                        <a:t>Protektorát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41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31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124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4103734022"/>
                  </a:ext>
                </a:extLst>
              </a:tr>
              <a:tr h="388729">
                <a:tc>
                  <a:txBody>
                    <a:bodyPr/>
                    <a:lstStyle/>
                    <a:p>
                      <a:pPr>
                        <a:lnSpc>
                          <a:spcPct val="107000"/>
                        </a:lnSpc>
                        <a:spcAft>
                          <a:spcPts val="0"/>
                        </a:spcAft>
                      </a:pPr>
                      <a:r>
                        <a:rPr lang="cs-CZ" sz="1400">
                          <a:effectLst/>
                        </a:rPr>
                        <a:t>Německo</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92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dirty="0">
                          <a:effectLst/>
                        </a:rPr>
                        <a:t>98</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74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69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65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58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470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1775198019"/>
                  </a:ext>
                </a:extLst>
              </a:tr>
              <a:tr h="234771">
                <a:tc>
                  <a:txBody>
                    <a:bodyPr/>
                    <a:lstStyle/>
                    <a:p>
                      <a:pPr>
                        <a:lnSpc>
                          <a:spcPct val="107000"/>
                        </a:lnSpc>
                        <a:spcAft>
                          <a:spcPts val="0"/>
                        </a:spcAft>
                      </a:pPr>
                      <a:r>
                        <a:rPr lang="cs-CZ" sz="1400">
                          <a:effectLst/>
                        </a:rPr>
                        <a:t>USA</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89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33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6</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128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1552845149"/>
                  </a:ext>
                </a:extLst>
              </a:tr>
              <a:tr h="388729">
                <a:tc>
                  <a:txBody>
                    <a:bodyPr/>
                    <a:lstStyle/>
                    <a:p>
                      <a:pPr>
                        <a:lnSpc>
                          <a:spcPct val="107000"/>
                        </a:lnSpc>
                        <a:spcAft>
                          <a:spcPts val="0"/>
                        </a:spcAft>
                      </a:pPr>
                      <a:r>
                        <a:rPr lang="cs-CZ" sz="1400">
                          <a:effectLst/>
                        </a:rPr>
                        <a:t>Francie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2793275811"/>
                  </a:ext>
                </a:extLst>
              </a:tr>
              <a:tr h="234771">
                <a:tc>
                  <a:txBody>
                    <a:bodyPr/>
                    <a:lstStyle/>
                    <a:p>
                      <a:pPr>
                        <a:lnSpc>
                          <a:spcPct val="107000"/>
                        </a:lnSpc>
                        <a:spcAft>
                          <a:spcPts val="0"/>
                        </a:spcAft>
                      </a:pPr>
                      <a:r>
                        <a:rPr lang="cs-CZ" sz="1400">
                          <a:effectLst/>
                        </a:rPr>
                        <a:t>Anglie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4118805502"/>
                  </a:ext>
                </a:extLst>
              </a:tr>
              <a:tr h="234771">
                <a:tc>
                  <a:txBody>
                    <a:bodyPr/>
                    <a:lstStyle/>
                    <a:p>
                      <a:pPr>
                        <a:lnSpc>
                          <a:spcPct val="107000"/>
                        </a:lnSpc>
                        <a:spcAft>
                          <a:spcPts val="0"/>
                        </a:spcAft>
                      </a:pPr>
                      <a:r>
                        <a:rPr lang="cs-CZ" sz="1400">
                          <a:effectLst/>
                        </a:rPr>
                        <a:t>Itálie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5 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74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2858434889"/>
                  </a:ext>
                </a:extLst>
              </a:tr>
              <a:tr h="388729">
                <a:tc>
                  <a:txBody>
                    <a:bodyPr/>
                    <a:lstStyle/>
                    <a:p>
                      <a:pPr>
                        <a:lnSpc>
                          <a:spcPct val="107000"/>
                        </a:lnSpc>
                        <a:spcAft>
                          <a:spcPts val="0"/>
                        </a:spcAft>
                      </a:pPr>
                      <a:r>
                        <a:rPr lang="cs-CZ" sz="1400" dirty="0">
                          <a:effectLst/>
                        </a:rPr>
                        <a:t>Maďarsko</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1466545352"/>
                  </a:ext>
                </a:extLst>
              </a:tr>
              <a:tr h="388729">
                <a:tc>
                  <a:txBody>
                    <a:bodyPr/>
                    <a:lstStyle/>
                    <a:p>
                      <a:pPr>
                        <a:lnSpc>
                          <a:spcPct val="107000"/>
                        </a:lnSpc>
                        <a:spcAft>
                          <a:spcPts val="0"/>
                        </a:spcAft>
                      </a:pPr>
                      <a:r>
                        <a:rPr lang="cs-CZ" sz="1400">
                          <a:effectLst/>
                        </a:rPr>
                        <a:t>Švédsko</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dirty="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3255980658"/>
                  </a:ext>
                </a:extLst>
              </a:tr>
              <a:tr h="388729">
                <a:tc>
                  <a:txBody>
                    <a:bodyPr/>
                    <a:lstStyle/>
                    <a:p>
                      <a:pPr>
                        <a:lnSpc>
                          <a:spcPct val="107000"/>
                        </a:lnSpc>
                        <a:spcAft>
                          <a:spcPts val="0"/>
                        </a:spcAft>
                      </a:pPr>
                      <a:r>
                        <a:rPr lang="cs-CZ" sz="1400">
                          <a:effectLst/>
                        </a:rPr>
                        <a:t>Dánsko</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3229960566"/>
                  </a:ext>
                </a:extLst>
              </a:tr>
              <a:tr h="388729">
                <a:tc>
                  <a:txBody>
                    <a:bodyPr/>
                    <a:lstStyle/>
                    <a:p>
                      <a:pPr>
                        <a:lnSpc>
                          <a:spcPct val="107000"/>
                        </a:lnSpc>
                        <a:spcAft>
                          <a:spcPts val="0"/>
                        </a:spcAft>
                      </a:pPr>
                      <a:r>
                        <a:rPr lang="cs-CZ" sz="1400">
                          <a:effectLst/>
                        </a:rPr>
                        <a:t>Holandsko</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dirty="0">
                          <a:effectLst/>
                        </a:rPr>
                        <a:t>1</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a:effectLst/>
                        </a:rPr>
                        <a:t>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4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400" dirty="0">
                          <a:effectLst/>
                        </a:rPr>
                        <a:t>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2842061436"/>
                  </a:ext>
                </a:extLst>
              </a:tr>
            </a:tbl>
          </a:graphicData>
        </a:graphic>
      </p:graphicFrame>
      <p:sp>
        <p:nvSpPr>
          <p:cNvPr id="4" name="Zástupný symbol pro obsah 3"/>
          <p:cNvSpPr>
            <a:spLocks noGrp="1"/>
          </p:cNvSpPr>
          <p:nvPr>
            <p:ph sz="half" idx="2"/>
          </p:nvPr>
        </p:nvSpPr>
        <p:spPr/>
        <p:txBody>
          <a:bodyPr>
            <a:normAutofit fontScale="85000" lnSpcReduction="20000"/>
          </a:bodyPr>
          <a:lstStyle/>
          <a:p>
            <a:pPr>
              <a:lnSpc>
                <a:spcPct val="107000"/>
              </a:lnSpc>
              <a:spcAft>
                <a:spcPts val="800"/>
              </a:spcAft>
            </a:pPr>
            <a:r>
              <a:rPr lang="cs-CZ" sz="1800" b="1" dirty="0">
                <a:effectLst/>
                <a:latin typeface="Calibri" panose="020F0502020204030204" pitchFamily="34" charset="0"/>
                <a:ea typeface="Calibri" panose="020F0502020204030204" pitchFamily="34" charset="0"/>
                <a:cs typeface="Calibri" panose="020F0502020204030204" pitchFamily="34" charset="0"/>
              </a:rPr>
              <a:t>Projekce pro členy NSDAP: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Pro NSDAP a Wehrmacht  v roce 1940: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německé – 12x celovečerní hraný a 2x celovečerní jiný,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1941: 12 a 3 filmy,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1942: 10 a 1 film;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1943: 8 německých hraných a 1 švédský hraný;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1944: 6 a 1945 1 film hraný.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Celkem: 56 celovečerních filmů. Příklady z těch, které distribuovala </a:t>
            </a:r>
            <a:r>
              <a:rPr lang="cs-CZ" sz="1800" dirty="0" err="1">
                <a:effectLst/>
                <a:latin typeface="Calibri" panose="020F0502020204030204" pitchFamily="34" charset="0"/>
                <a:ea typeface="Calibri" panose="020F0502020204030204" pitchFamily="34" charset="0"/>
                <a:cs typeface="Calibri" panose="020F0502020204030204" pitchFamily="34" charset="0"/>
              </a:rPr>
              <a:t>Filmstelle</a:t>
            </a:r>
            <a:r>
              <a:rPr lang="cs-CZ" sz="1800" dirty="0">
                <a:effectLst/>
                <a:latin typeface="Calibri" panose="020F0502020204030204" pitchFamily="34" charset="0"/>
                <a:ea typeface="Calibri" panose="020F0502020204030204" pitchFamily="34" charset="0"/>
                <a:cs typeface="Calibri" panose="020F0502020204030204" pitchFamily="34" charset="0"/>
              </a:rPr>
              <a:t> der NSDAP: </a:t>
            </a:r>
            <a:r>
              <a:rPr lang="cs-CZ" sz="1800" dirty="0" err="1">
                <a:effectLst/>
                <a:latin typeface="Calibri" panose="020F0502020204030204" pitchFamily="34" charset="0"/>
                <a:ea typeface="Calibri" panose="020F0502020204030204" pitchFamily="34" charset="0"/>
                <a:cs typeface="Calibri" panose="020F0502020204030204" pitchFamily="34" charset="0"/>
              </a:rPr>
              <a:t>Anschlag</a:t>
            </a:r>
            <a:r>
              <a:rPr lang="cs-CZ" sz="1800" dirty="0">
                <a:effectLst/>
                <a:latin typeface="Calibri" panose="020F0502020204030204" pitchFamily="34" charset="0"/>
                <a:ea typeface="Calibri" panose="020F0502020204030204" pitchFamily="34" charset="0"/>
                <a:cs typeface="Calibri" panose="020F0502020204030204" pitchFamily="34" charset="0"/>
              </a:rPr>
              <a:t> </a:t>
            </a:r>
            <a:r>
              <a:rPr lang="cs-CZ" sz="1800" dirty="0" err="1">
                <a:effectLst/>
                <a:latin typeface="Calibri" panose="020F0502020204030204" pitchFamily="34" charset="0"/>
                <a:ea typeface="Calibri" panose="020F0502020204030204" pitchFamily="34" charset="0"/>
                <a:cs typeface="Calibri" panose="020F0502020204030204" pitchFamily="34" charset="0"/>
              </a:rPr>
              <a:t>auf</a:t>
            </a:r>
            <a:r>
              <a:rPr lang="cs-CZ" sz="1800" dirty="0">
                <a:effectLst/>
                <a:latin typeface="Calibri" panose="020F0502020204030204" pitchFamily="34" charset="0"/>
                <a:ea typeface="Calibri" panose="020F0502020204030204" pitchFamily="34" charset="0"/>
                <a:cs typeface="Calibri" panose="020F0502020204030204" pitchFamily="34" charset="0"/>
              </a:rPr>
              <a:t> Baku (Úder na Baku), GPU, </a:t>
            </a:r>
            <a:r>
              <a:rPr lang="cs-CZ" sz="1800" dirty="0" err="1">
                <a:effectLst/>
                <a:latin typeface="Calibri" panose="020F0502020204030204" pitchFamily="34" charset="0"/>
                <a:ea typeface="Calibri" panose="020F0502020204030204" pitchFamily="34" charset="0"/>
                <a:cs typeface="Calibri" panose="020F0502020204030204" pitchFamily="34" charset="0"/>
              </a:rPr>
              <a:t>Heimkehr</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6" name="TextovéPole 5">
            <a:extLst>
              <a:ext uri="{FF2B5EF4-FFF2-40B4-BE49-F238E27FC236}">
                <a16:creationId xmlns:a16="http://schemas.microsoft.com/office/drawing/2014/main" id="{E10DEE4A-C38F-7B45-D4AD-5CAA10C55121}"/>
              </a:ext>
            </a:extLst>
          </p:cNvPr>
          <p:cNvSpPr txBox="1"/>
          <p:nvPr/>
        </p:nvSpPr>
        <p:spPr>
          <a:xfrm>
            <a:off x="911084" y="5952691"/>
            <a:ext cx="6097712" cy="369332"/>
          </a:xfrm>
          <a:prstGeom prst="rect">
            <a:avLst/>
          </a:prstGeom>
          <a:noFill/>
        </p:spPr>
        <p:txBody>
          <a:bodyPr wrap="square">
            <a:spAutoFit/>
          </a:bodyPr>
          <a:lstStyle/>
          <a:p>
            <a:r>
              <a:rPr lang="cs-CZ" dirty="0"/>
              <a:t>dále po jednom Mexiko, Finsko, Japonsko, dva španělské filmy</a:t>
            </a:r>
            <a:endParaRPr lang="en-GB" dirty="0"/>
          </a:p>
        </p:txBody>
      </p:sp>
    </p:spTree>
    <p:extLst>
      <p:ext uri="{BB962C8B-B14F-4D97-AF65-F5344CB8AC3E}">
        <p14:creationId xmlns:p14="http://schemas.microsoft.com/office/powerpoint/2010/main" val="9941076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sp>
        <p:nvSpPr>
          <p:cNvPr id="3" name="Zástupný symbol pro obsah 2"/>
          <p:cNvSpPr>
            <a:spLocks noGrp="1"/>
          </p:cNvSpPr>
          <p:nvPr>
            <p:ph sz="half" idx="1"/>
          </p:nvPr>
        </p:nvSpPr>
        <p:spPr/>
        <p:txBody>
          <a:bodyPr>
            <a:normAutofit fontScale="92500" lnSpcReduction="20000"/>
          </a:bodyPr>
          <a:lstStyle/>
          <a:p>
            <a:r>
              <a:rPr lang="cs-CZ" b="1" dirty="0"/>
              <a:t>Hranice přístupnosti: 16 let </a:t>
            </a:r>
            <a:r>
              <a:rPr lang="cs-CZ" dirty="0"/>
              <a:t>(od 1941; předtím hranice 14 let)</a:t>
            </a:r>
            <a:endParaRPr lang="cs-CZ" b="1" dirty="0"/>
          </a:p>
          <a:p>
            <a:r>
              <a:rPr lang="cs-CZ" dirty="0"/>
              <a:t>na představení končící po 20. hodině má přístup mládež od 16 let</a:t>
            </a:r>
          </a:p>
          <a:p>
            <a:r>
              <a:rPr lang="cs-CZ" dirty="0"/>
              <a:t>Přístupné:</a:t>
            </a:r>
          </a:p>
          <a:p>
            <a:r>
              <a:rPr lang="cs-CZ" dirty="0"/>
              <a:t>1939: 66 z 242</a:t>
            </a:r>
            <a:endParaRPr lang="en-GB" dirty="0"/>
          </a:p>
          <a:p>
            <a:r>
              <a:rPr lang="cs-CZ" dirty="0"/>
              <a:t>1940: 56 ze 174</a:t>
            </a:r>
            <a:endParaRPr lang="en-GB" dirty="0"/>
          </a:p>
          <a:p>
            <a:r>
              <a:rPr lang="cs-CZ" dirty="0"/>
              <a:t>1941: 53 ze 134</a:t>
            </a:r>
            <a:endParaRPr lang="en-GB" dirty="0"/>
          </a:p>
          <a:p>
            <a:r>
              <a:rPr lang="cs-CZ" dirty="0"/>
              <a:t>1942: 63 ze 115</a:t>
            </a:r>
            <a:endParaRPr lang="en-GB" dirty="0"/>
          </a:p>
          <a:p>
            <a:r>
              <a:rPr lang="cs-CZ" dirty="0"/>
              <a:t>1943: 13 z 94</a:t>
            </a:r>
            <a:endParaRPr lang="en-GB" dirty="0"/>
          </a:p>
          <a:p>
            <a:r>
              <a:rPr lang="cs-CZ" dirty="0"/>
              <a:t>1944: 17 z 87</a:t>
            </a:r>
            <a:endParaRPr lang="en-GB" dirty="0"/>
          </a:p>
        </p:txBody>
      </p:sp>
      <p:pic>
        <p:nvPicPr>
          <p:cNvPr id="5" name="Zástupný symbol pro obsah 4"/>
          <p:cNvPicPr>
            <a:picLocks noGrp="1" noChangeAspect="1"/>
          </p:cNvPicPr>
          <p:nvPr>
            <p:ph sz="half" idx="2"/>
          </p:nvPr>
        </p:nvPicPr>
        <p:blipFill>
          <a:blip r:embed="rId2"/>
          <a:stretch>
            <a:fillRect/>
          </a:stretch>
        </p:blipFill>
        <p:spPr>
          <a:xfrm>
            <a:off x="6523316" y="1956816"/>
            <a:ext cx="4273141" cy="4166011"/>
          </a:xfrm>
          <a:prstGeom prst="rect">
            <a:avLst/>
          </a:prstGeom>
        </p:spPr>
      </p:pic>
    </p:spTree>
    <p:extLst>
      <p:ext uri="{BB962C8B-B14F-4D97-AF65-F5344CB8AC3E}">
        <p14:creationId xmlns:p14="http://schemas.microsoft.com/office/powerpoint/2010/main" val="42875783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9DEF1E-D31A-89C3-5869-FE149B473E63}"/>
              </a:ext>
            </a:extLst>
          </p:cNvPr>
          <p:cNvSpPr>
            <a:spLocks noGrp="1"/>
          </p:cNvSpPr>
          <p:nvPr>
            <p:ph type="title"/>
          </p:nvPr>
        </p:nvSpPr>
        <p:spPr/>
        <p:txBody>
          <a:bodyPr/>
          <a:lstStyle/>
          <a:p>
            <a:r>
              <a:rPr lang="cs-CZ" dirty="0"/>
              <a:t>Lázeň na mlatě</a:t>
            </a:r>
          </a:p>
        </p:txBody>
      </p:sp>
      <p:sp>
        <p:nvSpPr>
          <p:cNvPr id="3" name="Zástupný obsah 2">
            <a:extLst>
              <a:ext uri="{FF2B5EF4-FFF2-40B4-BE49-F238E27FC236}">
                <a16:creationId xmlns:a16="http://schemas.microsoft.com/office/drawing/2014/main" id="{7F249F57-FA6D-D5AE-EC98-F292E467F228}"/>
              </a:ext>
            </a:extLst>
          </p:cNvPr>
          <p:cNvSpPr>
            <a:spLocks noGrp="1"/>
          </p:cNvSpPr>
          <p:nvPr>
            <p:ph sz="half" idx="1"/>
          </p:nvPr>
        </p:nvSpPr>
        <p:spPr/>
        <p:txBody>
          <a:bodyPr/>
          <a:lstStyle/>
          <a:p>
            <a:r>
              <a:rPr lang="cs-CZ"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https://www.youtube.com/watch?v=GgQxQzYabe0</a:t>
            </a:r>
            <a:endParaRPr lang="cs-CZ"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de-DE" sz="1600" b="0" i="0" dirty="0">
                <a:solidFill>
                  <a:srgbClr val="000000"/>
                </a:solidFill>
                <a:effectLst/>
                <a:latin typeface="Times New Roman" panose="02020603050405020304" pitchFamily="18" charset="0"/>
              </a:rPr>
              <a:t>Das Bad auf der Tenne; Erwin Scholz z </a:t>
            </a:r>
            <a:r>
              <a:rPr lang="de-DE" sz="1600" b="0" i="0" dirty="0" err="1">
                <a:solidFill>
                  <a:srgbClr val="000000"/>
                </a:solidFill>
                <a:effectLst/>
                <a:latin typeface="Times New Roman" panose="02020603050405020304" pitchFamily="18" charset="0"/>
              </a:rPr>
              <a:t>Liberce</a:t>
            </a:r>
            <a:r>
              <a:rPr lang="de-DE" sz="1600" b="0" i="0" dirty="0">
                <a:solidFill>
                  <a:srgbClr val="000000"/>
                </a:solidFill>
                <a:effectLst/>
                <a:latin typeface="Times New Roman" panose="02020603050405020304" pitchFamily="18" charset="0"/>
              </a:rPr>
              <a:t>/</a:t>
            </a:r>
            <a:r>
              <a:rPr lang="de-DE" sz="1600" b="0" i="0" dirty="0" err="1">
                <a:solidFill>
                  <a:srgbClr val="000000"/>
                </a:solidFill>
                <a:effectLst/>
                <a:latin typeface="Times New Roman" panose="02020603050405020304" pitchFamily="18" charset="0"/>
              </a:rPr>
              <a:t>Reichenbergu</a:t>
            </a:r>
            <a:r>
              <a:rPr lang="de-DE" sz="1600" b="0" i="0" dirty="0">
                <a:solidFill>
                  <a:srgbClr val="000000"/>
                </a:solidFill>
                <a:effectLst/>
                <a:latin typeface="Times New Roman" panose="02020603050405020304" pitchFamily="18" charset="0"/>
              </a:rPr>
              <a:t> (r. </a:t>
            </a:r>
            <a:r>
              <a:rPr lang="de-DE" sz="1600" b="0" i="0" dirty="0" err="1">
                <a:solidFill>
                  <a:srgbClr val="000000"/>
                </a:solidFill>
                <a:effectLst/>
                <a:latin typeface="Times New Roman" panose="02020603050405020304" pitchFamily="18" charset="0"/>
              </a:rPr>
              <a:t>Štěpán</a:t>
            </a:r>
            <a:r>
              <a:rPr lang="de-DE" sz="1600" b="0" i="0" dirty="0">
                <a:solidFill>
                  <a:srgbClr val="000000"/>
                </a:solidFill>
                <a:effectLst/>
                <a:latin typeface="Times New Roman" panose="02020603050405020304" pitchFamily="18" charset="0"/>
              </a:rPr>
              <a:t> Pech)</a:t>
            </a:r>
            <a:endParaRPr lang="cs-CZ" sz="1600" b="0" i="0" dirty="0">
              <a:solidFill>
                <a:srgbClr val="000000"/>
              </a:solidFill>
              <a:effectLst/>
              <a:latin typeface="Times New Roman" panose="02020603050405020304" pitchFamily="18" charset="0"/>
            </a:endParaRPr>
          </a:p>
          <a:p>
            <a:endParaRPr lang="cs-CZ" sz="1600" u="sng" dirty="0">
              <a:solidFill>
                <a:srgbClr val="000000"/>
              </a:solidFill>
              <a:latin typeface="Times New Roman" panose="02020603050405020304" pitchFamily="18" charset="0"/>
              <a:cs typeface="Times New Roman" panose="02020603050405020304" pitchFamily="18" charset="0"/>
            </a:endParaRPr>
          </a:p>
          <a:p>
            <a:endParaRPr lang="cs-CZ" sz="1800" u="sng" dirty="0">
              <a:solidFill>
                <a:srgbClr val="0563C1"/>
              </a:solidFill>
              <a:latin typeface="Times New Roman" panose="02020603050405020304" pitchFamily="18" charset="0"/>
              <a:cs typeface="Times New Roman" panose="02020603050405020304" pitchFamily="18" charset="0"/>
            </a:endParaRPr>
          </a:p>
          <a:p>
            <a:r>
              <a:rPr lang="en-US" dirty="0">
                <a:hlinkClick r:id="rId3"/>
              </a:rPr>
              <a:t>Cinematic Brno | Documentation of movie exhibition history and cinema-goers’ preferences in Brno, 1918-1945 (muni.cz)</a:t>
            </a:r>
            <a:endParaRPr lang="cs-CZ" sz="1800" u="sng" dirty="0">
              <a:solidFill>
                <a:srgbClr val="0563C1"/>
              </a:solidFill>
              <a:latin typeface="Times New Roman" panose="02020603050405020304" pitchFamily="18" charset="0"/>
              <a:cs typeface="Times New Roman" panose="02020603050405020304" pitchFamily="18" charset="0"/>
            </a:endParaRPr>
          </a:p>
          <a:p>
            <a:endParaRPr lang="cs-CZ" dirty="0"/>
          </a:p>
        </p:txBody>
      </p:sp>
      <p:pic>
        <p:nvPicPr>
          <p:cNvPr id="5" name="Zástupný obsah 4">
            <a:extLst>
              <a:ext uri="{FF2B5EF4-FFF2-40B4-BE49-F238E27FC236}">
                <a16:creationId xmlns:a16="http://schemas.microsoft.com/office/drawing/2014/main" id="{F92EC749-BDAB-CD52-A592-2BD8E53EDAE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991748" y="261093"/>
            <a:ext cx="2837214" cy="5868306"/>
          </a:xfrm>
          <a:prstGeom prst="rect">
            <a:avLst/>
          </a:prstGeom>
          <a:noFill/>
          <a:ln>
            <a:noFill/>
          </a:ln>
        </p:spPr>
      </p:pic>
    </p:spTree>
    <p:extLst>
      <p:ext uri="{BB962C8B-B14F-4D97-AF65-F5344CB8AC3E}">
        <p14:creationId xmlns:p14="http://schemas.microsoft.com/office/powerpoint/2010/main" val="41556303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Březen 1940 – německé titulky</a:t>
            </a:r>
            <a:endParaRPr lang="en-GB" dirty="0"/>
          </a:p>
        </p:txBody>
      </p:sp>
      <p:pic>
        <p:nvPicPr>
          <p:cNvPr id="5" name="Zástupný symbol pro obsah 4"/>
          <p:cNvPicPr>
            <a:picLocks noGrp="1" noChangeAspect="1"/>
          </p:cNvPicPr>
          <p:nvPr>
            <p:ph sz="half" idx="1"/>
          </p:nvPr>
        </p:nvPicPr>
        <p:blipFill>
          <a:blip r:embed="rId2"/>
          <a:stretch>
            <a:fillRect/>
          </a:stretch>
        </p:blipFill>
        <p:spPr>
          <a:xfrm>
            <a:off x="1947814" y="2496621"/>
            <a:ext cx="8296371" cy="2894302"/>
          </a:xfrm>
          <a:prstGeom prst="rect">
            <a:avLst/>
          </a:prstGeom>
        </p:spPr>
      </p:pic>
    </p:spTree>
    <p:extLst>
      <p:ext uri="{BB962C8B-B14F-4D97-AF65-F5344CB8AC3E}">
        <p14:creationId xmlns:p14="http://schemas.microsoft.com/office/powerpoint/2010/main" val="1557247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Hrací řády</a:t>
            </a:r>
            <a:endParaRPr lang="en-GB"/>
          </a:p>
        </p:txBody>
      </p:sp>
      <p:pic>
        <p:nvPicPr>
          <p:cNvPr id="6" name="Zástupný symbol pro obsah 5"/>
          <p:cNvPicPr>
            <a:picLocks noGrp="1" noChangeAspect="1"/>
          </p:cNvPicPr>
          <p:nvPr>
            <p:ph sz="half" idx="1"/>
          </p:nvPr>
        </p:nvPicPr>
        <p:blipFill>
          <a:blip r:embed="rId2"/>
          <a:stretch>
            <a:fillRect/>
          </a:stretch>
        </p:blipFill>
        <p:spPr>
          <a:xfrm>
            <a:off x="5776616" y="122070"/>
            <a:ext cx="5205328" cy="6569879"/>
          </a:xfrm>
          <a:prstGeom prst="rect">
            <a:avLst/>
          </a:prstGeom>
        </p:spPr>
      </p:pic>
    </p:spTree>
    <p:extLst>
      <p:ext uri="{BB962C8B-B14F-4D97-AF65-F5344CB8AC3E}">
        <p14:creationId xmlns:p14="http://schemas.microsoft.com/office/powerpoint/2010/main" val="39248152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07E4BE-46C1-4AE8-A5BD-50FC90946D3D}"/>
              </a:ext>
            </a:extLst>
          </p:cNvPr>
          <p:cNvSpPr>
            <a:spLocks noGrp="1"/>
          </p:cNvSpPr>
          <p:nvPr>
            <p:ph type="title"/>
          </p:nvPr>
        </p:nvSpPr>
        <p:spPr>
          <a:xfrm>
            <a:off x="1066800" y="286603"/>
            <a:ext cx="10058400" cy="702303"/>
          </a:xfrm>
        </p:spPr>
        <p:txBody>
          <a:bodyPr>
            <a:normAutofit/>
          </a:bodyPr>
          <a:lstStyle/>
          <a:p>
            <a:r>
              <a:rPr lang="cs-CZ" sz="2800" b="1" dirty="0">
                <a:solidFill>
                  <a:srgbClr val="1F4D78"/>
                </a:solidFill>
                <a:effectLst/>
                <a:latin typeface="Calibri Light" panose="020F0302020204030204" pitchFamily="34" charset="0"/>
                <a:ea typeface="Times New Roman" panose="02020603050405020304" pitchFamily="18" charset="0"/>
                <a:cs typeface="Times New Roman" panose="02020603050405020304" pitchFamily="18" charset="0"/>
              </a:rPr>
              <a:t>Hrací řád pro Brno</a:t>
            </a:r>
            <a:endParaRPr lang="cs-CZ" sz="6600" dirty="0"/>
          </a:p>
        </p:txBody>
      </p:sp>
      <p:sp>
        <p:nvSpPr>
          <p:cNvPr id="3" name="Zástupný obsah 2">
            <a:extLst>
              <a:ext uri="{FF2B5EF4-FFF2-40B4-BE49-F238E27FC236}">
                <a16:creationId xmlns:a16="http://schemas.microsoft.com/office/drawing/2014/main" id="{0946512B-CB26-F219-F67C-10D3BD1D134F}"/>
              </a:ext>
            </a:extLst>
          </p:cNvPr>
          <p:cNvSpPr>
            <a:spLocks noGrp="1"/>
          </p:cNvSpPr>
          <p:nvPr>
            <p:ph idx="1"/>
          </p:nvPr>
        </p:nvSpPr>
        <p:spPr>
          <a:xfrm>
            <a:off x="1097280" y="1845733"/>
            <a:ext cx="10058400" cy="4493421"/>
          </a:xfrm>
        </p:spPr>
        <p:txBody>
          <a:bodyPr>
            <a:norm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1940 – premiéra mohla trvat v jednom kině </a:t>
            </a:r>
            <a:r>
              <a:rPr lang="cs-CZ" sz="1800" b="1" dirty="0">
                <a:effectLst/>
                <a:latin typeface="Calibri" panose="020F0502020204030204" pitchFamily="34" charset="0"/>
                <a:ea typeface="Calibri" panose="020F0502020204030204" pitchFamily="34" charset="0"/>
                <a:cs typeface="Calibri" panose="020F0502020204030204" pitchFamily="34" charset="0"/>
              </a:rPr>
              <a:t>max. 2 týdny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1941 – </a:t>
            </a:r>
            <a:r>
              <a:rPr lang="cs-CZ" sz="1800" b="1" dirty="0">
                <a:effectLst/>
                <a:latin typeface="Calibri" panose="020F0502020204030204" pitchFamily="34" charset="0"/>
                <a:ea typeface="Calibri" panose="020F0502020204030204" pitchFamily="34" charset="0"/>
                <a:cs typeface="Calibri" panose="020F0502020204030204" pitchFamily="34" charset="0"/>
              </a:rPr>
              <a:t>3+1: 3 týdny</a:t>
            </a:r>
            <a:r>
              <a:rPr lang="cs-CZ" sz="1800" dirty="0">
                <a:effectLst/>
                <a:latin typeface="Calibri" panose="020F0502020204030204" pitchFamily="34" charset="0"/>
                <a:ea typeface="Calibri" panose="020F0502020204030204" pitchFamily="34" charset="0"/>
                <a:cs typeface="Calibri" panose="020F0502020204030204" pitchFamily="34" charset="0"/>
              </a:rPr>
              <a:t> s možností prodloužení o týden, když neklesne návštěva pod 50%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Calibri" panose="020F0502020204030204" pitchFamily="34" charset="0"/>
              </a:rPr>
              <a:t>1942 – už </a:t>
            </a:r>
            <a:r>
              <a:rPr lang="cs-CZ" sz="1800" b="1" dirty="0">
                <a:effectLst/>
                <a:latin typeface="Calibri" panose="020F0502020204030204" pitchFamily="34" charset="0"/>
                <a:ea typeface="Calibri" panose="020F0502020204030204" pitchFamily="34" charset="0"/>
                <a:cs typeface="Calibri" panose="020F0502020204030204" pitchFamily="34" charset="0"/>
              </a:rPr>
              <a:t>4+1</a:t>
            </a:r>
            <a:r>
              <a:rPr lang="cs-CZ" sz="1800" dirty="0">
                <a:effectLst/>
                <a:latin typeface="Calibri" panose="020F0502020204030204" pitchFamily="34" charset="0"/>
                <a:ea typeface="Calibri" panose="020F0502020204030204" pitchFamily="34" charset="0"/>
                <a:cs typeface="Calibri" panose="020F0502020204030204" pitchFamily="34" charset="0"/>
              </a:rPr>
              <a:t> týdnů; brněnská </a:t>
            </a:r>
            <a:r>
              <a:rPr lang="cs-CZ" sz="1800" b="1" dirty="0">
                <a:effectLst/>
                <a:latin typeface="Calibri" panose="020F0502020204030204" pitchFamily="34" charset="0"/>
                <a:ea typeface="Calibri" panose="020F0502020204030204" pitchFamily="34" charset="0"/>
                <a:cs typeface="Calibri" panose="020F0502020204030204" pitchFamily="34" charset="0"/>
              </a:rPr>
              <a:t>premiérová kina smějí hrát max. 2 české filmy současně;</a:t>
            </a:r>
            <a:r>
              <a:rPr lang="cs-CZ" sz="1800" dirty="0">
                <a:effectLst/>
                <a:latin typeface="Calibri" panose="020F0502020204030204" pitchFamily="34" charset="0"/>
                <a:ea typeface="Calibri" panose="020F0502020204030204" pitchFamily="34" charset="0"/>
                <a:cs typeface="Calibri" panose="020F0502020204030204" pitchFamily="34"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Během třicátých let plnil tuto funkci volný trh – film dříve promítalo to kino, které si mohlo dovolit zaplatit nejvyšší půjčovné. Centrálně řízené hospodářství v době protektorátu si ovšem žádalo formálnější pravidla.</a:t>
            </a:r>
          </a:p>
          <a:p>
            <a:endParaRPr lang="cs-CZ" dirty="0"/>
          </a:p>
        </p:txBody>
      </p:sp>
    </p:spTree>
    <p:extLst>
      <p:ext uri="{BB962C8B-B14F-4D97-AF65-F5344CB8AC3E}">
        <p14:creationId xmlns:p14="http://schemas.microsoft.com/office/powerpoint/2010/main" val="23706653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Kinosíť</a:t>
            </a:r>
            <a:r>
              <a:rPr lang="cs-CZ"/>
              <a:t> v protektorátu</a:t>
            </a:r>
            <a:endParaRPr lang="en-GB"/>
          </a:p>
        </p:txBody>
      </p:sp>
      <p:graphicFrame>
        <p:nvGraphicFramePr>
          <p:cNvPr id="5" name="Zástupný symbol pro obsah 4"/>
          <p:cNvGraphicFramePr>
            <a:graphicFrameLocks noGrp="1"/>
          </p:cNvGraphicFramePr>
          <p:nvPr>
            <p:ph sz="half" idx="1"/>
          </p:nvPr>
        </p:nvGraphicFramePr>
        <p:xfrm>
          <a:off x="879563" y="2316479"/>
          <a:ext cx="9431384" cy="2447109"/>
        </p:xfrm>
        <a:graphic>
          <a:graphicData uri="http://schemas.openxmlformats.org/drawingml/2006/table">
            <a:tbl>
              <a:tblPr firstRow="1" firstCol="1" bandRow="1">
                <a:tableStyleId>{5C22544A-7EE6-4342-B048-85BDC9FD1C3A}</a:tableStyleId>
              </a:tblPr>
              <a:tblGrid>
                <a:gridCol w="1178923">
                  <a:extLst>
                    <a:ext uri="{9D8B030D-6E8A-4147-A177-3AD203B41FA5}">
                      <a16:colId xmlns:a16="http://schemas.microsoft.com/office/drawing/2014/main" val="2403278485"/>
                    </a:ext>
                  </a:extLst>
                </a:gridCol>
                <a:gridCol w="1178923">
                  <a:extLst>
                    <a:ext uri="{9D8B030D-6E8A-4147-A177-3AD203B41FA5}">
                      <a16:colId xmlns:a16="http://schemas.microsoft.com/office/drawing/2014/main" val="2643409603"/>
                    </a:ext>
                  </a:extLst>
                </a:gridCol>
                <a:gridCol w="1178923">
                  <a:extLst>
                    <a:ext uri="{9D8B030D-6E8A-4147-A177-3AD203B41FA5}">
                      <a16:colId xmlns:a16="http://schemas.microsoft.com/office/drawing/2014/main" val="1309967212"/>
                    </a:ext>
                  </a:extLst>
                </a:gridCol>
                <a:gridCol w="1178923">
                  <a:extLst>
                    <a:ext uri="{9D8B030D-6E8A-4147-A177-3AD203B41FA5}">
                      <a16:colId xmlns:a16="http://schemas.microsoft.com/office/drawing/2014/main" val="3589531314"/>
                    </a:ext>
                  </a:extLst>
                </a:gridCol>
                <a:gridCol w="1178923">
                  <a:extLst>
                    <a:ext uri="{9D8B030D-6E8A-4147-A177-3AD203B41FA5}">
                      <a16:colId xmlns:a16="http://schemas.microsoft.com/office/drawing/2014/main" val="1054095835"/>
                    </a:ext>
                  </a:extLst>
                </a:gridCol>
                <a:gridCol w="1178923">
                  <a:extLst>
                    <a:ext uri="{9D8B030D-6E8A-4147-A177-3AD203B41FA5}">
                      <a16:colId xmlns:a16="http://schemas.microsoft.com/office/drawing/2014/main" val="1513230065"/>
                    </a:ext>
                  </a:extLst>
                </a:gridCol>
                <a:gridCol w="1178923">
                  <a:extLst>
                    <a:ext uri="{9D8B030D-6E8A-4147-A177-3AD203B41FA5}">
                      <a16:colId xmlns:a16="http://schemas.microsoft.com/office/drawing/2014/main" val="2693813154"/>
                    </a:ext>
                  </a:extLst>
                </a:gridCol>
                <a:gridCol w="1178923">
                  <a:extLst>
                    <a:ext uri="{9D8B030D-6E8A-4147-A177-3AD203B41FA5}">
                      <a16:colId xmlns:a16="http://schemas.microsoft.com/office/drawing/2014/main" val="1801992723"/>
                    </a:ext>
                  </a:extLst>
                </a:gridCol>
              </a:tblGrid>
              <a:tr h="432174">
                <a:tc>
                  <a:txBody>
                    <a:bodyPr/>
                    <a:lstStyle/>
                    <a:p>
                      <a:pPr>
                        <a:lnSpc>
                          <a:spcPct val="107000"/>
                        </a:lnSpc>
                      </a:pPr>
                      <a:endParaRPr lang="en-GB" sz="16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1939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1940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1941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1942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1943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1944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1945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3104589856"/>
                  </a:ext>
                </a:extLst>
              </a:tr>
              <a:tr h="613148">
                <a:tc>
                  <a:txBody>
                    <a:bodyPr/>
                    <a:lstStyle/>
                    <a:p>
                      <a:pPr>
                        <a:lnSpc>
                          <a:spcPct val="107000"/>
                        </a:lnSpc>
                        <a:spcAft>
                          <a:spcPts val="0"/>
                        </a:spcAft>
                      </a:pPr>
                      <a:r>
                        <a:rPr lang="cs-CZ" sz="1600">
                          <a:effectLst/>
                        </a:rPr>
                        <a:t>stálá kina protektorát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1 101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1 181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1 157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1 181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1 195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1 244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600">
                        <a:effectLst/>
                        <a:latin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2540809953"/>
                  </a:ext>
                </a:extLst>
              </a:tr>
              <a:tr h="788639">
                <a:tc>
                  <a:txBody>
                    <a:bodyPr/>
                    <a:lstStyle/>
                    <a:p>
                      <a:pPr>
                        <a:lnSpc>
                          <a:spcPct val="107000"/>
                        </a:lnSpc>
                        <a:spcAft>
                          <a:spcPts val="0"/>
                        </a:spcAft>
                      </a:pPr>
                      <a:r>
                        <a:rPr lang="cs-CZ" sz="1600">
                          <a:effectLst/>
                        </a:rPr>
                        <a:t>putovní kina protektorát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45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58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146</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247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184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171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600">
                        <a:effectLst/>
                        <a:latin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3449657049"/>
                  </a:ext>
                </a:extLst>
              </a:tr>
              <a:tr h="613148">
                <a:tc>
                  <a:txBody>
                    <a:bodyPr/>
                    <a:lstStyle/>
                    <a:p>
                      <a:pPr>
                        <a:lnSpc>
                          <a:spcPct val="107000"/>
                        </a:lnSpc>
                        <a:spcAft>
                          <a:spcPts val="0"/>
                        </a:spcAft>
                      </a:pPr>
                      <a:r>
                        <a:rPr lang="cs-CZ" sz="1600">
                          <a:effectLst/>
                        </a:rPr>
                        <a:t>počet diváků v mil.</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54,72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62,93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65,61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75,79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93,54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127,15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37,1 (do 30.4.)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2562130910"/>
                  </a:ext>
                </a:extLst>
              </a:tr>
            </a:tbl>
          </a:graphicData>
        </a:graphic>
      </p:graphicFrame>
      <p:sp>
        <p:nvSpPr>
          <p:cNvPr id="4" name="Zástupný symbol pro obsah 3"/>
          <p:cNvSpPr>
            <a:spLocks noGrp="1"/>
          </p:cNvSpPr>
          <p:nvPr>
            <p:ph sz="half" idx="2"/>
          </p:nvPr>
        </p:nvSpPr>
        <p:spPr>
          <a:xfrm>
            <a:off x="647272" y="4859675"/>
            <a:ext cx="10508408" cy="1009419"/>
          </a:xfrm>
        </p:spPr>
        <p:txBody>
          <a:bodyPr/>
          <a:lstStyle/>
          <a:p>
            <a:r>
              <a:rPr lang="cs-CZ" dirty="0"/>
              <a:t>Systém licencí</a:t>
            </a:r>
          </a:p>
          <a:p>
            <a:r>
              <a:rPr lang="cs-CZ" dirty="0"/>
              <a:t>Od 1943 - koncese</a:t>
            </a:r>
            <a:endParaRPr lang="en-GB" dirty="0"/>
          </a:p>
        </p:txBody>
      </p:sp>
    </p:spTree>
    <p:extLst>
      <p:ext uri="{BB962C8B-B14F-4D97-AF65-F5344CB8AC3E}">
        <p14:creationId xmlns:p14="http://schemas.microsoft.com/office/powerpoint/2010/main" val="29085561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Putovní kina </a:t>
            </a:r>
            <a:endParaRPr lang="en-GB"/>
          </a:p>
        </p:txBody>
      </p:sp>
      <p:pic>
        <p:nvPicPr>
          <p:cNvPr id="5" name="Zástupný symbol pro obsah 4"/>
          <p:cNvPicPr>
            <a:picLocks noGrp="1" noChangeAspect="1"/>
          </p:cNvPicPr>
          <p:nvPr>
            <p:ph sz="half" idx="1"/>
          </p:nvPr>
        </p:nvPicPr>
        <p:blipFill>
          <a:blip r:embed="rId2"/>
          <a:stretch>
            <a:fillRect/>
          </a:stretch>
        </p:blipFill>
        <p:spPr>
          <a:xfrm>
            <a:off x="2932591" y="2249396"/>
            <a:ext cx="6387777" cy="3619699"/>
          </a:xfrm>
          <a:prstGeom prst="rect">
            <a:avLst/>
          </a:prstGeom>
        </p:spPr>
      </p:pic>
    </p:spTree>
    <p:extLst>
      <p:ext uri="{BB962C8B-B14F-4D97-AF65-F5344CB8AC3E}">
        <p14:creationId xmlns:p14="http://schemas.microsoft.com/office/powerpoint/2010/main" val="8423253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CA2A837B-95C0-3031-BAC4-1C30CAB926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7979" y="1892487"/>
            <a:ext cx="8180204" cy="4299005"/>
          </a:xfrm>
          <a:prstGeom prst="rect">
            <a:avLst/>
          </a:prstGeom>
        </p:spPr>
      </p:pic>
      <p:sp>
        <p:nvSpPr>
          <p:cNvPr id="5" name="Nadpis 1">
            <a:extLst>
              <a:ext uri="{FF2B5EF4-FFF2-40B4-BE49-F238E27FC236}">
                <a16:creationId xmlns:a16="http://schemas.microsoft.com/office/drawing/2014/main" id="{B3E3FC88-6B71-04A7-E266-DAD1BC91CEAE}"/>
              </a:ext>
            </a:extLst>
          </p:cNvPr>
          <p:cNvSpPr>
            <a:spLocks noGrp="1"/>
          </p:cNvSpPr>
          <p:nvPr>
            <p:ph type="title"/>
          </p:nvPr>
        </p:nvSpPr>
        <p:spPr>
          <a:xfrm>
            <a:off x="1096963" y="287338"/>
            <a:ext cx="10058400" cy="1449387"/>
          </a:xfrm>
        </p:spPr>
        <p:txBody>
          <a:bodyPr>
            <a:normAutofit/>
          </a:bodyPr>
          <a:lstStyle/>
          <a:p>
            <a:r>
              <a:rPr lang="cs-CZ" sz="2400" dirty="0"/>
              <a:t>Nabídka kin na malém městě: příklad Prostějova</a:t>
            </a:r>
            <a:br>
              <a:rPr lang="cs-CZ" sz="1800" dirty="0"/>
            </a:br>
            <a:br>
              <a:rPr lang="cs-CZ" sz="1800" dirty="0"/>
            </a:br>
            <a:r>
              <a:rPr lang="cs-CZ" sz="1800" dirty="0"/>
              <a:t>Kateřina Tůmová: </a:t>
            </a:r>
            <a:r>
              <a:rPr lang="cs-CZ" sz="1800" b="1" dirty="0"/>
              <a:t>Programování kin a popularita filmů v Prostějově. </a:t>
            </a:r>
            <a:r>
              <a:rPr lang="cs-CZ" sz="1800" dirty="0"/>
              <a:t>Preference poměrně homogenního maloměstského publika v období protektorátu Čechy a Morava</a:t>
            </a:r>
            <a:endParaRPr lang="en-GB" dirty="0"/>
          </a:p>
        </p:txBody>
      </p:sp>
    </p:spTree>
    <p:extLst>
      <p:ext uri="{BB962C8B-B14F-4D97-AF65-F5344CB8AC3E}">
        <p14:creationId xmlns:p14="http://schemas.microsoft.com/office/powerpoint/2010/main" val="7278545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277403" y="1448806"/>
            <a:ext cx="5403398" cy="3770466"/>
          </a:xfrm>
          <a:prstGeom prst="rect">
            <a:avLst/>
          </a:prstGeom>
        </p:spPr>
      </p:pic>
      <p:pic>
        <p:nvPicPr>
          <p:cNvPr id="6" name="Zástupný symbol pro obsah 5"/>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3429000"/>
            <a:ext cx="5050654" cy="3113611"/>
          </a:xfrm>
          <a:prstGeom prst="rect">
            <a:avLst/>
          </a:prstGeom>
        </p:spPr>
      </p:pic>
      <p:pic>
        <p:nvPicPr>
          <p:cNvPr id="7" name="Obrázek 6"/>
          <p:cNvPicPr/>
          <p:nvPr/>
        </p:nvPicPr>
        <p:blipFill>
          <a:blip r:embed="rId4">
            <a:extLst>
              <a:ext uri="{28A0092B-C50C-407E-A947-70E740481C1C}">
                <a14:useLocalDpi xmlns:a14="http://schemas.microsoft.com/office/drawing/2010/main" val="0"/>
              </a:ext>
            </a:extLst>
          </a:blip>
          <a:stretch>
            <a:fillRect/>
          </a:stretch>
        </p:blipFill>
        <p:spPr>
          <a:xfrm>
            <a:off x="6096000" y="154974"/>
            <a:ext cx="5146675" cy="3171825"/>
          </a:xfrm>
          <a:prstGeom prst="rect">
            <a:avLst/>
          </a:prstGeom>
        </p:spPr>
      </p:pic>
    </p:spTree>
    <p:extLst>
      <p:ext uri="{BB962C8B-B14F-4D97-AF65-F5344CB8AC3E}">
        <p14:creationId xmlns:p14="http://schemas.microsoft.com/office/powerpoint/2010/main" val="1636531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92E7C0-055A-01D8-847E-D204C15EDFD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FCAB5A1-7AB9-04A7-403A-E50DDB3E6709}"/>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6042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Reprízy v Prostějově</a:t>
            </a:r>
            <a:endParaRPr lang="en-GB"/>
          </a:p>
        </p:txBody>
      </p:sp>
      <p:graphicFrame>
        <p:nvGraphicFramePr>
          <p:cNvPr id="5" name="Zástupný symbol pro obsah 4"/>
          <p:cNvGraphicFramePr>
            <a:graphicFrameLocks noGrp="1"/>
          </p:cNvGraphicFramePr>
          <p:nvPr>
            <p:ph sz="half" idx="1"/>
          </p:nvPr>
        </p:nvGraphicFramePr>
        <p:xfrm>
          <a:off x="2432921" y="1880171"/>
          <a:ext cx="7019304" cy="4354289"/>
        </p:xfrm>
        <a:graphic>
          <a:graphicData uri="http://schemas.openxmlformats.org/drawingml/2006/table">
            <a:tbl>
              <a:tblPr firstRow="1" firstCol="1" bandRow="1">
                <a:tableStyleId>{5C22544A-7EE6-4342-B048-85BDC9FD1C3A}</a:tableStyleId>
              </a:tblPr>
              <a:tblGrid>
                <a:gridCol w="1701728">
                  <a:extLst>
                    <a:ext uri="{9D8B030D-6E8A-4147-A177-3AD203B41FA5}">
                      <a16:colId xmlns:a16="http://schemas.microsoft.com/office/drawing/2014/main" val="3900854087"/>
                    </a:ext>
                  </a:extLst>
                </a:gridCol>
                <a:gridCol w="1082760">
                  <a:extLst>
                    <a:ext uri="{9D8B030D-6E8A-4147-A177-3AD203B41FA5}">
                      <a16:colId xmlns:a16="http://schemas.microsoft.com/office/drawing/2014/main" val="2475187704"/>
                    </a:ext>
                  </a:extLst>
                </a:gridCol>
                <a:gridCol w="403110">
                  <a:extLst>
                    <a:ext uri="{9D8B030D-6E8A-4147-A177-3AD203B41FA5}">
                      <a16:colId xmlns:a16="http://schemas.microsoft.com/office/drawing/2014/main" val="3505508678"/>
                    </a:ext>
                  </a:extLst>
                </a:gridCol>
                <a:gridCol w="2129111">
                  <a:extLst>
                    <a:ext uri="{9D8B030D-6E8A-4147-A177-3AD203B41FA5}">
                      <a16:colId xmlns:a16="http://schemas.microsoft.com/office/drawing/2014/main" val="418970228"/>
                    </a:ext>
                  </a:extLst>
                </a:gridCol>
                <a:gridCol w="752471">
                  <a:extLst>
                    <a:ext uri="{9D8B030D-6E8A-4147-A177-3AD203B41FA5}">
                      <a16:colId xmlns:a16="http://schemas.microsoft.com/office/drawing/2014/main" val="4131369055"/>
                    </a:ext>
                  </a:extLst>
                </a:gridCol>
                <a:gridCol w="950124">
                  <a:extLst>
                    <a:ext uri="{9D8B030D-6E8A-4147-A177-3AD203B41FA5}">
                      <a16:colId xmlns:a16="http://schemas.microsoft.com/office/drawing/2014/main" val="3474579017"/>
                    </a:ext>
                  </a:extLst>
                </a:gridCol>
              </a:tblGrid>
              <a:tr h="1088573">
                <a:tc>
                  <a:txBody>
                    <a:bodyPr/>
                    <a:lstStyle/>
                    <a:p>
                      <a:pPr algn="just">
                        <a:lnSpc>
                          <a:spcPct val="115000"/>
                        </a:lnSpc>
                        <a:spcAft>
                          <a:spcPts val="0"/>
                        </a:spcAft>
                      </a:pPr>
                      <a:r>
                        <a:rPr lang="cs-CZ" sz="1200">
                          <a:effectLst/>
                        </a:rPr>
                        <a:t>České filmy </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Počet repríz</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Pořadí</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dirty="0">
                          <a:effectLst/>
                        </a:rPr>
                        <a:t>Německé filmy</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Počet repríz</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dirty="0">
                          <a:effectLst/>
                        </a:rPr>
                        <a:t>Pořadí</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extLst>
                  <a:ext uri="{0D108BD9-81ED-4DB2-BD59-A6C34878D82A}">
                    <a16:rowId xmlns:a16="http://schemas.microsoft.com/office/drawing/2014/main" val="2852492660"/>
                  </a:ext>
                </a:extLst>
              </a:tr>
              <a:tr h="544286">
                <a:tc>
                  <a:txBody>
                    <a:bodyPr/>
                    <a:lstStyle/>
                    <a:p>
                      <a:pPr algn="just">
                        <a:lnSpc>
                          <a:spcPct val="115000"/>
                        </a:lnSpc>
                        <a:spcAft>
                          <a:spcPts val="0"/>
                        </a:spcAft>
                      </a:pPr>
                      <a:r>
                        <a:rPr lang="cs-CZ" sz="1200">
                          <a:effectLst/>
                        </a:rPr>
                        <a:t>Dědečkem proti své vůli (1939)</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4</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32</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Tygr z Ešnapuru (1938)</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3</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13</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extLst>
                  <a:ext uri="{0D108BD9-81ED-4DB2-BD59-A6C34878D82A}">
                    <a16:rowId xmlns:a16="http://schemas.microsoft.com/office/drawing/2014/main" val="2197650928"/>
                  </a:ext>
                </a:extLst>
              </a:tr>
              <a:tr h="544286">
                <a:tc>
                  <a:txBody>
                    <a:bodyPr/>
                    <a:lstStyle/>
                    <a:p>
                      <a:pPr algn="just">
                        <a:lnSpc>
                          <a:spcPct val="115000"/>
                        </a:lnSpc>
                        <a:spcAft>
                          <a:spcPts val="0"/>
                        </a:spcAft>
                      </a:pPr>
                      <a:r>
                        <a:rPr lang="cs-CZ" sz="1200">
                          <a:effectLst/>
                        </a:rPr>
                        <a:t>Dobře situovaný pán (1939)</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4</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76</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Žid Süss (1940)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3</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59</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extLst>
                  <a:ext uri="{0D108BD9-81ED-4DB2-BD59-A6C34878D82A}">
                    <a16:rowId xmlns:a16="http://schemas.microsoft.com/office/drawing/2014/main" val="3271131464"/>
                  </a:ext>
                </a:extLst>
              </a:tr>
              <a:tr h="544286">
                <a:tc>
                  <a:txBody>
                    <a:bodyPr/>
                    <a:lstStyle/>
                    <a:p>
                      <a:pPr algn="just">
                        <a:lnSpc>
                          <a:spcPct val="115000"/>
                        </a:lnSpc>
                        <a:spcAft>
                          <a:spcPts val="0"/>
                        </a:spcAft>
                      </a:pPr>
                      <a:r>
                        <a:rPr lang="cs-CZ" sz="1200">
                          <a:effectLst/>
                        </a:rPr>
                        <a:t>Humoreska (1939)</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5</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11</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Pandur Trenck (1940)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3</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7</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extLst>
                  <a:ext uri="{0D108BD9-81ED-4DB2-BD59-A6C34878D82A}">
                    <a16:rowId xmlns:a16="http://schemas.microsoft.com/office/drawing/2014/main" val="4154795121"/>
                  </a:ext>
                </a:extLst>
              </a:tr>
              <a:tr h="544286">
                <a:tc>
                  <a:txBody>
                    <a:bodyPr/>
                    <a:lstStyle/>
                    <a:p>
                      <a:pPr algn="just">
                        <a:lnSpc>
                          <a:spcPct val="115000"/>
                        </a:lnSpc>
                        <a:spcAft>
                          <a:spcPts val="0"/>
                        </a:spcAft>
                      </a:pPr>
                      <a:r>
                        <a:rPr lang="cs-CZ" sz="1200">
                          <a:effectLst/>
                        </a:rPr>
                        <a:t>U pokladny stál (1939)</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5</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2</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Hvězda z Ria (1940)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3</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72</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extLst>
                  <a:ext uri="{0D108BD9-81ED-4DB2-BD59-A6C34878D82A}">
                    <a16:rowId xmlns:a16="http://schemas.microsoft.com/office/drawing/2014/main" val="1044477718"/>
                  </a:ext>
                </a:extLst>
              </a:tr>
              <a:tr h="544286">
                <a:tc>
                  <a:txBody>
                    <a:bodyPr/>
                    <a:lstStyle/>
                    <a:p>
                      <a:pPr algn="just">
                        <a:lnSpc>
                          <a:spcPct val="115000"/>
                        </a:lnSpc>
                        <a:spcAft>
                          <a:spcPts val="0"/>
                        </a:spcAft>
                      </a:pPr>
                      <a:r>
                        <a:rPr lang="cs-CZ" sz="1200">
                          <a:effectLst/>
                        </a:rPr>
                        <a:t>Ducháček to zařídí (1938)</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6</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10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Poštmistr (1940)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3</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85</a:t>
                      </a:r>
                      <a:endParaRPr lang="en-GB" sz="1200">
                        <a:effectLst/>
                      </a:endParaRPr>
                    </a:p>
                    <a:p>
                      <a:pPr algn="just">
                        <a:lnSpc>
                          <a:spcPct val="115000"/>
                        </a:lnSpc>
                        <a:spcAft>
                          <a:spcPts val="0"/>
                        </a:spcAft>
                      </a:pPr>
                      <a:r>
                        <a:rPr lang="cs-CZ" sz="1200">
                          <a:effectLst/>
                        </a:rPr>
                        <a:t> </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extLst>
                  <a:ext uri="{0D108BD9-81ED-4DB2-BD59-A6C34878D82A}">
                    <a16:rowId xmlns:a16="http://schemas.microsoft.com/office/drawing/2014/main" val="1260109436"/>
                  </a:ext>
                </a:extLst>
              </a:tr>
              <a:tr h="544286">
                <a:tc>
                  <a:txBody>
                    <a:bodyPr/>
                    <a:lstStyle/>
                    <a:p>
                      <a:pPr algn="just">
                        <a:lnSpc>
                          <a:spcPct val="115000"/>
                        </a:lnSpc>
                        <a:spcAft>
                          <a:spcPts val="0"/>
                        </a:spcAft>
                      </a:pPr>
                      <a:r>
                        <a:rPr lang="cs-CZ" sz="1200">
                          <a:effectLst/>
                        </a:rPr>
                        <a:t>Vandiny trampoty (1938)</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6</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8</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Kora Terry (1940)</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a:effectLst/>
                        </a:rPr>
                        <a:t>4</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tc>
                  <a:txBody>
                    <a:bodyPr/>
                    <a:lstStyle/>
                    <a:p>
                      <a:pPr algn="just">
                        <a:lnSpc>
                          <a:spcPct val="115000"/>
                        </a:lnSpc>
                        <a:spcAft>
                          <a:spcPts val="0"/>
                        </a:spcAft>
                      </a:pPr>
                      <a:r>
                        <a:rPr lang="cs-CZ" sz="1200" dirty="0">
                          <a:effectLst/>
                        </a:rPr>
                        <a:t>36</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874" marR="65874" marT="0" marB="0"/>
                </a:tc>
                <a:extLst>
                  <a:ext uri="{0D108BD9-81ED-4DB2-BD59-A6C34878D82A}">
                    <a16:rowId xmlns:a16="http://schemas.microsoft.com/office/drawing/2014/main" val="1573718979"/>
                  </a:ext>
                </a:extLst>
              </a:tr>
            </a:tbl>
          </a:graphicData>
        </a:graphic>
      </p:graphicFrame>
    </p:spTree>
    <p:extLst>
      <p:ext uri="{BB962C8B-B14F-4D97-AF65-F5344CB8AC3E}">
        <p14:creationId xmlns:p14="http://schemas.microsoft.com/office/powerpoint/2010/main" val="21351407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Návštěvnost v protektorátu</a:t>
            </a:r>
            <a:endParaRPr lang="en-GB" dirty="0"/>
          </a:p>
        </p:txBody>
      </p:sp>
      <p:graphicFrame>
        <p:nvGraphicFramePr>
          <p:cNvPr id="5" name="Zástupný symbol pro obsah 4"/>
          <p:cNvGraphicFramePr>
            <a:graphicFrameLocks noGrp="1"/>
          </p:cNvGraphicFramePr>
          <p:nvPr>
            <p:ph sz="half" idx="1"/>
          </p:nvPr>
        </p:nvGraphicFramePr>
        <p:xfrm>
          <a:off x="1097280" y="1823317"/>
          <a:ext cx="9387840" cy="2743202"/>
        </p:xfrm>
        <a:graphic>
          <a:graphicData uri="http://schemas.openxmlformats.org/drawingml/2006/table">
            <a:tbl>
              <a:tblPr firstRow="1" firstCol="1" bandRow="1">
                <a:tableStyleId>{5C22544A-7EE6-4342-B048-85BDC9FD1C3A}</a:tableStyleId>
              </a:tblPr>
              <a:tblGrid>
                <a:gridCol w="1173480">
                  <a:extLst>
                    <a:ext uri="{9D8B030D-6E8A-4147-A177-3AD203B41FA5}">
                      <a16:colId xmlns:a16="http://schemas.microsoft.com/office/drawing/2014/main" val="2403278485"/>
                    </a:ext>
                  </a:extLst>
                </a:gridCol>
                <a:gridCol w="1173480">
                  <a:extLst>
                    <a:ext uri="{9D8B030D-6E8A-4147-A177-3AD203B41FA5}">
                      <a16:colId xmlns:a16="http://schemas.microsoft.com/office/drawing/2014/main" val="2643409603"/>
                    </a:ext>
                  </a:extLst>
                </a:gridCol>
                <a:gridCol w="1173480">
                  <a:extLst>
                    <a:ext uri="{9D8B030D-6E8A-4147-A177-3AD203B41FA5}">
                      <a16:colId xmlns:a16="http://schemas.microsoft.com/office/drawing/2014/main" val="1309967212"/>
                    </a:ext>
                  </a:extLst>
                </a:gridCol>
                <a:gridCol w="1173480">
                  <a:extLst>
                    <a:ext uri="{9D8B030D-6E8A-4147-A177-3AD203B41FA5}">
                      <a16:colId xmlns:a16="http://schemas.microsoft.com/office/drawing/2014/main" val="3589531314"/>
                    </a:ext>
                  </a:extLst>
                </a:gridCol>
                <a:gridCol w="1173480">
                  <a:extLst>
                    <a:ext uri="{9D8B030D-6E8A-4147-A177-3AD203B41FA5}">
                      <a16:colId xmlns:a16="http://schemas.microsoft.com/office/drawing/2014/main" val="1054095835"/>
                    </a:ext>
                  </a:extLst>
                </a:gridCol>
                <a:gridCol w="1173480">
                  <a:extLst>
                    <a:ext uri="{9D8B030D-6E8A-4147-A177-3AD203B41FA5}">
                      <a16:colId xmlns:a16="http://schemas.microsoft.com/office/drawing/2014/main" val="1513230065"/>
                    </a:ext>
                  </a:extLst>
                </a:gridCol>
                <a:gridCol w="1173480">
                  <a:extLst>
                    <a:ext uri="{9D8B030D-6E8A-4147-A177-3AD203B41FA5}">
                      <a16:colId xmlns:a16="http://schemas.microsoft.com/office/drawing/2014/main" val="2693813154"/>
                    </a:ext>
                  </a:extLst>
                </a:gridCol>
                <a:gridCol w="1173480">
                  <a:extLst>
                    <a:ext uri="{9D8B030D-6E8A-4147-A177-3AD203B41FA5}">
                      <a16:colId xmlns:a16="http://schemas.microsoft.com/office/drawing/2014/main" val="1801992723"/>
                    </a:ext>
                  </a:extLst>
                </a:gridCol>
              </a:tblGrid>
              <a:tr h="501733">
                <a:tc>
                  <a:txBody>
                    <a:bodyPr/>
                    <a:lstStyle/>
                    <a:p>
                      <a:pPr>
                        <a:lnSpc>
                          <a:spcPct val="107000"/>
                        </a:lnSpc>
                      </a:pPr>
                      <a:endParaRPr lang="en-GB" sz="1600">
                        <a:effectLst/>
                        <a:latin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1939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1940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1941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1942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1943</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1944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1945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3104589856"/>
                  </a:ext>
                </a:extLst>
              </a:tr>
              <a:tr h="614063">
                <a:tc>
                  <a:txBody>
                    <a:bodyPr/>
                    <a:lstStyle/>
                    <a:p>
                      <a:pPr>
                        <a:lnSpc>
                          <a:spcPct val="107000"/>
                        </a:lnSpc>
                        <a:spcAft>
                          <a:spcPts val="0"/>
                        </a:spcAft>
                      </a:pPr>
                      <a:r>
                        <a:rPr lang="cs-CZ" sz="1600">
                          <a:effectLst/>
                        </a:rPr>
                        <a:t>stálá kina protektorát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1 101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1 181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1 157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1 181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1 195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1 244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600">
                        <a:effectLst/>
                        <a:latin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2540809953"/>
                  </a:ext>
                </a:extLst>
              </a:tr>
              <a:tr h="915571">
                <a:tc>
                  <a:txBody>
                    <a:bodyPr/>
                    <a:lstStyle/>
                    <a:p>
                      <a:pPr>
                        <a:lnSpc>
                          <a:spcPct val="107000"/>
                        </a:lnSpc>
                        <a:spcAft>
                          <a:spcPts val="0"/>
                        </a:spcAft>
                      </a:pPr>
                      <a:r>
                        <a:rPr lang="cs-CZ" sz="1600">
                          <a:effectLst/>
                        </a:rPr>
                        <a:t>putovní kina protektorát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45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58</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146</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247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184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171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pPr>
                      <a:endParaRPr lang="en-GB" sz="1600">
                        <a:effectLst/>
                        <a:latin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3449657049"/>
                  </a:ext>
                </a:extLst>
              </a:tr>
              <a:tr h="711835">
                <a:tc>
                  <a:txBody>
                    <a:bodyPr/>
                    <a:lstStyle/>
                    <a:p>
                      <a:pPr>
                        <a:lnSpc>
                          <a:spcPct val="107000"/>
                        </a:lnSpc>
                        <a:spcAft>
                          <a:spcPts val="0"/>
                        </a:spcAft>
                      </a:pPr>
                      <a:r>
                        <a:rPr lang="cs-CZ" sz="1600">
                          <a:effectLst/>
                        </a:rPr>
                        <a:t>počet diváků v mil.</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54,72</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dirty="0">
                          <a:effectLst/>
                        </a:rPr>
                        <a:t>62,93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65,61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75,79</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93,54</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a:effectLst/>
                        </a:rPr>
                        <a:t>127,15</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tc>
                  <a:txBody>
                    <a:bodyPr/>
                    <a:lstStyle/>
                    <a:p>
                      <a:pPr>
                        <a:lnSpc>
                          <a:spcPct val="107000"/>
                        </a:lnSpc>
                        <a:spcAft>
                          <a:spcPts val="0"/>
                        </a:spcAft>
                      </a:pPr>
                      <a:r>
                        <a:rPr lang="cs-CZ" sz="1600" dirty="0">
                          <a:effectLst/>
                        </a:rPr>
                        <a:t>37,1 (do 30.4.)</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354" marR="9354" marT="9354" marB="9354"/>
                </a:tc>
                <a:extLst>
                  <a:ext uri="{0D108BD9-81ED-4DB2-BD59-A6C34878D82A}">
                    <a16:rowId xmlns:a16="http://schemas.microsoft.com/office/drawing/2014/main" val="2562130910"/>
                  </a:ext>
                </a:extLst>
              </a:tr>
            </a:tbl>
          </a:graphicData>
        </a:graphic>
      </p:graphicFrame>
      <p:sp>
        <p:nvSpPr>
          <p:cNvPr id="6" name="TextovéPole 5">
            <a:extLst>
              <a:ext uri="{FF2B5EF4-FFF2-40B4-BE49-F238E27FC236}">
                <a16:creationId xmlns:a16="http://schemas.microsoft.com/office/drawing/2014/main" id="{AD6A9C7D-5347-52E3-CA19-6442FEBB7F8F}"/>
              </a:ext>
            </a:extLst>
          </p:cNvPr>
          <p:cNvSpPr txBox="1"/>
          <p:nvPr/>
        </p:nvSpPr>
        <p:spPr>
          <a:xfrm>
            <a:off x="184935" y="4652476"/>
            <a:ext cx="11661167" cy="1754326"/>
          </a:xfrm>
          <a:prstGeom prst="rect">
            <a:avLst/>
          </a:prstGeom>
          <a:noFill/>
        </p:spPr>
        <p:txBody>
          <a:bodyPr wrap="square">
            <a:spAutoFit/>
          </a:bodyPr>
          <a:lstStyle/>
          <a:p>
            <a:r>
              <a:rPr lang="cs-CZ" dirty="0"/>
              <a:t>Divadla zavřena od pol. roku 1944 </a:t>
            </a:r>
          </a:p>
          <a:p>
            <a:r>
              <a:rPr lang="cs-CZ"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 prvnímu zákazu tance došlo v polovině května 1940 v souvislosti s útokem na Belgii, Holandsko a Francii. Po vítězném francouzském tažení – </a:t>
            </a:r>
            <a:r>
              <a:rPr lang="cs-C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povoleno - ale </a:t>
            </a:r>
            <a:r>
              <a:rPr lang="cs-CZ"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jen ve středu a v sobotu. V dubnu 1941 přišel všeobecný zákaz tance v souvislosti s německým tažením na Balkán. Nařízení bylo zmírněno, ale jen do útoku na Sovětský svaz v červnu 1941, kdy byl tanec definitivně zakázán. Legální možnost tance tak byla už jen v tanečních kurzech. Do těch se v taneční sezoně 1943/44 mohly ale už hlásit jen ročníky 1925-27, aby bylo omezeno obcházení zákazu tance. O rok později už zakázány kurzy úplně.</a:t>
            </a:r>
            <a:r>
              <a:rPr lang="cs-CZ"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cs-CZ" dirty="0"/>
          </a:p>
        </p:txBody>
      </p:sp>
    </p:spTree>
    <p:extLst>
      <p:ext uri="{BB962C8B-B14F-4D97-AF65-F5344CB8AC3E}">
        <p14:creationId xmlns:p14="http://schemas.microsoft.com/office/powerpoint/2010/main" val="424777167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214696A-282E-C00A-DD98-50A93BD66238}"/>
              </a:ext>
            </a:extLst>
          </p:cNvPr>
          <p:cNvSpPr>
            <a:spLocks noGrp="1"/>
          </p:cNvSpPr>
          <p:nvPr>
            <p:ph type="title"/>
          </p:nvPr>
        </p:nvSpPr>
        <p:spPr/>
        <p:txBody>
          <a:bodyPr/>
          <a:lstStyle/>
          <a:p>
            <a:endParaRPr lang="cs-CZ"/>
          </a:p>
        </p:txBody>
      </p:sp>
      <p:sp>
        <p:nvSpPr>
          <p:cNvPr id="5" name="Zástupný text 4">
            <a:extLst>
              <a:ext uri="{FF2B5EF4-FFF2-40B4-BE49-F238E27FC236}">
                <a16:creationId xmlns:a16="http://schemas.microsoft.com/office/drawing/2014/main" id="{919481DE-DB7A-51D9-EC92-4D96DB9C9E3D}"/>
              </a:ext>
            </a:extLst>
          </p:cNvPr>
          <p:cNvSpPr>
            <a:spLocks noGrp="1"/>
          </p:cNvSpPr>
          <p:nvPr>
            <p:ph type="body" idx="1"/>
          </p:nvPr>
        </p:nvSpPr>
        <p:spPr/>
        <p:txBody>
          <a:bodyPr/>
          <a:lstStyle/>
          <a:p>
            <a:endParaRPr lang="cs-CZ"/>
          </a:p>
        </p:txBody>
      </p:sp>
      <p:sp>
        <p:nvSpPr>
          <p:cNvPr id="3" name="Zástupný obsah 2">
            <a:extLst>
              <a:ext uri="{FF2B5EF4-FFF2-40B4-BE49-F238E27FC236}">
                <a16:creationId xmlns:a16="http://schemas.microsoft.com/office/drawing/2014/main" id="{16C772BB-ED5E-4897-D970-61ED0363981E}"/>
              </a:ext>
            </a:extLst>
          </p:cNvPr>
          <p:cNvSpPr>
            <a:spLocks noGrp="1"/>
          </p:cNvSpPr>
          <p:nvPr>
            <p:ph sz="half" idx="2"/>
          </p:nvPr>
        </p:nvSpPr>
        <p:spPr/>
        <p:txBody>
          <a:bodyPr>
            <a:normAutofit fontScale="70000" lnSpcReduction="20000"/>
          </a:bodyPr>
          <a:lstStyle/>
          <a:p>
            <a:pPr>
              <a:lnSpc>
                <a:spcPct val="120000"/>
              </a:lnSpc>
              <a:spcBef>
                <a:spcPts val="0"/>
              </a:spcBef>
              <a:spcAft>
                <a:spcPts val="0"/>
              </a:spcAft>
            </a:pPr>
            <a:r>
              <a:rPr lang="cs-CZ" sz="3200" b="1" dirty="0">
                <a:effectLst/>
                <a:latin typeface="Times New Roman" panose="02020603050405020304" pitchFamily="18" charset="0"/>
                <a:ea typeface="Calibri" panose="020F0502020204030204" pitchFamily="34" charset="0"/>
                <a:cs typeface="Times New Roman" panose="02020603050405020304" pitchFamily="18" charset="0"/>
              </a:rPr>
              <a:t>Dánsko: </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Die </a:t>
            </a: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goldene</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Stadt</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 </a:t>
            </a: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Veit</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Harlan</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Wiener</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Blut</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 Willi Forst</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Quax</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der </a:t>
            </a: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Bruchpilot</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 Kurt Hoffmann</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Die </a:t>
            </a: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grosse</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Liebe</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 Rolf </a:t>
            </a: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Hansen</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Sache</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mit</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Styx</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 Karel Anton</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Schicksal</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(Géza von </a:t>
            </a: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Boláry</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3200" dirty="0" err="1">
                <a:effectLst/>
                <a:latin typeface="Times New Roman" panose="02020603050405020304" pitchFamily="18" charset="0"/>
                <a:ea typeface="Calibri" panose="020F0502020204030204" pitchFamily="34" charset="0"/>
                <a:cs typeface="Times New Roman" panose="02020603050405020304" pitchFamily="18" charset="0"/>
              </a:rPr>
              <a:t>Wien</a:t>
            </a: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-Film)</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6" name="Zástupný text 5">
            <a:extLst>
              <a:ext uri="{FF2B5EF4-FFF2-40B4-BE49-F238E27FC236}">
                <a16:creationId xmlns:a16="http://schemas.microsoft.com/office/drawing/2014/main" id="{1C843805-5B94-6A09-7EEC-895F9AEA0A92}"/>
              </a:ext>
            </a:extLst>
          </p:cNvPr>
          <p:cNvSpPr>
            <a:spLocks noGrp="1"/>
          </p:cNvSpPr>
          <p:nvPr>
            <p:ph type="body" sz="quarter" idx="3"/>
          </p:nvPr>
        </p:nvSpPr>
        <p:spPr/>
        <p:txBody>
          <a:bodyPr/>
          <a:lstStyle/>
          <a:p>
            <a:endParaRPr lang="cs-CZ"/>
          </a:p>
        </p:txBody>
      </p:sp>
      <p:sp>
        <p:nvSpPr>
          <p:cNvPr id="9" name="Zástupný obsah 8">
            <a:extLst>
              <a:ext uri="{FF2B5EF4-FFF2-40B4-BE49-F238E27FC236}">
                <a16:creationId xmlns:a16="http://schemas.microsoft.com/office/drawing/2014/main" id="{97E4D7A6-3690-4DF1-6808-A8271498F21F}"/>
              </a:ext>
            </a:extLst>
          </p:cNvPr>
          <p:cNvSpPr>
            <a:spLocks noGrp="1"/>
          </p:cNvSpPr>
          <p:nvPr>
            <p:ph sz="quarter" idx="4"/>
          </p:nvPr>
        </p:nvSpPr>
        <p:spPr/>
        <p:txBody>
          <a:bodyPr>
            <a:normAutofit fontScale="70000" lnSpcReduction="20000"/>
          </a:bodyPr>
          <a:lstStyle/>
          <a:p>
            <a:pPr>
              <a:lnSpc>
                <a:spcPct val="120000"/>
              </a:lnSpc>
              <a:spcBef>
                <a:spcPts val="0"/>
              </a:spcBef>
              <a:spcAft>
                <a:spcPts val="0"/>
              </a:spcAft>
            </a:pPr>
            <a:r>
              <a:rPr lang="cs-CZ" sz="3300" b="1" dirty="0">
                <a:latin typeface="Times New Roman" panose="02020603050405020304" pitchFamily="18" charset="0"/>
                <a:ea typeface="Calibri" panose="020F0502020204030204" pitchFamily="34" charset="0"/>
                <a:cs typeface="Times New Roman" panose="02020603050405020304" pitchFamily="18" charset="0"/>
              </a:rPr>
              <a:t>Norsko: </a:t>
            </a:r>
            <a:endParaRPr lang="cs-CZ" sz="3300"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300" dirty="0">
                <a:latin typeface="Times New Roman" panose="02020603050405020304" pitchFamily="18" charset="0"/>
                <a:ea typeface="Calibri" panose="020F0502020204030204" pitchFamily="34" charset="0"/>
                <a:cs typeface="Times New Roman" panose="02020603050405020304" pitchFamily="18" charset="0"/>
              </a:rPr>
              <a:t>Die </a:t>
            </a:r>
            <a:r>
              <a:rPr lang="cs-CZ" sz="3300" dirty="0" err="1">
                <a:latin typeface="Times New Roman" panose="02020603050405020304" pitchFamily="18" charset="0"/>
                <a:ea typeface="Calibri" panose="020F0502020204030204" pitchFamily="34" charset="0"/>
                <a:cs typeface="Times New Roman" panose="02020603050405020304" pitchFamily="18" charset="0"/>
              </a:rPr>
              <a:t>goldene</a:t>
            </a:r>
            <a:r>
              <a:rPr lang="cs-CZ" sz="3300" dirty="0">
                <a:latin typeface="Times New Roman" panose="02020603050405020304" pitchFamily="18" charset="0"/>
                <a:ea typeface="Calibri" panose="020F0502020204030204" pitchFamily="34" charset="0"/>
                <a:cs typeface="Times New Roman" panose="02020603050405020304" pitchFamily="18" charset="0"/>
              </a:rPr>
              <a:t> </a:t>
            </a:r>
            <a:r>
              <a:rPr lang="cs-CZ" sz="3300" dirty="0" err="1">
                <a:latin typeface="Times New Roman" panose="02020603050405020304" pitchFamily="18" charset="0"/>
                <a:ea typeface="Calibri" panose="020F0502020204030204" pitchFamily="34" charset="0"/>
                <a:cs typeface="Times New Roman" panose="02020603050405020304" pitchFamily="18" charset="0"/>
              </a:rPr>
              <a:t>Stadt</a:t>
            </a:r>
            <a:endParaRPr lang="cs-CZ" sz="3300"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300" dirty="0" err="1">
                <a:latin typeface="Times New Roman" panose="02020603050405020304" pitchFamily="18" charset="0"/>
                <a:ea typeface="Calibri" panose="020F0502020204030204" pitchFamily="34" charset="0"/>
                <a:cs typeface="Times New Roman" panose="02020603050405020304" pitchFamily="18" charset="0"/>
              </a:rPr>
              <a:t>Hab</a:t>
            </a:r>
            <a:r>
              <a:rPr lang="cs-CZ" sz="3300" dirty="0">
                <a:latin typeface="Times New Roman" panose="02020603050405020304" pitchFamily="18" charset="0"/>
                <a:ea typeface="Calibri" panose="020F0502020204030204" pitchFamily="34" charset="0"/>
                <a:cs typeface="Times New Roman" panose="02020603050405020304" pitchFamily="18" charset="0"/>
              </a:rPr>
              <a:t> </a:t>
            </a:r>
            <a:r>
              <a:rPr lang="cs-CZ" sz="3300" dirty="0" err="1">
                <a:latin typeface="Times New Roman" panose="02020603050405020304" pitchFamily="18" charset="0"/>
                <a:ea typeface="Calibri" panose="020F0502020204030204" pitchFamily="34" charset="0"/>
                <a:cs typeface="Times New Roman" panose="02020603050405020304" pitchFamily="18" charset="0"/>
              </a:rPr>
              <a:t>mich</a:t>
            </a:r>
            <a:r>
              <a:rPr lang="cs-CZ" sz="3300" dirty="0">
                <a:latin typeface="Times New Roman" panose="02020603050405020304" pitchFamily="18" charset="0"/>
                <a:ea typeface="Calibri" panose="020F0502020204030204" pitchFamily="34" charset="0"/>
                <a:cs typeface="Times New Roman" panose="02020603050405020304" pitchFamily="18" charset="0"/>
              </a:rPr>
              <a:t> </a:t>
            </a:r>
            <a:r>
              <a:rPr lang="cs-CZ" sz="3300" dirty="0" err="1">
                <a:latin typeface="Times New Roman" panose="02020603050405020304" pitchFamily="18" charset="0"/>
                <a:ea typeface="Calibri" panose="020F0502020204030204" pitchFamily="34" charset="0"/>
                <a:cs typeface="Times New Roman" panose="02020603050405020304" pitchFamily="18" charset="0"/>
              </a:rPr>
              <a:t>Lieb</a:t>
            </a:r>
            <a:r>
              <a:rPr lang="cs-CZ" sz="3300" dirty="0">
                <a:latin typeface="Times New Roman" panose="02020603050405020304" pitchFamily="18" charset="0"/>
                <a:ea typeface="Calibri" panose="020F0502020204030204" pitchFamily="34" charset="0"/>
                <a:cs typeface="Times New Roman" panose="02020603050405020304" pitchFamily="18" charset="0"/>
              </a:rPr>
              <a:t> (Harald Braun; Marika </a:t>
            </a:r>
            <a:r>
              <a:rPr lang="cs-CZ" sz="3300" dirty="0" err="1">
                <a:latin typeface="Times New Roman" panose="02020603050405020304" pitchFamily="18" charset="0"/>
                <a:ea typeface="Calibri" panose="020F0502020204030204" pitchFamily="34" charset="0"/>
                <a:cs typeface="Times New Roman" panose="02020603050405020304" pitchFamily="18" charset="0"/>
              </a:rPr>
              <a:t>Rökk</a:t>
            </a:r>
            <a:r>
              <a:rPr lang="cs-CZ" sz="3300" dirty="0">
                <a:latin typeface="Times New Roman" panose="02020603050405020304" pitchFamily="18" charset="0"/>
                <a:ea typeface="Calibri" panose="020F0502020204030204" pitchFamily="34" charset="0"/>
                <a:cs typeface="Times New Roman" panose="02020603050405020304" pitchFamily="18" charset="0"/>
              </a:rPr>
              <a:t>)</a:t>
            </a:r>
            <a:endParaRPr lang="cs-CZ" sz="3300"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300" dirty="0" err="1">
                <a:latin typeface="Times New Roman" panose="02020603050405020304" pitchFamily="18" charset="0"/>
                <a:ea typeface="Calibri" panose="020F0502020204030204" pitchFamily="34" charset="0"/>
                <a:cs typeface="Times New Roman" panose="02020603050405020304" pitchFamily="18" charset="0"/>
              </a:rPr>
              <a:t>Wiener</a:t>
            </a:r>
            <a:r>
              <a:rPr lang="cs-CZ" sz="3300" dirty="0">
                <a:latin typeface="Times New Roman" panose="02020603050405020304" pitchFamily="18" charset="0"/>
                <a:ea typeface="Calibri" panose="020F0502020204030204" pitchFamily="34" charset="0"/>
                <a:cs typeface="Times New Roman" panose="02020603050405020304" pitchFamily="18" charset="0"/>
              </a:rPr>
              <a:t> </a:t>
            </a:r>
            <a:r>
              <a:rPr lang="cs-CZ" sz="3300" dirty="0" err="1">
                <a:latin typeface="Times New Roman" panose="02020603050405020304" pitchFamily="18" charset="0"/>
                <a:ea typeface="Calibri" panose="020F0502020204030204" pitchFamily="34" charset="0"/>
                <a:cs typeface="Times New Roman" panose="02020603050405020304" pitchFamily="18" charset="0"/>
              </a:rPr>
              <a:t>Blut</a:t>
            </a:r>
            <a:endParaRPr lang="cs-CZ" sz="3300"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300" dirty="0" err="1">
                <a:latin typeface="Times New Roman" panose="02020603050405020304" pitchFamily="18" charset="0"/>
                <a:ea typeface="Calibri" panose="020F0502020204030204" pitchFamily="34" charset="0"/>
                <a:cs typeface="Times New Roman" panose="02020603050405020304" pitchFamily="18" charset="0"/>
              </a:rPr>
              <a:t>Quax</a:t>
            </a:r>
            <a:r>
              <a:rPr lang="cs-CZ" sz="3300" dirty="0">
                <a:latin typeface="Times New Roman" panose="02020603050405020304" pitchFamily="18" charset="0"/>
                <a:ea typeface="Calibri" panose="020F0502020204030204" pitchFamily="34" charset="0"/>
                <a:cs typeface="Times New Roman" panose="02020603050405020304" pitchFamily="18" charset="0"/>
              </a:rPr>
              <a:t>, der </a:t>
            </a:r>
            <a:r>
              <a:rPr lang="cs-CZ" sz="3300" dirty="0" err="1">
                <a:latin typeface="Times New Roman" panose="02020603050405020304" pitchFamily="18" charset="0"/>
                <a:ea typeface="Calibri" panose="020F0502020204030204" pitchFamily="34" charset="0"/>
                <a:cs typeface="Times New Roman" panose="02020603050405020304" pitchFamily="18" charset="0"/>
              </a:rPr>
              <a:t>Bruchpilot</a:t>
            </a:r>
            <a:r>
              <a:rPr lang="cs-CZ" sz="3300" dirty="0">
                <a:latin typeface="Times New Roman" panose="02020603050405020304" pitchFamily="18" charset="0"/>
                <a:ea typeface="Calibri" panose="020F0502020204030204" pitchFamily="34" charset="0"/>
                <a:cs typeface="Times New Roman" panose="02020603050405020304" pitchFamily="18" charset="0"/>
              </a:rPr>
              <a:t> </a:t>
            </a:r>
            <a:endParaRPr lang="cs-CZ" sz="3300"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300" dirty="0">
                <a:latin typeface="Times New Roman" panose="02020603050405020304" pitchFamily="18" charset="0"/>
                <a:ea typeface="Calibri" panose="020F0502020204030204" pitchFamily="34" charset="0"/>
                <a:cs typeface="Times New Roman" panose="02020603050405020304" pitchFamily="18" charset="0"/>
              </a:rPr>
              <a:t>Die </a:t>
            </a:r>
            <a:r>
              <a:rPr lang="cs-CZ" sz="3300" dirty="0" err="1">
                <a:latin typeface="Times New Roman" panose="02020603050405020304" pitchFamily="18" charset="0"/>
                <a:ea typeface="Calibri" panose="020F0502020204030204" pitchFamily="34" charset="0"/>
                <a:cs typeface="Times New Roman" panose="02020603050405020304" pitchFamily="18" charset="0"/>
              </a:rPr>
              <a:t>grosse</a:t>
            </a:r>
            <a:r>
              <a:rPr lang="cs-CZ" sz="3300" dirty="0">
                <a:latin typeface="Times New Roman" panose="02020603050405020304" pitchFamily="18" charset="0"/>
                <a:ea typeface="Calibri" panose="020F0502020204030204" pitchFamily="34" charset="0"/>
                <a:cs typeface="Times New Roman" panose="02020603050405020304" pitchFamily="18" charset="0"/>
              </a:rPr>
              <a:t> </a:t>
            </a:r>
            <a:r>
              <a:rPr lang="cs-CZ" sz="3300" dirty="0" err="1">
                <a:latin typeface="Times New Roman" panose="02020603050405020304" pitchFamily="18" charset="0"/>
                <a:ea typeface="Calibri" panose="020F0502020204030204" pitchFamily="34" charset="0"/>
                <a:cs typeface="Times New Roman" panose="02020603050405020304" pitchFamily="18" charset="0"/>
              </a:rPr>
              <a:t>Liebe</a:t>
            </a:r>
            <a:endParaRPr lang="cs-CZ" sz="3300"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3300" dirty="0">
                <a:latin typeface="Times New Roman" panose="02020603050405020304" pitchFamily="18" charset="0"/>
                <a:ea typeface="Calibri" panose="020F0502020204030204" pitchFamily="34" charset="0"/>
                <a:cs typeface="Times New Roman" panose="02020603050405020304" pitchFamily="18" charset="0"/>
              </a:rPr>
              <a:t>Rembrandt</a:t>
            </a:r>
            <a:endParaRPr lang="cs-CZ" sz="3300" dirty="0">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5354004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3BEE3D8-90C4-6FF5-CC2D-7082825BB0A0}"/>
              </a:ext>
            </a:extLst>
          </p:cNvPr>
          <p:cNvSpPr>
            <a:spLocks noGrp="1"/>
          </p:cNvSpPr>
          <p:nvPr>
            <p:ph type="title"/>
          </p:nvPr>
        </p:nvSpPr>
        <p:spPr/>
        <p:txBody>
          <a:bodyPr/>
          <a:lstStyle/>
          <a:p>
            <a:endParaRPr lang="cs-CZ"/>
          </a:p>
        </p:txBody>
      </p:sp>
      <p:sp>
        <p:nvSpPr>
          <p:cNvPr id="8" name="Zástupný obsah 7">
            <a:extLst>
              <a:ext uri="{FF2B5EF4-FFF2-40B4-BE49-F238E27FC236}">
                <a16:creationId xmlns:a16="http://schemas.microsoft.com/office/drawing/2014/main" id="{E1EDDC72-10A2-6DE8-D4E8-8B8F71381FF6}"/>
              </a:ext>
            </a:extLst>
          </p:cNvPr>
          <p:cNvSpPr>
            <a:spLocks noGrp="1"/>
          </p:cNvSpPr>
          <p:nvPr>
            <p:ph idx="1"/>
          </p:nvPr>
        </p:nvSpPr>
        <p:spPr>
          <a:xfrm>
            <a:off x="1097280" y="1856009"/>
            <a:ext cx="10058400" cy="4023360"/>
          </a:xfrm>
        </p:spPr>
        <p:txBody>
          <a:bodyPr>
            <a:normAutofit fontScale="92500" lnSpcReduction="20000"/>
          </a:bodyPr>
          <a:lstStyle/>
          <a:p>
            <a:r>
              <a:rPr lang="cs-CZ" sz="1800" dirty="0">
                <a:solidFill>
                  <a:srgbClr val="211D1E"/>
                </a:solidFill>
                <a:latin typeface="Minion Pro"/>
              </a:rPr>
              <a:t>Joseph Goebbels, Deník, duben 1941:</a:t>
            </a:r>
          </a:p>
          <a:p>
            <a:r>
              <a:rPr lang="cs-CZ" sz="1800" dirty="0">
                <a:solidFill>
                  <a:srgbClr val="211D1E"/>
                </a:solidFill>
                <a:latin typeface="Minion Pro"/>
              </a:rPr>
              <a:t>„</a:t>
            </a:r>
            <a:r>
              <a:rPr lang="cs-CZ" sz="1800" b="0" i="0" u="none" strike="noStrike" baseline="0" dirty="0">
                <a:solidFill>
                  <a:srgbClr val="211D1E"/>
                </a:solidFill>
                <a:latin typeface="Minion Pro"/>
              </a:rPr>
              <a:t>Je nutné posílit filmový export, a to bez ohledu na rentabilitu. Film je naším nejsilnějším propagačním nástrojem v zahraničí. Není nutné, aby přinášel zisk, dokonce nás může i něco stát.“ </a:t>
            </a:r>
          </a:p>
          <a:p>
            <a:endParaRPr lang="cs-CZ" sz="1800" dirty="0">
              <a:solidFill>
                <a:srgbClr val="211D1E"/>
              </a:solidFill>
              <a:latin typeface="Minion Pro"/>
            </a:endParaRPr>
          </a:p>
          <a:p>
            <a:r>
              <a:rPr lang="cs-CZ" sz="1800" dirty="0">
                <a:solidFill>
                  <a:srgbClr val="211D1E"/>
                </a:solidFill>
                <a:latin typeface="Minion Pro"/>
              </a:rPr>
              <a:t>Ředitel společnosti UFA Fritz </a:t>
            </a:r>
            <a:r>
              <a:rPr lang="cs-CZ" sz="1800" dirty="0" err="1">
                <a:solidFill>
                  <a:srgbClr val="211D1E"/>
                </a:solidFill>
                <a:latin typeface="Minion Pro"/>
              </a:rPr>
              <a:t>Kaelber</a:t>
            </a:r>
            <a:r>
              <a:rPr lang="cs-CZ" sz="1800" dirty="0">
                <a:solidFill>
                  <a:srgbClr val="211D1E"/>
                </a:solidFill>
                <a:latin typeface="Minion Pro"/>
              </a:rPr>
              <a:t> </a:t>
            </a:r>
            <a:r>
              <a:rPr lang="cs-CZ" sz="1800" b="0" i="0" u="none" strike="noStrike" baseline="0" dirty="0">
                <a:solidFill>
                  <a:srgbClr val="211D1E"/>
                </a:solidFill>
                <a:latin typeface="Minion Pro"/>
              </a:rPr>
              <a:t>v lednu 1944: </a:t>
            </a:r>
          </a:p>
          <a:p>
            <a:r>
              <a:rPr lang="cs-CZ" sz="1800" b="0" i="0" u="none" strike="noStrike" baseline="0" dirty="0">
                <a:solidFill>
                  <a:srgbClr val="211D1E"/>
                </a:solidFill>
                <a:latin typeface="Minion Pro"/>
              </a:rPr>
              <a:t>„[…] navzdory současným obtížím je význam německých filmů v zahraničí jako prostředku zahraniční politiky a přínosu pro devizové hospodářství nedocenitelný“ </a:t>
            </a:r>
          </a:p>
          <a:p>
            <a:endParaRPr lang="cs-CZ" sz="1800" dirty="0">
              <a:solidFill>
                <a:srgbClr val="211D1E"/>
              </a:solidFill>
              <a:latin typeface="Minion Pro"/>
            </a:endParaRPr>
          </a:p>
          <a:p>
            <a:r>
              <a:rPr lang="cs-CZ" sz="1800" dirty="0">
                <a:solidFill>
                  <a:srgbClr val="211D1E"/>
                </a:solidFill>
                <a:latin typeface="Minion Pro"/>
              </a:rPr>
              <a:t>Zpráva z roku 1942: </a:t>
            </a:r>
          </a:p>
          <a:p>
            <a:r>
              <a:rPr lang="cs-CZ" sz="1800" dirty="0">
                <a:solidFill>
                  <a:srgbClr val="211D1E"/>
                </a:solidFill>
                <a:latin typeface="Minion Pro"/>
              </a:rPr>
              <a:t>„</a:t>
            </a:r>
            <a:r>
              <a:rPr lang="cs-CZ" sz="1800" b="0" i="0" u="none" strike="noStrike" baseline="0" dirty="0">
                <a:solidFill>
                  <a:srgbClr val="211D1E"/>
                </a:solidFill>
                <a:latin typeface="Minion Pro"/>
              </a:rPr>
              <a:t>„Z hlediska filmového hospodářství se Německo jako jediná země v Evropě nachází v podobné situaci jako Američané: podobně jako oni i my můžeme náklady na naši hranou produkci získat zpět z domácího trhu a k příjmům z vývozu přistupovat coby přebytku, který lze znovu investovat do probíhajícího filmově-politického soupeření.“ </a:t>
            </a:r>
            <a:endParaRPr lang="cs-CZ" dirty="0"/>
          </a:p>
        </p:txBody>
      </p:sp>
    </p:spTree>
    <p:extLst>
      <p:ext uri="{BB962C8B-B14F-4D97-AF65-F5344CB8AC3E}">
        <p14:creationId xmlns:p14="http://schemas.microsoft.com/office/powerpoint/2010/main" val="33305473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209CBBE6-977A-4593-983D-23287BEF2169}"/>
              </a:ext>
            </a:extLst>
          </p:cNvPr>
          <p:cNvGraphicFramePr>
            <a:graphicFrameLocks noGrp="1"/>
          </p:cNvGraphicFramePr>
          <p:nvPr>
            <p:ph idx="4294967295"/>
          </p:nvPr>
        </p:nvGraphicFramePr>
        <p:xfrm>
          <a:off x="1818045" y="1355725"/>
          <a:ext cx="7548562" cy="4146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98198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2">
            <a:extLst>
              <a:ext uri="{FF2B5EF4-FFF2-40B4-BE49-F238E27FC236}">
                <a16:creationId xmlns:a16="http://schemas.microsoft.com/office/drawing/2014/main" id="{293D5FAA-83AD-F8A0-9546-7CFD3A94428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01520" y="286603"/>
            <a:ext cx="3019398" cy="5857534"/>
          </a:xfrm>
          <a:prstGeom prst="rect">
            <a:avLst/>
          </a:prstGeom>
          <a:noFill/>
          <a:ln>
            <a:noFill/>
          </a:ln>
        </p:spPr>
      </p:pic>
      <p:pic>
        <p:nvPicPr>
          <p:cNvPr id="5" name="Afbeelding 2">
            <a:extLst>
              <a:ext uri="{FF2B5EF4-FFF2-40B4-BE49-F238E27FC236}">
                <a16:creationId xmlns:a16="http://schemas.microsoft.com/office/drawing/2014/main" id="{4705B8E0-17BA-3E79-289E-E06372B42B75}"/>
              </a:ext>
            </a:extLst>
          </p:cNvPr>
          <p:cNvPicPr>
            <a:picLocks noChangeAspect="1"/>
          </p:cNvPicPr>
          <p:nvPr/>
        </p:nvPicPr>
        <p:blipFill rotWithShape="1">
          <a:blip r:embed="rId2">
            <a:extLst>
              <a:ext uri="{28A0092B-C50C-407E-A947-70E740481C1C}">
                <a14:useLocalDpi xmlns:a14="http://schemas.microsoft.com/office/drawing/2010/main" val="0"/>
              </a:ext>
            </a:extLst>
          </a:blip>
          <a:srcRect b="60100"/>
          <a:stretch/>
        </p:blipFill>
        <p:spPr bwMode="auto">
          <a:xfrm>
            <a:off x="597321" y="358617"/>
            <a:ext cx="7087136" cy="58575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148511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E887A8-D3E4-47D4-82D3-18CB45C8F004}"/>
              </a:ext>
            </a:extLst>
          </p:cNvPr>
          <p:cNvSpPr>
            <a:spLocks noGrp="1"/>
          </p:cNvSpPr>
          <p:nvPr>
            <p:ph type="title"/>
          </p:nvPr>
        </p:nvSpPr>
        <p:spPr>
          <a:xfrm>
            <a:off x="2135560" y="512064"/>
            <a:ext cx="8280920" cy="914400"/>
          </a:xfrm>
        </p:spPr>
        <p:txBody>
          <a:bodyPr>
            <a:normAutofit fontScale="90000"/>
          </a:bodyPr>
          <a:lstStyle/>
          <a:p>
            <a:r>
              <a:rPr lang="cs-CZ" sz="3200" dirty="0"/>
              <a:t>Podíly národních produkcí na nabídce během okupace </a:t>
            </a:r>
            <a:endParaRPr lang="nl-NL" sz="3200" dirty="0"/>
          </a:p>
        </p:txBody>
      </p:sp>
      <p:graphicFrame>
        <p:nvGraphicFramePr>
          <p:cNvPr id="4" name="Tijdelijke aanduiding voor inhoud 3">
            <a:extLst>
              <a:ext uri="{FF2B5EF4-FFF2-40B4-BE49-F238E27FC236}">
                <a16:creationId xmlns:a16="http://schemas.microsoft.com/office/drawing/2014/main" id="{04117C4D-430C-45C5-AE0A-ED8DA6D270EA}"/>
              </a:ext>
            </a:extLst>
          </p:cNvPr>
          <p:cNvGraphicFramePr>
            <a:graphicFrameLocks noGrp="1"/>
          </p:cNvGraphicFramePr>
          <p:nvPr>
            <p:ph idx="1"/>
          </p:nvPr>
        </p:nvGraphicFramePr>
        <p:xfrm>
          <a:off x="2438400" y="1784350"/>
          <a:ext cx="77724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hthoek 5">
            <a:extLst>
              <a:ext uri="{FF2B5EF4-FFF2-40B4-BE49-F238E27FC236}">
                <a16:creationId xmlns:a16="http://schemas.microsoft.com/office/drawing/2014/main" id="{45099E03-A435-497B-B9E9-68CF91FCC111}"/>
              </a:ext>
            </a:extLst>
          </p:cNvPr>
          <p:cNvSpPr/>
          <p:nvPr/>
        </p:nvSpPr>
        <p:spPr>
          <a:xfrm>
            <a:off x="4451238" y="2750106"/>
            <a:ext cx="605651"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solidFill>
                  <a:schemeClr val="bg1"/>
                </a:solidFill>
              </a:rPr>
              <a:t>409</a:t>
            </a:r>
          </a:p>
        </p:txBody>
      </p:sp>
    </p:spTree>
    <p:extLst>
      <p:ext uri="{BB962C8B-B14F-4D97-AF65-F5344CB8AC3E}">
        <p14:creationId xmlns:p14="http://schemas.microsoft.com/office/powerpoint/2010/main" val="5436128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Zástupný obsah 3">
            <a:extLst>
              <a:ext uri="{FF2B5EF4-FFF2-40B4-BE49-F238E27FC236}">
                <a16:creationId xmlns:a16="http://schemas.microsoft.com/office/drawing/2014/main" id="{9BD8405E-0005-0DDE-9A8B-FFB41C1D3578}"/>
              </a:ext>
            </a:extLst>
          </p:cNvPr>
          <p:cNvGraphicFramePr>
            <a:graphicFrameLocks/>
          </p:cNvGraphicFramePr>
          <p:nvPr/>
        </p:nvGraphicFramePr>
        <p:xfrm>
          <a:off x="1037690" y="205484"/>
          <a:ext cx="9503594" cy="6187779"/>
        </p:xfrm>
        <a:graphic>
          <a:graphicData uri="http://schemas.openxmlformats.org/drawingml/2006/table">
            <a:tbl>
              <a:tblPr bandRow="1">
                <a:tableStyleId>{5C22544A-7EE6-4342-B048-85BDC9FD1C3A}</a:tableStyleId>
              </a:tblPr>
              <a:tblGrid>
                <a:gridCol w="1032062">
                  <a:extLst>
                    <a:ext uri="{9D8B030D-6E8A-4147-A177-3AD203B41FA5}">
                      <a16:colId xmlns:a16="http://schemas.microsoft.com/office/drawing/2014/main" val="3875539767"/>
                    </a:ext>
                  </a:extLst>
                </a:gridCol>
                <a:gridCol w="2451154">
                  <a:extLst>
                    <a:ext uri="{9D8B030D-6E8A-4147-A177-3AD203B41FA5}">
                      <a16:colId xmlns:a16="http://schemas.microsoft.com/office/drawing/2014/main" val="567449985"/>
                    </a:ext>
                  </a:extLst>
                </a:gridCol>
                <a:gridCol w="1784612">
                  <a:extLst>
                    <a:ext uri="{9D8B030D-6E8A-4147-A177-3AD203B41FA5}">
                      <a16:colId xmlns:a16="http://schemas.microsoft.com/office/drawing/2014/main" val="279290095"/>
                    </a:ext>
                  </a:extLst>
                </a:gridCol>
                <a:gridCol w="2451154">
                  <a:extLst>
                    <a:ext uri="{9D8B030D-6E8A-4147-A177-3AD203B41FA5}">
                      <a16:colId xmlns:a16="http://schemas.microsoft.com/office/drawing/2014/main" val="3864607034"/>
                    </a:ext>
                  </a:extLst>
                </a:gridCol>
                <a:gridCol w="1784612">
                  <a:extLst>
                    <a:ext uri="{9D8B030D-6E8A-4147-A177-3AD203B41FA5}">
                      <a16:colId xmlns:a16="http://schemas.microsoft.com/office/drawing/2014/main" val="4173480832"/>
                    </a:ext>
                  </a:extLst>
                </a:gridCol>
              </a:tblGrid>
              <a:tr h="978116">
                <a:tc>
                  <a:txBody>
                    <a:bodyPr/>
                    <a:lstStyle/>
                    <a:p>
                      <a:pPr>
                        <a:lnSpc>
                          <a:spcPct val="107000"/>
                        </a:lnSpc>
                        <a:spcAft>
                          <a:spcPts val="800"/>
                        </a:spcAft>
                      </a:pPr>
                      <a:r>
                        <a:rPr lang="en-GB" sz="1600">
                          <a:effectLst/>
                        </a:rPr>
                        <a:t>Country of production </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600">
                          <a:effectLst/>
                        </a:rPr>
                        <a:t>Start ban Brno</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600">
                          <a:effectLst/>
                        </a:rPr>
                        <a:t>Start ban Brussels</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600">
                          <a:effectLst/>
                        </a:rPr>
                        <a:t>Start ban Krakow</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600">
                          <a:effectLst/>
                        </a:rPr>
                        <a:t>Start ban The Hague</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extLst>
                  <a:ext uri="{0D108BD9-81ED-4DB2-BD59-A6C34878D82A}">
                    <a16:rowId xmlns:a16="http://schemas.microsoft.com/office/drawing/2014/main" val="3339534185"/>
                  </a:ext>
                </a:extLst>
              </a:tr>
              <a:tr h="348807">
                <a:tc>
                  <a:txBody>
                    <a:bodyPr/>
                    <a:lstStyle/>
                    <a:p>
                      <a:pPr>
                        <a:lnSpc>
                          <a:spcPct val="107000"/>
                        </a:lnSpc>
                        <a:spcAft>
                          <a:spcPts val="800"/>
                        </a:spcAft>
                      </a:pPr>
                      <a:r>
                        <a:rPr lang="en-GB" sz="1400">
                          <a:effectLst/>
                        </a:rPr>
                        <a:t>USA</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June 1941*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9 August 1940</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9 August 1940</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January 1941</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extLst>
                  <a:ext uri="{0D108BD9-81ED-4DB2-BD59-A6C34878D82A}">
                    <a16:rowId xmlns:a16="http://schemas.microsoft.com/office/drawing/2014/main" val="363297191"/>
                  </a:ext>
                </a:extLst>
              </a:tr>
              <a:tr h="739822">
                <a:tc>
                  <a:txBody>
                    <a:bodyPr/>
                    <a:lstStyle/>
                    <a:p>
                      <a:pPr>
                        <a:lnSpc>
                          <a:spcPct val="107000"/>
                        </a:lnSpc>
                        <a:spcAft>
                          <a:spcPts val="800"/>
                        </a:spcAft>
                      </a:pPr>
                      <a:r>
                        <a:rPr lang="en-GB" sz="1400">
                          <a:effectLst/>
                        </a:rPr>
                        <a:t>UK</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September 1939</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May 1940, immediately after the occupation </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 </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January 1941</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extLst>
                  <a:ext uri="{0D108BD9-81ED-4DB2-BD59-A6C34878D82A}">
                    <a16:rowId xmlns:a16="http://schemas.microsoft.com/office/drawing/2014/main" val="4007239316"/>
                  </a:ext>
                </a:extLst>
              </a:tr>
              <a:tr h="848892">
                <a:tc>
                  <a:txBody>
                    <a:bodyPr/>
                    <a:lstStyle/>
                    <a:p>
                      <a:pPr>
                        <a:lnSpc>
                          <a:spcPct val="107000"/>
                        </a:lnSpc>
                        <a:spcAft>
                          <a:spcPts val="800"/>
                        </a:spcAft>
                      </a:pPr>
                      <a:r>
                        <a:rPr lang="en-GB" sz="1400">
                          <a:effectLst/>
                        </a:rPr>
                        <a:t>FR</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September 1939- February 1943</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 </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dirty="0">
                          <a:effectLst/>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 </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extLst>
                  <a:ext uri="{0D108BD9-81ED-4DB2-BD59-A6C34878D82A}">
                    <a16:rowId xmlns:a16="http://schemas.microsoft.com/office/drawing/2014/main" val="3551860831"/>
                  </a:ext>
                </a:extLst>
              </a:tr>
              <a:tr h="372092">
                <a:tc>
                  <a:txBody>
                    <a:bodyPr/>
                    <a:lstStyle/>
                    <a:p>
                      <a:pPr>
                        <a:lnSpc>
                          <a:spcPct val="107000"/>
                        </a:lnSpc>
                        <a:spcAft>
                          <a:spcPts val="800"/>
                        </a:spcAft>
                      </a:pPr>
                      <a:r>
                        <a:rPr lang="en-GB" sz="1400">
                          <a:effectLst/>
                        </a:rPr>
                        <a:t>PL</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dirty="0">
                          <a:effectLst/>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 </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dirty="0">
                          <a:effectLst/>
                        </a:rPr>
                        <a:t>2 March 1943</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 </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extLst>
                  <a:ext uri="{0D108BD9-81ED-4DB2-BD59-A6C34878D82A}">
                    <a16:rowId xmlns:a16="http://schemas.microsoft.com/office/drawing/2014/main" val="3086001984"/>
                  </a:ext>
                </a:extLst>
              </a:tr>
              <a:tr h="889112">
                <a:tc>
                  <a:txBody>
                    <a:bodyPr/>
                    <a:lstStyle/>
                    <a:p>
                      <a:pPr>
                        <a:lnSpc>
                          <a:spcPct val="107000"/>
                        </a:lnSpc>
                        <a:spcAft>
                          <a:spcPts val="800"/>
                        </a:spcAft>
                      </a:pPr>
                      <a:r>
                        <a:rPr lang="en-GB" sz="1400">
                          <a:effectLst/>
                        </a:rPr>
                        <a:t>USSR**</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dirty="0">
                          <a:effectLst/>
                        </a:rPr>
                        <a:t>15 March 1939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a:effectLst/>
                        </a:rPr>
                        <a:t> Summer 1940 (but very few Soviet films were available</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dirty="0">
                          <a:effectLst/>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tc>
                  <a:txBody>
                    <a:bodyPr/>
                    <a:lstStyle/>
                    <a:p>
                      <a:pPr>
                        <a:lnSpc>
                          <a:spcPct val="107000"/>
                        </a:lnSpc>
                        <a:spcAft>
                          <a:spcPts val="800"/>
                        </a:spcAft>
                      </a:pPr>
                      <a:r>
                        <a:rPr lang="en-GB" sz="1400" dirty="0">
                          <a:effectLst/>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tc>
                <a:extLst>
                  <a:ext uri="{0D108BD9-81ED-4DB2-BD59-A6C34878D82A}">
                    <a16:rowId xmlns:a16="http://schemas.microsoft.com/office/drawing/2014/main" val="2770848693"/>
                  </a:ext>
                </a:extLst>
              </a:tr>
              <a:tr h="174404">
                <a:tc>
                  <a:txBody>
                    <a:bodyPr/>
                    <a:lstStyle/>
                    <a:p>
                      <a:pPr>
                        <a:lnSpc>
                          <a:spcPct val="107000"/>
                        </a:lnSpc>
                        <a:spcAft>
                          <a:spcPts val="800"/>
                        </a:spcAft>
                      </a:pPr>
                      <a:r>
                        <a:rPr lang="en-GB" sz="10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nchor="ctr"/>
                </a:tc>
                <a:tc>
                  <a:txBody>
                    <a:bodyPr/>
                    <a:lstStyle/>
                    <a:p>
                      <a:pPr>
                        <a:lnSpc>
                          <a:spcPct val="107000"/>
                        </a:lnSpc>
                        <a:spcAft>
                          <a:spcPts val="800"/>
                        </a:spcAft>
                      </a:pPr>
                      <a:r>
                        <a:rPr lang="en-GB" sz="10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nchor="ctr"/>
                </a:tc>
                <a:tc>
                  <a:txBody>
                    <a:bodyPr/>
                    <a:lstStyle/>
                    <a:p>
                      <a:pPr>
                        <a:lnSpc>
                          <a:spcPct val="107000"/>
                        </a:lnSpc>
                        <a:spcAft>
                          <a:spcPts val="800"/>
                        </a:spcAft>
                      </a:pPr>
                      <a:r>
                        <a:rPr lang="en-GB" sz="10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nchor="ctr"/>
                </a:tc>
                <a:tc>
                  <a:txBody>
                    <a:bodyPr/>
                    <a:lstStyle/>
                    <a:p>
                      <a:pPr>
                        <a:lnSpc>
                          <a:spcPct val="107000"/>
                        </a:lnSpc>
                        <a:spcAft>
                          <a:spcPts val="800"/>
                        </a:spcAft>
                      </a:pPr>
                      <a:r>
                        <a:rPr lang="en-GB" sz="10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nchor="ctr"/>
                </a:tc>
                <a:tc>
                  <a:txBody>
                    <a:bodyPr/>
                    <a:lstStyle/>
                    <a:p>
                      <a:pPr>
                        <a:lnSpc>
                          <a:spcPct val="107000"/>
                        </a:lnSpc>
                        <a:spcAft>
                          <a:spcPts val="800"/>
                        </a:spcAft>
                      </a:pPr>
                      <a:r>
                        <a:rPr lang="en-GB" sz="600">
                          <a:effectLst/>
                        </a:rPr>
                        <a:t> </a:t>
                      </a:r>
                      <a:endParaRPr lang="cs-CZ" sz="70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nchor="ctr"/>
                </a:tc>
                <a:extLst>
                  <a:ext uri="{0D108BD9-81ED-4DB2-BD59-A6C34878D82A}">
                    <a16:rowId xmlns:a16="http://schemas.microsoft.com/office/drawing/2014/main" val="1006010078"/>
                  </a:ext>
                </a:extLst>
              </a:tr>
              <a:tr h="1836534">
                <a:tc gridSpan="5">
                  <a:txBody>
                    <a:bodyPr/>
                    <a:lstStyle/>
                    <a:p>
                      <a:pPr>
                        <a:lnSpc>
                          <a:spcPct val="107000"/>
                        </a:lnSpc>
                        <a:spcAft>
                          <a:spcPts val="800"/>
                        </a:spcAft>
                      </a:pPr>
                      <a:r>
                        <a:rPr lang="en-GB" sz="1050" dirty="0">
                          <a:effectLst/>
                        </a:rPr>
                        <a:t>* It is not completely clear when the actual boycott of American film started. One source says that American movies were banned since December 1941. Another source implies, that they were banned already in June 1941. However, American movies were highly regulated since 15 August 1940, with a ban of 9 American companies´ production. In the Brno programmes, there are U.S. movies screened up to May 1941 that is why we followed the source stating 1 June as the start of the boycott</a:t>
                      </a:r>
                      <a:r>
                        <a:rPr lang="en-GB" sz="1000" dirty="0">
                          <a:effectLst/>
                        </a:rPr>
                        <a:t> </a:t>
                      </a:r>
                      <a:r>
                        <a:rPr lang="en-GB" sz="1050" dirty="0">
                          <a:effectLst/>
                        </a:rPr>
                        <a:t>.</a:t>
                      </a:r>
                      <a:r>
                        <a:rPr lang="en-GB" sz="1100" dirty="0">
                          <a:effectLst/>
                        </a:rPr>
                        <a:t> </a:t>
                      </a:r>
                      <a:endParaRPr lang="cs-CZ" sz="1100" dirty="0">
                        <a:effectLst/>
                      </a:endParaRPr>
                    </a:p>
                    <a:p>
                      <a:pPr>
                        <a:lnSpc>
                          <a:spcPct val="107000"/>
                        </a:lnSpc>
                        <a:spcAft>
                          <a:spcPts val="800"/>
                        </a:spcAft>
                      </a:pPr>
                      <a:r>
                        <a:rPr lang="en-GB" sz="1050" dirty="0">
                          <a:effectLst/>
                        </a:rPr>
                        <a:t> </a:t>
                      </a:r>
                      <a:endParaRPr lang="cs-CZ" sz="1100" dirty="0">
                        <a:effectLst/>
                      </a:endParaRPr>
                    </a:p>
                    <a:p>
                      <a:pPr>
                        <a:lnSpc>
                          <a:spcPct val="107000"/>
                        </a:lnSpc>
                        <a:spcAft>
                          <a:spcPts val="800"/>
                        </a:spcAft>
                      </a:pPr>
                      <a:r>
                        <a:rPr lang="en-GB" sz="1050" dirty="0">
                          <a:effectLst/>
                        </a:rPr>
                        <a:t>** no separate calculation has been made for this regulation as there were no USSR films in the dataset</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873" marR="43873"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739405444"/>
                  </a:ext>
                </a:extLst>
              </a:tr>
            </a:tbl>
          </a:graphicData>
        </a:graphic>
      </p:graphicFrame>
    </p:spTree>
    <p:extLst>
      <p:ext uri="{BB962C8B-B14F-4D97-AF65-F5344CB8AC3E}">
        <p14:creationId xmlns:p14="http://schemas.microsoft.com/office/powerpoint/2010/main" val="22469207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ulka 6">
            <a:extLst>
              <a:ext uri="{FF2B5EF4-FFF2-40B4-BE49-F238E27FC236}">
                <a16:creationId xmlns:a16="http://schemas.microsoft.com/office/drawing/2014/main" id="{1CEDE147-DE2D-1763-0F62-5CEC1C3F5988}"/>
              </a:ext>
            </a:extLst>
          </p:cNvPr>
          <p:cNvGraphicFramePr>
            <a:graphicFrameLocks noGrp="1"/>
          </p:cNvGraphicFramePr>
          <p:nvPr/>
        </p:nvGraphicFramePr>
        <p:xfrm>
          <a:off x="797442" y="993957"/>
          <a:ext cx="4636349" cy="4481810"/>
        </p:xfrm>
        <a:graphic>
          <a:graphicData uri="http://schemas.openxmlformats.org/drawingml/2006/table">
            <a:tbl>
              <a:tblPr bandRow="1">
                <a:tableStyleId>{5C22544A-7EE6-4342-B048-85BDC9FD1C3A}</a:tableStyleId>
              </a:tblPr>
              <a:tblGrid>
                <a:gridCol w="503495">
                  <a:extLst>
                    <a:ext uri="{9D8B030D-6E8A-4147-A177-3AD203B41FA5}">
                      <a16:colId xmlns:a16="http://schemas.microsoft.com/office/drawing/2014/main" val="2189700719"/>
                    </a:ext>
                  </a:extLst>
                </a:gridCol>
                <a:gridCol w="1195800">
                  <a:extLst>
                    <a:ext uri="{9D8B030D-6E8A-4147-A177-3AD203B41FA5}">
                      <a16:colId xmlns:a16="http://schemas.microsoft.com/office/drawing/2014/main" val="1545860825"/>
                    </a:ext>
                  </a:extLst>
                </a:gridCol>
                <a:gridCol w="870627">
                  <a:extLst>
                    <a:ext uri="{9D8B030D-6E8A-4147-A177-3AD203B41FA5}">
                      <a16:colId xmlns:a16="http://schemas.microsoft.com/office/drawing/2014/main" val="1034032735"/>
                    </a:ext>
                  </a:extLst>
                </a:gridCol>
                <a:gridCol w="1195800">
                  <a:extLst>
                    <a:ext uri="{9D8B030D-6E8A-4147-A177-3AD203B41FA5}">
                      <a16:colId xmlns:a16="http://schemas.microsoft.com/office/drawing/2014/main" val="900712271"/>
                    </a:ext>
                  </a:extLst>
                </a:gridCol>
                <a:gridCol w="870627">
                  <a:extLst>
                    <a:ext uri="{9D8B030D-6E8A-4147-A177-3AD203B41FA5}">
                      <a16:colId xmlns:a16="http://schemas.microsoft.com/office/drawing/2014/main" val="3059678447"/>
                    </a:ext>
                  </a:extLst>
                </a:gridCol>
              </a:tblGrid>
              <a:tr h="564175">
                <a:tc>
                  <a:txBody>
                    <a:bodyPr/>
                    <a:lstStyle/>
                    <a:p>
                      <a:pPr>
                        <a:lnSpc>
                          <a:spcPct val="107000"/>
                        </a:lnSpc>
                        <a:spcAft>
                          <a:spcPts val="800"/>
                        </a:spcAft>
                      </a:pPr>
                      <a:r>
                        <a:rPr lang="en-GB" sz="1100">
                          <a:effectLst/>
                        </a:rPr>
                        <a:t>Period</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a:effectLst/>
                        </a:rPr>
                        <a:t>Brno</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a:effectLst/>
                        </a:rPr>
                        <a:t>Brussels</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a:effectLst/>
                        </a:rPr>
                        <a:t>Krakow</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100">
                          <a:effectLst/>
                        </a:rPr>
                        <a:t>The Hague</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5030609"/>
                  </a:ext>
                </a:extLst>
              </a:tr>
              <a:tr h="1105596">
                <a:tc>
                  <a:txBody>
                    <a:bodyPr/>
                    <a:lstStyle/>
                    <a:p>
                      <a:pPr>
                        <a:lnSpc>
                          <a:spcPct val="107000"/>
                        </a:lnSpc>
                        <a:spcAft>
                          <a:spcPts val="800"/>
                        </a:spcAft>
                      </a:pPr>
                      <a:r>
                        <a:rPr lang="en-GB" sz="1000">
                          <a:effectLst/>
                        </a:rPr>
                        <a:t>Period 1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&lt;01-sep-1939                 BEFORE BAN</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&lt;09-Aug-1940</a:t>
                      </a:r>
                      <a:r>
                        <a:rPr lang="en-GB" sz="800" dirty="0">
                          <a:effectLst/>
                        </a:rPr>
                        <a:t> </a:t>
                      </a:r>
                      <a:r>
                        <a:rPr lang="en-GB" sz="1000" dirty="0">
                          <a:effectLst/>
                        </a:rPr>
                        <a:t> BAN UK</a:t>
                      </a:r>
                      <a:endParaRPr lang="cs-CZ" sz="1100" dirty="0">
                        <a:effectLst/>
                      </a:endParaRPr>
                    </a:p>
                    <a:p>
                      <a:pPr algn="ctr">
                        <a:lnSpc>
                          <a:spcPct val="107000"/>
                        </a:lnSpc>
                        <a:spcAft>
                          <a:spcPts val="800"/>
                        </a:spcAft>
                      </a:pPr>
                      <a:r>
                        <a:rPr lang="en-GB" sz="1000" dirty="0">
                          <a:effectLst/>
                        </a:rPr>
                        <a:t>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&lt;9-Aug-1940                       BEFORE BAN</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&lt;1-Jan-1941 BEFORE BAN</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9813357"/>
                  </a:ext>
                </a:extLst>
              </a:tr>
              <a:tr h="1105596">
                <a:tc>
                  <a:txBody>
                    <a:bodyPr/>
                    <a:lstStyle/>
                    <a:p>
                      <a:pPr>
                        <a:lnSpc>
                          <a:spcPct val="107000"/>
                        </a:lnSpc>
                        <a:spcAft>
                          <a:spcPts val="800"/>
                        </a:spcAft>
                      </a:pPr>
                      <a:r>
                        <a:rPr lang="en-GB" sz="1000">
                          <a:effectLst/>
                        </a:rPr>
                        <a:t>Period 2</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nl-NL" sz="1000">
                          <a:effectLst/>
                        </a:rPr>
                        <a:t>&gt;=1-Sep-1939&lt;1-June-1941 BAN UK &amp; FR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&gt;=09-Aug-1940 BAN UK &amp; USA</a:t>
                      </a:r>
                      <a:endParaRPr lang="cs-CZ" sz="1100">
                        <a:effectLst/>
                      </a:endParaRPr>
                    </a:p>
                    <a:p>
                      <a:pPr algn="ctr">
                        <a:lnSpc>
                          <a:spcPct val="107000"/>
                        </a:lnSpc>
                        <a:spcAft>
                          <a:spcPts val="800"/>
                        </a:spcAft>
                      </a:pPr>
                      <a:r>
                        <a:rPr lang="en-GB"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&gt;=9-Aug-1940&lt;2-Mar-1943 BAN USA</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&gt;=1-Jan-1941 BAN UK &amp; USA.</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7783343"/>
                  </a:ext>
                </a:extLst>
              </a:tr>
              <a:tr h="955149">
                <a:tc>
                  <a:txBody>
                    <a:bodyPr/>
                    <a:lstStyle/>
                    <a:p>
                      <a:pPr>
                        <a:lnSpc>
                          <a:spcPct val="107000"/>
                        </a:lnSpc>
                        <a:spcAft>
                          <a:spcPts val="800"/>
                        </a:spcAft>
                      </a:pPr>
                      <a:r>
                        <a:rPr lang="en-GB" sz="1000">
                          <a:effectLst/>
                        </a:rPr>
                        <a:t>Period 3</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&gt;=1-June-1941&lt;1-Feb-1943 BAN UK &amp; FR &amp; USA</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&gt;=2-Mar-1943                    BAN USA &amp; PL</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6053125"/>
                  </a:ext>
                </a:extLst>
              </a:tr>
              <a:tr h="751294">
                <a:tc>
                  <a:txBody>
                    <a:bodyPr/>
                    <a:lstStyle/>
                    <a:p>
                      <a:pPr>
                        <a:lnSpc>
                          <a:spcPct val="107000"/>
                        </a:lnSpc>
                        <a:spcAft>
                          <a:spcPts val="800"/>
                        </a:spcAft>
                      </a:pPr>
                      <a:r>
                        <a:rPr lang="en-GB" sz="1000">
                          <a:effectLst/>
                        </a:rPr>
                        <a:t>Period 4</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&gt;=1-Feb-1943                  BAN UK &amp; USA</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5575327"/>
                  </a:ext>
                </a:extLst>
              </a:tr>
            </a:tbl>
          </a:graphicData>
        </a:graphic>
      </p:graphicFrame>
      <p:graphicFrame>
        <p:nvGraphicFramePr>
          <p:cNvPr id="10" name="Tabulka 9">
            <a:extLst>
              <a:ext uri="{FF2B5EF4-FFF2-40B4-BE49-F238E27FC236}">
                <a16:creationId xmlns:a16="http://schemas.microsoft.com/office/drawing/2014/main" id="{A15A11DA-8A24-7EE5-9053-52F3C45B588A}"/>
              </a:ext>
            </a:extLst>
          </p:cNvPr>
          <p:cNvGraphicFramePr>
            <a:graphicFrameLocks noGrp="1"/>
          </p:cNvGraphicFramePr>
          <p:nvPr/>
        </p:nvGraphicFramePr>
        <p:xfrm>
          <a:off x="5904798" y="993957"/>
          <a:ext cx="5684688" cy="2227708"/>
        </p:xfrm>
        <a:graphic>
          <a:graphicData uri="http://schemas.openxmlformats.org/drawingml/2006/table">
            <a:tbl>
              <a:tblPr firstRow="1" firstCol="1" bandRow="1">
                <a:tableStyleId>{5C22544A-7EE6-4342-B048-85BDC9FD1C3A}</a:tableStyleId>
              </a:tblPr>
              <a:tblGrid>
                <a:gridCol w="749041">
                  <a:extLst>
                    <a:ext uri="{9D8B030D-6E8A-4147-A177-3AD203B41FA5}">
                      <a16:colId xmlns:a16="http://schemas.microsoft.com/office/drawing/2014/main" val="258284185"/>
                    </a:ext>
                  </a:extLst>
                </a:gridCol>
                <a:gridCol w="869423">
                  <a:extLst>
                    <a:ext uri="{9D8B030D-6E8A-4147-A177-3AD203B41FA5}">
                      <a16:colId xmlns:a16="http://schemas.microsoft.com/office/drawing/2014/main" val="2244364214"/>
                    </a:ext>
                  </a:extLst>
                </a:gridCol>
                <a:gridCol w="508278">
                  <a:extLst>
                    <a:ext uri="{9D8B030D-6E8A-4147-A177-3AD203B41FA5}">
                      <a16:colId xmlns:a16="http://schemas.microsoft.com/office/drawing/2014/main" val="4219045970"/>
                    </a:ext>
                  </a:extLst>
                </a:gridCol>
                <a:gridCol w="508278">
                  <a:extLst>
                    <a:ext uri="{9D8B030D-6E8A-4147-A177-3AD203B41FA5}">
                      <a16:colId xmlns:a16="http://schemas.microsoft.com/office/drawing/2014/main" val="370265878"/>
                    </a:ext>
                  </a:extLst>
                </a:gridCol>
                <a:gridCol w="508278">
                  <a:extLst>
                    <a:ext uri="{9D8B030D-6E8A-4147-A177-3AD203B41FA5}">
                      <a16:colId xmlns:a16="http://schemas.microsoft.com/office/drawing/2014/main" val="2244954348"/>
                    </a:ext>
                  </a:extLst>
                </a:gridCol>
                <a:gridCol w="508278">
                  <a:extLst>
                    <a:ext uri="{9D8B030D-6E8A-4147-A177-3AD203B41FA5}">
                      <a16:colId xmlns:a16="http://schemas.microsoft.com/office/drawing/2014/main" val="2162189261"/>
                    </a:ext>
                  </a:extLst>
                </a:gridCol>
                <a:gridCol w="508278">
                  <a:extLst>
                    <a:ext uri="{9D8B030D-6E8A-4147-A177-3AD203B41FA5}">
                      <a16:colId xmlns:a16="http://schemas.microsoft.com/office/drawing/2014/main" val="692982437"/>
                    </a:ext>
                  </a:extLst>
                </a:gridCol>
                <a:gridCol w="508278">
                  <a:extLst>
                    <a:ext uri="{9D8B030D-6E8A-4147-A177-3AD203B41FA5}">
                      <a16:colId xmlns:a16="http://schemas.microsoft.com/office/drawing/2014/main" val="127843149"/>
                    </a:ext>
                  </a:extLst>
                </a:gridCol>
                <a:gridCol w="508278">
                  <a:extLst>
                    <a:ext uri="{9D8B030D-6E8A-4147-A177-3AD203B41FA5}">
                      <a16:colId xmlns:a16="http://schemas.microsoft.com/office/drawing/2014/main" val="400838326"/>
                    </a:ext>
                  </a:extLst>
                </a:gridCol>
                <a:gridCol w="508278">
                  <a:extLst>
                    <a:ext uri="{9D8B030D-6E8A-4147-A177-3AD203B41FA5}">
                      <a16:colId xmlns:a16="http://schemas.microsoft.com/office/drawing/2014/main" val="2782182562"/>
                    </a:ext>
                  </a:extLst>
                </a:gridCol>
              </a:tblGrid>
              <a:tr h="331307">
                <a:tc rowSpan="2">
                  <a:txBody>
                    <a:bodyPr/>
                    <a:lstStyle/>
                    <a:p>
                      <a:pPr>
                        <a:lnSpc>
                          <a:spcPct val="107000"/>
                        </a:lnSpc>
                        <a:spcAft>
                          <a:spcPts val="800"/>
                        </a:spcAft>
                      </a:pPr>
                      <a:r>
                        <a:rPr lang="nl-NL" sz="1000">
                          <a:effectLst/>
                        </a:rPr>
                        <a:t>City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rowSpan="2">
                  <a:txBody>
                    <a:bodyPr/>
                    <a:lstStyle/>
                    <a:p>
                      <a:pPr>
                        <a:lnSpc>
                          <a:spcPct val="107000"/>
                        </a:lnSpc>
                        <a:spcAft>
                          <a:spcPts val="800"/>
                        </a:spcAft>
                      </a:pPr>
                      <a:r>
                        <a:rPr lang="nl-NL" sz="1000">
                          <a:effectLst/>
                        </a:rPr>
                        <a:t>Country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gridSpan="2">
                  <a:txBody>
                    <a:bodyPr/>
                    <a:lstStyle/>
                    <a:p>
                      <a:pPr algn="ctr">
                        <a:lnSpc>
                          <a:spcPct val="107000"/>
                        </a:lnSpc>
                        <a:spcAft>
                          <a:spcPts val="800"/>
                        </a:spcAft>
                      </a:pPr>
                      <a:r>
                        <a:rPr lang="nl-NL" sz="1000">
                          <a:effectLst/>
                        </a:rPr>
                        <a:t>Period 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hMerge="1">
                  <a:txBody>
                    <a:bodyPr/>
                    <a:lstStyle/>
                    <a:p>
                      <a:endParaRPr lang="cs-CZ"/>
                    </a:p>
                  </a:txBody>
                  <a:tcPr/>
                </a:tc>
                <a:tc gridSpan="2">
                  <a:txBody>
                    <a:bodyPr/>
                    <a:lstStyle/>
                    <a:p>
                      <a:pPr algn="ctr">
                        <a:lnSpc>
                          <a:spcPct val="107000"/>
                        </a:lnSpc>
                        <a:spcAft>
                          <a:spcPts val="800"/>
                        </a:spcAft>
                      </a:pPr>
                      <a:r>
                        <a:rPr lang="nl-NL" sz="1000">
                          <a:effectLst/>
                        </a:rPr>
                        <a:t>Period 2</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hMerge="1">
                  <a:txBody>
                    <a:bodyPr/>
                    <a:lstStyle/>
                    <a:p>
                      <a:endParaRPr lang="cs-CZ"/>
                    </a:p>
                  </a:txBody>
                  <a:tcPr/>
                </a:tc>
                <a:tc gridSpan="2">
                  <a:txBody>
                    <a:bodyPr/>
                    <a:lstStyle/>
                    <a:p>
                      <a:pPr algn="ctr">
                        <a:lnSpc>
                          <a:spcPct val="107000"/>
                        </a:lnSpc>
                        <a:spcAft>
                          <a:spcPts val="800"/>
                        </a:spcAft>
                      </a:pPr>
                      <a:r>
                        <a:rPr lang="nl-NL" sz="1000">
                          <a:effectLst/>
                        </a:rPr>
                        <a:t>Period 3</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hMerge="1">
                  <a:txBody>
                    <a:bodyPr/>
                    <a:lstStyle/>
                    <a:p>
                      <a:endParaRPr lang="cs-CZ"/>
                    </a:p>
                  </a:txBody>
                  <a:tcPr/>
                </a:tc>
                <a:tc gridSpan="2">
                  <a:txBody>
                    <a:bodyPr/>
                    <a:lstStyle/>
                    <a:p>
                      <a:pPr algn="ctr">
                        <a:lnSpc>
                          <a:spcPct val="107000"/>
                        </a:lnSpc>
                        <a:spcAft>
                          <a:spcPts val="800"/>
                        </a:spcAft>
                      </a:pPr>
                      <a:r>
                        <a:rPr lang="nl-NL" sz="1000">
                          <a:effectLst/>
                        </a:rPr>
                        <a:t>Period 4</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hMerge="1">
                  <a:txBody>
                    <a:bodyPr/>
                    <a:lstStyle/>
                    <a:p>
                      <a:endParaRPr lang="cs-CZ"/>
                    </a:p>
                  </a:txBody>
                  <a:tcPr/>
                </a:tc>
                <a:extLst>
                  <a:ext uri="{0D108BD9-81ED-4DB2-BD59-A6C34878D82A}">
                    <a16:rowId xmlns:a16="http://schemas.microsoft.com/office/drawing/2014/main" val="3199621218"/>
                  </a:ext>
                </a:extLst>
              </a:tr>
              <a:tr h="554608">
                <a:tc vMerge="1">
                  <a:txBody>
                    <a:bodyPr/>
                    <a:lstStyle/>
                    <a:p>
                      <a:endParaRPr lang="cs-CZ"/>
                    </a:p>
                  </a:txBody>
                  <a:tcPr/>
                </a:tc>
                <a:tc vMerge="1">
                  <a:txBody>
                    <a:bodyPr/>
                    <a:lstStyle/>
                    <a:p>
                      <a:endParaRPr lang="cs-CZ"/>
                    </a:p>
                  </a:txBody>
                  <a:tcPr/>
                </a:tc>
                <a:tc>
                  <a:txBody>
                    <a:bodyPr/>
                    <a:lstStyle/>
                    <a:p>
                      <a:pPr algn="ctr">
                        <a:lnSpc>
                          <a:spcPct val="107000"/>
                        </a:lnSpc>
                        <a:spcAft>
                          <a:spcPts val="800"/>
                        </a:spcAft>
                      </a:pPr>
                      <a:r>
                        <a:rPr lang="nl-NL" sz="1000">
                          <a:effectLst/>
                        </a:rPr>
                        <a:t>supply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demand</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supply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demand</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supply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demand</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supply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demand</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4070048200"/>
                  </a:ext>
                </a:extLst>
              </a:tr>
              <a:tr h="331307">
                <a:tc>
                  <a:txBody>
                    <a:bodyPr/>
                    <a:lstStyle/>
                    <a:p>
                      <a:pPr>
                        <a:lnSpc>
                          <a:spcPct val="107000"/>
                        </a:lnSpc>
                        <a:spcAft>
                          <a:spcPts val="800"/>
                        </a:spcAft>
                      </a:pPr>
                      <a:r>
                        <a:rPr lang="nl-NL" sz="1000">
                          <a:effectLst/>
                        </a:rPr>
                        <a:t>Brno</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800"/>
                        </a:spcAft>
                      </a:pPr>
                      <a:r>
                        <a:rPr lang="nl-NL" sz="1000">
                          <a:effectLst/>
                        </a:rPr>
                        <a:t>Germany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33%</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31%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44%</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41%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59%</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49%</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57%</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54%</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837405396"/>
                  </a:ext>
                </a:extLst>
              </a:tr>
              <a:tr h="331307">
                <a:tc>
                  <a:txBody>
                    <a:bodyPr/>
                    <a:lstStyle/>
                    <a:p>
                      <a:pPr>
                        <a:lnSpc>
                          <a:spcPct val="107000"/>
                        </a:lnSpc>
                        <a:spcAft>
                          <a:spcPts val="800"/>
                        </a:spcAft>
                      </a:pPr>
                      <a:r>
                        <a:rPr lang="nl-NL" sz="1000">
                          <a:effectLst/>
                        </a:rPr>
                        <a:t>Brussels</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800"/>
                        </a:spcAft>
                      </a:pPr>
                      <a:r>
                        <a:rPr lang="nl-NL" sz="1000">
                          <a:effectLst/>
                        </a:rPr>
                        <a:t>Germany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17%</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23%</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38%</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38%</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2221581764"/>
                  </a:ext>
                </a:extLst>
              </a:tr>
              <a:tr h="331307">
                <a:tc>
                  <a:txBody>
                    <a:bodyPr/>
                    <a:lstStyle/>
                    <a:p>
                      <a:pPr>
                        <a:lnSpc>
                          <a:spcPct val="107000"/>
                        </a:lnSpc>
                        <a:spcAft>
                          <a:spcPts val="800"/>
                        </a:spcAft>
                      </a:pPr>
                      <a:r>
                        <a:rPr lang="nl-NL" sz="1000">
                          <a:effectLst/>
                        </a:rPr>
                        <a:t>Krakow</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800"/>
                        </a:spcAft>
                      </a:pPr>
                      <a:r>
                        <a:rPr lang="nl-NL" sz="1000">
                          <a:effectLst/>
                        </a:rPr>
                        <a:t>Germany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58%</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59%</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73%</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72%</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92%</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90%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2229625118"/>
                  </a:ext>
                </a:extLst>
              </a:tr>
              <a:tr h="347872">
                <a:tc>
                  <a:txBody>
                    <a:bodyPr/>
                    <a:lstStyle/>
                    <a:p>
                      <a:pPr>
                        <a:lnSpc>
                          <a:spcPct val="107000"/>
                        </a:lnSpc>
                        <a:spcAft>
                          <a:spcPts val="800"/>
                        </a:spcAft>
                      </a:pPr>
                      <a:r>
                        <a:rPr lang="nl-NL" sz="1000">
                          <a:effectLst/>
                        </a:rPr>
                        <a:t>The Hague</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07000"/>
                        </a:lnSpc>
                        <a:spcAft>
                          <a:spcPts val="800"/>
                        </a:spcAft>
                      </a:pPr>
                      <a:r>
                        <a:rPr lang="nl-NL" sz="1000">
                          <a:effectLst/>
                        </a:rPr>
                        <a:t>Germany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39%</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41%</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74%</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77%</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07000"/>
                        </a:lnSpc>
                        <a:spcAft>
                          <a:spcPts val="800"/>
                        </a:spcAft>
                      </a:pPr>
                      <a:r>
                        <a:rPr lang="nl-NL" sz="1000" dirty="0">
                          <a:effectLst/>
                        </a:rPr>
                        <a:t>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807857153"/>
                  </a:ext>
                </a:extLst>
              </a:tr>
            </a:tbl>
          </a:graphicData>
        </a:graphic>
      </p:graphicFrame>
    </p:spTree>
    <p:extLst>
      <p:ext uri="{BB962C8B-B14F-4D97-AF65-F5344CB8AC3E}">
        <p14:creationId xmlns:p14="http://schemas.microsoft.com/office/powerpoint/2010/main" val="20106964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4ECF79-1E72-7B96-A087-274ABD561526}"/>
              </a:ext>
            </a:extLst>
          </p:cNvPr>
          <p:cNvSpPr>
            <a:spLocks noGrp="1"/>
          </p:cNvSpPr>
          <p:nvPr>
            <p:ph type="title"/>
          </p:nvPr>
        </p:nvSpPr>
        <p:spPr/>
        <p:txBody>
          <a:bodyPr/>
          <a:lstStyle/>
          <a:p>
            <a:r>
              <a:rPr lang="cs-CZ" dirty="0"/>
              <a:t>Krakov</a:t>
            </a:r>
          </a:p>
        </p:txBody>
      </p:sp>
      <p:sp>
        <p:nvSpPr>
          <p:cNvPr id="3" name="Zástupný obsah 2">
            <a:extLst>
              <a:ext uri="{FF2B5EF4-FFF2-40B4-BE49-F238E27FC236}">
                <a16:creationId xmlns:a16="http://schemas.microsoft.com/office/drawing/2014/main" id="{F35269EB-C363-7CD1-2F9B-65C54FBE8969}"/>
              </a:ext>
            </a:extLst>
          </p:cNvPr>
          <p:cNvSpPr>
            <a:spLocks noGrp="1"/>
          </p:cNvSpPr>
          <p:nvPr>
            <p:ph idx="1"/>
          </p:nvPr>
        </p:nvSpPr>
        <p:spPr/>
        <p:txBody>
          <a:bodyPr>
            <a:normAutofit/>
          </a:bodyPr>
          <a:lstStyle/>
          <a:p>
            <a:r>
              <a:rPr lang="cs-CZ" dirty="0"/>
              <a:t>1943 - 285 tisíc obyvatel (252 tisíc Poláků a pouze 9 tisíc Židů)</a:t>
            </a:r>
          </a:p>
          <a:p>
            <a:r>
              <a:rPr lang="cs-CZ" dirty="0"/>
              <a:t>Místní německá komunita, která před válkou čítala 1000 osob, zažívala současně neustálý příliv německých obchodníků, podnikatelů, úředníků a vojáků Wehrmachtu, Luftwaffe a </a:t>
            </a:r>
            <a:r>
              <a:rPr lang="cs-CZ" dirty="0" err="1"/>
              <a:t>Waffen</a:t>
            </a:r>
            <a:r>
              <a:rPr lang="cs-CZ" dirty="0"/>
              <a:t> SS. V roce 1943 zde žilo 20 000 až 25 000 německých civilistů, jejichž počet do jara 1944 vzrostl na téměř 30 000. Kromě toho zde na přelomu let 1943/1944 bylo asi 4000 německých policistů a 6000 až 8000 vojáků</a:t>
            </a:r>
          </a:p>
          <a:p>
            <a:r>
              <a:rPr lang="cs-CZ" dirty="0"/>
              <a:t>Ztráty postihly především místní židovskou komunitu, z níž válku přežilo pouze 3 000 osob</a:t>
            </a:r>
          </a:p>
          <a:p>
            <a:r>
              <a:rPr lang="cs-CZ" dirty="0"/>
              <a:t>Pro Poláky – 6 kin s přibližně 4400 místy</a:t>
            </a:r>
          </a:p>
          <a:p>
            <a:r>
              <a:rPr lang="cs-CZ" dirty="0"/>
              <a:t>Pro Němce 2 kina se 1700 místy</a:t>
            </a:r>
          </a:p>
          <a:p>
            <a:endParaRPr lang="cs-CZ" dirty="0"/>
          </a:p>
        </p:txBody>
      </p:sp>
    </p:spTree>
    <p:extLst>
      <p:ext uri="{BB962C8B-B14F-4D97-AF65-F5344CB8AC3E}">
        <p14:creationId xmlns:p14="http://schemas.microsoft.com/office/powerpoint/2010/main" val="3379003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80A7EF-CF08-4B30-9BCC-2E9D79CCFFA1}"/>
              </a:ext>
            </a:extLst>
          </p:cNvPr>
          <p:cNvSpPr>
            <a:spLocks noGrp="1"/>
          </p:cNvSpPr>
          <p:nvPr>
            <p:ph type="title"/>
          </p:nvPr>
        </p:nvSpPr>
        <p:spPr>
          <a:xfrm>
            <a:off x="1097280" y="286604"/>
            <a:ext cx="10058400" cy="1113572"/>
          </a:xfrm>
        </p:spPr>
        <p:txBody>
          <a:bodyPr/>
          <a:lstStyle/>
          <a:p>
            <a:r>
              <a:rPr lang="cs-CZ"/>
              <a:t>témata</a:t>
            </a:r>
          </a:p>
        </p:txBody>
      </p:sp>
      <p:sp>
        <p:nvSpPr>
          <p:cNvPr id="3" name="Zástupný obsah 2">
            <a:extLst>
              <a:ext uri="{FF2B5EF4-FFF2-40B4-BE49-F238E27FC236}">
                <a16:creationId xmlns:a16="http://schemas.microsoft.com/office/drawing/2014/main" id="{FE94C4A0-6AE6-4E52-AF4D-B886C2D1B1DF}"/>
              </a:ext>
            </a:extLst>
          </p:cNvPr>
          <p:cNvSpPr>
            <a:spLocks noGrp="1"/>
          </p:cNvSpPr>
          <p:nvPr>
            <p:ph sz="half" idx="1"/>
          </p:nvPr>
        </p:nvSpPr>
        <p:spPr>
          <a:xfrm>
            <a:off x="1097278" y="1845734"/>
            <a:ext cx="8826897" cy="4023360"/>
          </a:xfrm>
        </p:spPr>
        <p:txBody>
          <a:bodyPr>
            <a:normAutofit fontScale="55000" lnSpcReduction="20000"/>
          </a:bodyPr>
          <a:lstStyle/>
          <a:p>
            <a:r>
              <a:rPr lang="cs-CZ"/>
              <a:t>Filmový průmysl v nacistickém Německu a v okupované Evropě + filmový export protektorátní produkce</a:t>
            </a:r>
          </a:p>
          <a:p>
            <a:r>
              <a:rPr lang="cs-CZ"/>
              <a:t>Týdeníky, </a:t>
            </a:r>
            <a:r>
              <a:rPr lang="cs-CZ" err="1"/>
              <a:t>nonfikční</a:t>
            </a:r>
            <a:r>
              <a:rPr lang="cs-CZ"/>
              <a:t> žánry</a:t>
            </a:r>
          </a:p>
          <a:p>
            <a:r>
              <a:rPr lang="cs-CZ"/>
              <a:t>Antisemitismus; kolaborace</a:t>
            </a:r>
          </a:p>
          <a:p>
            <a:r>
              <a:rPr lang="cs-CZ" b="1">
                <a:solidFill>
                  <a:srgbClr val="00B050"/>
                </a:solidFill>
              </a:rPr>
              <a:t>15.3. volno </a:t>
            </a:r>
          </a:p>
          <a:p>
            <a:r>
              <a:rPr lang="cs-CZ"/>
              <a:t>Filmová produkce v protektorátu</a:t>
            </a:r>
          </a:p>
          <a:p>
            <a:r>
              <a:rPr lang="cs-CZ"/>
              <a:t>Filmové žánry v protektorátní produkci </a:t>
            </a:r>
          </a:p>
          <a:p>
            <a:r>
              <a:rPr lang="cs-CZ"/>
              <a:t>Miloš Havel a filmoví producenti v okupovaných zemích</a:t>
            </a:r>
          </a:p>
          <a:p>
            <a:r>
              <a:rPr lang="cs-CZ">
                <a:solidFill>
                  <a:srgbClr val="FF0000"/>
                </a:solidFill>
              </a:rPr>
              <a:t>Protektorátní tisk a filmová kritika </a:t>
            </a:r>
          </a:p>
          <a:p>
            <a:r>
              <a:rPr lang="cs-CZ" b="1">
                <a:solidFill>
                  <a:srgbClr val="00B050"/>
                </a:solidFill>
              </a:rPr>
              <a:t>19.4. READING WEEK</a:t>
            </a:r>
          </a:p>
          <a:p>
            <a:r>
              <a:rPr lang="cs-CZ"/>
              <a:t>Filmové hvězdy</a:t>
            </a:r>
          </a:p>
          <a:p>
            <a:r>
              <a:rPr lang="cs-CZ"/>
              <a:t>Filmová distribuce a uvádění v kinech</a:t>
            </a:r>
          </a:p>
          <a:p>
            <a:r>
              <a:rPr lang="cs-CZ"/>
              <a:t>Filmová recepce, popularita filmů</a:t>
            </a:r>
          </a:p>
          <a:p>
            <a:r>
              <a:rPr lang="cs-CZ" b="1">
                <a:solidFill>
                  <a:srgbClr val="00B050"/>
                </a:solidFill>
              </a:rPr>
              <a:t>17.4. zahraniční host</a:t>
            </a:r>
          </a:p>
          <a:p>
            <a:endParaRPr lang="cs-CZ"/>
          </a:p>
        </p:txBody>
      </p:sp>
    </p:spTree>
    <p:extLst>
      <p:ext uri="{BB962C8B-B14F-4D97-AF65-F5344CB8AC3E}">
        <p14:creationId xmlns:p14="http://schemas.microsoft.com/office/powerpoint/2010/main" val="241934450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4C3B81-78E8-FC96-6C2F-E3A2DB455180}"/>
              </a:ext>
            </a:extLst>
          </p:cNvPr>
          <p:cNvSpPr>
            <a:spLocks noGrp="1"/>
          </p:cNvSpPr>
          <p:nvPr>
            <p:ph type="title"/>
          </p:nvPr>
        </p:nvSpPr>
        <p:spPr/>
        <p:txBody>
          <a:bodyPr/>
          <a:lstStyle/>
          <a:p>
            <a:r>
              <a:rPr lang="cs-CZ" dirty="0"/>
              <a:t>Haag a Brusel</a:t>
            </a:r>
          </a:p>
        </p:txBody>
      </p:sp>
      <p:sp>
        <p:nvSpPr>
          <p:cNvPr id="3" name="Zástupný obsah 2">
            <a:extLst>
              <a:ext uri="{FF2B5EF4-FFF2-40B4-BE49-F238E27FC236}">
                <a16:creationId xmlns:a16="http://schemas.microsoft.com/office/drawing/2014/main" id="{9E6874AE-2371-9BF9-8B11-9F210E6FA5CB}"/>
              </a:ext>
            </a:extLst>
          </p:cNvPr>
          <p:cNvSpPr>
            <a:spLocks noGrp="1"/>
          </p:cNvSpPr>
          <p:nvPr>
            <p:ph idx="1"/>
          </p:nvPr>
        </p:nvSpPr>
        <p:spPr/>
        <p:txBody>
          <a:bodyPr/>
          <a:lstStyle/>
          <a:p>
            <a:r>
              <a:rPr lang="cs-CZ" dirty="0"/>
              <a:t>Haag:</a:t>
            </a:r>
          </a:p>
          <a:p>
            <a:r>
              <a:rPr lang="cs-CZ" dirty="0"/>
              <a:t>1940: 500 tis. obyv. </a:t>
            </a:r>
          </a:p>
          <a:p>
            <a:r>
              <a:rPr lang="cs-CZ" dirty="0"/>
              <a:t>22 kin, celková kapacita 15 000 sedadel</a:t>
            </a:r>
          </a:p>
          <a:p>
            <a:endParaRPr lang="cs-CZ" dirty="0"/>
          </a:p>
          <a:p>
            <a:r>
              <a:rPr lang="cs-CZ" dirty="0"/>
              <a:t>Brusel: </a:t>
            </a:r>
          </a:p>
          <a:p>
            <a:r>
              <a:rPr lang="cs-CZ" dirty="0"/>
              <a:t>182 tis. </a:t>
            </a:r>
            <a:r>
              <a:rPr lang="cs-CZ" dirty="0" err="1"/>
              <a:t>obyv</a:t>
            </a:r>
            <a:endParaRPr lang="cs-CZ" dirty="0"/>
          </a:p>
          <a:p>
            <a:r>
              <a:rPr lang="cs-CZ" dirty="0"/>
              <a:t>Ca 100 kin, z nich 45 v centru</a:t>
            </a:r>
          </a:p>
          <a:p>
            <a:r>
              <a:rPr lang="cs-CZ" dirty="0"/>
              <a:t>/SIC – obrovský rozdíl Holandsko vs. Belgie/</a:t>
            </a:r>
          </a:p>
          <a:p>
            <a:endParaRPr lang="cs-CZ" dirty="0"/>
          </a:p>
          <a:p>
            <a:endParaRPr lang="cs-CZ" dirty="0"/>
          </a:p>
        </p:txBody>
      </p:sp>
    </p:spTree>
    <p:extLst>
      <p:ext uri="{BB962C8B-B14F-4D97-AF65-F5344CB8AC3E}">
        <p14:creationId xmlns:p14="http://schemas.microsoft.com/office/powerpoint/2010/main" val="40236506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2">
            <a:extLst>
              <a:ext uri="{FF2B5EF4-FFF2-40B4-BE49-F238E27FC236}">
                <a16:creationId xmlns:a16="http://schemas.microsoft.com/office/drawing/2014/main" id="{293D5FAA-83AD-F8A0-9546-7CFD3A94428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01520" y="286603"/>
            <a:ext cx="3019398" cy="5857534"/>
          </a:xfrm>
          <a:prstGeom prst="rect">
            <a:avLst/>
          </a:prstGeom>
          <a:noFill/>
          <a:ln>
            <a:noFill/>
          </a:ln>
        </p:spPr>
      </p:pic>
      <p:pic>
        <p:nvPicPr>
          <p:cNvPr id="5" name="Afbeelding 2">
            <a:extLst>
              <a:ext uri="{FF2B5EF4-FFF2-40B4-BE49-F238E27FC236}">
                <a16:creationId xmlns:a16="http://schemas.microsoft.com/office/drawing/2014/main" id="{4705B8E0-17BA-3E79-289E-E06372B42B75}"/>
              </a:ext>
            </a:extLst>
          </p:cNvPr>
          <p:cNvPicPr>
            <a:picLocks noChangeAspect="1"/>
          </p:cNvPicPr>
          <p:nvPr/>
        </p:nvPicPr>
        <p:blipFill rotWithShape="1">
          <a:blip r:embed="rId2">
            <a:extLst>
              <a:ext uri="{28A0092B-C50C-407E-A947-70E740481C1C}">
                <a14:useLocalDpi xmlns:a14="http://schemas.microsoft.com/office/drawing/2010/main" val="0"/>
              </a:ext>
            </a:extLst>
          </a:blip>
          <a:srcRect b="60100"/>
          <a:stretch/>
        </p:blipFill>
        <p:spPr bwMode="auto">
          <a:xfrm>
            <a:off x="597321" y="358617"/>
            <a:ext cx="7087136" cy="58575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461246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E887A8-D3E4-47D4-82D3-18CB45C8F004}"/>
              </a:ext>
            </a:extLst>
          </p:cNvPr>
          <p:cNvSpPr>
            <a:spLocks noGrp="1"/>
          </p:cNvSpPr>
          <p:nvPr>
            <p:ph type="title"/>
          </p:nvPr>
        </p:nvSpPr>
        <p:spPr>
          <a:xfrm>
            <a:off x="2135560" y="512064"/>
            <a:ext cx="8280920" cy="914400"/>
          </a:xfrm>
        </p:spPr>
        <p:txBody>
          <a:bodyPr>
            <a:normAutofit fontScale="90000"/>
          </a:bodyPr>
          <a:lstStyle/>
          <a:p>
            <a:r>
              <a:rPr lang="cs-CZ" sz="3200" dirty="0"/>
              <a:t>Podíly národních produkcí na nabídce během okupace </a:t>
            </a:r>
            <a:endParaRPr lang="nl-NL" sz="3200" dirty="0"/>
          </a:p>
        </p:txBody>
      </p:sp>
      <p:graphicFrame>
        <p:nvGraphicFramePr>
          <p:cNvPr id="4" name="Tijdelijke aanduiding voor inhoud 3">
            <a:extLst>
              <a:ext uri="{FF2B5EF4-FFF2-40B4-BE49-F238E27FC236}">
                <a16:creationId xmlns:a16="http://schemas.microsoft.com/office/drawing/2014/main" id="{04117C4D-430C-45C5-AE0A-ED8DA6D270EA}"/>
              </a:ext>
            </a:extLst>
          </p:cNvPr>
          <p:cNvGraphicFramePr>
            <a:graphicFrameLocks noGrp="1"/>
          </p:cNvGraphicFramePr>
          <p:nvPr>
            <p:ph idx="1"/>
          </p:nvPr>
        </p:nvGraphicFramePr>
        <p:xfrm>
          <a:off x="2438400" y="1784350"/>
          <a:ext cx="77724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hthoek 5">
            <a:extLst>
              <a:ext uri="{FF2B5EF4-FFF2-40B4-BE49-F238E27FC236}">
                <a16:creationId xmlns:a16="http://schemas.microsoft.com/office/drawing/2014/main" id="{45099E03-A435-497B-B9E9-68CF91FCC111}"/>
              </a:ext>
            </a:extLst>
          </p:cNvPr>
          <p:cNvSpPr/>
          <p:nvPr/>
        </p:nvSpPr>
        <p:spPr>
          <a:xfrm>
            <a:off x="4451238" y="2750106"/>
            <a:ext cx="605651"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solidFill>
                  <a:schemeClr val="bg1"/>
                </a:solidFill>
              </a:rPr>
              <a:t>409</a:t>
            </a:r>
          </a:p>
        </p:txBody>
      </p:sp>
    </p:spTree>
    <p:extLst>
      <p:ext uri="{BB962C8B-B14F-4D97-AF65-F5344CB8AC3E}">
        <p14:creationId xmlns:p14="http://schemas.microsoft.com/office/powerpoint/2010/main" val="31000448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5BE1FB-C23B-6264-0A39-021048FE2A68}"/>
              </a:ext>
            </a:extLst>
          </p:cNvPr>
          <p:cNvSpPr>
            <a:spLocks noGrp="1"/>
          </p:cNvSpPr>
          <p:nvPr>
            <p:ph type="title"/>
          </p:nvPr>
        </p:nvSpPr>
        <p:spPr/>
        <p:txBody>
          <a:bodyPr/>
          <a:lstStyle/>
          <a:p>
            <a:r>
              <a:rPr lang="cs-CZ" dirty="0"/>
              <a:t>Filmy: Babička + Lída Baarová</a:t>
            </a:r>
          </a:p>
        </p:txBody>
      </p:sp>
      <p:sp>
        <p:nvSpPr>
          <p:cNvPr id="3" name="Zástupný obsah 2">
            <a:extLst>
              <a:ext uri="{FF2B5EF4-FFF2-40B4-BE49-F238E27FC236}">
                <a16:creationId xmlns:a16="http://schemas.microsoft.com/office/drawing/2014/main" id="{50A2A8FF-CFAC-2AAE-6DAD-442C57364F87}"/>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229340263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5CBC56-C4B3-2614-9F32-B7EEC757C44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749CE39-5BCE-C0B3-5081-AAF0AFD5E4AD}"/>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4677454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Norsko</a:t>
            </a:r>
            <a:endParaRPr lang="en-GB" dirty="0"/>
          </a:p>
        </p:txBody>
      </p:sp>
      <p:sp>
        <p:nvSpPr>
          <p:cNvPr id="3" name="Zástupný symbol pro text 2"/>
          <p:cNvSpPr>
            <a:spLocks noGrp="1"/>
          </p:cNvSpPr>
          <p:nvPr>
            <p:ph type="body" idx="1"/>
          </p:nvPr>
        </p:nvSpPr>
        <p:spPr/>
        <p:txBody>
          <a:bodyPr/>
          <a:lstStyle/>
          <a:p>
            <a:endParaRPr lang="en-GB"/>
          </a:p>
        </p:txBody>
      </p:sp>
      <p:sp>
        <p:nvSpPr>
          <p:cNvPr id="4" name="Zástupný symbol pro obsah 3"/>
          <p:cNvSpPr>
            <a:spLocks noGrp="1"/>
          </p:cNvSpPr>
          <p:nvPr>
            <p:ph sz="half" idx="2"/>
          </p:nvPr>
        </p:nvSpPr>
        <p:spPr/>
        <p:txBody>
          <a:bodyPr/>
          <a:lstStyle/>
          <a:p>
            <a:r>
              <a:rPr lang="cs-CZ" dirty="0"/>
              <a:t>Invaze 9. dubna 1940</a:t>
            </a:r>
          </a:p>
          <a:p>
            <a:r>
              <a:rPr lang="cs-CZ" dirty="0"/>
              <a:t>3 mil. obyv.; necelých 300 kin</a:t>
            </a:r>
          </a:p>
          <a:p>
            <a:r>
              <a:rPr lang="cs-CZ" dirty="0" err="1"/>
              <a:t>Vidkun</a:t>
            </a:r>
            <a:r>
              <a:rPr lang="cs-CZ" dirty="0"/>
              <a:t> Quisling (od 1942 – předsedou norské vlády); strana </a:t>
            </a:r>
            <a:r>
              <a:rPr lang="cs-CZ" dirty="0" err="1"/>
              <a:t>Nasjonal</a:t>
            </a:r>
            <a:r>
              <a:rPr lang="cs-CZ" dirty="0"/>
              <a:t> </a:t>
            </a:r>
            <a:r>
              <a:rPr lang="cs-CZ" dirty="0" err="1"/>
              <a:t>Samling</a:t>
            </a:r>
            <a:r>
              <a:rPr lang="cs-CZ" dirty="0"/>
              <a:t> (Národní shromáždění)</a:t>
            </a:r>
            <a:endParaRPr lang="en-GB" dirty="0"/>
          </a:p>
          <a:p>
            <a:r>
              <a:rPr lang="cs-CZ" dirty="0"/>
              <a:t>Civilní správa; říšským komisařem jmenován Josef </a:t>
            </a:r>
            <a:r>
              <a:rPr lang="cs-CZ" dirty="0" err="1"/>
              <a:t>Terboven</a:t>
            </a:r>
            <a:endParaRPr lang="en-GB" dirty="0"/>
          </a:p>
          <a:p>
            <a:endParaRPr lang="en-GB" dirty="0"/>
          </a:p>
        </p:txBody>
      </p:sp>
      <p:sp>
        <p:nvSpPr>
          <p:cNvPr id="5" name="Zástupný symbol pro text 4"/>
          <p:cNvSpPr>
            <a:spLocks noGrp="1"/>
          </p:cNvSpPr>
          <p:nvPr>
            <p:ph type="body" sz="quarter" idx="3"/>
          </p:nvPr>
        </p:nvSpPr>
        <p:spPr/>
        <p:txBody>
          <a:bodyPr/>
          <a:lstStyle/>
          <a:p>
            <a:r>
              <a:rPr lang="cs-CZ" dirty="0"/>
              <a:t>Zleva Quisling, Himmler, </a:t>
            </a:r>
            <a:r>
              <a:rPr lang="cs-CZ" dirty="0" err="1"/>
              <a:t>Terboven</a:t>
            </a:r>
            <a:r>
              <a:rPr lang="cs-CZ" dirty="0"/>
              <a:t>, generál </a:t>
            </a:r>
            <a:r>
              <a:rPr lang="cs-CZ" dirty="0" err="1"/>
              <a:t>Falkenhorst</a:t>
            </a:r>
            <a:endParaRPr lang="en-GB" dirty="0"/>
          </a:p>
        </p:txBody>
      </p:sp>
      <p:pic>
        <p:nvPicPr>
          <p:cNvPr id="7" name="Zástupný symbol pro obsah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54070" y="2767350"/>
            <a:ext cx="4937125" cy="3233816"/>
          </a:xfrm>
        </p:spPr>
      </p:pic>
    </p:spTree>
    <p:extLst>
      <p:ext uri="{BB962C8B-B14F-4D97-AF65-F5344CB8AC3E}">
        <p14:creationId xmlns:p14="http://schemas.microsoft.com/office/powerpoint/2010/main" val="18646895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598AD7-DE09-5C15-8DF3-7D782922CACD}"/>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cs-CZ" sz="6000" dirty="0" err="1">
                <a:solidFill>
                  <a:schemeClr val="tx1">
                    <a:lumMod val="85000"/>
                    <a:lumOff val="15000"/>
                  </a:schemeClr>
                </a:solidFill>
              </a:rPr>
              <a:t>Tante</a:t>
            </a:r>
            <a:r>
              <a:rPr lang="en-US" sz="6000" dirty="0">
                <a:solidFill>
                  <a:schemeClr val="tx1">
                    <a:lumMod val="85000"/>
                    <a:lumOff val="15000"/>
                  </a:schemeClr>
                </a:solidFill>
              </a:rPr>
              <a:t> Pose (Leif Sinding, 1940)</a:t>
            </a:r>
          </a:p>
        </p:txBody>
      </p:sp>
      <p:pic>
        <p:nvPicPr>
          <p:cNvPr id="5" name="Zástupný obsah 4">
            <a:extLst>
              <a:ext uri="{FF2B5EF4-FFF2-40B4-BE49-F238E27FC236}">
                <a16:creationId xmlns:a16="http://schemas.microsoft.com/office/drawing/2014/main" id="{FCDD8F47-8D9F-36BC-A8B9-EA6AD555AE6C}"/>
              </a:ext>
            </a:extLst>
          </p:cNvPr>
          <p:cNvPicPr>
            <a:picLocks noGrp="1" noChangeAspect="1"/>
          </p:cNvPicPr>
          <p:nvPr>
            <p:ph idx="1"/>
          </p:nvPr>
        </p:nvPicPr>
        <p:blipFill>
          <a:blip r:embed="rId2"/>
          <a:stretch>
            <a:fillRect/>
          </a:stretch>
        </p:blipFill>
        <p:spPr>
          <a:xfrm>
            <a:off x="3116971" y="640080"/>
            <a:ext cx="2650139" cy="3602736"/>
          </a:xfrm>
          <a:prstGeom prst="rect">
            <a:avLst/>
          </a:prstGeom>
        </p:spPr>
      </p:pic>
      <p:pic>
        <p:nvPicPr>
          <p:cNvPr id="1026" name="Picture 2" descr="Tante Pose (1940) - IMDb">
            <a:extLst>
              <a:ext uri="{FF2B5EF4-FFF2-40B4-BE49-F238E27FC236}">
                <a16:creationId xmlns:a16="http://schemas.microsoft.com/office/drawing/2014/main" id="{AFBE2323-41E0-0401-8A03-EC7EB8AFFD5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24891" y="640080"/>
            <a:ext cx="2436013" cy="360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3658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a:extLst>
              <a:ext uri="{FF2B5EF4-FFF2-40B4-BE49-F238E27FC236}">
                <a16:creationId xmlns:a16="http://schemas.microsoft.com/office/drawing/2014/main" id="{B06E2A06-8A37-9E93-D573-58787AE3F6F1}"/>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cs-CZ" sz="3200" dirty="0"/>
              <a:t>Uprostřed </a:t>
            </a:r>
            <a:r>
              <a:rPr lang="cs-CZ" sz="3200" dirty="0" err="1"/>
              <a:t>Vidkun</a:t>
            </a:r>
            <a:r>
              <a:rPr lang="cs-CZ" sz="3200" dirty="0"/>
              <a:t> Quisling, vpravo </a:t>
            </a:r>
            <a:r>
              <a:rPr lang="cs-CZ" sz="3200" dirty="0" err="1"/>
              <a:t>Leif</a:t>
            </a:r>
            <a:r>
              <a:rPr lang="cs-CZ" sz="3200" dirty="0"/>
              <a:t> </a:t>
            </a:r>
            <a:r>
              <a:rPr lang="cs-CZ" sz="3200" dirty="0" err="1"/>
              <a:t>Sinding</a:t>
            </a:r>
            <a:endParaRPr lang="en-US" sz="3200" dirty="0"/>
          </a:p>
        </p:txBody>
      </p:sp>
      <p:sp>
        <p:nvSpPr>
          <p:cNvPr id="10" name="Zástupný text 9">
            <a:extLst>
              <a:ext uri="{FF2B5EF4-FFF2-40B4-BE49-F238E27FC236}">
                <a16:creationId xmlns:a16="http://schemas.microsoft.com/office/drawing/2014/main" id="{B9853761-C5A9-DCFD-E8C4-722A509E001A}"/>
              </a:ext>
            </a:extLst>
          </p:cNvPr>
          <p:cNvSpPr>
            <a:spLocks noGrp="1"/>
          </p:cNvSpPr>
          <p:nvPr>
            <p:ph type="body" idx="1"/>
          </p:nvPr>
        </p:nvSpPr>
        <p:spPr>
          <a:xfrm>
            <a:off x="8141110" y="4455621"/>
            <a:ext cx="3417990" cy="1238616"/>
          </a:xfrm>
        </p:spPr>
        <p:txBody>
          <a:bodyPr vert="horz" lIns="91440" tIns="45720" rIns="91440" bIns="45720" rtlCol="0">
            <a:normAutofit/>
          </a:bodyPr>
          <a:lstStyle/>
          <a:p>
            <a:endParaRPr lang="en-US" sz="2000" dirty="0">
              <a:solidFill>
                <a:schemeClr val="tx1">
                  <a:lumMod val="85000"/>
                  <a:lumOff val="15000"/>
                </a:schemeClr>
              </a:solidFill>
            </a:endParaRPr>
          </a:p>
        </p:txBody>
      </p:sp>
      <p:pic>
        <p:nvPicPr>
          <p:cNvPr id="8" name="Zástupný obsah 7">
            <a:extLst>
              <a:ext uri="{FF2B5EF4-FFF2-40B4-BE49-F238E27FC236}">
                <a16:creationId xmlns:a16="http://schemas.microsoft.com/office/drawing/2014/main" id="{B75A3CAD-3A4D-787C-8B21-748848D83B7E}"/>
              </a:ext>
            </a:extLst>
          </p:cNvPr>
          <p:cNvPicPr>
            <a:picLocks noGrp="1" noChangeAspect="1"/>
          </p:cNvPicPr>
          <p:nvPr>
            <p:ph sz="half" idx="4294967295"/>
          </p:nvPr>
        </p:nvPicPr>
        <p:blipFill>
          <a:blip r:embed="rId2"/>
          <a:stretch>
            <a:fillRect/>
          </a:stretch>
        </p:blipFill>
        <p:spPr>
          <a:xfrm>
            <a:off x="793720" y="640081"/>
            <a:ext cx="6592774" cy="5054156"/>
          </a:xfrm>
          <a:prstGeom prst="rect">
            <a:avLst/>
          </a:prstGeom>
        </p:spPr>
      </p:pic>
    </p:spTree>
    <p:extLst>
      <p:ext uri="{BB962C8B-B14F-4D97-AF65-F5344CB8AC3E}">
        <p14:creationId xmlns:p14="http://schemas.microsoft.com/office/powerpoint/2010/main" val="418407781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Leif</a:t>
            </a:r>
            <a:r>
              <a:rPr lang="cs-CZ" dirty="0"/>
              <a:t> </a:t>
            </a:r>
            <a:r>
              <a:rPr lang="cs-CZ" dirty="0" err="1"/>
              <a:t>Sinding</a:t>
            </a:r>
            <a:endParaRPr lang="en-GB" dirty="0"/>
          </a:p>
        </p:txBody>
      </p:sp>
      <p:sp>
        <p:nvSpPr>
          <p:cNvPr id="4" name="Zástupný symbol pro obsah 3"/>
          <p:cNvSpPr>
            <a:spLocks noGrp="1"/>
          </p:cNvSpPr>
          <p:nvPr>
            <p:ph sz="half" idx="2"/>
          </p:nvPr>
        </p:nvSpPr>
        <p:spPr>
          <a:xfrm>
            <a:off x="1097280" y="2044557"/>
            <a:ext cx="4937760" cy="3915977"/>
          </a:xfrm>
        </p:spPr>
        <p:txBody>
          <a:bodyPr/>
          <a:lstStyle/>
          <a:p>
            <a:r>
              <a:rPr lang="cs-CZ" dirty="0"/>
              <a:t>letech 1941 – 1942 byl v čele Národního filmového ředitelství</a:t>
            </a:r>
          </a:p>
          <a:p>
            <a:r>
              <a:rPr lang="cs-CZ" dirty="0"/>
              <a:t>V období okupace vzniklo 20 norských filmů</a:t>
            </a:r>
            <a:endParaRPr lang="en-GB" dirty="0"/>
          </a:p>
          <a:p>
            <a:r>
              <a:rPr lang="cs-CZ" dirty="0"/>
              <a:t>v roce 1941 natočil divácky mimořádně úspěšnou komedii </a:t>
            </a:r>
            <a:r>
              <a:rPr lang="cs-CZ" i="1" dirty="0"/>
              <a:t>Den </a:t>
            </a:r>
            <a:r>
              <a:rPr lang="cs-CZ" i="1" dirty="0" err="1"/>
              <a:t>forsvundne</a:t>
            </a:r>
            <a:r>
              <a:rPr lang="cs-CZ" i="1" dirty="0"/>
              <a:t> </a:t>
            </a:r>
            <a:r>
              <a:rPr lang="cs-CZ" i="1" dirty="0" err="1"/>
              <a:t>pølsemaker</a:t>
            </a:r>
            <a:r>
              <a:rPr lang="cs-CZ" i="1" dirty="0"/>
              <a:t> </a:t>
            </a:r>
            <a:r>
              <a:rPr lang="cs-CZ" dirty="0"/>
              <a:t>(</a:t>
            </a:r>
            <a:r>
              <a:rPr lang="cs-CZ" i="1" dirty="0"/>
              <a:t>Zmizelý párkař</a:t>
            </a:r>
            <a:r>
              <a:rPr lang="cs-CZ" dirty="0"/>
              <a:t>)</a:t>
            </a:r>
            <a:endParaRPr lang="en-GB" dirty="0"/>
          </a:p>
          <a:p>
            <a:endParaRPr lang="en-GB" dirty="0"/>
          </a:p>
        </p:txBody>
      </p:sp>
      <p:sp>
        <p:nvSpPr>
          <p:cNvPr id="5" name="Zástupný symbol pro text 4"/>
          <p:cNvSpPr>
            <a:spLocks noGrp="1"/>
          </p:cNvSpPr>
          <p:nvPr>
            <p:ph type="body" sz="quarter" idx="3"/>
          </p:nvPr>
        </p:nvSpPr>
        <p:spPr/>
        <p:txBody>
          <a:bodyPr/>
          <a:lstStyle/>
          <a:p>
            <a:r>
              <a:rPr lang="cs-CZ" dirty="0" err="1"/>
              <a:t>Leif</a:t>
            </a:r>
            <a:r>
              <a:rPr lang="cs-CZ" dirty="0"/>
              <a:t> </a:t>
            </a:r>
            <a:r>
              <a:rPr lang="cs-CZ" dirty="0" err="1"/>
              <a:t>Sinding</a:t>
            </a:r>
            <a:r>
              <a:rPr lang="cs-CZ" dirty="0"/>
              <a:t> (natáčení filmu  Píseň života)</a:t>
            </a:r>
            <a:endParaRPr lang="en-GB" dirty="0"/>
          </a:p>
        </p:txBody>
      </p:sp>
      <p:pic>
        <p:nvPicPr>
          <p:cNvPr id="7" name="Zástupný symbol pro obsah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680390" y="2582334"/>
            <a:ext cx="4197754" cy="3378200"/>
          </a:xfrm>
        </p:spPr>
      </p:pic>
    </p:spTree>
    <p:extLst>
      <p:ext uri="{BB962C8B-B14F-4D97-AF65-F5344CB8AC3E}">
        <p14:creationId xmlns:p14="http://schemas.microsoft.com/office/powerpoint/2010/main" val="215437364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b="1" dirty="0"/>
              <a:t>Nizozemsko</a:t>
            </a:r>
            <a:endParaRPr lang="en-GB" dirty="0"/>
          </a:p>
        </p:txBody>
      </p:sp>
      <p:sp>
        <p:nvSpPr>
          <p:cNvPr id="3" name="Zástupný symbol pro obsah 2"/>
          <p:cNvSpPr>
            <a:spLocks noGrp="1"/>
          </p:cNvSpPr>
          <p:nvPr>
            <p:ph sz="half" idx="2"/>
          </p:nvPr>
        </p:nvSpPr>
        <p:spPr>
          <a:xfrm>
            <a:off x="1097280" y="2178121"/>
            <a:ext cx="4937760" cy="3782413"/>
          </a:xfrm>
        </p:spPr>
        <p:txBody>
          <a:bodyPr/>
          <a:lstStyle/>
          <a:p>
            <a:r>
              <a:rPr lang="cs-CZ" dirty="0"/>
              <a:t>V letech 1934-40 mělo premiéru 37 nizozemských filmů, ve 36 z nich zastával nějakou výraznou tvůrčí pozici imigrant z Rakouska nebo Německa: např. Max </a:t>
            </a:r>
            <a:r>
              <a:rPr lang="cs-CZ" dirty="0" err="1"/>
              <a:t>Ophüls</a:t>
            </a:r>
            <a:r>
              <a:rPr lang="cs-CZ" dirty="0"/>
              <a:t> nebo </a:t>
            </a:r>
            <a:r>
              <a:rPr lang="cs-CZ" dirty="0" err="1"/>
              <a:t>Detlef</a:t>
            </a:r>
            <a:r>
              <a:rPr lang="cs-CZ" dirty="0"/>
              <a:t> </a:t>
            </a:r>
            <a:r>
              <a:rPr lang="cs-CZ" dirty="0" err="1"/>
              <a:t>Sierck</a:t>
            </a:r>
            <a:r>
              <a:rPr lang="cs-CZ" dirty="0"/>
              <a:t> /Douglas </a:t>
            </a:r>
            <a:r>
              <a:rPr lang="cs-CZ" dirty="0" err="1"/>
              <a:t>Sirk</a:t>
            </a:r>
            <a:r>
              <a:rPr lang="cs-CZ" dirty="0"/>
              <a:t>/</a:t>
            </a:r>
            <a:endParaRPr lang="en-GB" dirty="0"/>
          </a:p>
          <a:p>
            <a:r>
              <a:rPr lang="cs-CZ" dirty="0"/>
              <a:t>10. května 1940</a:t>
            </a:r>
            <a:endParaRPr lang="en-GB" dirty="0"/>
          </a:p>
          <a:p>
            <a:r>
              <a:rPr lang="cs-CZ" dirty="0"/>
              <a:t>říšský komisař Arthur </a:t>
            </a:r>
            <a:r>
              <a:rPr lang="cs-CZ" dirty="0" err="1"/>
              <a:t>Seyss-Inquart</a:t>
            </a:r>
            <a:endParaRPr lang="en-GB" dirty="0"/>
          </a:p>
          <a:p>
            <a:endParaRPr lang="en-GB" dirty="0"/>
          </a:p>
        </p:txBody>
      </p:sp>
      <p:sp>
        <p:nvSpPr>
          <p:cNvPr id="8" name="Zástupný symbol pro text 7"/>
          <p:cNvSpPr>
            <a:spLocks noGrp="1"/>
          </p:cNvSpPr>
          <p:nvPr>
            <p:ph type="body" sz="quarter" idx="3"/>
          </p:nvPr>
        </p:nvSpPr>
        <p:spPr/>
        <p:txBody>
          <a:bodyPr/>
          <a:lstStyle/>
          <a:p>
            <a:r>
              <a:rPr lang="cs-CZ" dirty="0" err="1"/>
              <a:t>Seyss-inquart</a:t>
            </a:r>
            <a:r>
              <a:rPr lang="cs-CZ" dirty="0"/>
              <a:t> v Haagu, 1940</a:t>
            </a:r>
            <a:endParaRPr lang="en-GB" dirty="0"/>
          </a:p>
        </p:txBody>
      </p:sp>
      <p:pic>
        <p:nvPicPr>
          <p:cNvPr id="5" name="Zástupný symbol pro obsah 4"/>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097999" y="2527886"/>
            <a:ext cx="2455304" cy="3650892"/>
          </a:xfrm>
        </p:spPr>
      </p:pic>
    </p:spTree>
    <p:extLst>
      <p:ext uri="{BB962C8B-B14F-4D97-AF65-F5344CB8AC3E}">
        <p14:creationId xmlns:p14="http://schemas.microsoft.com/office/powerpoint/2010/main" val="776009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Reorganizace filmového průmyslu v nacistickém Německu</a:t>
            </a:r>
            <a:endParaRPr lang="en-GB"/>
          </a:p>
        </p:txBody>
      </p:sp>
      <p:sp>
        <p:nvSpPr>
          <p:cNvPr id="3" name="Zástupný symbol pro obsah 2"/>
          <p:cNvSpPr>
            <a:spLocks noGrp="1"/>
          </p:cNvSpPr>
          <p:nvPr>
            <p:ph idx="1"/>
          </p:nvPr>
        </p:nvSpPr>
        <p:spPr/>
        <p:txBody>
          <a:bodyPr/>
          <a:lstStyle/>
          <a:p>
            <a:r>
              <a:rPr lang="cs-CZ"/>
              <a:t>SPIO (</a:t>
            </a:r>
            <a:r>
              <a:rPr lang="cs-CZ" err="1"/>
              <a:t>Spitzenorganisation</a:t>
            </a:r>
            <a:r>
              <a:rPr lang="cs-CZ"/>
              <a:t> der </a:t>
            </a:r>
            <a:r>
              <a:rPr lang="cs-CZ" err="1"/>
              <a:t>deutschen</a:t>
            </a:r>
            <a:r>
              <a:rPr lang="cs-CZ"/>
              <a:t> Film Industrie; 1923)</a:t>
            </a:r>
          </a:p>
          <a:p>
            <a:endParaRPr lang="cs-CZ" b="1"/>
          </a:p>
          <a:p>
            <a:endParaRPr lang="cs-CZ" b="1"/>
          </a:p>
          <a:p>
            <a:r>
              <a:rPr lang="cs-CZ" b="1"/>
              <a:t>Alfred </a:t>
            </a:r>
            <a:r>
              <a:rPr lang="cs-CZ" b="1" err="1"/>
              <a:t>Hugenberg</a:t>
            </a:r>
            <a:r>
              <a:rPr lang="cs-CZ" b="1"/>
              <a:t> </a:t>
            </a:r>
            <a:r>
              <a:rPr lang="cs-CZ" i="1"/>
              <a:t>(DNVP – </a:t>
            </a:r>
            <a:r>
              <a:rPr lang="cs-CZ" i="1" err="1"/>
              <a:t>Deutschnationale</a:t>
            </a:r>
            <a:r>
              <a:rPr lang="cs-CZ" i="1"/>
              <a:t> </a:t>
            </a:r>
            <a:r>
              <a:rPr lang="cs-CZ" i="1" err="1"/>
              <a:t>Volkspartei</a:t>
            </a:r>
            <a:r>
              <a:rPr lang="cs-CZ" i="1"/>
              <a:t>) </a:t>
            </a:r>
          </a:p>
          <a:p>
            <a:r>
              <a:rPr lang="cs-CZ" i="1"/>
              <a:t>- kontrola společnosti UFA od 1927</a:t>
            </a:r>
          </a:p>
          <a:p>
            <a:r>
              <a:rPr lang="cs-CZ"/>
              <a:t> </a:t>
            </a:r>
            <a:endParaRPr lang="en-GB"/>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941" y="1155579"/>
            <a:ext cx="3843360" cy="5403669"/>
          </a:xfrm>
          <a:prstGeom prst="rect">
            <a:avLst/>
          </a:prstGeom>
        </p:spPr>
      </p:pic>
    </p:spTree>
    <p:extLst>
      <p:ext uri="{BB962C8B-B14F-4D97-AF65-F5344CB8AC3E}">
        <p14:creationId xmlns:p14="http://schemas.microsoft.com/office/powerpoint/2010/main" val="192691157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Jan </a:t>
            </a:r>
            <a:r>
              <a:rPr lang="cs-CZ" err="1"/>
              <a:t>Teunissen</a:t>
            </a:r>
            <a:r>
              <a:rPr lang="cs-CZ"/>
              <a:t> (1898-1975)</a:t>
            </a:r>
            <a:endParaRPr lang="en-GB"/>
          </a:p>
        </p:txBody>
      </p:sp>
      <p:pic>
        <p:nvPicPr>
          <p:cNvPr id="6" name="Zástupný symbol pro obsah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46103" y="839507"/>
            <a:ext cx="3557622" cy="5334282"/>
          </a:xfrm>
        </p:spPr>
      </p:pic>
      <p:sp>
        <p:nvSpPr>
          <p:cNvPr id="3" name="Zástupný symbol pro obsah 2"/>
          <p:cNvSpPr>
            <a:spLocks noGrp="1"/>
          </p:cNvSpPr>
          <p:nvPr>
            <p:ph sz="half" idx="2"/>
          </p:nvPr>
        </p:nvSpPr>
        <p:spPr>
          <a:xfrm>
            <a:off x="1097280" y="1924112"/>
            <a:ext cx="4937760" cy="4023360"/>
          </a:xfrm>
        </p:spPr>
        <p:txBody>
          <a:bodyPr/>
          <a:lstStyle/>
          <a:p>
            <a:r>
              <a:rPr lang="cs-CZ" sz="2000" dirty="0">
                <a:effectLst/>
                <a:latin typeface="Calibri" panose="020F0502020204030204" pitchFamily="34" charset="0"/>
                <a:ea typeface="Calibri" panose="020F0502020204030204" pitchFamily="34" charset="0"/>
                <a:cs typeface="Calibri" panose="020F0502020204030204" pitchFamily="34" charset="0"/>
              </a:rPr>
              <a:t>V roce 1934 natočil první nizozemský zvukový film – Vilém Oranžský</a:t>
            </a:r>
          </a:p>
          <a:p>
            <a:r>
              <a:rPr lang="cs-CZ" dirty="0"/>
              <a:t>Na začátku okupace vstoupil do </a:t>
            </a:r>
            <a:r>
              <a:rPr lang="cs-CZ" i="1" dirty="0" err="1"/>
              <a:t>Nationaal-socialistische</a:t>
            </a:r>
            <a:r>
              <a:rPr lang="cs-CZ" i="1" dirty="0"/>
              <a:t> </a:t>
            </a:r>
            <a:r>
              <a:rPr lang="cs-CZ" i="1" dirty="0" err="1"/>
              <a:t>Beweging</a:t>
            </a:r>
            <a:endParaRPr lang="en-GB" dirty="0"/>
          </a:p>
          <a:p>
            <a:endParaRPr lang="en-GB" dirty="0"/>
          </a:p>
        </p:txBody>
      </p:sp>
    </p:spTree>
    <p:extLst>
      <p:ext uri="{BB962C8B-B14F-4D97-AF65-F5344CB8AC3E}">
        <p14:creationId xmlns:p14="http://schemas.microsoft.com/office/powerpoint/2010/main" val="31760427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E7A763-6416-54A8-86B5-D0988759B4F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E595226-266D-59ED-5236-2483391CBC26}"/>
              </a:ext>
            </a:extLst>
          </p:cNvPr>
          <p:cNvSpPr>
            <a:spLocks noGrp="1"/>
          </p:cNvSpPr>
          <p:nvPr>
            <p:ph idx="1"/>
          </p:nvPr>
        </p:nvSpPr>
        <p:spPr/>
        <p:txBody>
          <a:bodyPr>
            <a:normAutofit fontScale="92500" lnSpcReduction="10000"/>
          </a:bodyPr>
          <a:lstStyle/>
          <a:p>
            <a:pPr>
              <a:lnSpc>
                <a:spcPct val="107000"/>
              </a:lnSpc>
              <a:spcAft>
                <a:spcPts val="800"/>
              </a:spcAft>
            </a:pPr>
            <a:r>
              <a:rPr lang="cs-CZ" sz="2000" b="1" dirty="0">
                <a:effectLst/>
                <a:latin typeface="Calibri" panose="020F0502020204030204" pitchFamily="34" charset="0"/>
                <a:ea typeface="Calibri" panose="020F0502020204030204" pitchFamily="34" charset="0"/>
                <a:cs typeface="Calibri" panose="020F0502020204030204" pitchFamily="34" charset="0"/>
              </a:rPr>
              <a:t>Poválečná svědectví dokládají, že </a:t>
            </a:r>
            <a:r>
              <a:rPr lang="cs-CZ" sz="2000" b="1" dirty="0" err="1">
                <a:effectLst/>
                <a:latin typeface="Calibri" panose="020F0502020204030204" pitchFamily="34" charset="0"/>
                <a:ea typeface="Calibri" panose="020F0502020204030204" pitchFamily="34" charset="0"/>
                <a:cs typeface="Calibri" panose="020F0502020204030204" pitchFamily="34" charset="0"/>
              </a:rPr>
              <a:t>Teunissen</a:t>
            </a:r>
            <a:r>
              <a:rPr lang="cs-CZ" sz="2000" b="1" dirty="0">
                <a:effectLst/>
                <a:latin typeface="Calibri" panose="020F0502020204030204" pitchFamily="34" charset="0"/>
                <a:ea typeface="Calibri" panose="020F0502020204030204" pitchFamily="34" charset="0"/>
                <a:cs typeface="Calibri" panose="020F0502020204030204" pitchFamily="34" charset="0"/>
              </a:rPr>
              <a:t> se choval za okupace násilně a fanaticky; vyhrožoval udáním Němcům, napsal několik antisemitských článků. </a:t>
            </a:r>
          </a:p>
          <a:p>
            <a:pPr>
              <a:lnSpc>
                <a:spcPct val="107000"/>
              </a:lnSpc>
              <a:spcAft>
                <a:spcPts val="800"/>
              </a:spcAft>
            </a:pPr>
            <a:r>
              <a:rPr lang="cs-CZ" sz="2000" b="1" dirty="0">
                <a:effectLst/>
                <a:latin typeface="Calibri" panose="020F0502020204030204" pitchFamily="34" charset="0"/>
                <a:ea typeface="Calibri" panose="020F0502020204030204" pitchFamily="34" charset="0"/>
                <a:cs typeface="Calibri" panose="020F0502020204030204" pitchFamily="34" charset="0"/>
              </a:rPr>
              <a:t>V květnu 1945 byl zatčen a čekalo ho nejtvrdší potrestání ze všech holandských filmařů, byl odsouzen ke 4 rokům vězení. </a:t>
            </a:r>
          </a:p>
          <a:p>
            <a:pPr>
              <a:lnSpc>
                <a:spcPct val="107000"/>
              </a:lnSpc>
              <a:spcAft>
                <a:spcPts val="800"/>
              </a:spcAft>
            </a:pPr>
            <a:r>
              <a:rPr lang="cs-CZ" sz="2000" b="1" dirty="0">
                <a:effectLst/>
                <a:latin typeface="Calibri" panose="020F0502020204030204" pitchFamily="34" charset="0"/>
                <a:ea typeface="Calibri" panose="020F0502020204030204" pitchFamily="34" charset="0"/>
                <a:cs typeface="Calibri" panose="020F0502020204030204" pitchFamily="34" charset="0"/>
              </a:rPr>
              <a:t>Čekalo ho ale také posuzování před disciplinární komisí filmového oboru, která ho exemplárně potrestala 11 lety zákazu činnosti, i když nejvyšší trest měl být možný jen na 10 let. </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000" b="1" dirty="0">
                <a:effectLst/>
                <a:latin typeface="Calibri" panose="020F0502020204030204" pitchFamily="34" charset="0"/>
                <a:ea typeface="Calibri" panose="020F0502020204030204" pitchFamily="34" charset="0"/>
                <a:cs typeface="Calibri" panose="020F0502020204030204" pitchFamily="34" charset="0"/>
              </a:rPr>
              <a:t>V roce 1956 trest vypršel a krátce, ca do roku 1960, pracoval ve filmu jako střihač reklamních filmů, pak z oboru definitivně odešel.</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000" b="1" dirty="0" err="1">
                <a:effectLst/>
                <a:latin typeface="Calibri" panose="020F0502020204030204" pitchFamily="34" charset="0"/>
                <a:ea typeface="Calibri" panose="020F0502020204030204" pitchFamily="34" charset="0"/>
                <a:cs typeface="Calibri" panose="020F0502020204030204" pitchFamily="34" charset="0"/>
              </a:rPr>
              <a:t>Teunissena</a:t>
            </a:r>
            <a:r>
              <a:rPr lang="cs-CZ" sz="2000" b="1" dirty="0">
                <a:effectLst/>
                <a:latin typeface="Calibri" panose="020F0502020204030204" pitchFamily="34" charset="0"/>
                <a:ea typeface="Calibri" panose="020F0502020204030204" pitchFamily="34" charset="0"/>
                <a:cs typeface="Calibri" panose="020F0502020204030204" pitchFamily="34" charset="0"/>
              </a:rPr>
              <a:t> můžeme hodnotit jako inovativního dokumentaristu, průkopníka zvukového filmu, ceněného střihače, neúspěšného režiséra, ale taky antisemitu, oportunistu a zapáleného nacistu. </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83164796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endParaRPr lang="en-GB" sz="4000" b="1" dirty="0"/>
          </a:p>
        </p:txBody>
      </p:sp>
      <p:sp>
        <p:nvSpPr>
          <p:cNvPr id="6" name="Rectangle 1"/>
          <p:cNvSpPr>
            <a:spLocks noGrp="1" noChangeArrowheads="1"/>
          </p:cNvSpPr>
          <p:nvPr>
            <p:ph sz="half" idx="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endParaRPr kumimoji="0" lang="cs-CZ"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cs-CZ" altLang="en-US"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cs-CZ"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cs-CZ" altLang="en-US"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cs-CZ"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cs-CZ" altLang="en-US"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cs-CZ"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cs-CZ" altLang="en-US"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cs-CZ"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cs-CZ" altLang="en-US" sz="180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cs-CZ"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Obrázek 9" descr="Obsah obrázku osoba, exteriér, strom, vsedě&#10;&#10;Popis byl vytvořen automaticky">
            <a:extLst>
              <a:ext uri="{FF2B5EF4-FFF2-40B4-BE49-F238E27FC236}">
                <a16:creationId xmlns:a16="http://schemas.microsoft.com/office/drawing/2014/main" id="{3C0E1F56-B592-6BC9-9676-2F1C7381F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078" y="1872501"/>
            <a:ext cx="4477015" cy="3448088"/>
          </a:xfrm>
          <a:prstGeom prst="rect">
            <a:avLst/>
          </a:prstGeom>
        </p:spPr>
      </p:pic>
      <p:pic>
        <p:nvPicPr>
          <p:cNvPr id="12" name="Obrázek 11" descr="Obsah obrázku osoba, exteriér&#10;&#10;Popis byl vytvořen automaticky">
            <a:extLst>
              <a:ext uri="{FF2B5EF4-FFF2-40B4-BE49-F238E27FC236}">
                <a16:creationId xmlns:a16="http://schemas.microsoft.com/office/drawing/2014/main" id="{4AAC23CE-3C9F-2449-8F58-404636EAC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841" y="1845734"/>
            <a:ext cx="2869921" cy="3474855"/>
          </a:xfrm>
          <a:prstGeom prst="rect">
            <a:avLst/>
          </a:prstGeom>
        </p:spPr>
      </p:pic>
      <p:pic>
        <p:nvPicPr>
          <p:cNvPr id="18" name="Obrázek 17" descr="Obsah obrázku text, osoba, muž, exteriér&#10;&#10;Popis byl vytvořen automaticky">
            <a:extLst>
              <a:ext uri="{FF2B5EF4-FFF2-40B4-BE49-F238E27FC236}">
                <a16:creationId xmlns:a16="http://schemas.microsoft.com/office/drawing/2014/main" id="{8BAB2772-4BBD-9CF6-5D09-9446C9F68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257" y="1872501"/>
            <a:ext cx="3298560" cy="3328143"/>
          </a:xfrm>
          <a:prstGeom prst="rect">
            <a:avLst/>
          </a:prstGeom>
        </p:spPr>
      </p:pic>
    </p:spTree>
    <p:extLst>
      <p:ext uri="{BB962C8B-B14F-4D97-AF65-F5344CB8AC3E}">
        <p14:creationId xmlns:p14="http://schemas.microsoft.com/office/powerpoint/2010/main" val="5043606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a:t>Miloš Havel  (</a:t>
            </a:r>
            <a:r>
              <a:rPr lang="pl-PL" sz="4000" b="1" dirty="0"/>
              <a:t>3. listopad 1899, Praha</a:t>
            </a:r>
            <a:br>
              <a:rPr lang="pl-PL" sz="4000" b="1" dirty="0"/>
            </a:br>
            <a:r>
              <a:rPr lang="pl-PL" sz="4000" b="1" dirty="0"/>
              <a:t>- 25. únor 1968, Mnichov)</a:t>
            </a:r>
            <a:endParaRPr lang="en-GB" sz="4000" b="1"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14708" y="1846263"/>
            <a:ext cx="2944184" cy="4022725"/>
          </a:xfrm>
        </p:spPr>
      </p:pic>
      <p:sp>
        <p:nvSpPr>
          <p:cNvPr id="6" name="Rectangle 1"/>
          <p:cNvSpPr>
            <a:spLocks noGrp="1" noChangeArrowheads="1"/>
          </p:cNvSpPr>
          <p:nvPr>
            <p:ph sz="half" idx="1"/>
          </p:nvPr>
        </p:nvSpPr>
        <p:spPr bwMode="auto">
          <a:xfrm>
            <a:off x="1097280" y="2980251"/>
            <a:ext cx="551927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1934 inicioval založení Svazu filmové výroby, </a:t>
            </a:r>
          </a:p>
          <a:p>
            <a:pPr marL="0" marR="0" lvl="0" indent="0" algn="l" defTabSz="914400" rtl="0" eaLnBrk="0" fontAlgn="base" latinLnBrk="0" hangingPunct="0">
              <a:lnSpc>
                <a:spcPct val="100000"/>
              </a:lnSpc>
              <a:spcBef>
                <a:spcPct val="0"/>
              </a:spcBef>
              <a:spcAft>
                <a:spcPct val="0"/>
              </a:spcAft>
              <a:buClrTx/>
              <a:buSzTx/>
              <a:buNone/>
              <a:tabLst/>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byl členem Sdružení premiérových biografů a Filmového studia (v obou jako předseda), Syndikátu čs. půjčoven, Ústředního svazu kinematografů, Filmového poradního sboru, Filmové ligy československé a Filmového klubu.</a:t>
            </a:r>
            <a:endParaRPr kumimoji="0" lang="cs-CZ"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1058625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07130" y="286603"/>
            <a:ext cx="6348549" cy="1450757"/>
          </a:xfrm>
        </p:spPr>
        <p:txBody>
          <a:bodyPr>
            <a:normAutofit/>
          </a:bodyPr>
          <a:lstStyle/>
          <a:p>
            <a:r>
              <a:rPr lang="en-GB" sz="2800" dirty="0" err="1"/>
              <a:t>Ing</a:t>
            </a:r>
            <a:r>
              <a:rPr lang="en-GB" sz="2800" dirty="0"/>
              <a:t>. </a:t>
            </a:r>
            <a:r>
              <a:rPr lang="en-GB" sz="2800" dirty="0" err="1"/>
              <a:t>Vácslav</a:t>
            </a:r>
            <a:r>
              <a:rPr lang="en-GB" sz="2800" dirty="0"/>
              <a:t> Havel</a:t>
            </a:r>
            <a:r>
              <a:rPr lang="cs-CZ" sz="2800" dirty="0"/>
              <a:t>, stavební podnikatel, otec Miloše Havla</a:t>
            </a:r>
            <a:br>
              <a:rPr lang="cs-CZ" dirty="0"/>
            </a:br>
            <a:endParaRPr lang="en-GB" dirty="0"/>
          </a:p>
        </p:txBody>
      </p:sp>
      <p:sp>
        <p:nvSpPr>
          <p:cNvPr id="3" name="Zástupný symbol pro obsah 2"/>
          <p:cNvSpPr>
            <a:spLocks noGrp="1"/>
          </p:cNvSpPr>
          <p:nvPr>
            <p:ph sz="half" idx="1"/>
          </p:nvPr>
        </p:nvSpPr>
        <p:spPr>
          <a:xfrm>
            <a:off x="313510" y="1845734"/>
            <a:ext cx="6601096" cy="4023360"/>
          </a:xfrm>
        </p:spPr>
        <p:txBody>
          <a:bodyPr/>
          <a:lstStyle/>
          <a:p>
            <a:r>
              <a:rPr lang="en-GB" dirty="0"/>
              <a:t>Rodina </a:t>
            </a:r>
            <a:r>
              <a:rPr lang="en-GB" dirty="0" err="1"/>
              <a:t>Havlova</a:t>
            </a:r>
            <a:r>
              <a:rPr lang="en-GB" dirty="0"/>
              <a:t> v </a:t>
            </a:r>
            <a:r>
              <a:rPr lang="en-GB" dirty="0" err="1"/>
              <a:t>Ahlbecku</a:t>
            </a:r>
            <a:r>
              <a:rPr lang="en-GB" dirty="0"/>
              <a:t> </a:t>
            </a:r>
            <a:r>
              <a:rPr lang="en-GB" dirty="0" err="1"/>
              <a:t>na</a:t>
            </a:r>
            <a:r>
              <a:rPr lang="en-GB" dirty="0"/>
              <a:t> </a:t>
            </a:r>
            <a:r>
              <a:rPr lang="en-GB" dirty="0" err="1"/>
              <a:t>Baltu</a:t>
            </a:r>
            <a:r>
              <a:rPr lang="en-GB" dirty="0"/>
              <a:t> v </a:t>
            </a:r>
            <a:r>
              <a:rPr lang="en-GB" dirty="0" err="1"/>
              <a:t>roce</a:t>
            </a:r>
            <a:r>
              <a:rPr lang="en-GB" dirty="0"/>
              <a:t> 1902. </a:t>
            </a:r>
            <a:r>
              <a:rPr lang="en-GB" dirty="0" err="1"/>
              <a:t>Zleva</a:t>
            </a:r>
            <a:r>
              <a:rPr lang="en-GB" dirty="0"/>
              <a:t>: </a:t>
            </a:r>
            <a:r>
              <a:rPr lang="en-GB" dirty="0" err="1"/>
              <a:t>Vácslav</a:t>
            </a:r>
            <a:r>
              <a:rPr lang="en-GB" dirty="0"/>
              <a:t> Havel, </a:t>
            </a:r>
            <a:r>
              <a:rPr lang="en-GB" b="1" dirty="0" err="1"/>
              <a:t>Miloš</a:t>
            </a:r>
            <a:r>
              <a:rPr lang="en-GB" b="1" dirty="0"/>
              <a:t> Havel</a:t>
            </a:r>
            <a:r>
              <a:rPr lang="en-GB" dirty="0"/>
              <a:t>, </a:t>
            </a:r>
            <a:r>
              <a:rPr lang="en-GB" dirty="0" err="1"/>
              <a:t>Václav</a:t>
            </a:r>
            <a:r>
              <a:rPr lang="en-GB" dirty="0"/>
              <a:t> M. Havel, Emilie </a:t>
            </a:r>
            <a:r>
              <a:rPr lang="en-GB" dirty="0" err="1"/>
              <a:t>Havlová</a:t>
            </a:r>
            <a:endParaRPr lang="en-GB" dirty="0"/>
          </a:p>
          <a:p>
            <a:endParaRPr lang="en-GB"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637080" y="818607"/>
            <a:ext cx="3532296" cy="5050382"/>
          </a:xfrm>
        </p:spPr>
      </p:pic>
      <p:pic>
        <p:nvPicPr>
          <p:cNvPr id="6" name="Zástupný symbol pro obsah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609" y="2504041"/>
            <a:ext cx="5670202" cy="4149308"/>
          </a:xfrm>
          <a:prstGeom prst="rect">
            <a:avLst/>
          </a:prstGeom>
        </p:spPr>
      </p:pic>
    </p:spTree>
    <p:extLst>
      <p:ext uri="{BB962C8B-B14F-4D97-AF65-F5344CB8AC3E}">
        <p14:creationId xmlns:p14="http://schemas.microsoft.com/office/powerpoint/2010/main" val="17625490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Barrandov – studio a Terasy</a:t>
            </a:r>
            <a:endParaRPr lang="en-GB"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96963" y="2524077"/>
            <a:ext cx="4938712" cy="2667097"/>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8238" y="2470528"/>
            <a:ext cx="4937125" cy="2774194"/>
          </a:xfrm>
        </p:spPr>
      </p:pic>
    </p:spTree>
    <p:extLst>
      <p:ext uri="{BB962C8B-B14F-4D97-AF65-F5344CB8AC3E}">
        <p14:creationId xmlns:p14="http://schemas.microsoft.com/office/powerpoint/2010/main" val="35870379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60586" y="1069848"/>
            <a:ext cx="6648398" cy="4871461"/>
          </a:xfrm>
        </p:spPr>
      </p:pic>
      <p:sp>
        <p:nvSpPr>
          <p:cNvPr id="4" name="Zástupný symbol pro obsah 3"/>
          <p:cNvSpPr>
            <a:spLocks noGrp="1"/>
          </p:cNvSpPr>
          <p:nvPr>
            <p:ph sz="half" idx="2"/>
          </p:nvPr>
        </p:nvSpPr>
        <p:spPr/>
        <p:txBody>
          <a:bodyPr/>
          <a:lstStyle/>
          <a:p>
            <a:endParaRPr lang="en-GB" dirty="0"/>
          </a:p>
        </p:txBody>
      </p:sp>
    </p:spTree>
    <p:extLst>
      <p:ext uri="{BB962C8B-B14F-4D97-AF65-F5344CB8AC3E}">
        <p14:creationId xmlns:p14="http://schemas.microsoft.com/office/powerpoint/2010/main" val="161523225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V</a:t>
            </a:r>
            <a:r>
              <a:rPr lang="en-GB" sz="4000" dirty="0" err="1"/>
              <a:t>áclav</a:t>
            </a:r>
            <a:r>
              <a:rPr lang="en-GB" sz="4000" dirty="0"/>
              <a:t> M. Havel a </a:t>
            </a:r>
            <a:r>
              <a:rPr lang="en-GB" sz="4000" dirty="0" err="1"/>
              <a:t>Miloš</a:t>
            </a:r>
            <a:r>
              <a:rPr lang="en-GB" sz="4000" dirty="0"/>
              <a:t> Havel, 10. </a:t>
            </a:r>
            <a:r>
              <a:rPr lang="en-GB" sz="4000" dirty="0" err="1"/>
              <a:t>léta</a:t>
            </a:r>
            <a:r>
              <a:rPr lang="en-GB" sz="4000" dirty="0"/>
              <a:t> 20. </a:t>
            </a:r>
            <a:r>
              <a:rPr lang="en-GB" sz="4000" dirty="0" err="1"/>
              <a:t>stolet</a:t>
            </a:r>
            <a:r>
              <a:rPr lang="cs-CZ" sz="4000" dirty="0"/>
              <a:t>í</a:t>
            </a:r>
            <a:br>
              <a:rPr lang="en-GB" dirty="0"/>
            </a:br>
            <a:endParaRPr lang="en-GB" dirty="0"/>
          </a:p>
        </p:txBody>
      </p:sp>
      <p:sp>
        <p:nvSpPr>
          <p:cNvPr id="3" name="Zástupný symbol pro obsah 2"/>
          <p:cNvSpPr>
            <a:spLocks noGrp="1"/>
          </p:cNvSpPr>
          <p:nvPr>
            <p:ph sz="half" idx="1"/>
          </p:nvPr>
        </p:nvSpPr>
        <p:spPr/>
        <p:txBody>
          <a:bodyPr/>
          <a:lstStyle/>
          <a:p>
            <a:endParaRPr lang="en-GB"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822550" y="1927927"/>
            <a:ext cx="6424978" cy="4354074"/>
          </a:xfrm>
        </p:spPr>
      </p:pic>
    </p:spTree>
    <p:extLst>
      <p:ext uri="{BB962C8B-B14F-4D97-AF65-F5344CB8AC3E}">
        <p14:creationId xmlns:p14="http://schemas.microsoft.com/office/powerpoint/2010/main" val="304783088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771B46-BD0F-AE38-3C0A-737B03CA086C}"/>
              </a:ext>
            </a:extLst>
          </p:cNvPr>
          <p:cNvSpPr>
            <a:spLocks noGrp="1"/>
          </p:cNvSpPr>
          <p:nvPr>
            <p:ph type="title"/>
          </p:nvPr>
        </p:nvSpPr>
        <p:spPr>
          <a:xfrm>
            <a:off x="1097280" y="286603"/>
            <a:ext cx="10058400" cy="1162053"/>
          </a:xfrm>
        </p:spPr>
        <p:txBody>
          <a:bodyPr>
            <a:normAutofit/>
          </a:bodyPr>
          <a:lstStyle/>
          <a:p>
            <a:r>
              <a:rPr lang="cs-CZ" sz="2700" dirty="0">
                <a:latin typeface="Calibri" panose="020F0502020204030204" pitchFamily="34" charset="0"/>
                <a:ea typeface="Calibri" panose="020F0502020204030204" pitchFamily="34" charset="0"/>
                <a:cs typeface="Times New Roman" panose="02020603050405020304" pitchFamily="18" charset="0"/>
              </a:rPr>
              <a:t>Německá organizace: </a:t>
            </a:r>
            <a:r>
              <a:rPr lang="cs-CZ" sz="2700" b="1" dirty="0">
                <a:latin typeface="Calibri" panose="020F0502020204030204" pitchFamily="34" charset="0"/>
                <a:ea typeface="Calibri" panose="020F0502020204030204" pitchFamily="34" charset="0"/>
                <a:cs typeface="Times New Roman" panose="02020603050405020304" pitchFamily="18" charset="0"/>
              </a:rPr>
              <a:t>Úřad říšského protektora (ÚŘP)</a:t>
            </a:r>
            <a:r>
              <a:rPr lang="cs-CZ" sz="2700" dirty="0">
                <a:latin typeface="Calibri" panose="020F0502020204030204" pitchFamily="34" charset="0"/>
                <a:ea typeface="Calibri" panose="020F0502020204030204" pitchFamily="34" charset="0"/>
                <a:cs typeface="Times New Roman" panose="02020603050405020304" pitchFamily="18" charset="0"/>
              </a:rPr>
              <a:t> a pod ním 4 oddělení – </a:t>
            </a:r>
            <a:r>
              <a:rPr lang="cs-CZ" sz="2700" i="1" dirty="0" err="1">
                <a:latin typeface="Calibri" panose="020F0502020204030204" pitchFamily="34" charset="0"/>
                <a:ea typeface="Calibri" panose="020F0502020204030204" pitchFamily="34" charset="0"/>
                <a:cs typeface="Times New Roman" panose="02020603050405020304" pitchFamily="18" charset="0"/>
              </a:rPr>
              <a:t>Abteilungen</a:t>
            </a:r>
            <a:r>
              <a:rPr lang="cs-CZ" sz="2700" i="1" dirty="0">
                <a:latin typeface="Calibri" panose="020F0502020204030204" pitchFamily="34" charset="0"/>
                <a:ea typeface="Calibri" panose="020F0502020204030204" pitchFamily="34" charset="0"/>
                <a:cs typeface="Times New Roman" panose="02020603050405020304" pitchFamily="18" charset="0"/>
              </a:rPr>
              <a:t> </a:t>
            </a:r>
            <a:endParaRPr lang="cs-CZ" dirty="0"/>
          </a:p>
        </p:txBody>
      </p:sp>
      <p:sp>
        <p:nvSpPr>
          <p:cNvPr id="3" name="Zástupný obsah 2">
            <a:extLst>
              <a:ext uri="{FF2B5EF4-FFF2-40B4-BE49-F238E27FC236}">
                <a16:creationId xmlns:a16="http://schemas.microsoft.com/office/drawing/2014/main" id="{B05E9A6C-FC5C-D454-D264-E3FF2C9048DE}"/>
              </a:ext>
            </a:extLst>
          </p:cNvPr>
          <p:cNvSpPr>
            <a:spLocks noGrp="1"/>
          </p:cNvSpPr>
          <p:nvPr>
            <p:ph idx="1"/>
          </p:nvPr>
        </p:nvSpPr>
        <p:spPr>
          <a:xfrm>
            <a:off x="760289" y="1746607"/>
            <a:ext cx="10828960" cy="4623371"/>
          </a:xfrm>
        </p:spPr>
        <p:txBody>
          <a:bodyPr>
            <a:normAutofit fontScale="70000" lnSpcReduction="20000"/>
          </a:bodyPr>
          <a:lstStyle/>
          <a:p>
            <a:pPr>
              <a:lnSpc>
                <a:spcPct val="107000"/>
              </a:lnSpc>
              <a:spcAft>
                <a:spcPts val="800"/>
              </a:spcAft>
            </a:pPr>
            <a:r>
              <a:rPr lang="cs-CZ" sz="2300" dirty="0">
                <a:effectLst/>
                <a:latin typeface="Calibri" panose="020F0502020204030204" pitchFamily="34" charset="0"/>
                <a:ea typeface="Calibri" panose="020F0502020204030204" pitchFamily="34" charset="0"/>
                <a:cs typeface="Times New Roman" panose="02020603050405020304" pitchFamily="18" charset="0"/>
              </a:rPr>
              <a:t>čtvrté oddělení ÚŘP: </a:t>
            </a:r>
            <a:r>
              <a:rPr lang="cs-CZ" sz="2300" b="1" dirty="0">
                <a:effectLst/>
                <a:latin typeface="Calibri" panose="020F0502020204030204" pitchFamily="34" charset="0"/>
                <a:ea typeface="Calibri" panose="020F0502020204030204" pitchFamily="34" charset="0"/>
                <a:cs typeface="Times New Roman" panose="02020603050405020304" pitchFamily="18" charset="0"/>
              </a:rPr>
              <a:t>kulturně-politické (KPO)</a:t>
            </a:r>
            <a:r>
              <a:rPr lang="cs-CZ" sz="2300" dirty="0">
                <a:effectLst/>
                <a:latin typeface="Calibri" panose="020F0502020204030204" pitchFamily="34" charset="0"/>
                <a:ea typeface="Calibri" panose="020F0502020204030204" pitchFamily="34" charset="0"/>
                <a:cs typeface="Times New Roman" panose="02020603050405020304" pitchFamily="18" charset="0"/>
              </a:rPr>
              <a:t>: </a:t>
            </a:r>
            <a:r>
              <a:rPr lang="cs-CZ" sz="2300" b="1" dirty="0">
                <a:effectLst/>
                <a:latin typeface="Calibri" panose="020F0502020204030204" pitchFamily="34" charset="0"/>
                <a:ea typeface="Calibri" panose="020F0502020204030204" pitchFamily="34" charset="0"/>
                <a:cs typeface="Times New Roman" panose="02020603050405020304" pitchFamily="18" charset="0"/>
              </a:rPr>
              <a:t>v jeho čele stáli Karl von Gregory, od 1942 Martin Wolf </a:t>
            </a: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Další oddělení: I: správa, soudnictví a školství; II: hospodářství a finance III: doprava </a:t>
            </a: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Pod KPO spadalo 6 referátů, jedním byl filmový referát,   </a:t>
            </a: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Další referáty KPO:  tisk; propaganda; rozhlas; písemnictví; hudba, výtvarné umění a zábavní kultura</a:t>
            </a:r>
          </a:p>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Ale od začátku roku 1940 změna na 4 referáty: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romanU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Obecná kultura, divadlo, turistika a reklama; </a:t>
            </a:r>
          </a:p>
          <a:p>
            <a:pPr marL="342900" lvl="0" indent="-342900">
              <a:lnSpc>
                <a:spcPct val="107000"/>
              </a:lnSpc>
              <a:buFont typeface="+mj-lt"/>
              <a:buAutoNum type="romanUcPeriod"/>
            </a:pPr>
            <a:r>
              <a:rPr lang="cs-CZ" sz="1800" b="1" dirty="0">
                <a:effectLst/>
                <a:latin typeface="Calibri" panose="020F0502020204030204" pitchFamily="34" charset="0"/>
                <a:ea typeface="Calibri" panose="020F0502020204030204" pitchFamily="34" charset="0"/>
                <a:cs typeface="Times New Roman" panose="02020603050405020304" pitchFamily="18" charset="0"/>
              </a:rPr>
              <a:t>propaganda, němectví, literatura, film, hudba, výtvarné umění a výzkum veřejného mínění;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romanU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tisk </a:t>
            </a:r>
          </a:p>
          <a:p>
            <a:pPr marL="342900" lvl="0" indent="-342900">
              <a:lnSpc>
                <a:spcPct val="107000"/>
              </a:lnSpc>
              <a:spcAft>
                <a:spcPts val="800"/>
              </a:spcAft>
              <a:buFont typeface="+mj-lt"/>
              <a:buAutoNum type="romanU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rozhlas </a:t>
            </a:r>
          </a:p>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Vedoucím filmového referátu v oddělení kulturně-politických záležitostí Úřadu říšského protektora se stali: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300" b="1" dirty="0">
                <a:effectLst/>
                <a:latin typeface="Calibri" panose="020F0502020204030204" pitchFamily="34" charset="0"/>
                <a:ea typeface="Calibri" panose="020F0502020204030204" pitchFamily="34" charset="0"/>
                <a:cs typeface="Times New Roman" panose="02020603050405020304" pitchFamily="18" charset="0"/>
              </a:rPr>
              <a:t>Hermann </a:t>
            </a:r>
            <a:r>
              <a:rPr lang="cs-CZ" sz="2300" b="1" dirty="0" err="1">
                <a:effectLst/>
                <a:latin typeface="Calibri" panose="020F0502020204030204" pitchFamily="34" charset="0"/>
                <a:ea typeface="Calibri" panose="020F0502020204030204" pitchFamily="34" charset="0"/>
                <a:cs typeface="Times New Roman" panose="02020603050405020304" pitchFamily="18" charset="0"/>
              </a:rPr>
              <a:t>Glessgen</a:t>
            </a:r>
            <a:r>
              <a:rPr lang="cs-CZ" sz="2300" b="1" dirty="0">
                <a:effectLst/>
                <a:latin typeface="Calibri" panose="020F0502020204030204" pitchFamily="34" charset="0"/>
                <a:ea typeface="Calibri" panose="020F0502020204030204" pitchFamily="34" charset="0"/>
                <a:cs typeface="Times New Roman" panose="02020603050405020304" pitchFamily="18" charset="0"/>
              </a:rPr>
              <a:t> do 30.4.1940, poté Anton </a:t>
            </a:r>
            <a:r>
              <a:rPr lang="cs-CZ" sz="2300" b="1" dirty="0" err="1">
                <a:effectLst/>
                <a:latin typeface="Calibri" panose="020F0502020204030204" pitchFamily="34" charset="0"/>
                <a:ea typeface="Calibri" panose="020F0502020204030204" pitchFamily="34" charset="0"/>
                <a:cs typeface="Times New Roman" panose="02020603050405020304" pitchFamily="18" charset="0"/>
              </a:rPr>
              <a:t>Zankl</a:t>
            </a:r>
            <a:endParaRPr lang="cs-CZ" sz="23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49938994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Jaroslav Kratochvíl a Lída Baarová, červenec 1942 </a:t>
            </a:r>
            <a:endParaRPr lang="en-GB"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96963" y="2281388"/>
            <a:ext cx="4938712" cy="3152475"/>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18238" y="2283090"/>
            <a:ext cx="4937125" cy="3149071"/>
          </a:xfrm>
        </p:spPr>
      </p:pic>
    </p:spTree>
    <p:extLst>
      <p:ext uri="{BB962C8B-B14F-4D97-AF65-F5344CB8AC3E}">
        <p14:creationId xmlns:p14="http://schemas.microsoft.com/office/powerpoint/2010/main" val="1228486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19151" y="1889760"/>
            <a:ext cx="3863770" cy="4073434"/>
          </a:xfrm>
        </p:spPr>
        <p:txBody>
          <a:bodyPr>
            <a:normAutofit/>
          </a:bodyPr>
          <a:lstStyle/>
          <a:p>
            <a:r>
              <a:rPr lang="cs-CZ" b="1"/>
              <a:t>1933 – vytvořena Říšská filmová komora – </a:t>
            </a:r>
            <a:r>
              <a:rPr lang="cs-CZ" b="1" err="1"/>
              <a:t>Reichsfilmkammer</a:t>
            </a:r>
            <a:endParaRPr lang="cs-CZ" b="1"/>
          </a:p>
          <a:p>
            <a:r>
              <a:rPr lang="cs-CZ"/>
              <a:t>Prezident komory – právník Fritz </a:t>
            </a:r>
            <a:r>
              <a:rPr lang="cs-CZ" err="1"/>
              <a:t>Scheuermann</a:t>
            </a:r>
            <a:endParaRPr lang="cs-CZ"/>
          </a:p>
          <a:p>
            <a:r>
              <a:rPr lang="cs-CZ" b="1"/>
              <a:t>v září 1933 vznikla Říšská </a:t>
            </a:r>
            <a:r>
              <a:rPr lang="cs-CZ" b="1" u="sng"/>
              <a:t>kulturní</a:t>
            </a:r>
            <a:r>
              <a:rPr lang="cs-CZ" b="1"/>
              <a:t> komora – </a:t>
            </a:r>
            <a:r>
              <a:rPr lang="cs-CZ" b="1" err="1"/>
              <a:t>Reichskulturkammer</a:t>
            </a:r>
            <a:endParaRPr lang="en-GB"/>
          </a:p>
          <a:p>
            <a:r>
              <a:rPr lang="cs-CZ" b="1" u="sng"/>
              <a:t>Filmová kreditní banka (</a:t>
            </a:r>
            <a:r>
              <a:rPr lang="cs-CZ" b="1" u="sng" err="1"/>
              <a:t>Filmkreditbank</a:t>
            </a:r>
            <a:r>
              <a:rPr lang="cs-CZ" b="1" u="sng"/>
              <a:t> </a:t>
            </a:r>
            <a:r>
              <a:rPr lang="cs-CZ" b="1" u="sng" err="1"/>
              <a:t>GmbH</a:t>
            </a:r>
            <a:r>
              <a:rPr lang="cs-CZ" b="1" u="sng"/>
              <a:t>)</a:t>
            </a:r>
            <a:r>
              <a:rPr lang="cs-CZ" b="1"/>
              <a:t>, založena v květnu 1933</a:t>
            </a:r>
            <a:endParaRPr lang="en-GB"/>
          </a:p>
        </p:txBody>
      </p:sp>
      <p:pic>
        <p:nvPicPr>
          <p:cNvPr id="4" name="Zástupný symbol pro obsa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3947" y="419101"/>
            <a:ext cx="6313620" cy="4992617"/>
          </a:xfrm>
          <a:prstGeom prst="rect">
            <a:avLst/>
          </a:prstGeom>
        </p:spPr>
      </p:pic>
      <p:sp>
        <p:nvSpPr>
          <p:cNvPr id="5" name="Nadpis 1"/>
          <p:cNvSpPr txBox="1">
            <a:spLocks/>
          </p:cNvSpPr>
          <p:nvPr/>
        </p:nvSpPr>
        <p:spPr>
          <a:xfrm>
            <a:off x="5630778" y="5591447"/>
            <a:ext cx="6079957" cy="743493"/>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cs-CZ" sz="2400"/>
              <a:t>Zasedání Říšské filmové komory, Berlín 1941</a:t>
            </a:r>
            <a:br>
              <a:rPr lang="cs-CZ" sz="2400"/>
            </a:br>
            <a:r>
              <a:rPr lang="cs-CZ" sz="2400"/>
              <a:t>zprava: Emil </a:t>
            </a:r>
            <a:r>
              <a:rPr lang="cs-CZ" sz="2400" err="1"/>
              <a:t>Jannings</a:t>
            </a:r>
            <a:r>
              <a:rPr lang="cs-CZ" sz="2400"/>
              <a:t>, </a:t>
            </a:r>
            <a:r>
              <a:rPr lang="cs-CZ" sz="2400" b="1"/>
              <a:t>Karl </a:t>
            </a:r>
            <a:r>
              <a:rPr lang="cs-CZ" sz="2400" b="1" err="1"/>
              <a:t>Melzer</a:t>
            </a:r>
            <a:r>
              <a:rPr lang="cs-CZ" sz="2400"/>
              <a:t>, Heinrich George, </a:t>
            </a:r>
            <a:r>
              <a:rPr lang="cs-CZ" sz="2400" err="1"/>
              <a:t>Steeg</a:t>
            </a:r>
            <a:r>
              <a:rPr lang="cs-CZ" sz="2400"/>
              <a:t>, </a:t>
            </a:r>
            <a:r>
              <a:rPr lang="cs-CZ" sz="2400" b="1"/>
              <a:t>Leopold </a:t>
            </a:r>
            <a:r>
              <a:rPr lang="cs-CZ" sz="2400" b="1" err="1"/>
              <a:t>Gutterer</a:t>
            </a:r>
            <a:r>
              <a:rPr lang="cs-CZ" sz="2400" b="1"/>
              <a:t>, Joseph Goebbels</a:t>
            </a:r>
            <a:r>
              <a:rPr lang="cs-CZ" sz="2400"/>
              <a:t>, Karl </a:t>
            </a:r>
            <a:r>
              <a:rPr lang="cs-CZ" sz="2400" err="1"/>
              <a:t>Froehlich</a:t>
            </a:r>
            <a:r>
              <a:rPr lang="cs-CZ" sz="2400"/>
              <a:t>, </a:t>
            </a:r>
            <a:r>
              <a:rPr lang="cs-CZ" sz="2400" b="1"/>
              <a:t>Fritz </a:t>
            </a:r>
            <a:r>
              <a:rPr lang="cs-CZ" sz="2400" b="1" err="1"/>
              <a:t>Hippler</a:t>
            </a:r>
            <a:r>
              <a:rPr lang="cs-CZ" sz="2400" b="1"/>
              <a:t>, Max Winkler</a:t>
            </a:r>
            <a:endParaRPr lang="en-GB" sz="2400" b="1"/>
          </a:p>
        </p:txBody>
      </p:sp>
    </p:spTree>
    <p:extLst>
      <p:ext uri="{BB962C8B-B14F-4D97-AF65-F5344CB8AC3E}">
        <p14:creationId xmlns:p14="http://schemas.microsoft.com/office/powerpoint/2010/main" val="122644317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9DCC3D-C745-1315-6D85-7F5EAC0DDD06}"/>
              </a:ext>
            </a:extLst>
          </p:cNvPr>
          <p:cNvSpPr>
            <a:spLocks noGrp="1"/>
          </p:cNvSpPr>
          <p:nvPr>
            <p:ph type="title"/>
          </p:nvPr>
        </p:nvSpPr>
        <p:spPr>
          <a:xfrm>
            <a:off x="6411685" y="634946"/>
            <a:ext cx="5127171" cy="1450757"/>
          </a:xfrm>
        </p:spPr>
        <p:txBody>
          <a:bodyPr>
            <a:normAutofit fontScale="90000"/>
          </a:bodyPr>
          <a:lstStyle/>
          <a:p>
            <a:r>
              <a:rPr lang="cs-CZ" dirty="0"/>
              <a:t>Zleva L. </a:t>
            </a:r>
            <a:r>
              <a:rPr lang="cs-CZ" dirty="0" err="1"/>
              <a:t>Gutterer</a:t>
            </a:r>
            <a:r>
              <a:rPr lang="cs-CZ" dirty="0"/>
              <a:t>, M. Wolf, </a:t>
            </a:r>
            <a:r>
              <a:rPr lang="cs-CZ" b="1" dirty="0"/>
              <a:t>A. </a:t>
            </a:r>
            <a:r>
              <a:rPr lang="cs-CZ" b="1" dirty="0" err="1"/>
              <a:t>Zankl</a:t>
            </a:r>
            <a:r>
              <a:rPr lang="cs-CZ" b="1" dirty="0"/>
              <a:t> </a:t>
            </a:r>
            <a:r>
              <a:rPr lang="cs-CZ" dirty="0"/>
              <a:t>na ÚŘP</a:t>
            </a:r>
          </a:p>
        </p:txBody>
      </p:sp>
      <p:pic>
        <p:nvPicPr>
          <p:cNvPr id="4" name="Zástupný symbol pro obsah 3">
            <a:extLst>
              <a:ext uri="{FF2B5EF4-FFF2-40B4-BE49-F238E27FC236}">
                <a16:creationId xmlns:a16="http://schemas.microsoft.com/office/drawing/2014/main" id="{2431B3E0-9059-F799-7208-8617EA95AA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192" y="693086"/>
            <a:ext cx="5451627" cy="5151787"/>
          </a:xfrm>
          <a:prstGeom prst="rect">
            <a:avLst/>
          </a:prstGeom>
        </p:spPr>
      </p:pic>
      <p:sp>
        <p:nvSpPr>
          <p:cNvPr id="8" name="Content Placeholder 7">
            <a:extLst>
              <a:ext uri="{FF2B5EF4-FFF2-40B4-BE49-F238E27FC236}">
                <a16:creationId xmlns:a16="http://schemas.microsoft.com/office/drawing/2014/main" id="{B2BC5690-7B60-A23C-C3B3-4FACC30A9011}"/>
              </a:ext>
            </a:extLst>
          </p:cNvPr>
          <p:cNvSpPr>
            <a:spLocks noGrp="1"/>
          </p:cNvSpPr>
          <p:nvPr>
            <p:ph idx="1"/>
          </p:nvPr>
        </p:nvSpPr>
        <p:spPr>
          <a:xfrm>
            <a:off x="6411684" y="2198914"/>
            <a:ext cx="5127172" cy="3670180"/>
          </a:xfrm>
        </p:spPr>
        <p:txBody>
          <a:bodyPr>
            <a:normAutofit/>
          </a:bodyPr>
          <a:lstStyle/>
          <a:p>
            <a:r>
              <a:rPr lang="cs-CZ" dirty="0"/>
              <a:t>Sudetský Němec, </a:t>
            </a:r>
            <a:r>
              <a:rPr lang="cs-CZ" sz="2000" dirty="0">
                <a:effectLst/>
                <a:latin typeface="Calibri" panose="020F0502020204030204" pitchFamily="34" charset="0"/>
                <a:ea typeface="Calibri" panose="020F0502020204030204" pitchFamily="34" charset="0"/>
                <a:cs typeface="Times New Roman" panose="02020603050405020304" pitchFamily="18" charset="0"/>
              </a:rPr>
              <a:t>po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Glessgenově</a:t>
            </a:r>
            <a:r>
              <a:rPr lang="cs-CZ" sz="2000" dirty="0">
                <a:effectLst/>
                <a:latin typeface="Calibri" panose="020F0502020204030204" pitchFamily="34" charset="0"/>
                <a:ea typeface="Calibri" panose="020F0502020204030204" pitchFamily="34" charset="0"/>
                <a:cs typeface="Times New Roman" panose="02020603050405020304" pitchFamily="18" charset="0"/>
              </a:rPr>
              <a:t> konci vedl filmový referát </a:t>
            </a:r>
            <a:endParaRPr lang="en-US" dirty="0"/>
          </a:p>
        </p:txBody>
      </p:sp>
    </p:spTree>
    <p:extLst>
      <p:ext uri="{BB962C8B-B14F-4D97-AF65-F5344CB8AC3E}">
        <p14:creationId xmlns:p14="http://schemas.microsoft.com/office/powerpoint/2010/main" val="14417714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464B2D-E86F-5D54-8F2E-44E352490BA3}"/>
              </a:ext>
            </a:extLst>
          </p:cNvPr>
          <p:cNvSpPr>
            <a:spLocks noGrp="1"/>
          </p:cNvSpPr>
          <p:nvPr>
            <p:ph type="title"/>
          </p:nvPr>
        </p:nvSpPr>
        <p:spPr>
          <a:xfrm>
            <a:off x="4974771" y="634946"/>
            <a:ext cx="6574972" cy="1450757"/>
          </a:xfrm>
        </p:spPr>
        <p:txBody>
          <a:bodyPr>
            <a:normAutofit/>
          </a:bodyPr>
          <a:lstStyle/>
          <a:p>
            <a:r>
              <a:rPr lang="cs-CZ" dirty="0"/>
              <a:t>Wilhelm </a:t>
            </a:r>
            <a:r>
              <a:rPr lang="cs-CZ" dirty="0" err="1"/>
              <a:t>Söhnel</a:t>
            </a:r>
            <a:endParaRPr lang="cs-CZ" dirty="0"/>
          </a:p>
        </p:txBody>
      </p:sp>
      <p:pic>
        <p:nvPicPr>
          <p:cNvPr id="5" name="Zástupný obsah 4">
            <a:extLst>
              <a:ext uri="{FF2B5EF4-FFF2-40B4-BE49-F238E27FC236}">
                <a16:creationId xmlns:a16="http://schemas.microsoft.com/office/drawing/2014/main" id="{D9C58D13-AEAF-3BF2-0115-C80B2B98EA1A}"/>
              </a:ext>
            </a:extLst>
          </p:cNvPr>
          <p:cNvPicPr>
            <a:picLocks noChangeAspect="1"/>
          </p:cNvPicPr>
          <p:nvPr/>
        </p:nvPicPr>
        <p:blipFill>
          <a:blip r:embed="rId2"/>
          <a:stretch>
            <a:fillRect/>
          </a:stretch>
        </p:blipFill>
        <p:spPr>
          <a:xfrm>
            <a:off x="880094" y="640081"/>
            <a:ext cx="3509124" cy="5314406"/>
          </a:xfrm>
          <a:prstGeom prst="rect">
            <a:avLst/>
          </a:prstGeom>
        </p:spPr>
      </p:pic>
      <p:sp>
        <p:nvSpPr>
          <p:cNvPr id="9" name="Content Placeholder 8">
            <a:extLst>
              <a:ext uri="{FF2B5EF4-FFF2-40B4-BE49-F238E27FC236}">
                <a16:creationId xmlns:a16="http://schemas.microsoft.com/office/drawing/2014/main" id="{040BC991-0F3C-DC7C-C521-EF4C0FD278CF}"/>
              </a:ext>
            </a:extLst>
          </p:cNvPr>
          <p:cNvSpPr>
            <a:spLocks noGrp="1"/>
          </p:cNvSpPr>
          <p:nvPr>
            <p:ph idx="1"/>
          </p:nvPr>
        </p:nvSpPr>
        <p:spPr>
          <a:xfrm>
            <a:off x="4974769" y="2198914"/>
            <a:ext cx="6574973" cy="3670180"/>
          </a:xfrm>
        </p:spPr>
        <p:txBody>
          <a:bodyPr>
            <a:normAutofit/>
          </a:bodyPr>
          <a:lstStyle/>
          <a:p>
            <a:pPr>
              <a:lnSpc>
                <a:spcPct val="107000"/>
              </a:lnSpc>
              <a:spcAft>
                <a:spcPts val="800"/>
              </a:spcAft>
            </a:pPr>
            <a:r>
              <a:rPr lang="cs-CZ" sz="2000" dirty="0">
                <a:effectLst/>
                <a:latin typeface="Calibri" panose="020F0502020204030204" pitchFamily="34" charset="0"/>
                <a:ea typeface="Calibri" panose="020F0502020204030204" pitchFamily="34" charset="0"/>
                <a:cs typeface="Times New Roman" panose="02020603050405020304" pitchFamily="18" charset="0"/>
              </a:rPr>
              <a:t>Právník JUDr. </a:t>
            </a:r>
            <a:r>
              <a:rPr lang="cs-CZ" sz="2000" b="1" dirty="0">
                <a:effectLst/>
                <a:latin typeface="Calibri" panose="020F0502020204030204" pitchFamily="34" charset="0"/>
                <a:ea typeface="Calibri" panose="020F0502020204030204" pitchFamily="34" charset="0"/>
                <a:cs typeface="Times New Roman" panose="02020603050405020304" pitchFamily="18" charset="0"/>
              </a:rPr>
              <a:t>Wilhelm </a:t>
            </a:r>
            <a:r>
              <a:rPr lang="cs-CZ" sz="2000" b="1" dirty="0" err="1">
                <a:effectLst/>
                <a:latin typeface="Calibri" panose="020F0502020204030204" pitchFamily="34" charset="0"/>
                <a:ea typeface="Calibri" panose="020F0502020204030204" pitchFamily="34" charset="0"/>
                <a:cs typeface="Times New Roman" panose="02020603050405020304" pitchFamily="18" charset="0"/>
              </a:rPr>
              <a:t>Söhnel</a:t>
            </a:r>
            <a:r>
              <a:rPr lang="cs-CZ" sz="2000" dirty="0">
                <a:effectLst/>
                <a:latin typeface="Calibri" panose="020F0502020204030204" pitchFamily="34" charset="0"/>
                <a:ea typeface="Calibri" panose="020F0502020204030204" pitchFamily="34" charset="0"/>
                <a:cs typeface="Times New Roman" panose="02020603050405020304" pitchFamily="18" charset="0"/>
              </a:rPr>
              <a:t> byl </a:t>
            </a:r>
            <a:r>
              <a:rPr lang="cs-CZ" sz="2000" b="1" dirty="0">
                <a:effectLst/>
                <a:latin typeface="Calibri" panose="020F0502020204030204" pitchFamily="34" charset="0"/>
                <a:ea typeface="Calibri" panose="020F0502020204030204" pitchFamily="34" charset="0"/>
                <a:cs typeface="Times New Roman" panose="02020603050405020304" pitchFamily="18" charset="0"/>
              </a:rPr>
              <a:t>sudetský Němec,</a:t>
            </a:r>
            <a:r>
              <a:rPr lang="cs-CZ" sz="2000" dirty="0">
                <a:effectLst/>
                <a:latin typeface="Calibri" panose="020F0502020204030204" pitchFamily="34" charset="0"/>
                <a:ea typeface="Calibri" panose="020F0502020204030204" pitchFamily="34" charset="0"/>
                <a:cs typeface="Times New Roman" panose="02020603050405020304" pitchFamily="18" charset="0"/>
              </a:rPr>
              <a:t> narodil se 25. listopadu 1909 v Rychvaldu na severní Moravě. </a:t>
            </a:r>
          </a:p>
          <a:p>
            <a:pPr>
              <a:lnSpc>
                <a:spcPct val="107000"/>
              </a:lnSpc>
              <a:spcAft>
                <a:spcPts val="800"/>
              </a:spcAft>
            </a:pPr>
            <a:r>
              <a:rPr lang="cs-CZ" sz="2000" dirty="0">
                <a:effectLst/>
                <a:latin typeface="Calibri" panose="020F0502020204030204" pitchFamily="34" charset="0"/>
                <a:ea typeface="Calibri" panose="020F0502020204030204" pitchFamily="34" charset="0"/>
                <a:cs typeface="Times New Roman" panose="02020603050405020304" pitchFamily="18" charset="0"/>
              </a:rPr>
              <a:t>1. března 1941 byl jmenován vedoucím </a:t>
            </a:r>
            <a:r>
              <a:rPr lang="cs-CZ" sz="2000" b="1" dirty="0">
                <a:effectLst/>
                <a:latin typeface="Calibri" panose="020F0502020204030204" pitchFamily="34" charset="0"/>
                <a:ea typeface="Calibri" panose="020F0502020204030204" pitchFamily="34" charset="0"/>
                <a:cs typeface="Times New Roman" panose="02020603050405020304" pitchFamily="18" charset="0"/>
              </a:rPr>
              <a:t>Spojovacího úřadu říšského protektora (</a:t>
            </a:r>
            <a:r>
              <a:rPr lang="cs-CZ" sz="2000" b="1" i="1" dirty="0" err="1">
                <a:effectLst/>
                <a:latin typeface="Calibri" panose="020F0502020204030204" pitchFamily="34" charset="0"/>
                <a:ea typeface="Calibri" panose="020F0502020204030204" pitchFamily="34" charset="0"/>
                <a:cs typeface="Times New Roman" panose="02020603050405020304" pitchFamily="18" charset="0"/>
              </a:rPr>
              <a:t>Verbindungsstelle</a:t>
            </a:r>
            <a:r>
              <a:rPr lang="cs-CZ" sz="2000" b="1" dirty="0">
                <a:effectLst/>
                <a:latin typeface="Calibri" panose="020F0502020204030204" pitchFamily="34" charset="0"/>
                <a:ea typeface="Calibri" panose="020F0502020204030204" pitchFamily="34" charset="0"/>
                <a:cs typeface="Times New Roman" panose="02020603050405020304" pitchFamily="18" charset="0"/>
              </a:rPr>
              <a:t>) při Českomoravském filmovém ústředí (ČMFÚ)</a:t>
            </a:r>
            <a:r>
              <a:rPr lang="cs-CZ" sz="2000" dirty="0">
                <a:effectLst/>
                <a:latin typeface="Calibri" panose="020F0502020204030204" pitchFamily="34" charset="0"/>
                <a:ea typeface="Calibri" panose="020F0502020204030204" pitchFamily="34" charset="0"/>
                <a:cs typeface="Times New Roman" panose="02020603050405020304" pitchFamily="18" charset="0"/>
              </a:rPr>
              <a:t> – tento úřad, který fungoval i u jiných odvětví, vedl jednání s říšskými institucemi a Úřadem říšského protektora. Byl to tedy především kontaktní úřad mezi Úřadem říšského protektora a ČMFÚ. </a:t>
            </a:r>
          </a:p>
          <a:p>
            <a:endParaRPr lang="en-US" dirty="0"/>
          </a:p>
        </p:txBody>
      </p:sp>
    </p:spTree>
    <p:extLst>
      <p:ext uri="{BB962C8B-B14F-4D97-AF65-F5344CB8AC3E}">
        <p14:creationId xmlns:p14="http://schemas.microsoft.com/office/powerpoint/2010/main" val="258356716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014FF2-91EB-99BD-2AB2-A69C3B2BEA8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A191A23-6611-2959-37B9-926CE4C93E64}"/>
              </a:ext>
            </a:extLst>
          </p:cNvPr>
          <p:cNvSpPr>
            <a:spLocks noGrp="1"/>
          </p:cNvSpPr>
          <p:nvPr>
            <p:ph idx="1"/>
          </p:nvPr>
        </p:nvSpPr>
        <p:spPr>
          <a:xfrm>
            <a:off x="1097280" y="1845734"/>
            <a:ext cx="10058400" cy="4442050"/>
          </a:xfrm>
        </p:spPr>
        <p:txBody>
          <a:bodyPr>
            <a:normAutofit fontScale="92500" lnSpcReduction="10000"/>
          </a:bodyPr>
          <a:lstStyle/>
          <a:p>
            <a:pPr>
              <a:lnSpc>
                <a:spcPct val="107000"/>
              </a:lnSpc>
              <a:spcAft>
                <a:spcPts val="800"/>
              </a:spcAft>
            </a:pPr>
            <a:r>
              <a:rPr lang="cs-CZ" sz="2400" dirty="0" err="1">
                <a:effectLst/>
                <a:latin typeface="Calibri" panose="020F0502020204030204" pitchFamily="34" charset="0"/>
                <a:ea typeface="Calibri" panose="020F0502020204030204" pitchFamily="34" charset="0"/>
                <a:cs typeface="Times New Roman" panose="02020603050405020304" pitchFamily="18" charset="0"/>
              </a:rPr>
              <a:t>Söhnel</a:t>
            </a:r>
            <a:r>
              <a:rPr lang="cs-CZ" sz="2400" dirty="0">
                <a:effectLst/>
                <a:latin typeface="Calibri" panose="020F0502020204030204" pitchFamily="34" charset="0"/>
                <a:ea typeface="Calibri" panose="020F0502020204030204" pitchFamily="34" charset="0"/>
                <a:cs typeface="Times New Roman" panose="02020603050405020304" pitchFamily="18" charset="0"/>
              </a:rPr>
              <a:t> byl milencem Mandlové v letech 1941 a 1942, od roku 1942 pak Nataši Gollové. Po válce na něj velmi pozitivně vzpomínají např. Svatopluk Beneš, Otakar Vávra, Lída Baarová. Na rozdíl od ostatních německých pohlavárů nežil v arizované vile, ale v obyčejném bytě v centru Prahy. </a:t>
            </a: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Jako jeden z mála německých filmových pracovníků zůstal na konci války v Praze a v květnu 1945 byl zatčen a internován, propuštěn byl v říjnu 1946, získal i prozatímní osvědčení o českém občanství. </a:t>
            </a:r>
          </a:p>
          <a:p>
            <a:pPr>
              <a:lnSpc>
                <a:spcPct val="107000"/>
              </a:lnSpc>
              <a:spcAft>
                <a:spcPts val="800"/>
              </a:spcAft>
            </a:pPr>
            <a:r>
              <a:rPr lang="cs-CZ" sz="2400" dirty="0">
                <a:effectLst/>
                <a:latin typeface="Calibri" panose="020F0502020204030204" pitchFamily="34" charset="0"/>
                <a:ea typeface="Calibri" panose="020F0502020204030204" pitchFamily="34" charset="0"/>
                <a:cs typeface="Times New Roman" panose="02020603050405020304" pitchFamily="18" charset="0"/>
              </a:rPr>
              <a:t>Po únorovém převratu v roce 1948 mu bylo občanství odebráno, v srpnu 1948 emigroval. V západním Německu se věnoval filmovému právu, podílel se na likvidaci koncernu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Ufi</a:t>
            </a:r>
            <a:r>
              <a:rPr lang="cs-CZ" sz="2400" dirty="0">
                <a:effectLst/>
                <a:latin typeface="Calibri" panose="020F0502020204030204" pitchFamily="34" charset="0"/>
                <a:ea typeface="Calibri" panose="020F0502020204030204" pitchFamily="34" charset="0"/>
                <a:cs typeface="Times New Roman" panose="02020603050405020304" pitchFamily="18" charset="0"/>
              </a:rPr>
              <a:t> nebo na vytvoření nadace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Murnau-Stiftung</a:t>
            </a:r>
            <a:r>
              <a:rPr lang="cs-CZ" sz="2400" dirty="0">
                <a:effectLst/>
                <a:latin typeface="Calibri" panose="020F0502020204030204" pitchFamily="34" charset="0"/>
                <a:ea typeface="Calibri" panose="020F0502020204030204" pitchFamily="34" charset="0"/>
                <a:cs typeface="Times New Roman" panose="02020603050405020304" pitchFamily="18" charset="0"/>
              </a:rPr>
              <a:t>, která spravuje německé filmy nacistického období. </a:t>
            </a:r>
          </a:p>
          <a:p>
            <a:endParaRPr lang="cs-CZ" dirty="0"/>
          </a:p>
        </p:txBody>
      </p:sp>
    </p:spTree>
    <p:extLst>
      <p:ext uri="{BB962C8B-B14F-4D97-AF65-F5344CB8AC3E}">
        <p14:creationId xmlns:p14="http://schemas.microsoft.com/office/powerpoint/2010/main" val="122766817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sp>
        <p:nvSpPr>
          <p:cNvPr id="3" name="Zástupný symbol pro obsah 2"/>
          <p:cNvSpPr>
            <a:spLocks noGrp="1"/>
          </p:cNvSpPr>
          <p:nvPr>
            <p:ph sz="half" idx="1"/>
          </p:nvPr>
        </p:nvSpPr>
        <p:spPr/>
        <p:txBody>
          <a:bodyPr/>
          <a:lstStyle/>
          <a:p>
            <a:r>
              <a:rPr lang="cs-CZ" dirty="0"/>
              <a:t>Miloš Havel se synovci Ivanem a Václavem. Barrandovský kopec, 1941</a:t>
            </a:r>
            <a:endParaRPr lang="en-GB"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76723" y="439300"/>
            <a:ext cx="4000579" cy="5603860"/>
          </a:xfrm>
        </p:spPr>
      </p:pic>
    </p:spTree>
    <p:extLst>
      <p:ext uri="{BB962C8B-B14F-4D97-AF65-F5344CB8AC3E}">
        <p14:creationId xmlns:p14="http://schemas.microsoft.com/office/powerpoint/2010/main" val="140750951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sp>
        <p:nvSpPr>
          <p:cNvPr id="3" name="Zástupný symbol pro obsah 2"/>
          <p:cNvSpPr>
            <a:spLocks noGrp="1"/>
          </p:cNvSpPr>
          <p:nvPr>
            <p:ph sz="half" idx="1"/>
          </p:nvPr>
        </p:nvSpPr>
        <p:spPr/>
        <p:txBody>
          <a:bodyPr/>
          <a:lstStyle/>
          <a:p>
            <a:r>
              <a:rPr lang="cs-CZ" dirty="0"/>
              <a:t>Miloš Havel v první polovině 40. let na Havlově s manželkou Václava M. Havla Boženou Havlovou, jejími syny Václavem (1936) a Ivanem (1938), Vítězslavem Nezvalem, režisérem Františkem Čápem a fotografem Balcarem</a:t>
            </a:r>
            <a:endParaRPr lang="en-GB"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30834" y="1280160"/>
            <a:ext cx="5643229" cy="4764867"/>
          </a:xfrm>
        </p:spPr>
      </p:pic>
    </p:spTree>
    <p:extLst>
      <p:ext uri="{BB962C8B-B14F-4D97-AF65-F5344CB8AC3E}">
        <p14:creationId xmlns:p14="http://schemas.microsoft.com/office/powerpoint/2010/main" val="123066956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52E49C-2105-70E7-F731-7DEA9B31AF84}"/>
              </a:ext>
            </a:extLst>
          </p:cNvPr>
          <p:cNvSpPr>
            <a:spLocks noGrp="1"/>
          </p:cNvSpPr>
          <p:nvPr>
            <p:ph type="title"/>
          </p:nvPr>
        </p:nvSpPr>
        <p:spPr/>
        <p:txBody>
          <a:bodyPr/>
          <a:lstStyle/>
          <a:p>
            <a:r>
              <a:rPr lang="cs-CZ" dirty="0"/>
              <a:t>Elmar Klos o Havlovi:</a:t>
            </a:r>
          </a:p>
        </p:txBody>
      </p:sp>
      <p:sp>
        <p:nvSpPr>
          <p:cNvPr id="3" name="Zástupný obsah 2">
            <a:extLst>
              <a:ext uri="{FF2B5EF4-FFF2-40B4-BE49-F238E27FC236}">
                <a16:creationId xmlns:a16="http://schemas.microsoft.com/office/drawing/2014/main" id="{DE1ED54E-970A-86FA-4B28-D43BDD150473}"/>
              </a:ext>
            </a:extLst>
          </p:cNvPr>
          <p:cNvSpPr>
            <a:spLocks noGrp="1"/>
          </p:cNvSpPr>
          <p:nvPr>
            <p:ph idx="1"/>
          </p:nvPr>
        </p:nvSpPr>
        <p:spPr>
          <a:xfrm>
            <a:off x="1097280" y="1845734"/>
            <a:ext cx="10058400" cy="4442050"/>
          </a:xfrm>
        </p:spPr>
        <p:txBody>
          <a:bodyPr>
            <a:normAutofit fontScale="85000" lnSpcReduction="10000"/>
          </a:bodyPr>
          <a:lstStyle/>
          <a:p>
            <a:pPr algn="just">
              <a:lnSpc>
                <a:spcPct val="150000"/>
              </a:lnSpc>
              <a:spcAft>
                <a:spcPts val="600"/>
              </a:spcAft>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„Zkušený stratég uměl manévrovat, obratný vyjednávač znal prostředky, jak si vytvářet užitečné kontakty. To už konečně prokázal dávno předtím za československého státu, kdy si dovedl vybojovat milionovou státní záruku na výstavbu barrandovských studií. Měl široké společenské zázemí a při své znalosti jazyků dovedl zapůsobit na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parvenuovské</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povýšence, jimž ještě sláma většinu koukala z bot. Dovedl přesně odhadnout bez skrupulí chamtivost a poživačnost těchto nadlidí a s citem pro individuální odlišnost nacházel pro každého z nich odpovídající formu korupce. Od poskytování větších či menších úloh a pozorností až po zajišťování příjemné společnosti atraktivních slečen nebo rovnou k přímým bezostyšným úplatkům.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600"/>
              </a:spcAft>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Lucerna bar ve Vodičkově ulici přebudoval na exkluzivní film klub … a splétal tu a rozplétal kličky své složité zákulisní diplomacie a osobní politiky. Popravdě je třeba říci, že Havel svých styků s Němci nevyužíval jen ve vlastním zájmu. Když bylo třeba dovedl účinně zasáhnout i ve prospěch některých českých umělců, na které se nepříjemně zaměřila pozornost okupačních orgánů. V posledních letech války držel existenčně nad vodou dokonce řadu významných spisovatelů, a to i těch nejlevějších, a kryl je před pracovním úřadem na podkladě autorských smluv, jejichž plnění džentlmensky ani nevymáhal“</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49374858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4C830D-9A28-EF9D-9BDA-FAE61E99897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FA805AE-386A-247E-FE8F-9EC26403C8C6}"/>
              </a:ext>
            </a:extLst>
          </p:cNvPr>
          <p:cNvSpPr>
            <a:spLocks noGrp="1"/>
          </p:cNvSpPr>
          <p:nvPr>
            <p:ph sz="half" idx="1"/>
          </p:nvPr>
        </p:nvSpPr>
        <p:spPr/>
        <p:txBody>
          <a:bodyPr/>
          <a:lstStyle/>
          <a:p>
            <a:endParaRPr lang="cs-CZ" dirty="0"/>
          </a:p>
        </p:txBody>
      </p:sp>
      <p:pic>
        <p:nvPicPr>
          <p:cNvPr id="5" name="Zástupný obsah 5" descr="Obsah obrázku text, exteriér, dlaň&#10;&#10;Popis byl vytvořen automaticky">
            <a:extLst>
              <a:ext uri="{FF2B5EF4-FFF2-40B4-BE49-F238E27FC236}">
                <a16:creationId xmlns:a16="http://schemas.microsoft.com/office/drawing/2014/main" id="{971910C4-F91E-0BB8-C8AC-506BAB5D3D9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18184" y="502360"/>
            <a:ext cx="4047513" cy="5582385"/>
          </a:xfrm>
        </p:spPr>
      </p:pic>
    </p:spTree>
    <p:extLst>
      <p:ext uri="{BB962C8B-B14F-4D97-AF65-F5344CB8AC3E}">
        <p14:creationId xmlns:p14="http://schemas.microsoft.com/office/powerpoint/2010/main" val="60265752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2325B975-3E9A-CC00-84FD-A490E17C4ADE}"/>
              </a:ext>
            </a:extLst>
          </p:cNvPr>
          <p:cNvSpPr>
            <a:spLocks noGrp="1"/>
          </p:cNvSpPr>
          <p:nvPr>
            <p:ph type="title"/>
          </p:nvPr>
        </p:nvSpPr>
        <p:spPr/>
        <p:txBody>
          <a:bodyPr/>
          <a:lstStyle/>
          <a:p>
            <a:endParaRPr lang="cs-CZ"/>
          </a:p>
        </p:txBody>
      </p:sp>
      <p:sp>
        <p:nvSpPr>
          <p:cNvPr id="6" name="Zástupný obsah 5">
            <a:extLst>
              <a:ext uri="{FF2B5EF4-FFF2-40B4-BE49-F238E27FC236}">
                <a16:creationId xmlns:a16="http://schemas.microsoft.com/office/drawing/2014/main" id="{71293B26-71D6-C70B-4939-A1980FE04DBD}"/>
              </a:ext>
            </a:extLst>
          </p:cNvPr>
          <p:cNvSpPr>
            <a:spLocks noGrp="1"/>
          </p:cNvSpPr>
          <p:nvPr>
            <p:ph idx="1"/>
          </p:nvPr>
        </p:nvSpPr>
        <p:spPr/>
        <p:txBody>
          <a:bodyPr>
            <a:normAutofit lnSpcReduction="10000"/>
          </a:bodyPr>
          <a:lstStyle/>
          <a:p>
            <a:pPr algn="l"/>
            <a:r>
              <a:rPr lang="cs-CZ" sz="2000" b="0" i="0" u="none" strike="noStrike" baseline="0" dirty="0">
                <a:latin typeface="Times New Roman" panose="02020603050405020304" pitchFamily="18" charset="0"/>
              </a:rPr>
              <a:t>revoluční Národní výbor českých filmových pracovníků (později přejmenován na </a:t>
            </a:r>
            <a:r>
              <a:rPr lang="cs-CZ" sz="2000" b="1" i="0" u="none" strike="noStrike" baseline="0" dirty="0">
                <a:latin typeface="Times New Roman" panose="02020603050405020304" pitchFamily="18" charset="0"/>
              </a:rPr>
              <a:t>Svaz českých filmových pracovníků</a:t>
            </a:r>
            <a:r>
              <a:rPr lang="cs-CZ" sz="2000" b="0" i="0" u="none" strike="noStrike" baseline="0" dirty="0">
                <a:latin typeface="Times New Roman" panose="02020603050405020304" pitchFamily="18" charset="0"/>
              </a:rPr>
              <a:t>)</a:t>
            </a:r>
          </a:p>
          <a:p>
            <a:pPr algn="l"/>
            <a:r>
              <a:rPr lang="cs-CZ" dirty="0">
                <a:latin typeface="Times New Roman" panose="02020603050405020304" pitchFamily="18" charset="0"/>
              </a:rPr>
              <a:t>Viz STUDIJNI MATERIALY – Oldřich Papež, vedoucí výroby a zástupce ředitele </a:t>
            </a:r>
            <a:r>
              <a:rPr lang="cs-CZ" dirty="0" err="1">
                <a:latin typeface="Times New Roman" panose="02020603050405020304" pitchFamily="18" charset="0"/>
              </a:rPr>
              <a:t>Lucernafilmu</a:t>
            </a:r>
            <a:r>
              <a:rPr lang="cs-CZ" dirty="0">
                <a:latin typeface="Times New Roman" panose="02020603050405020304" pitchFamily="18" charset="0"/>
              </a:rPr>
              <a:t> – dokumentace řízení s O.P. </a:t>
            </a:r>
          </a:p>
          <a:p>
            <a:pPr algn="l"/>
            <a:endParaRPr lang="cs-CZ" sz="2000" b="0" i="0" u="none" strike="noStrike" baseline="0" dirty="0">
              <a:latin typeface="Times New Roman" panose="02020603050405020304" pitchFamily="18" charset="0"/>
            </a:endParaRPr>
          </a:p>
          <a:p>
            <a:pPr algn="l"/>
            <a:endParaRPr lang="cs-CZ" dirty="0">
              <a:latin typeface="Times New Roman" panose="02020603050405020304" pitchFamily="18" charset="0"/>
            </a:endParaRPr>
          </a:p>
          <a:p>
            <a:pPr algn="l"/>
            <a:endParaRPr lang="cs-CZ" sz="2000" b="0" i="0" u="none" strike="noStrike" baseline="0" dirty="0">
              <a:latin typeface="Times New Roman" panose="02020603050405020304" pitchFamily="18" charset="0"/>
            </a:endParaRPr>
          </a:p>
          <a:p>
            <a:pPr algn="l"/>
            <a:endParaRPr lang="cs-CZ" sz="2000" b="0" i="0" u="none" strike="noStrike" baseline="0" dirty="0">
              <a:latin typeface="Times New Roman" panose="02020603050405020304" pitchFamily="18" charset="0"/>
            </a:endParaRPr>
          </a:p>
          <a:p>
            <a:pPr algn="l"/>
            <a:endParaRPr lang="cs-CZ" sz="2000" b="0" i="0" u="none" strike="noStrike" baseline="0" dirty="0">
              <a:latin typeface="Times New Roman" panose="02020603050405020304" pitchFamily="18" charset="0"/>
            </a:endParaRPr>
          </a:p>
          <a:p>
            <a:r>
              <a:rPr lang="cs-CZ" i="1" dirty="0"/>
              <a:t>Zuzana Černá, Poválečná očista v české kinematografii. Bc. Práce, FF UK</a:t>
            </a:r>
          </a:p>
          <a:p>
            <a:endParaRPr lang="cs-CZ" dirty="0"/>
          </a:p>
        </p:txBody>
      </p:sp>
    </p:spTree>
    <p:extLst>
      <p:ext uri="{BB962C8B-B14F-4D97-AF65-F5344CB8AC3E}">
        <p14:creationId xmlns:p14="http://schemas.microsoft.com/office/powerpoint/2010/main" val="70291195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D17BD3-9FAE-097E-68DC-09A9573BB83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1035BC8-4AEA-B256-F678-F008C059CAE0}"/>
              </a:ext>
            </a:extLst>
          </p:cNvPr>
          <p:cNvSpPr>
            <a:spLocks noGrp="1"/>
          </p:cNvSpPr>
          <p:nvPr>
            <p:ph idx="1"/>
          </p:nvPr>
        </p:nvSpPr>
        <p:spPr>
          <a:xfrm>
            <a:off x="1097280" y="1845733"/>
            <a:ext cx="10058400" cy="4216019"/>
          </a:xfrm>
        </p:spPr>
        <p:txBody>
          <a:bodyPr/>
          <a:lstStyle/>
          <a:p>
            <a:pPr algn="l"/>
            <a:r>
              <a:rPr lang="cs-CZ" sz="1800" b="0" i="0" u="none" strike="noStrike" baseline="0" dirty="0">
                <a:latin typeface="Times New Roman" panose="02020603050405020304" pitchFamily="18" charset="0"/>
              </a:rPr>
              <a:t>komentář novináře Oldřicha Kautského (červenec 1945, </a:t>
            </a:r>
            <a:r>
              <a:rPr lang="cs-CZ" sz="1800" b="0" i="1" u="none" strike="noStrike" baseline="0" dirty="0">
                <a:latin typeface="Times New Roman" panose="02020603050405020304" pitchFamily="18" charset="0"/>
              </a:rPr>
              <a:t>Filmová práce</a:t>
            </a:r>
            <a:r>
              <a:rPr lang="cs-CZ" sz="1800" b="0" i="0" u="none" strike="noStrike" baseline="0" dirty="0">
                <a:latin typeface="Times New Roman" panose="02020603050405020304" pitchFamily="18" charset="0"/>
              </a:rPr>
              <a:t>): „</a:t>
            </a:r>
            <a:r>
              <a:rPr lang="cs-CZ" sz="1800" b="0" i="1" u="none" strike="noStrike" baseline="0" dirty="0">
                <a:latin typeface="Times New Roman,Italic"/>
              </a:rPr>
              <a:t>Herec, když už si jednou vybral své zaměstnání, věděl, co kupuje: popularitu, ale s ní také zvýšenou </a:t>
            </a:r>
            <a:r>
              <a:rPr lang="pl-PL" sz="1800" b="0" i="1" u="none" strike="noStrike" baseline="0" dirty="0">
                <a:latin typeface="Times New Roman,Italic"/>
              </a:rPr>
              <a:t>odpovědnost. Herec je tak trochu majetkem národa, a je za to národem milován a hýčkán. </a:t>
            </a:r>
            <a:r>
              <a:rPr lang="cs-CZ" sz="1800" b="0" i="1" u="none" strike="noStrike" baseline="0" dirty="0">
                <a:latin typeface="Times New Roman,Italic"/>
              </a:rPr>
              <a:t>Herec, který zradil své národní přesvědčení v posteli nacistického vraha, prosíkem </a:t>
            </a:r>
            <a:r>
              <a:rPr lang="cs-CZ" sz="1800" b="0" i="1" u="none" strike="noStrike" baseline="0" dirty="0">
                <a:latin typeface="Times New Roman" panose="02020603050405020304" pitchFamily="18" charset="0"/>
              </a:rPr>
              <a:t>v k</a:t>
            </a:r>
            <a:r>
              <a:rPr lang="cs-CZ" sz="1800" b="0" i="1" u="none" strike="noStrike" baseline="0" dirty="0">
                <a:latin typeface="Times New Roman,Italic"/>
              </a:rPr>
              <a:t>anceláři německého producenta a přípitky s pány v nacistických uniformách, nezaslouží si slitování.</a:t>
            </a:r>
            <a:r>
              <a:rPr lang="cs-CZ" sz="1800" b="0" i="0" u="none" strike="noStrike" baseline="0" dirty="0">
                <a:latin typeface="Times New Roman" panose="02020603050405020304" pitchFamily="18" charset="0"/>
              </a:rPr>
              <a:t>“ </a:t>
            </a:r>
          </a:p>
          <a:p>
            <a:pPr algn="l"/>
            <a:r>
              <a:rPr lang="cs-CZ" sz="1800" b="0" i="0" u="none" strike="noStrike" baseline="0" dirty="0">
                <a:latin typeface="Times New Roman" panose="02020603050405020304" pitchFamily="18" charset="0"/>
              </a:rPr>
              <a:t>Elmar Klos -  Miloš Havel: „</a:t>
            </a:r>
            <a:r>
              <a:rPr lang="cs-CZ" sz="1800" b="0" i="1" u="none" strike="noStrike" baseline="0" dirty="0">
                <a:latin typeface="Times New Roman,Italic"/>
              </a:rPr>
              <a:t>Ať už jste udělal cokoliv dobrého a my víme, že ve váš prospěch mluví i řada aktiv, tak </a:t>
            </a:r>
            <a:r>
              <a:rPr lang="cs-CZ" sz="1800" b="0" i="1" u="none" strike="noStrike" baseline="0" dirty="0">
                <a:latin typeface="Times New Roman" panose="02020603050405020304" pitchFamily="18" charset="0"/>
              </a:rPr>
              <a:t>z  </a:t>
            </a:r>
            <a:r>
              <a:rPr lang="cs-CZ" sz="1800" b="0" i="1" u="none" strike="noStrike" baseline="0" dirty="0">
                <a:latin typeface="Times New Roman,Italic"/>
              </a:rPr>
              <a:t>dnešního pohledu převažuje na váze dějin ta druhá miska. Ta s tím, co dobré nebylo.</a:t>
            </a:r>
            <a:r>
              <a:rPr lang="cs-CZ" sz="1800" b="0" i="0" u="none" strike="noStrike" baseline="0" dirty="0">
                <a:latin typeface="Times New Roman" panose="02020603050405020304" pitchFamily="18" charset="0"/>
              </a:rPr>
              <a:t>“</a:t>
            </a:r>
            <a:endParaRPr lang="cs-CZ" dirty="0"/>
          </a:p>
        </p:txBody>
      </p:sp>
    </p:spTree>
    <p:extLst>
      <p:ext uri="{BB962C8B-B14F-4D97-AF65-F5344CB8AC3E}">
        <p14:creationId xmlns:p14="http://schemas.microsoft.com/office/powerpoint/2010/main" val="29189177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dolf Kašpar – ilustrace k Babičce">
            <a:extLst>
              <a:ext uri="{FF2B5EF4-FFF2-40B4-BE49-F238E27FC236}">
                <a16:creationId xmlns:a16="http://schemas.microsoft.com/office/drawing/2014/main" id="{971CCDF1-860D-7C42-593C-60D4E51384B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924" b="158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649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u="sng" err="1"/>
              <a:t>Cautio-Treuhandgesellschaft</a:t>
            </a:r>
            <a:endParaRPr lang="en-GB"/>
          </a:p>
        </p:txBody>
      </p:sp>
      <p:sp>
        <p:nvSpPr>
          <p:cNvPr id="3" name="Zástupný symbol pro obsah 2"/>
          <p:cNvSpPr>
            <a:spLocks noGrp="1"/>
          </p:cNvSpPr>
          <p:nvPr>
            <p:ph idx="1"/>
          </p:nvPr>
        </p:nvSpPr>
        <p:spPr>
          <a:xfrm>
            <a:off x="1371600" y="1860884"/>
            <a:ext cx="4130842" cy="4006516"/>
          </a:xfrm>
        </p:spPr>
        <p:txBody>
          <a:bodyPr>
            <a:normAutofit lnSpcReduction="10000"/>
          </a:bodyPr>
          <a:lstStyle/>
          <a:p>
            <a:r>
              <a:rPr lang="cs-CZ" u="sng"/>
              <a:t>„důvěrnická společnost“, v čele </a:t>
            </a:r>
            <a:r>
              <a:rPr lang="cs-CZ" b="1" u="sng"/>
              <a:t>Max Winkler</a:t>
            </a:r>
          </a:p>
          <a:p>
            <a:r>
              <a:rPr lang="cs-CZ" i="1" err="1"/>
              <a:t>staatsmittelbar</a:t>
            </a:r>
            <a:r>
              <a:rPr lang="cs-CZ"/>
              <a:t> – státem kontrolované společnosti</a:t>
            </a:r>
          </a:p>
          <a:p>
            <a:r>
              <a:rPr lang="cs-CZ"/>
              <a:t>Winkler – funkce </a:t>
            </a:r>
            <a:r>
              <a:rPr lang="cs-CZ" b="1"/>
              <a:t>říšského pověřence pro německý filmový průmysl</a:t>
            </a:r>
            <a:r>
              <a:rPr lang="cs-CZ"/>
              <a:t> (</a:t>
            </a:r>
            <a:r>
              <a:rPr lang="cs-CZ" err="1"/>
              <a:t>Reichsauftrager</a:t>
            </a:r>
            <a:r>
              <a:rPr lang="cs-CZ"/>
              <a:t> </a:t>
            </a:r>
            <a:r>
              <a:rPr lang="cs-CZ" err="1"/>
              <a:t>für</a:t>
            </a:r>
            <a:r>
              <a:rPr lang="cs-CZ"/>
              <a:t> </a:t>
            </a:r>
            <a:r>
              <a:rPr lang="cs-CZ" err="1"/>
              <a:t>die</a:t>
            </a:r>
            <a:r>
              <a:rPr lang="cs-CZ"/>
              <a:t> </a:t>
            </a:r>
            <a:r>
              <a:rPr lang="cs-CZ" err="1"/>
              <a:t>deutsche</a:t>
            </a:r>
            <a:r>
              <a:rPr lang="cs-CZ"/>
              <a:t> </a:t>
            </a:r>
            <a:r>
              <a:rPr lang="cs-CZ" err="1"/>
              <a:t>Filmwirtschaft</a:t>
            </a:r>
            <a:r>
              <a:rPr lang="cs-CZ"/>
              <a:t>) </a:t>
            </a:r>
          </a:p>
          <a:p>
            <a:endParaRPr lang="cs-CZ"/>
          </a:p>
          <a:p>
            <a:r>
              <a:rPr lang="cs-CZ" sz="2000" b="1">
                <a:effectLst/>
                <a:latin typeface="Calibri" panose="020F0502020204030204" pitchFamily="34" charset="0"/>
                <a:ea typeface="Calibri" panose="020F0502020204030204" pitchFamily="34" charset="0"/>
                <a:cs typeface="Times New Roman" panose="02020603050405020304" pitchFamily="18" charset="0"/>
              </a:rPr>
              <a:t>do roku 1939 zůstalo jen 15 výrobních společností, čtyři z nich tvořily ¾ produkce: Ufa, </a:t>
            </a:r>
            <a:r>
              <a:rPr lang="cs-CZ" sz="2000" b="1" err="1">
                <a:effectLst/>
                <a:latin typeface="Calibri" panose="020F0502020204030204" pitchFamily="34" charset="0"/>
                <a:ea typeface="Calibri" panose="020F0502020204030204" pitchFamily="34" charset="0"/>
                <a:cs typeface="Times New Roman" panose="02020603050405020304" pitchFamily="18" charset="0"/>
              </a:rPr>
              <a:t>Terra</a:t>
            </a:r>
            <a:r>
              <a:rPr lang="cs-CZ" sz="2000" b="1">
                <a:effectLst/>
                <a:latin typeface="Calibri" panose="020F0502020204030204" pitchFamily="34" charset="0"/>
                <a:ea typeface="Calibri" panose="020F0502020204030204" pitchFamily="34" charset="0"/>
                <a:cs typeface="Times New Roman" panose="02020603050405020304" pitchFamily="18" charset="0"/>
              </a:rPr>
              <a:t>, </a:t>
            </a:r>
            <a:r>
              <a:rPr lang="cs-CZ" sz="2000" b="1" err="1">
                <a:effectLst/>
                <a:latin typeface="Calibri" panose="020F0502020204030204" pitchFamily="34" charset="0"/>
                <a:ea typeface="Calibri" panose="020F0502020204030204" pitchFamily="34" charset="0"/>
                <a:cs typeface="Times New Roman" panose="02020603050405020304" pitchFamily="18" charset="0"/>
              </a:rPr>
              <a:t>Tobis</a:t>
            </a:r>
            <a:r>
              <a:rPr lang="cs-CZ" sz="2000" b="1">
                <a:effectLst/>
                <a:latin typeface="Calibri" panose="020F0502020204030204" pitchFamily="34" charset="0"/>
                <a:ea typeface="Calibri" panose="020F0502020204030204" pitchFamily="34" charset="0"/>
                <a:cs typeface="Times New Roman" panose="02020603050405020304" pitchFamily="18" charset="0"/>
              </a:rPr>
              <a:t>, </a:t>
            </a:r>
            <a:r>
              <a:rPr lang="cs-CZ" sz="2000" b="1" err="1">
                <a:effectLst/>
                <a:latin typeface="Calibri" panose="020F0502020204030204" pitchFamily="34" charset="0"/>
                <a:ea typeface="Calibri" panose="020F0502020204030204" pitchFamily="34" charset="0"/>
                <a:cs typeface="Times New Roman" panose="02020603050405020304" pitchFamily="18" charset="0"/>
              </a:rPr>
              <a:t>Bavaria</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pic>
        <p:nvPicPr>
          <p:cNvPr id="4" name="Obrázek 3"/>
          <p:cNvPicPr>
            <a:picLocks noChangeAspect="1"/>
          </p:cNvPicPr>
          <p:nvPr/>
        </p:nvPicPr>
        <p:blipFill>
          <a:blip r:embed="rId2"/>
          <a:stretch>
            <a:fillRect/>
          </a:stretch>
        </p:blipFill>
        <p:spPr>
          <a:xfrm>
            <a:off x="8052640" y="1860884"/>
            <a:ext cx="3103040" cy="4006515"/>
          </a:xfrm>
          <a:prstGeom prst="rect">
            <a:avLst/>
          </a:prstGeom>
        </p:spPr>
      </p:pic>
    </p:spTree>
    <p:extLst>
      <p:ext uri="{BB962C8B-B14F-4D97-AF65-F5344CB8AC3E}">
        <p14:creationId xmlns:p14="http://schemas.microsoft.com/office/powerpoint/2010/main" val="15180235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B3D6BC-322A-02A1-18CE-7C5CB2C23487}"/>
              </a:ext>
            </a:extLst>
          </p:cNvPr>
          <p:cNvSpPr>
            <a:spLocks noGrp="1"/>
          </p:cNvSpPr>
          <p:nvPr>
            <p:ph type="title"/>
          </p:nvPr>
        </p:nvSpPr>
        <p:spPr/>
        <p:txBody>
          <a:bodyPr/>
          <a:lstStyle/>
          <a:p>
            <a:endParaRPr lang="cs-CZ" dirty="0"/>
          </a:p>
        </p:txBody>
      </p:sp>
      <p:pic>
        <p:nvPicPr>
          <p:cNvPr id="4" name="Zástupný obsah 3">
            <a:extLst>
              <a:ext uri="{FF2B5EF4-FFF2-40B4-BE49-F238E27FC236}">
                <a16:creationId xmlns:a16="http://schemas.microsoft.com/office/drawing/2014/main" id="{95D3D44A-DA16-C37B-F544-3801DEB99A8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4119" y="2533304"/>
            <a:ext cx="4169197" cy="2891451"/>
          </a:xfrm>
          <a:prstGeom prst="rect">
            <a:avLst/>
          </a:prstGeom>
          <a:noFill/>
          <a:ln>
            <a:noFill/>
          </a:ln>
        </p:spPr>
      </p:pic>
      <p:pic>
        <p:nvPicPr>
          <p:cNvPr id="5" name="Obrázek 4">
            <a:extLst>
              <a:ext uri="{FF2B5EF4-FFF2-40B4-BE49-F238E27FC236}">
                <a16:creationId xmlns:a16="http://schemas.microsoft.com/office/drawing/2014/main" id="{86A8FEB4-4AEF-8913-9EF3-E511D5C73E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4981" y="930275"/>
            <a:ext cx="4322326" cy="4997450"/>
          </a:xfrm>
          <a:prstGeom prst="rect">
            <a:avLst/>
          </a:prstGeom>
          <a:noFill/>
          <a:ln>
            <a:noFill/>
          </a:ln>
        </p:spPr>
      </p:pic>
    </p:spTree>
    <p:extLst>
      <p:ext uri="{BB962C8B-B14F-4D97-AF65-F5344CB8AC3E}">
        <p14:creationId xmlns:p14="http://schemas.microsoft.com/office/powerpoint/2010/main" val="166748155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002F32-F376-8B8D-3F86-8E3485E829DA}"/>
              </a:ext>
            </a:extLst>
          </p:cNvPr>
          <p:cNvSpPr>
            <a:spLocks noGrp="1"/>
          </p:cNvSpPr>
          <p:nvPr>
            <p:ph type="title"/>
          </p:nvPr>
        </p:nvSpPr>
        <p:spPr/>
        <p:txBody>
          <a:bodyPr/>
          <a:lstStyle/>
          <a:p>
            <a:r>
              <a:rPr lang="cs-CZ" sz="1800" dirty="0">
                <a:effectLst/>
                <a:latin typeface="Calibri" panose="020F0502020204030204" pitchFamily="34" charset="0"/>
                <a:ea typeface="Calibri" panose="020F0502020204030204" pitchFamily="34" charset="0"/>
              </a:rPr>
              <a:t>Čáp in Přednášky ze semináře pro filmové autory</a:t>
            </a:r>
            <a:endParaRPr lang="cs-CZ" dirty="0"/>
          </a:p>
        </p:txBody>
      </p:sp>
      <p:pic>
        <p:nvPicPr>
          <p:cNvPr id="4" name="Zástupný obsah 3">
            <a:extLst>
              <a:ext uri="{FF2B5EF4-FFF2-40B4-BE49-F238E27FC236}">
                <a16:creationId xmlns:a16="http://schemas.microsoft.com/office/drawing/2014/main" id="{10F22EE8-6C92-AC3C-D870-4A2CA28E851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35014" y="2073216"/>
            <a:ext cx="8241175" cy="1863306"/>
          </a:xfrm>
          <a:prstGeom prst="rect">
            <a:avLst/>
          </a:prstGeom>
          <a:noFill/>
          <a:ln>
            <a:noFill/>
          </a:ln>
        </p:spPr>
      </p:pic>
    </p:spTree>
    <p:extLst>
      <p:ext uri="{BB962C8B-B14F-4D97-AF65-F5344CB8AC3E}">
        <p14:creationId xmlns:p14="http://schemas.microsoft.com/office/powerpoint/2010/main" val="48664337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2A8E6-9FDC-CCD5-282A-8385BABA0467}"/>
              </a:ext>
            </a:extLst>
          </p:cNvPr>
          <p:cNvSpPr>
            <a:spLocks noGrp="1"/>
          </p:cNvSpPr>
          <p:nvPr>
            <p:ph type="title"/>
          </p:nvPr>
        </p:nvSpPr>
        <p:spPr/>
        <p:txBody>
          <a:bodyPr>
            <a:normAutofit/>
          </a:bodyPr>
          <a:lstStyle/>
          <a:p>
            <a:r>
              <a:rPr lang="cs-CZ" sz="4400" dirty="0" err="1">
                <a:effectLst/>
                <a:latin typeface="Calibri" panose="020F0502020204030204" pitchFamily="34" charset="0"/>
                <a:ea typeface="Calibri" panose="020F0502020204030204" pitchFamily="34" charset="0"/>
                <a:cs typeface="Calibri" panose="020F0502020204030204" pitchFamily="34" charset="0"/>
              </a:rPr>
              <a:t>A.M.Brousil</a:t>
            </a:r>
            <a:endParaRPr lang="cs-CZ" sz="9600" dirty="0"/>
          </a:p>
        </p:txBody>
      </p:sp>
      <p:pic>
        <p:nvPicPr>
          <p:cNvPr id="4" name="Zástupný obsah 3">
            <a:extLst>
              <a:ext uri="{FF2B5EF4-FFF2-40B4-BE49-F238E27FC236}">
                <a16:creationId xmlns:a16="http://schemas.microsoft.com/office/drawing/2014/main" id="{FE2F6D3B-3191-5E69-7639-A52198F5D86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77288" y="1998663"/>
            <a:ext cx="5498384" cy="4022725"/>
          </a:xfrm>
          <a:prstGeom prst="rect">
            <a:avLst/>
          </a:prstGeom>
          <a:noFill/>
          <a:ln>
            <a:noFill/>
          </a:ln>
        </p:spPr>
      </p:pic>
    </p:spTree>
    <p:extLst>
      <p:ext uri="{BB962C8B-B14F-4D97-AF65-F5344CB8AC3E}">
        <p14:creationId xmlns:p14="http://schemas.microsoft.com/office/powerpoint/2010/main" val="54501104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59FB75-A3A0-02B0-B57A-0AB8E18CD7AF}"/>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474AE79C-A393-5254-406F-9D87158350A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72895" y="1846263"/>
            <a:ext cx="9906535" cy="4022725"/>
          </a:xfrm>
          <a:prstGeom prst="rect">
            <a:avLst/>
          </a:prstGeom>
          <a:noFill/>
          <a:ln>
            <a:noFill/>
          </a:ln>
        </p:spPr>
      </p:pic>
    </p:spTree>
    <p:extLst>
      <p:ext uri="{BB962C8B-B14F-4D97-AF65-F5344CB8AC3E}">
        <p14:creationId xmlns:p14="http://schemas.microsoft.com/office/powerpoint/2010/main" val="120544593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Belgie</a:t>
            </a:r>
            <a:endParaRPr lang="en-GB"/>
          </a:p>
        </p:txBody>
      </p:sp>
      <p:sp>
        <p:nvSpPr>
          <p:cNvPr id="3" name="Zástupný symbol pro obsah 2"/>
          <p:cNvSpPr>
            <a:spLocks noGrp="1"/>
          </p:cNvSpPr>
          <p:nvPr>
            <p:ph sz="half" idx="1"/>
          </p:nvPr>
        </p:nvSpPr>
        <p:spPr/>
        <p:txBody>
          <a:bodyPr>
            <a:normAutofit fontScale="92500" lnSpcReduction="20000"/>
          </a:bodyPr>
          <a:lstStyle/>
          <a:p>
            <a:r>
              <a:rPr lang="cs-CZ" b="1" dirty="0"/>
              <a:t>Invaze začala 10. května 1940, kapitulace krále Leopolda III. přišla 28. května, zatímco vláda odešla do exilu ve Francii a poté v Anglii. </a:t>
            </a:r>
            <a:endParaRPr lang="en-GB" dirty="0"/>
          </a:p>
          <a:p>
            <a:r>
              <a:rPr lang="cs-CZ" dirty="0"/>
              <a:t>Hitler zavedl </a:t>
            </a:r>
            <a:r>
              <a:rPr lang="cs-CZ" b="1" dirty="0"/>
              <a:t>vojenskou správu</a:t>
            </a:r>
            <a:r>
              <a:rPr lang="cs-CZ" dirty="0"/>
              <a:t>, nikoli správu civilní jako v Nizozemí</a:t>
            </a:r>
          </a:p>
          <a:p>
            <a:r>
              <a:rPr lang="cs-CZ" dirty="0"/>
              <a:t>Reorganizaci filmového oboru měla na starosti filmová skupina (</a:t>
            </a:r>
            <a:r>
              <a:rPr lang="cs-CZ" dirty="0" err="1"/>
              <a:t>Gruppe</a:t>
            </a:r>
            <a:r>
              <a:rPr lang="cs-CZ" dirty="0"/>
              <a:t> Film) při Belgickém oddělení propagandy - </a:t>
            </a:r>
            <a:r>
              <a:rPr lang="cs-CZ" b="1" dirty="0"/>
              <a:t>Propaganda </a:t>
            </a:r>
            <a:r>
              <a:rPr lang="cs-CZ" b="1" dirty="0" err="1"/>
              <a:t>Abteilung</a:t>
            </a:r>
            <a:r>
              <a:rPr lang="cs-CZ" b="1" dirty="0"/>
              <a:t> </a:t>
            </a:r>
            <a:r>
              <a:rPr lang="cs-CZ" b="1" dirty="0" err="1"/>
              <a:t>Belgien</a:t>
            </a:r>
            <a:endParaRPr lang="cs-CZ" b="1" dirty="0"/>
          </a:p>
          <a:p>
            <a:r>
              <a:rPr lang="cs-CZ" dirty="0"/>
              <a:t>Všichni distributoři a vlastníci kin museli být členy Filmové komory distributorů, resp. Unie majitelů kin</a:t>
            </a:r>
            <a:endParaRPr lang="en-GB" dirty="0"/>
          </a:p>
          <a:p>
            <a:r>
              <a:rPr lang="cs-CZ" dirty="0"/>
              <a:t>V polovině roku 1943 byly tyto korporace spojeny do jedné velké organizace – Belgický filmový spolek, v jehož čele stál </a:t>
            </a:r>
            <a:r>
              <a:rPr lang="cs-CZ" b="1" dirty="0"/>
              <a:t>Jan </a:t>
            </a:r>
            <a:r>
              <a:rPr lang="cs-CZ" b="1" dirty="0" err="1"/>
              <a:t>Vanderheyden</a:t>
            </a:r>
            <a:endParaRPr lang="en-GB" dirty="0"/>
          </a:p>
          <a:p>
            <a:endParaRPr lang="en-GB" dirty="0"/>
          </a:p>
        </p:txBody>
      </p:sp>
      <p:pic>
        <p:nvPicPr>
          <p:cNvPr id="6" name="Zástupný symbol pro obsah 5"/>
          <p:cNvPicPr>
            <a:picLocks noGrp="1" noChangeAspect="1"/>
          </p:cNvPicPr>
          <p:nvPr>
            <p:ph sz="half" idx="2"/>
          </p:nvPr>
        </p:nvPicPr>
        <p:blipFill>
          <a:blip r:embed="rId2"/>
          <a:stretch>
            <a:fillRect/>
          </a:stretch>
        </p:blipFill>
        <p:spPr>
          <a:xfrm>
            <a:off x="7087081" y="1846263"/>
            <a:ext cx="3199438" cy="4022725"/>
          </a:xfrm>
          <a:prstGeom prst="rect">
            <a:avLst/>
          </a:prstGeom>
        </p:spPr>
      </p:pic>
    </p:spTree>
    <p:extLst>
      <p:ext uri="{BB962C8B-B14F-4D97-AF65-F5344CB8AC3E}">
        <p14:creationId xmlns:p14="http://schemas.microsoft.com/office/powerpoint/2010/main" val="412394478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Jan </a:t>
            </a:r>
            <a:r>
              <a:rPr lang="cs-CZ" dirty="0" err="1"/>
              <a:t>Vanderheyden</a:t>
            </a:r>
            <a:endParaRPr lang="en-GB" dirty="0"/>
          </a:p>
        </p:txBody>
      </p:sp>
      <p:pic>
        <p:nvPicPr>
          <p:cNvPr id="7" name="Zástupný symbol pro obsah 6"/>
          <p:cNvPicPr>
            <a:picLocks noGrp="1" noChangeAspect="1"/>
          </p:cNvPicPr>
          <p:nvPr>
            <p:ph sz="half" idx="1"/>
          </p:nvPr>
        </p:nvPicPr>
        <p:blipFill>
          <a:blip r:embed="rId2"/>
          <a:stretch>
            <a:fillRect/>
          </a:stretch>
        </p:blipFill>
        <p:spPr>
          <a:xfrm>
            <a:off x="594043" y="2502802"/>
            <a:ext cx="4938712" cy="3331438"/>
          </a:xfrm>
          <a:prstGeom prst="rect">
            <a:avLst/>
          </a:prstGeom>
        </p:spPr>
      </p:pic>
      <p:pic>
        <p:nvPicPr>
          <p:cNvPr id="6" name="Zástupný symbol pro obsah 5"/>
          <p:cNvPicPr>
            <a:picLocks noGrp="1" noChangeAspect="1"/>
          </p:cNvPicPr>
          <p:nvPr>
            <p:ph sz="half" idx="2"/>
          </p:nvPr>
        </p:nvPicPr>
        <p:blipFill>
          <a:blip r:embed="rId3"/>
          <a:stretch>
            <a:fillRect/>
          </a:stretch>
        </p:blipFill>
        <p:spPr>
          <a:xfrm>
            <a:off x="7774801" y="1883867"/>
            <a:ext cx="2893539" cy="4022725"/>
          </a:xfrm>
          <a:prstGeom prst="rect">
            <a:avLst/>
          </a:prstGeom>
        </p:spPr>
      </p:pic>
    </p:spTree>
    <p:extLst>
      <p:ext uri="{BB962C8B-B14F-4D97-AF65-F5344CB8AC3E}">
        <p14:creationId xmlns:p14="http://schemas.microsoft.com/office/powerpoint/2010/main" val="172638239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F4DB4B-BD70-5B6C-DD5C-CE60B9ED8AD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27028CE-9A41-36FD-C61A-DCF36C41DA44}"/>
              </a:ext>
            </a:extLst>
          </p:cNvPr>
          <p:cNvSpPr>
            <a:spLocks noGrp="1"/>
          </p:cNvSpPr>
          <p:nvPr>
            <p:ph idx="1"/>
          </p:nvPr>
        </p:nvSpPr>
        <p:spPr/>
        <p:txBody>
          <a:bodyPr/>
          <a:lstStyle/>
          <a:p>
            <a:pPr>
              <a:lnSpc>
                <a:spcPct val="107000"/>
              </a:lnSpc>
              <a:spcAft>
                <a:spcPts val="800"/>
              </a:spcAft>
            </a:pPr>
            <a:r>
              <a:rPr lang="cs-CZ" sz="2000" dirty="0">
                <a:effectLst/>
                <a:latin typeface="Calibri" panose="020F0502020204030204" pitchFamily="34" charset="0"/>
                <a:ea typeface="Calibri" panose="020F0502020204030204" pitchFamily="34" charset="0"/>
                <a:cs typeface="Calibri" panose="020F0502020204030204" pitchFamily="34" charset="0"/>
              </a:rPr>
              <a:t>Po okupaci bylo </a:t>
            </a:r>
            <a:r>
              <a:rPr lang="cs-CZ" sz="2000" dirty="0" err="1">
                <a:effectLst/>
                <a:latin typeface="Calibri" panose="020F0502020204030204" pitchFamily="34" charset="0"/>
                <a:ea typeface="Calibri" panose="020F0502020204030204" pitchFamily="34" charset="0"/>
                <a:cs typeface="Calibri" panose="020F0502020204030204" pitchFamily="34" charset="0"/>
              </a:rPr>
              <a:t>Vanderheydenovi</a:t>
            </a:r>
            <a:r>
              <a:rPr lang="cs-CZ" sz="2000" dirty="0">
                <a:effectLst/>
                <a:latin typeface="Calibri" panose="020F0502020204030204" pitchFamily="34" charset="0"/>
                <a:ea typeface="Calibri" panose="020F0502020204030204" pitchFamily="34" charset="0"/>
                <a:cs typeface="Calibri" panose="020F0502020204030204" pitchFamily="34" charset="0"/>
              </a:rPr>
              <a:t> nabídnuto předsednictví komory distributorů </a:t>
            </a:r>
          </a:p>
          <a:p>
            <a:pPr>
              <a:lnSpc>
                <a:spcPct val="107000"/>
              </a:lnSpc>
              <a:spcAft>
                <a:spcPts val="800"/>
              </a:spcAft>
            </a:pPr>
            <a:r>
              <a:rPr lang="cs-CZ" sz="2000" b="1" dirty="0">
                <a:effectLst/>
                <a:latin typeface="Calibri" panose="020F0502020204030204" pitchFamily="34" charset="0"/>
                <a:ea typeface="Calibri" panose="020F0502020204030204" pitchFamily="34" charset="0"/>
                <a:cs typeface="Calibri" panose="020F0502020204030204" pitchFamily="34" charset="0"/>
              </a:rPr>
              <a:t>– uměl plynně německy, jeho partnerka a spolupracovnice byla Němka, to byly výhody. </a:t>
            </a:r>
            <a:r>
              <a:rPr lang="cs-CZ" sz="2000" dirty="0" err="1">
                <a:effectLst/>
                <a:latin typeface="Calibri" panose="020F0502020204030204" pitchFamily="34" charset="0"/>
                <a:ea typeface="Calibri" panose="020F0502020204030204" pitchFamily="34" charset="0"/>
                <a:cs typeface="Calibri" panose="020F0502020204030204" pitchFamily="34" charset="0"/>
              </a:rPr>
              <a:t>Kielová</a:t>
            </a:r>
            <a:r>
              <a:rPr lang="cs-CZ" sz="2000" dirty="0">
                <a:effectLst/>
                <a:latin typeface="Calibri" panose="020F0502020204030204" pitchFamily="34" charset="0"/>
                <a:ea typeface="Calibri" panose="020F0502020204030204" pitchFamily="34" charset="0"/>
                <a:cs typeface="Calibri" panose="020F0502020204030204" pitchFamily="34" charset="0"/>
              </a:rPr>
              <a:t> se chopila příležitosti, v roce 1941 vstoupila do NSDAP. </a:t>
            </a:r>
          </a:p>
          <a:p>
            <a:pPr>
              <a:lnSpc>
                <a:spcPct val="107000"/>
              </a:lnSpc>
              <a:spcAft>
                <a:spcPts val="800"/>
              </a:spcAft>
            </a:pPr>
            <a:r>
              <a:rPr lang="cs-CZ" sz="2000" dirty="0">
                <a:effectLst/>
                <a:latin typeface="Calibri" panose="020F0502020204030204" pitchFamily="34" charset="0"/>
                <a:ea typeface="Calibri" panose="020F0502020204030204" pitchFamily="34" charset="0"/>
                <a:cs typeface="Calibri" panose="020F0502020204030204" pitchFamily="34" charset="0"/>
              </a:rPr>
              <a:t>Od okupace do roku 1942 produkoval </a:t>
            </a:r>
            <a:r>
              <a:rPr lang="cs-CZ" sz="2000" dirty="0" err="1">
                <a:effectLst/>
                <a:latin typeface="Calibri" panose="020F0502020204030204" pitchFamily="34" charset="0"/>
                <a:ea typeface="Calibri" panose="020F0502020204030204" pitchFamily="34" charset="0"/>
                <a:cs typeface="Calibri" panose="020F0502020204030204" pitchFamily="34" charset="0"/>
              </a:rPr>
              <a:t>Vanderheyden</a:t>
            </a:r>
            <a:r>
              <a:rPr lang="cs-CZ" sz="2000" dirty="0">
                <a:effectLst/>
                <a:latin typeface="Calibri" panose="020F0502020204030204" pitchFamily="34" charset="0"/>
                <a:ea typeface="Calibri" panose="020F0502020204030204" pitchFamily="34" charset="0"/>
                <a:cs typeface="Calibri" panose="020F0502020204030204" pitchFamily="34" charset="0"/>
              </a:rPr>
              <a:t> 4 snímky – pravděpodobně jen díky jeho ochotě spolupracovat s oddělením propagandy. Kromě toho využil </a:t>
            </a:r>
            <a:r>
              <a:rPr lang="cs-CZ" sz="2000" dirty="0" err="1">
                <a:effectLst/>
                <a:latin typeface="Calibri" panose="020F0502020204030204" pitchFamily="34" charset="0"/>
                <a:ea typeface="Calibri" panose="020F0502020204030204" pitchFamily="34" charset="0"/>
                <a:cs typeface="Calibri" panose="020F0502020204030204" pitchFamily="34" charset="0"/>
              </a:rPr>
              <a:t>Vanderheyden</a:t>
            </a:r>
            <a:r>
              <a:rPr lang="cs-CZ" sz="2000" dirty="0">
                <a:effectLst/>
                <a:latin typeface="Calibri" panose="020F0502020204030204" pitchFamily="34" charset="0"/>
                <a:ea typeface="Calibri" panose="020F0502020204030204" pitchFamily="34" charset="0"/>
                <a:cs typeface="Calibri" panose="020F0502020204030204" pitchFamily="34" charset="0"/>
              </a:rPr>
              <a:t> s </a:t>
            </a:r>
            <a:r>
              <a:rPr lang="cs-CZ" sz="2000" dirty="0" err="1">
                <a:effectLst/>
                <a:latin typeface="Calibri" panose="020F0502020204030204" pitchFamily="34" charset="0"/>
                <a:ea typeface="Calibri" panose="020F0502020204030204" pitchFamily="34" charset="0"/>
                <a:cs typeface="Calibri" panose="020F0502020204030204" pitchFamily="34" charset="0"/>
              </a:rPr>
              <a:t>Kielovou</a:t>
            </a:r>
            <a:r>
              <a:rPr lang="cs-CZ" sz="2000" dirty="0">
                <a:effectLst/>
                <a:latin typeface="Calibri" panose="020F0502020204030204" pitchFamily="34" charset="0"/>
                <a:ea typeface="Calibri" panose="020F0502020204030204" pitchFamily="34" charset="0"/>
                <a:cs typeface="Calibri" panose="020F0502020204030204" pitchFamily="34" charset="0"/>
              </a:rPr>
              <a:t> potřeby produkce krátkých kulturních filmů, které se staly povinnou součástí programu i v Belgii – natočili jich osm. </a:t>
            </a:r>
          </a:p>
          <a:p>
            <a:pPr>
              <a:lnSpc>
                <a:spcPct val="107000"/>
              </a:lnSpc>
              <a:spcAft>
                <a:spcPts val="800"/>
              </a:spcAft>
            </a:pPr>
            <a:r>
              <a:rPr lang="cs-CZ" sz="2000" dirty="0">
                <a:effectLst/>
                <a:latin typeface="Calibri" panose="020F0502020204030204" pitchFamily="34" charset="0"/>
                <a:ea typeface="Calibri" panose="020F0502020204030204" pitchFamily="34" charset="0"/>
                <a:cs typeface="Calibri" panose="020F0502020204030204" pitchFamily="34" charset="0"/>
              </a:rPr>
              <a:t>I když měl </a:t>
            </a:r>
            <a:r>
              <a:rPr lang="cs-CZ" sz="2000" dirty="0" err="1">
                <a:effectLst/>
                <a:latin typeface="Calibri" panose="020F0502020204030204" pitchFamily="34" charset="0"/>
                <a:ea typeface="Calibri" panose="020F0502020204030204" pitchFamily="34" charset="0"/>
                <a:cs typeface="Calibri" panose="020F0502020204030204" pitchFamily="34" charset="0"/>
              </a:rPr>
              <a:t>Vanderheyden</a:t>
            </a:r>
            <a:r>
              <a:rPr lang="cs-CZ" sz="2000" dirty="0">
                <a:effectLst/>
                <a:latin typeface="Calibri" panose="020F0502020204030204" pitchFamily="34" charset="0"/>
                <a:ea typeface="Calibri" panose="020F0502020204030204" pitchFamily="34" charset="0"/>
                <a:cs typeface="Calibri" panose="020F0502020204030204" pitchFamily="34" charset="0"/>
              </a:rPr>
              <a:t> prominentní pozici, Německo nemělo zájem podporovat belgickou produkci, ale rozšířit prostor pro německý film. </a:t>
            </a:r>
          </a:p>
          <a:p>
            <a:endParaRPr lang="cs-CZ" dirty="0"/>
          </a:p>
        </p:txBody>
      </p:sp>
    </p:spTree>
    <p:extLst>
      <p:ext uri="{BB962C8B-B14F-4D97-AF65-F5344CB8AC3E}">
        <p14:creationId xmlns:p14="http://schemas.microsoft.com/office/powerpoint/2010/main" val="62111105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097280" y="286604"/>
            <a:ext cx="10058400" cy="833280"/>
          </a:xfrm>
        </p:spPr>
        <p:txBody>
          <a:bodyPr/>
          <a:lstStyle/>
          <a:p>
            <a:r>
              <a:rPr lang="cs-CZ" dirty="0"/>
              <a:t>Hvězdy německého filmu v Belgii</a:t>
            </a:r>
            <a:endParaRPr lang="en-GB" dirty="0"/>
          </a:p>
        </p:txBody>
      </p:sp>
      <p:sp>
        <p:nvSpPr>
          <p:cNvPr id="7" name="Zástupný symbol pro text 6"/>
          <p:cNvSpPr>
            <a:spLocks noGrp="1"/>
          </p:cNvSpPr>
          <p:nvPr>
            <p:ph type="body" idx="1"/>
          </p:nvPr>
        </p:nvSpPr>
        <p:spPr/>
        <p:txBody>
          <a:bodyPr/>
          <a:lstStyle/>
          <a:p>
            <a:r>
              <a:rPr lang="cs-CZ" dirty="0"/>
              <a:t>Belgický tisk o návštěvě Mariky </a:t>
            </a:r>
            <a:r>
              <a:rPr lang="cs-CZ" dirty="0" err="1"/>
              <a:t>Rökk</a:t>
            </a:r>
            <a:endParaRPr lang="en-GB" dirty="0"/>
          </a:p>
        </p:txBody>
      </p:sp>
      <p:pic>
        <p:nvPicPr>
          <p:cNvPr id="5" name="Zástupný symbol pro obsah 4"/>
          <p:cNvPicPr>
            <a:picLocks noGrp="1" noChangeAspect="1"/>
          </p:cNvPicPr>
          <p:nvPr>
            <p:ph sz="half" idx="2"/>
          </p:nvPr>
        </p:nvPicPr>
        <p:blipFill>
          <a:blip r:embed="rId2"/>
          <a:stretch>
            <a:fillRect/>
          </a:stretch>
        </p:blipFill>
        <p:spPr>
          <a:xfrm>
            <a:off x="6217920" y="2117868"/>
            <a:ext cx="4496999" cy="4019193"/>
          </a:xfrm>
          <a:prstGeom prst="rect">
            <a:avLst/>
          </a:prstGeom>
        </p:spPr>
      </p:pic>
      <p:pic>
        <p:nvPicPr>
          <p:cNvPr id="10" name="Obrázek 9"/>
          <p:cNvPicPr>
            <a:picLocks noChangeAspect="1"/>
          </p:cNvPicPr>
          <p:nvPr/>
        </p:nvPicPr>
        <p:blipFill>
          <a:blip r:embed="rId3"/>
          <a:stretch>
            <a:fillRect/>
          </a:stretch>
        </p:blipFill>
        <p:spPr>
          <a:xfrm>
            <a:off x="1853525" y="2415890"/>
            <a:ext cx="2879117" cy="3719553"/>
          </a:xfrm>
          <a:prstGeom prst="rect">
            <a:avLst/>
          </a:prstGeom>
        </p:spPr>
      </p:pic>
      <p:sp>
        <p:nvSpPr>
          <p:cNvPr id="3" name="Zástupný text 2">
            <a:extLst>
              <a:ext uri="{FF2B5EF4-FFF2-40B4-BE49-F238E27FC236}">
                <a16:creationId xmlns:a16="http://schemas.microsoft.com/office/drawing/2014/main" id="{174A946E-B5A1-8925-F7E6-811AF2DC599F}"/>
              </a:ext>
            </a:extLst>
          </p:cNvPr>
          <p:cNvSpPr>
            <a:spLocks noGrp="1"/>
          </p:cNvSpPr>
          <p:nvPr>
            <p:ph type="body" sz="quarter" idx="3"/>
          </p:nvPr>
        </p:nvSpPr>
        <p:spPr/>
        <p:txBody>
          <a:bodyPr/>
          <a:lstStyle/>
          <a:p>
            <a:endParaRPr lang="cs-CZ"/>
          </a:p>
        </p:txBody>
      </p:sp>
    </p:spTree>
    <p:extLst>
      <p:ext uri="{BB962C8B-B14F-4D97-AF65-F5344CB8AC3E}">
        <p14:creationId xmlns:p14="http://schemas.microsoft.com/office/powerpoint/2010/main" val="100988867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A5DD24-04C0-13D4-4209-6D0F95F361A5}"/>
              </a:ext>
            </a:extLst>
          </p:cNvPr>
          <p:cNvSpPr>
            <a:spLocks noGrp="1"/>
          </p:cNvSpPr>
          <p:nvPr>
            <p:ph type="title"/>
          </p:nvPr>
        </p:nvSpPr>
        <p:spPr/>
        <p:txBody>
          <a:bodyPr>
            <a:noAutofit/>
          </a:bodyPr>
          <a:lstStyle/>
          <a:p>
            <a:r>
              <a:rPr lang="cs-CZ" sz="3600" dirty="0"/>
              <a:t>Leden 1944, zasedání zástupců říšské kinematografie, referát ředitele společnosti Ufa Fritze </a:t>
            </a:r>
            <a:r>
              <a:rPr lang="cs-CZ" sz="3600" dirty="0" err="1"/>
              <a:t>Kaelbera</a:t>
            </a:r>
            <a:endParaRPr lang="cs-CZ" sz="3600" dirty="0"/>
          </a:p>
        </p:txBody>
      </p:sp>
      <p:sp>
        <p:nvSpPr>
          <p:cNvPr id="3" name="Zástupný obsah 2">
            <a:extLst>
              <a:ext uri="{FF2B5EF4-FFF2-40B4-BE49-F238E27FC236}">
                <a16:creationId xmlns:a16="http://schemas.microsoft.com/office/drawing/2014/main" id="{DA237689-6A5F-F250-09F7-BBDE999B39F4}"/>
              </a:ext>
            </a:extLst>
          </p:cNvPr>
          <p:cNvSpPr>
            <a:spLocks noGrp="1"/>
          </p:cNvSpPr>
          <p:nvPr>
            <p:ph idx="1"/>
          </p:nvPr>
        </p:nvSpPr>
        <p:spPr>
          <a:xfrm>
            <a:off x="359595" y="1654140"/>
            <a:ext cx="11445411" cy="4572000"/>
          </a:xfrm>
        </p:spPr>
        <p:txBody>
          <a:bodyPr>
            <a:normAutofit fontScale="85000" lnSpcReduction="10000"/>
          </a:bodyPr>
          <a:lstStyle/>
          <a:p>
            <a:pPr>
              <a:lnSpc>
                <a:spcPct val="170000"/>
              </a:lnSpc>
              <a:spcBef>
                <a:spcPts val="0"/>
              </a:spcBef>
              <a:spcAft>
                <a:spcPts val="0"/>
              </a:spcAft>
            </a:pPr>
            <a:r>
              <a:rPr lang="cs-CZ" dirty="0">
                <a:latin typeface="Times New Roman" panose="02020603050405020304" pitchFamily="18" charset="0"/>
                <a:cs typeface="Times New Roman" panose="02020603050405020304" pitchFamily="18" charset="0"/>
              </a:rPr>
              <a:t>„</a:t>
            </a:r>
            <a:r>
              <a:rPr lang="cs-CZ" sz="1800" b="0" i="0" u="none" strike="noStrike" baseline="0" dirty="0">
                <a:solidFill>
                  <a:srgbClr val="211D1E"/>
                </a:solidFill>
                <a:latin typeface="Times New Roman" panose="02020603050405020304" pitchFamily="18" charset="0"/>
                <a:cs typeface="Times New Roman" panose="02020603050405020304" pitchFamily="18" charset="0"/>
              </a:rPr>
              <a:t>Zahraniční oddělení společnosti Ufa obdrželo od německých produkčních firem v období od 1. dubna 1943 do 6. ledna 1944 celkem 54 filmů, z nichž většina už byla v zahraničí uvedena a další jsou k tomu připraveny. Z těchto 54 filmů je ovšem jen 6 použitelných ve všech zemích, 18 přichází v úvahu jen pro některé státy, dalších 20 je podmínečně použitelných na méně zajímavých trzích, zatímco zbývajících deset filmů nelze vyvézt vůbec. </a:t>
            </a:r>
          </a:p>
          <a:p>
            <a:pPr algn="just">
              <a:lnSpc>
                <a:spcPct val="170000"/>
              </a:lnSpc>
              <a:spcBef>
                <a:spcPts val="0"/>
              </a:spcBef>
              <a:spcAft>
                <a:spcPts val="0"/>
              </a:spcAft>
            </a:pPr>
            <a:r>
              <a:rPr lang="cs-CZ" sz="1800" b="0" i="0" u="none" strike="noStrike" baseline="0" dirty="0">
                <a:solidFill>
                  <a:srgbClr val="211D1E"/>
                </a:solidFill>
                <a:latin typeface="Times New Roman" panose="02020603050405020304" pitchFamily="18" charset="0"/>
                <a:cs typeface="Times New Roman" panose="02020603050405020304" pitchFamily="18" charset="0"/>
              </a:rPr>
              <a:t>Z produkčního hlediska nelze určit žádný obecně platný recept na filmy, které budou zaručeně úspěšné na zahraničních trzích. </a:t>
            </a:r>
          </a:p>
          <a:p>
            <a:pPr algn="just">
              <a:lnSpc>
                <a:spcPct val="170000"/>
              </a:lnSpc>
              <a:spcBef>
                <a:spcPts val="0"/>
              </a:spcBef>
              <a:spcAft>
                <a:spcPts val="0"/>
              </a:spcAft>
            </a:pPr>
            <a:r>
              <a:rPr lang="cs-CZ" sz="1800" b="0" i="0" u="none" strike="noStrike" baseline="0" dirty="0">
                <a:solidFill>
                  <a:srgbClr val="211D1E"/>
                </a:solidFill>
                <a:latin typeface="Times New Roman" panose="02020603050405020304" pitchFamily="18" charset="0"/>
                <a:cs typeface="Times New Roman" panose="02020603050405020304" pitchFamily="18" charset="0"/>
              </a:rPr>
              <a:t>V zahraničí jsou úspěšné tyto filmy: </a:t>
            </a:r>
          </a:p>
          <a:p>
            <a:pPr algn="just">
              <a:lnSpc>
                <a:spcPct val="170000"/>
              </a:lnSpc>
              <a:spcBef>
                <a:spcPts val="0"/>
              </a:spcBef>
              <a:spcAft>
                <a:spcPts val="0"/>
              </a:spcAft>
            </a:pPr>
            <a:r>
              <a:rPr lang="cs-CZ" sz="1800" b="0" i="0" u="none" strike="noStrike" baseline="0" dirty="0">
                <a:solidFill>
                  <a:srgbClr val="211D1E"/>
                </a:solidFill>
                <a:latin typeface="Times New Roman" panose="02020603050405020304" pitchFamily="18" charset="0"/>
                <a:cs typeface="Times New Roman" panose="02020603050405020304" pitchFamily="18" charset="0"/>
              </a:rPr>
              <a:t>1) Filmy s mezinárodně známou a oblíbenou hvězdou; </a:t>
            </a:r>
          </a:p>
          <a:p>
            <a:pPr algn="just">
              <a:lnSpc>
                <a:spcPct val="170000"/>
              </a:lnSpc>
              <a:spcBef>
                <a:spcPts val="0"/>
              </a:spcBef>
              <a:spcAft>
                <a:spcPts val="0"/>
              </a:spcAft>
            </a:pPr>
            <a:r>
              <a:rPr lang="cs-CZ" sz="1800" b="0" i="0" u="none" strike="noStrike" baseline="0" dirty="0">
                <a:solidFill>
                  <a:srgbClr val="211D1E"/>
                </a:solidFill>
                <a:latin typeface="Times New Roman" panose="02020603050405020304" pitchFamily="18" charset="0"/>
                <a:cs typeface="Times New Roman" panose="02020603050405020304" pitchFamily="18" charset="0"/>
              </a:rPr>
              <a:t>2) Filmy zdařilé z hlediska námětu, režie i hereckých výkonů; </a:t>
            </a:r>
          </a:p>
          <a:p>
            <a:pPr algn="just">
              <a:lnSpc>
                <a:spcPct val="170000"/>
              </a:lnSpc>
              <a:spcBef>
                <a:spcPts val="0"/>
              </a:spcBef>
              <a:spcAft>
                <a:spcPts val="0"/>
              </a:spcAft>
            </a:pPr>
            <a:r>
              <a:rPr lang="cs-CZ" sz="1800" b="0" i="0" u="none" strike="noStrike" baseline="0" dirty="0">
                <a:solidFill>
                  <a:srgbClr val="211D1E"/>
                </a:solidFill>
                <a:latin typeface="Times New Roman" panose="02020603050405020304" pitchFamily="18" charset="0"/>
                <a:cs typeface="Times New Roman" panose="02020603050405020304" pitchFamily="18" charset="0"/>
              </a:rPr>
              <a:t>3) Velké hudební filmy všeho druhu. </a:t>
            </a:r>
          </a:p>
          <a:p>
            <a:pPr algn="just">
              <a:lnSpc>
                <a:spcPct val="170000"/>
              </a:lnSpc>
              <a:spcBef>
                <a:spcPts val="0"/>
              </a:spcBef>
              <a:spcAft>
                <a:spcPts val="0"/>
              </a:spcAft>
            </a:pPr>
            <a:r>
              <a:rPr lang="cs-CZ" sz="1800" b="0" i="0" u="none" strike="noStrike" baseline="0" dirty="0">
                <a:solidFill>
                  <a:srgbClr val="211D1E"/>
                </a:solidFill>
                <a:latin typeface="Times New Roman" panose="02020603050405020304" pitchFamily="18" charset="0"/>
                <a:cs typeface="Times New Roman" panose="02020603050405020304" pitchFamily="18" charset="0"/>
              </a:rPr>
              <a:t>K tomu pak ještě přistupují film ze dvou oblastí, ve kterých se německý film už řadu let těší té nejlepší pověsti: </a:t>
            </a:r>
          </a:p>
          <a:p>
            <a:pPr algn="just">
              <a:lnSpc>
                <a:spcPct val="170000"/>
              </a:lnSpc>
              <a:spcBef>
                <a:spcPts val="0"/>
              </a:spcBef>
              <a:spcAft>
                <a:spcPts val="0"/>
              </a:spcAft>
            </a:pPr>
            <a:r>
              <a:rPr lang="pt-BR" sz="1800" b="0" i="0" u="none" strike="noStrike" baseline="0" dirty="0">
                <a:solidFill>
                  <a:srgbClr val="211D1E"/>
                </a:solidFill>
                <a:latin typeface="Times New Roman" panose="02020603050405020304" pitchFamily="18" charset="0"/>
                <a:cs typeface="Times New Roman" panose="02020603050405020304" pitchFamily="18" charset="0"/>
              </a:rPr>
              <a:t>4) (Vídeňské) operetní filmy a </a:t>
            </a:r>
          </a:p>
          <a:p>
            <a:pPr algn="just">
              <a:lnSpc>
                <a:spcPct val="170000"/>
              </a:lnSpc>
              <a:spcBef>
                <a:spcPts val="0"/>
              </a:spcBef>
              <a:spcAft>
                <a:spcPts val="0"/>
              </a:spcAft>
            </a:pPr>
            <a:r>
              <a:rPr lang="cs-CZ" sz="1800" b="0" i="0" u="none" strike="noStrike" baseline="0" dirty="0">
                <a:solidFill>
                  <a:srgbClr val="211D1E"/>
                </a:solidFill>
                <a:latin typeface="Times New Roman" panose="02020603050405020304" pitchFamily="18" charset="0"/>
                <a:cs typeface="Times New Roman" panose="02020603050405020304" pitchFamily="18" charset="0"/>
              </a:rPr>
              <a:t>5) Po technické stránce mimořádně zdařilé utopické filmy. </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421783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E8C59-BAAC-77EE-54F7-FFD75DC6BB8A}"/>
              </a:ext>
            </a:extLst>
          </p:cNvPr>
          <p:cNvSpPr>
            <a:spLocks noGrp="1"/>
          </p:cNvSpPr>
          <p:nvPr>
            <p:ph type="title"/>
          </p:nvPr>
        </p:nvSpPr>
        <p:spPr/>
        <p:txBody>
          <a:bodyPr/>
          <a:lstStyle/>
          <a:p>
            <a:r>
              <a:rPr lang="cs-CZ" dirty="0" err="1"/>
              <a:t>Kaelber</a:t>
            </a:r>
            <a:r>
              <a:rPr lang="cs-CZ" dirty="0"/>
              <a:t>:</a:t>
            </a:r>
          </a:p>
        </p:txBody>
      </p:sp>
      <p:sp>
        <p:nvSpPr>
          <p:cNvPr id="3" name="Zástupný obsah 2">
            <a:extLst>
              <a:ext uri="{FF2B5EF4-FFF2-40B4-BE49-F238E27FC236}">
                <a16:creationId xmlns:a16="http://schemas.microsoft.com/office/drawing/2014/main" id="{8DC2C931-A519-D43E-4EF5-E583ED2D33C1}"/>
              </a:ext>
            </a:extLst>
          </p:cNvPr>
          <p:cNvSpPr>
            <a:spLocks noGrp="1"/>
          </p:cNvSpPr>
          <p:nvPr>
            <p:ph idx="1"/>
          </p:nvPr>
        </p:nvSpPr>
        <p:spPr>
          <a:xfrm>
            <a:off x="544530" y="1845733"/>
            <a:ext cx="10972800" cy="4503695"/>
          </a:xfrm>
        </p:spPr>
        <p:txBody>
          <a:bodyPr>
            <a:normAutofit lnSpcReduction="10000"/>
          </a:bodyPr>
          <a:lstStyle/>
          <a:p>
            <a:pPr algn="just"/>
            <a:r>
              <a:rPr lang="cs-CZ" sz="2400" b="0" i="0" u="none" strike="noStrike" baseline="0" dirty="0">
                <a:solidFill>
                  <a:srgbClr val="211D1E"/>
                </a:solidFill>
                <a:latin typeface="Minion Pro"/>
              </a:rPr>
              <a:t>„…Kromě velkých a zajímavých látek je pro zahraniční trh klíčovou otázkou také otázka hereckého obsazení. Zahraniční publikum si žádá půvabné a sympatické osobnosti a mnohem hůře než němečtí diváci snáší, když jsou do rolí mladých milovníků obsazováni umělci pokročilého věku (</a:t>
            </a:r>
            <a:r>
              <a:rPr lang="cs-CZ" sz="2400" b="0" i="0" u="none" strike="noStrike" baseline="0" dirty="0" err="1">
                <a:solidFill>
                  <a:srgbClr val="211D1E"/>
                </a:solidFill>
                <a:latin typeface="Minion Pro"/>
              </a:rPr>
              <a:t>Birgel</a:t>
            </a:r>
            <a:r>
              <a:rPr lang="cs-CZ" sz="2400" b="0" i="0" u="none" strike="noStrike" baseline="0" dirty="0">
                <a:solidFill>
                  <a:srgbClr val="211D1E"/>
                </a:solidFill>
                <a:latin typeface="Minion Pro"/>
              </a:rPr>
              <a:t>, </a:t>
            </a:r>
            <a:r>
              <a:rPr lang="cs-CZ" sz="2400" b="0" i="0" u="none" strike="noStrike" baseline="0" dirty="0" err="1">
                <a:solidFill>
                  <a:srgbClr val="211D1E"/>
                </a:solidFill>
                <a:latin typeface="Minion Pro"/>
              </a:rPr>
              <a:t>Balser</a:t>
            </a:r>
            <a:r>
              <a:rPr lang="cs-CZ" sz="2400" b="0" i="0" u="none" strike="noStrike" baseline="0" dirty="0">
                <a:solidFill>
                  <a:srgbClr val="211D1E"/>
                </a:solidFill>
                <a:latin typeface="Minion Pro"/>
              </a:rPr>
              <a:t>, </a:t>
            </a:r>
            <a:r>
              <a:rPr lang="cs-CZ" sz="2400" b="0" i="0" u="none" strike="noStrike" baseline="0" dirty="0" err="1">
                <a:solidFill>
                  <a:srgbClr val="211D1E"/>
                </a:solidFill>
                <a:latin typeface="Minion Pro"/>
              </a:rPr>
              <a:t>Rühmann</a:t>
            </a:r>
            <a:r>
              <a:rPr lang="cs-CZ" sz="2400" b="0" i="0" u="none" strike="noStrike" baseline="0" dirty="0">
                <a:solidFill>
                  <a:srgbClr val="211D1E"/>
                </a:solidFill>
                <a:latin typeface="Minion Pro"/>
              </a:rPr>
              <a:t>, Marian). </a:t>
            </a:r>
          </a:p>
          <a:p>
            <a:pPr algn="just"/>
            <a:r>
              <a:rPr lang="cs-CZ" sz="2400" b="0" i="0" u="none" strike="noStrike" baseline="0" dirty="0">
                <a:solidFill>
                  <a:srgbClr val="211D1E"/>
                </a:solidFill>
                <a:latin typeface="Minion Pro"/>
              </a:rPr>
              <a:t>Zahraniční publikum není tak kritické k uměleckému výkonu jednotlivých představitelů jako diváci němečtí. Požadavek půvabných, dobře oděných mladých žen a mužů stojí na prvním místě. Pokud chceme podpořit vliv německého filmu v zahraničí, musíme se snažit tato přání uspokojit. </a:t>
            </a:r>
          </a:p>
          <a:p>
            <a:pPr algn="just"/>
            <a:r>
              <a:rPr lang="cs-CZ" sz="2400" b="0" i="0" u="none" strike="noStrike" baseline="0" dirty="0">
                <a:solidFill>
                  <a:srgbClr val="211D1E"/>
                </a:solidFill>
                <a:latin typeface="Minion Pro"/>
              </a:rPr>
              <a:t>Ještě naléhavější než v případě mužských hereckých představitelů se jeví potřeba najít a úspěšně představit divákům nové německé ženy. </a:t>
            </a:r>
          </a:p>
          <a:p>
            <a:pPr algn="just"/>
            <a:r>
              <a:rPr lang="cs-CZ" sz="2400" b="1" i="0" u="none" strike="noStrike" baseline="0" dirty="0">
                <a:solidFill>
                  <a:srgbClr val="211D1E"/>
                </a:solidFill>
                <a:latin typeface="Minion Pro"/>
              </a:rPr>
              <a:t>Zlovolné zahraniční kruhy nám předhazují, že těmi nejoblíbenějšími hvězdami německého filmu jsou cizinci. Marika </a:t>
            </a:r>
            <a:r>
              <a:rPr lang="cs-CZ" sz="2400" b="1" i="0" u="none" strike="noStrike" baseline="0" dirty="0" err="1">
                <a:solidFill>
                  <a:srgbClr val="211D1E"/>
                </a:solidFill>
                <a:latin typeface="Minion Pro"/>
              </a:rPr>
              <a:t>Rökková</a:t>
            </a:r>
            <a:r>
              <a:rPr lang="cs-CZ" sz="2400" b="1" i="0" u="none" strike="noStrike" baseline="0" dirty="0">
                <a:solidFill>
                  <a:srgbClr val="211D1E"/>
                </a:solidFill>
                <a:latin typeface="Minion Pro"/>
              </a:rPr>
              <a:t> je Maďarka, </a:t>
            </a:r>
            <a:r>
              <a:rPr lang="cs-CZ" sz="2400" b="1" i="0" u="none" strike="noStrike" baseline="0" dirty="0" err="1">
                <a:solidFill>
                  <a:srgbClr val="211D1E"/>
                </a:solidFill>
                <a:latin typeface="Minion Pro"/>
              </a:rPr>
              <a:t>Zarah</a:t>
            </a:r>
            <a:r>
              <a:rPr lang="cs-CZ" sz="2400" b="1" i="0" u="none" strike="noStrike" baseline="0" dirty="0">
                <a:solidFill>
                  <a:srgbClr val="211D1E"/>
                </a:solidFill>
                <a:latin typeface="Minion Pro"/>
              </a:rPr>
              <a:t> </a:t>
            </a:r>
            <a:r>
              <a:rPr lang="cs-CZ" sz="2400" b="1" i="0" u="none" strike="noStrike" baseline="0" dirty="0" err="1">
                <a:solidFill>
                  <a:srgbClr val="211D1E"/>
                </a:solidFill>
                <a:latin typeface="Minion Pro"/>
              </a:rPr>
              <a:t>Leanderová</a:t>
            </a:r>
            <a:r>
              <a:rPr lang="cs-CZ" sz="2400" b="1" i="0" u="none" strike="noStrike" baseline="0" dirty="0">
                <a:solidFill>
                  <a:srgbClr val="211D1E"/>
                </a:solidFill>
                <a:latin typeface="Minion Pro"/>
              </a:rPr>
              <a:t> i Kristina </a:t>
            </a:r>
            <a:r>
              <a:rPr lang="cs-CZ" sz="2400" b="1" i="0" u="none" strike="noStrike" baseline="0" dirty="0" err="1">
                <a:solidFill>
                  <a:srgbClr val="211D1E"/>
                </a:solidFill>
                <a:latin typeface="Minion Pro"/>
              </a:rPr>
              <a:t>Söderbaumová</a:t>
            </a:r>
            <a:r>
              <a:rPr lang="cs-CZ" sz="2400" b="1" i="0" u="none" strike="noStrike" baseline="0" dirty="0">
                <a:solidFill>
                  <a:srgbClr val="211D1E"/>
                </a:solidFill>
                <a:latin typeface="Minion Pro"/>
              </a:rPr>
              <a:t> jsou Švédky, Ilse Wernerová zase Holanďanka.“</a:t>
            </a:r>
            <a:endParaRPr lang="cs-CZ" sz="2800" b="1" dirty="0"/>
          </a:p>
        </p:txBody>
      </p:sp>
    </p:spTree>
    <p:extLst>
      <p:ext uri="{BB962C8B-B14F-4D97-AF65-F5344CB8AC3E}">
        <p14:creationId xmlns:p14="http://schemas.microsoft.com/office/powerpoint/2010/main" val="1205454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pPr lvl="0"/>
            <a:r>
              <a:rPr lang="cs-CZ"/>
              <a:t>Okupovaná Evropa – trh pro německý film</a:t>
            </a:r>
            <a:endParaRPr lang="en-GB"/>
          </a:p>
        </p:txBody>
      </p:sp>
      <p:pic>
        <p:nvPicPr>
          <p:cNvPr id="2" name="Zástupný symbol pro obsah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36320" y="1846263"/>
            <a:ext cx="4722747" cy="4332078"/>
          </a:xfrm>
        </p:spPr>
      </p:pic>
      <p:sp>
        <p:nvSpPr>
          <p:cNvPr id="3" name="Zástupný symbol pro obsah 2"/>
          <p:cNvSpPr>
            <a:spLocks noGrp="1"/>
          </p:cNvSpPr>
          <p:nvPr>
            <p:ph sz="half" idx="2"/>
          </p:nvPr>
        </p:nvSpPr>
        <p:spPr/>
        <p:txBody>
          <a:bodyPr>
            <a:normAutofit lnSpcReduction="10000"/>
          </a:bodyPr>
          <a:lstStyle/>
          <a:p>
            <a:r>
              <a:rPr lang="cs-CZ" dirty="0"/>
              <a:t>Protektorát Čechy a Morava</a:t>
            </a:r>
          </a:p>
          <a:p>
            <a:r>
              <a:rPr lang="cs-CZ" dirty="0"/>
              <a:t>Polsko (Generální gouvernement)</a:t>
            </a:r>
          </a:p>
          <a:p>
            <a:r>
              <a:rPr lang="cs-CZ" dirty="0"/>
              <a:t>Dánsko</a:t>
            </a:r>
          </a:p>
          <a:p>
            <a:r>
              <a:rPr lang="cs-CZ" dirty="0"/>
              <a:t>Norsko</a:t>
            </a:r>
          </a:p>
          <a:p>
            <a:r>
              <a:rPr lang="cs-CZ" dirty="0"/>
              <a:t>Nizozemsko</a:t>
            </a:r>
          </a:p>
          <a:p>
            <a:r>
              <a:rPr lang="cs-CZ" dirty="0"/>
              <a:t>Belgie</a:t>
            </a:r>
          </a:p>
          <a:p>
            <a:r>
              <a:rPr lang="cs-CZ" dirty="0"/>
              <a:t>Lucembursko</a:t>
            </a:r>
          </a:p>
          <a:p>
            <a:r>
              <a:rPr lang="cs-CZ" dirty="0"/>
              <a:t>Francie</a:t>
            </a:r>
          </a:p>
          <a:p>
            <a:r>
              <a:rPr lang="cs-CZ" dirty="0"/>
              <a:t>(Rakousko, Řecko, Jugoslávie, Maďarsko, Slovensko)</a:t>
            </a:r>
          </a:p>
          <a:p>
            <a:endParaRPr lang="en-GB" dirty="0"/>
          </a:p>
        </p:txBody>
      </p:sp>
    </p:spTree>
    <p:extLst>
      <p:ext uri="{BB962C8B-B14F-4D97-AF65-F5344CB8AC3E}">
        <p14:creationId xmlns:p14="http://schemas.microsoft.com/office/powerpoint/2010/main" val="2819337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t>Filmová produkce nacistického Německa</a:t>
            </a:r>
            <a:endParaRPr lang="en-GB"/>
          </a:p>
        </p:txBody>
      </p:sp>
      <p:sp>
        <p:nvSpPr>
          <p:cNvPr id="4" name="Zástupný symbol pro text 3"/>
          <p:cNvSpPr>
            <a:spLocks noGrp="1"/>
          </p:cNvSpPr>
          <p:nvPr>
            <p:ph type="body" idx="1"/>
          </p:nvPr>
        </p:nvSpPr>
        <p:spPr/>
        <p:txBody>
          <a:bodyPr/>
          <a:lstStyle/>
          <a:p>
            <a:endParaRPr lang="en-GB"/>
          </a:p>
        </p:txBody>
      </p:sp>
      <p:sp>
        <p:nvSpPr>
          <p:cNvPr id="3" name="Zástupný symbol pro obsah 2"/>
          <p:cNvSpPr>
            <a:spLocks noGrp="1"/>
          </p:cNvSpPr>
          <p:nvPr>
            <p:ph sz="half" idx="2"/>
          </p:nvPr>
        </p:nvSpPr>
        <p:spPr/>
        <p:txBody>
          <a:bodyPr>
            <a:normAutofit/>
          </a:bodyPr>
          <a:lstStyle/>
          <a:p>
            <a:r>
              <a:rPr lang="cs-CZ"/>
              <a:t>v letech 1933-45 natočeno 1097 hraných filmů</a:t>
            </a:r>
            <a:endParaRPr lang="cs-CZ" i="1"/>
          </a:p>
          <a:p>
            <a:r>
              <a:rPr lang="cs-CZ"/>
              <a:t> </a:t>
            </a:r>
            <a:endParaRPr lang="en-GB"/>
          </a:p>
        </p:txBody>
      </p:sp>
      <p:sp>
        <p:nvSpPr>
          <p:cNvPr id="5" name="Zástupný symbol pro text 4"/>
          <p:cNvSpPr>
            <a:spLocks noGrp="1"/>
          </p:cNvSpPr>
          <p:nvPr>
            <p:ph type="body" sz="quarter" idx="3"/>
          </p:nvPr>
        </p:nvSpPr>
        <p:spPr>
          <a:xfrm>
            <a:off x="6217920" y="1846052"/>
            <a:ext cx="4937760" cy="566222"/>
          </a:xfrm>
        </p:spPr>
        <p:txBody>
          <a:bodyPr/>
          <a:lstStyle/>
          <a:p>
            <a:endParaRPr lang="en-GB"/>
          </a:p>
        </p:txBody>
      </p:sp>
      <p:sp>
        <p:nvSpPr>
          <p:cNvPr id="6" name="Zástupný symbol pro obsah 5"/>
          <p:cNvSpPr>
            <a:spLocks noGrp="1"/>
          </p:cNvSpPr>
          <p:nvPr>
            <p:ph sz="quarter" idx="4"/>
          </p:nvPr>
        </p:nvSpPr>
        <p:spPr/>
        <p:txBody>
          <a:bodyPr>
            <a:normAutofit/>
          </a:bodyPr>
          <a:lstStyle/>
          <a:p>
            <a:r>
              <a:rPr lang="cs-CZ"/>
              <a:t>1933 – 114                                      1934 – 129</a:t>
            </a:r>
            <a:endParaRPr lang="en-GB"/>
          </a:p>
          <a:p>
            <a:r>
              <a:rPr lang="cs-CZ"/>
              <a:t>1935 – 92                                        1936 – 112</a:t>
            </a:r>
            <a:endParaRPr lang="en-GB"/>
          </a:p>
          <a:p>
            <a:r>
              <a:rPr lang="cs-CZ"/>
              <a:t>1937 – 94                                        1938 – 93</a:t>
            </a:r>
            <a:endParaRPr lang="en-GB"/>
          </a:p>
          <a:p>
            <a:r>
              <a:rPr lang="cs-CZ"/>
              <a:t>1939 – 111                                      1940 – 85</a:t>
            </a:r>
            <a:endParaRPr lang="en-GB"/>
          </a:p>
          <a:p>
            <a:r>
              <a:rPr lang="cs-CZ"/>
              <a:t>1941 – 67                                        1942 – 57</a:t>
            </a:r>
            <a:endParaRPr lang="en-GB"/>
          </a:p>
          <a:p>
            <a:r>
              <a:rPr lang="cs-CZ"/>
              <a:t>1943 – 78                                        1944 – 64</a:t>
            </a:r>
            <a:endParaRPr lang="en-GB"/>
          </a:p>
          <a:p>
            <a:endParaRPr lang="en-GB"/>
          </a:p>
        </p:txBody>
      </p:sp>
    </p:spTree>
    <p:extLst>
      <p:ext uri="{BB962C8B-B14F-4D97-AF65-F5344CB8AC3E}">
        <p14:creationId xmlns:p14="http://schemas.microsoft.com/office/powerpoint/2010/main" val="411742024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22CFED-E96B-84CE-63D7-85D1004A527C}"/>
              </a:ext>
            </a:extLst>
          </p:cNvPr>
          <p:cNvSpPr>
            <a:spLocks noGrp="1"/>
          </p:cNvSpPr>
          <p:nvPr>
            <p:ph type="title"/>
          </p:nvPr>
        </p:nvSpPr>
        <p:spPr/>
        <p:txBody>
          <a:bodyPr/>
          <a:lstStyle/>
          <a:p>
            <a:endParaRPr lang="cs-CZ" dirty="0"/>
          </a:p>
        </p:txBody>
      </p:sp>
      <p:pic>
        <p:nvPicPr>
          <p:cNvPr id="1028" name="Picture 4">
            <a:extLst>
              <a:ext uri="{FF2B5EF4-FFF2-40B4-BE49-F238E27FC236}">
                <a16:creationId xmlns:a16="http://schemas.microsoft.com/office/drawing/2014/main" id="{9A5FB2CF-61C4-206E-36A3-4D6C1CD665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0374" y="286603"/>
            <a:ext cx="4132211" cy="5800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2527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7C4705-6B92-DCFD-666D-F2CE1AC0FDD1}"/>
              </a:ext>
            </a:extLst>
          </p:cNvPr>
          <p:cNvSpPr>
            <a:spLocks noGrp="1"/>
          </p:cNvSpPr>
          <p:nvPr>
            <p:ph type="title"/>
          </p:nvPr>
        </p:nvSpPr>
        <p:spPr/>
        <p:txBody>
          <a:bodyPr/>
          <a:lstStyle/>
          <a:p>
            <a:r>
              <a:rPr lang="cs-CZ" dirty="0"/>
              <a:t>Návštěvnost</a:t>
            </a:r>
          </a:p>
        </p:txBody>
      </p:sp>
      <p:graphicFrame>
        <p:nvGraphicFramePr>
          <p:cNvPr id="4" name="Zástupný obsah 3">
            <a:extLst>
              <a:ext uri="{FF2B5EF4-FFF2-40B4-BE49-F238E27FC236}">
                <a16:creationId xmlns:a16="http://schemas.microsoft.com/office/drawing/2014/main" id="{38B5B935-1A94-F39D-5FC6-B74DE8BEF370}"/>
              </a:ext>
            </a:extLst>
          </p:cNvPr>
          <p:cNvGraphicFramePr>
            <a:graphicFrameLocks noGrp="1"/>
          </p:cNvGraphicFramePr>
          <p:nvPr>
            <p:ph idx="1"/>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685758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D5AB93-3B58-D4AE-8FA0-D3893EEDDDD0}"/>
              </a:ext>
            </a:extLst>
          </p:cNvPr>
          <p:cNvSpPr>
            <a:spLocks noGrp="1"/>
          </p:cNvSpPr>
          <p:nvPr>
            <p:ph type="title"/>
          </p:nvPr>
        </p:nvSpPr>
        <p:spPr/>
        <p:txBody>
          <a:bodyPr/>
          <a:lstStyle/>
          <a:p>
            <a:r>
              <a:rPr lang="cs-CZ" dirty="0"/>
              <a:t>Produkce českých filmů</a:t>
            </a:r>
          </a:p>
        </p:txBody>
      </p:sp>
      <p:graphicFrame>
        <p:nvGraphicFramePr>
          <p:cNvPr id="4" name="Zástupný symbol pro obsah 3">
            <a:extLst>
              <a:ext uri="{FF2B5EF4-FFF2-40B4-BE49-F238E27FC236}">
                <a16:creationId xmlns:a16="http://schemas.microsoft.com/office/drawing/2014/main" id="{312B9ABA-00D4-FC86-0E36-8177F0D3579C}"/>
              </a:ext>
            </a:extLst>
          </p:cNvPr>
          <p:cNvGraphicFramePr>
            <a:graphicFrameLocks noGrp="1"/>
          </p:cNvGraphicFramePr>
          <p:nvPr>
            <p:ph idx="1"/>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781122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DE53BE-3EEA-4062-1098-12EC3A79AE8F}"/>
              </a:ext>
            </a:extLst>
          </p:cNvPr>
          <p:cNvSpPr>
            <a:spLocks noGrp="1"/>
          </p:cNvSpPr>
          <p:nvPr>
            <p:ph type="title"/>
          </p:nvPr>
        </p:nvSpPr>
        <p:spPr/>
        <p:txBody>
          <a:bodyPr/>
          <a:lstStyle/>
          <a:p>
            <a:r>
              <a:rPr lang="cs-CZ" dirty="0"/>
              <a:t>Podíl národních produkcí na půjčovném</a:t>
            </a:r>
          </a:p>
        </p:txBody>
      </p:sp>
      <p:graphicFrame>
        <p:nvGraphicFramePr>
          <p:cNvPr id="4" name="Zástupný symbol pro obsah 3">
            <a:extLst>
              <a:ext uri="{FF2B5EF4-FFF2-40B4-BE49-F238E27FC236}">
                <a16:creationId xmlns:a16="http://schemas.microsoft.com/office/drawing/2014/main" id="{B5824CDE-84B8-7F1C-DDA4-659BF85625C0}"/>
              </a:ext>
            </a:extLst>
          </p:cNvPr>
          <p:cNvGraphicFramePr>
            <a:graphicFrameLocks noGrp="1"/>
          </p:cNvGraphicFramePr>
          <p:nvPr>
            <p:ph idx="1"/>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262350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Počet premiér</a:t>
            </a:r>
          </a:p>
        </p:txBody>
      </p:sp>
      <p:graphicFrame>
        <p:nvGraphicFramePr>
          <p:cNvPr id="4" name="Zástupný symbol pro obsah 3"/>
          <p:cNvGraphicFramePr>
            <a:graphicFrameLocks noGrp="1"/>
          </p:cNvGraphicFramePr>
          <p:nvPr>
            <p:ph idx="1"/>
          </p:nvPr>
        </p:nvGraphicFramePr>
        <p:xfrm>
          <a:off x="2346325" y="1846264"/>
          <a:ext cx="7543800" cy="40227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bsah obrázku text, venku, ulice, bílé&#10;&#10;Popis byl vytvořen automaticky">
            <a:extLst>
              <a:ext uri="{FF2B5EF4-FFF2-40B4-BE49-F238E27FC236}">
                <a16:creationId xmlns:a16="http://schemas.microsoft.com/office/drawing/2014/main" id="{CD132DA1-CC3D-C89E-BE3E-C8969AC08F3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444" b="12575"/>
          <a:stretch/>
        </p:blipFill>
        <p:spPr bwMode="auto">
          <a:xfrm>
            <a:off x="20" y="10"/>
            <a:ext cx="12191980" cy="634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23412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135560" y="286605"/>
            <a:ext cx="7755200" cy="838140"/>
          </a:xfrm>
        </p:spPr>
        <p:txBody>
          <a:bodyPr>
            <a:normAutofit/>
          </a:bodyPr>
          <a:lstStyle/>
          <a:p>
            <a:r>
              <a:rPr lang="en-GB" sz="4400" b="1" dirty="0"/>
              <a:t>Marika</a:t>
            </a:r>
            <a:r>
              <a:rPr lang="cs-CZ" sz="4400" b="1" dirty="0"/>
              <a:t> tančí, zpívá a cvičí</a:t>
            </a:r>
          </a:p>
        </p:txBody>
      </p:sp>
      <p:sp>
        <p:nvSpPr>
          <p:cNvPr id="4" name="Zástupný symbol pro obsah 3"/>
          <p:cNvSpPr>
            <a:spLocks noGrp="1"/>
          </p:cNvSpPr>
          <p:nvPr>
            <p:ph sz="half" idx="1"/>
          </p:nvPr>
        </p:nvSpPr>
        <p:spPr>
          <a:xfrm>
            <a:off x="1631504" y="1844824"/>
            <a:ext cx="3775328" cy="4023360"/>
          </a:xfrm>
        </p:spPr>
        <p:txBody>
          <a:bodyPr>
            <a:normAutofit fontScale="70000" lnSpcReduction="20000"/>
          </a:bodyPr>
          <a:lstStyle/>
          <a:p>
            <a:r>
              <a:rPr lang="de-DE" b="1" i="1" dirty="0"/>
              <a:t>Leichte Kavallerie </a:t>
            </a:r>
            <a:r>
              <a:rPr lang="de-DE" dirty="0"/>
              <a:t>(Werner </a:t>
            </a:r>
            <a:r>
              <a:rPr lang="de-DE" dirty="0" err="1"/>
              <a:t>Hochbaum</a:t>
            </a:r>
            <a:r>
              <a:rPr lang="de-DE" dirty="0"/>
              <a:t>, 1935), </a:t>
            </a:r>
            <a:endParaRPr lang="cs-CZ" dirty="0"/>
          </a:p>
          <a:p>
            <a:r>
              <a:rPr lang="de-DE" b="1" i="1" dirty="0"/>
              <a:t>Heißes Blut </a:t>
            </a:r>
            <a:r>
              <a:rPr lang="de-DE" dirty="0"/>
              <a:t>(Georg Jacoby, 1936), </a:t>
            </a:r>
            <a:endParaRPr lang="cs-CZ" dirty="0"/>
          </a:p>
          <a:p>
            <a:r>
              <a:rPr lang="de-DE" b="1" i="1" dirty="0"/>
              <a:t>Und du mein Schatz fährst mit </a:t>
            </a:r>
            <a:r>
              <a:rPr lang="de-DE" dirty="0"/>
              <a:t>(Georg Jacoby, 1937), </a:t>
            </a:r>
            <a:endParaRPr lang="cs-CZ" dirty="0"/>
          </a:p>
          <a:p>
            <a:r>
              <a:rPr lang="en-GB" b="1" i="1" dirty="0"/>
              <a:t>Hallo Janine! </a:t>
            </a:r>
            <a:r>
              <a:rPr lang="en-GB" dirty="0"/>
              <a:t>(Carl </a:t>
            </a:r>
            <a:r>
              <a:rPr lang="en-GB" dirty="0" err="1"/>
              <a:t>Boese</a:t>
            </a:r>
            <a:r>
              <a:rPr lang="en-GB" dirty="0"/>
              <a:t>, 1939), </a:t>
            </a:r>
            <a:endParaRPr lang="cs-CZ" dirty="0"/>
          </a:p>
          <a:p>
            <a:r>
              <a:rPr lang="en-GB" b="1" i="1" dirty="0" err="1"/>
              <a:t>Gasparone</a:t>
            </a:r>
            <a:r>
              <a:rPr lang="en-GB" dirty="0"/>
              <a:t> (Georg Jacoby, 1937), </a:t>
            </a:r>
            <a:endParaRPr lang="cs-CZ" dirty="0"/>
          </a:p>
          <a:p>
            <a:r>
              <a:rPr lang="de-DE" b="1" i="1" dirty="0"/>
              <a:t>Eine Nacht im Mai </a:t>
            </a:r>
            <a:r>
              <a:rPr lang="de-DE" dirty="0"/>
              <a:t>(Georg Jacoby, 1938), </a:t>
            </a:r>
            <a:endParaRPr lang="cs-CZ" dirty="0"/>
          </a:p>
          <a:p>
            <a:r>
              <a:rPr lang="de-DE" b="1" i="1" dirty="0"/>
              <a:t>Es war eine rauschende Ballnacht </a:t>
            </a:r>
            <a:r>
              <a:rPr lang="de-DE" dirty="0"/>
              <a:t>(Carl </a:t>
            </a:r>
            <a:r>
              <a:rPr lang="de-DE" dirty="0" err="1"/>
              <a:t>Froelich</a:t>
            </a:r>
            <a:r>
              <a:rPr lang="de-DE" dirty="0"/>
              <a:t>, 1939), </a:t>
            </a:r>
            <a:endParaRPr lang="cs-CZ" dirty="0"/>
          </a:p>
          <a:p>
            <a:r>
              <a:rPr lang="de-DE" b="1" i="1" dirty="0" err="1"/>
              <a:t>Kora</a:t>
            </a:r>
            <a:r>
              <a:rPr lang="de-DE" b="1" i="1" dirty="0"/>
              <a:t> Terry </a:t>
            </a:r>
            <a:r>
              <a:rPr lang="de-DE" dirty="0"/>
              <a:t>(Georg Jacoby, 1940), </a:t>
            </a:r>
            <a:endParaRPr lang="cs-CZ" dirty="0"/>
          </a:p>
          <a:p>
            <a:r>
              <a:rPr lang="de-DE" b="1" i="1" dirty="0"/>
              <a:t>Tanz mit dem Kaiser </a:t>
            </a:r>
            <a:r>
              <a:rPr lang="de-DE" dirty="0"/>
              <a:t>(Georg Jacoby, 1941), </a:t>
            </a:r>
            <a:endParaRPr lang="cs-CZ" dirty="0"/>
          </a:p>
          <a:p>
            <a:r>
              <a:rPr lang="de-DE" b="1" i="1" dirty="0"/>
              <a:t>Die Frau meiner Träume </a:t>
            </a:r>
            <a:r>
              <a:rPr lang="de-DE" dirty="0"/>
              <a:t>(Georg Jacoby, 1944)</a:t>
            </a:r>
            <a:endParaRPr lang="cs-CZ" dirty="0"/>
          </a:p>
        </p:txBody>
      </p:sp>
      <p:pic>
        <p:nvPicPr>
          <p:cNvPr id="7" name="Zástupný symbol pro obsah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42853" y="1868472"/>
            <a:ext cx="5703877" cy="3999712"/>
          </a:xfrm>
        </p:spPr>
      </p:pic>
    </p:spTree>
    <p:extLst>
      <p:ext uri="{BB962C8B-B14F-4D97-AF65-F5344CB8AC3E}">
        <p14:creationId xmlns:p14="http://schemas.microsoft.com/office/powerpoint/2010/main" val="30987440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bsah obrázku diagram, mapa&#10;&#10;Popis byl vytvořen automaticky">
            <a:extLst>
              <a:ext uri="{FF2B5EF4-FFF2-40B4-BE49-F238E27FC236}">
                <a16:creationId xmlns:a16="http://schemas.microsoft.com/office/drawing/2014/main" id="{744BA8F9-0AAF-6114-A6EA-0C5FA044F41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048" b="17445"/>
          <a:stretch/>
        </p:blipFill>
        <p:spPr bwMode="auto">
          <a:xfrm>
            <a:off x="1046373" y="801793"/>
            <a:ext cx="10093666" cy="524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11832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CE67F2-7CEE-D2B8-E3D4-1B9B7A840B93}"/>
              </a:ext>
            </a:extLst>
          </p:cNvPr>
          <p:cNvSpPr>
            <a:spLocks noGrp="1"/>
          </p:cNvSpPr>
          <p:nvPr>
            <p:ph type="title"/>
          </p:nvPr>
        </p:nvSpPr>
        <p:spPr>
          <a:xfrm>
            <a:off x="1034796" y="5206784"/>
            <a:ext cx="10058400" cy="1036361"/>
          </a:xfrm>
        </p:spPr>
        <p:txBody>
          <a:bodyPr vert="horz" lIns="91440" tIns="45720" rIns="91440" bIns="45720" rtlCol="0" anchor="b">
            <a:normAutofit/>
          </a:bodyPr>
          <a:lstStyle/>
          <a:p>
            <a:r>
              <a:rPr lang="cs-CZ" sz="2400" b="1" dirty="0" err="1">
                <a:solidFill>
                  <a:schemeClr val="bg1"/>
                </a:solidFill>
              </a:rPr>
              <a:t>Quax</a:t>
            </a:r>
            <a:r>
              <a:rPr lang="cs-CZ" sz="2400" b="1" dirty="0">
                <a:solidFill>
                  <a:schemeClr val="bg1"/>
                </a:solidFill>
              </a:rPr>
              <a:t>, der </a:t>
            </a:r>
            <a:r>
              <a:rPr lang="cs-CZ" sz="2400" b="1" dirty="0" err="1">
                <a:solidFill>
                  <a:schemeClr val="bg1"/>
                </a:solidFill>
              </a:rPr>
              <a:t>Bruchpilot</a:t>
            </a:r>
            <a:r>
              <a:rPr lang="cs-CZ" sz="2400" b="1" dirty="0">
                <a:solidFill>
                  <a:schemeClr val="bg1"/>
                </a:solidFill>
              </a:rPr>
              <a:t>/</a:t>
            </a:r>
            <a:r>
              <a:rPr lang="cs-CZ" sz="2400" b="1" dirty="0" err="1">
                <a:solidFill>
                  <a:schemeClr val="bg1"/>
                </a:solidFill>
              </a:rPr>
              <a:t>Quax</a:t>
            </a:r>
            <a:r>
              <a:rPr lang="cs-CZ" sz="2400" b="1" dirty="0">
                <a:solidFill>
                  <a:schemeClr val="bg1"/>
                </a:solidFill>
              </a:rPr>
              <a:t>, pilot bez bázně a hany (1941, Kurt Hoffmann)</a:t>
            </a:r>
            <a:br>
              <a:rPr lang="cs-CZ" sz="2400" b="1" dirty="0">
                <a:solidFill>
                  <a:schemeClr val="bg1"/>
                </a:solidFill>
              </a:rPr>
            </a:br>
            <a:r>
              <a:rPr lang="cs-CZ" sz="2400" b="1" dirty="0" err="1">
                <a:solidFill>
                  <a:schemeClr val="bg1"/>
                </a:solidFill>
              </a:rPr>
              <a:t>Ich</a:t>
            </a:r>
            <a:r>
              <a:rPr lang="cs-CZ" sz="2400" b="1" dirty="0">
                <a:solidFill>
                  <a:schemeClr val="bg1"/>
                </a:solidFill>
              </a:rPr>
              <a:t> </a:t>
            </a:r>
            <a:r>
              <a:rPr lang="cs-CZ" sz="2400" b="1" dirty="0" err="1">
                <a:solidFill>
                  <a:schemeClr val="bg1"/>
                </a:solidFill>
              </a:rPr>
              <a:t>vertraue</a:t>
            </a:r>
            <a:r>
              <a:rPr lang="cs-CZ" sz="2400" b="1" dirty="0">
                <a:solidFill>
                  <a:schemeClr val="bg1"/>
                </a:solidFill>
              </a:rPr>
              <a:t> </a:t>
            </a:r>
            <a:r>
              <a:rPr lang="cs-CZ" sz="2400" b="1" dirty="0" err="1">
                <a:solidFill>
                  <a:schemeClr val="bg1"/>
                </a:solidFill>
              </a:rPr>
              <a:t>dir</a:t>
            </a:r>
            <a:r>
              <a:rPr lang="cs-CZ" sz="2400" b="1" dirty="0">
                <a:solidFill>
                  <a:schemeClr val="bg1"/>
                </a:solidFill>
              </a:rPr>
              <a:t> </a:t>
            </a:r>
            <a:r>
              <a:rPr lang="cs-CZ" sz="2400" b="1" dirty="0" err="1">
                <a:solidFill>
                  <a:schemeClr val="bg1"/>
                </a:solidFill>
              </a:rPr>
              <a:t>meine</a:t>
            </a:r>
            <a:r>
              <a:rPr lang="cs-CZ" sz="2400" b="1" dirty="0">
                <a:solidFill>
                  <a:schemeClr val="bg1"/>
                </a:solidFill>
              </a:rPr>
              <a:t> </a:t>
            </a:r>
            <a:r>
              <a:rPr lang="cs-CZ" sz="2400" b="1" dirty="0" err="1">
                <a:solidFill>
                  <a:schemeClr val="bg1"/>
                </a:solidFill>
              </a:rPr>
              <a:t>Frau</a:t>
            </a:r>
            <a:r>
              <a:rPr lang="cs-CZ" sz="2400" b="1" dirty="0">
                <a:solidFill>
                  <a:schemeClr val="bg1"/>
                </a:solidFill>
              </a:rPr>
              <a:t> </a:t>
            </a:r>
            <a:r>
              <a:rPr lang="cs-CZ" sz="2400" b="1" dirty="0" err="1">
                <a:solidFill>
                  <a:schemeClr val="bg1"/>
                </a:solidFill>
              </a:rPr>
              <a:t>an</a:t>
            </a:r>
            <a:r>
              <a:rPr lang="cs-CZ" sz="2400" b="1" dirty="0">
                <a:solidFill>
                  <a:schemeClr val="bg1"/>
                </a:solidFill>
              </a:rPr>
              <a:t>/Svěřuji svou ženu (1943, Kurt Hoffmann)</a:t>
            </a:r>
            <a:endParaRPr lang="en-US" sz="5400" b="1" dirty="0">
              <a:solidFill>
                <a:schemeClr val="bg1"/>
              </a:solidFill>
            </a:endParaRPr>
          </a:p>
        </p:txBody>
      </p:sp>
      <p:pic>
        <p:nvPicPr>
          <p:cNvPr id="5" name="Zástupný symbol pro obsah 6">
            <a:extLst>
              <a:ext uri="{FF2B5EF4-FFF2-40B4-BE49-F238E27FC236}">
                <a16:creationId xmlns:a16="http://schemas.microsoft.com/office/drawing/2014/main" id="{7FDAE66C-D14A-15A3-6A38-858AE1E88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07" y="1020383"/>
            <a:ext cx="5710382" cy="2988433"/>
          </a:xfrm>
          <a:prstGeom prst="rect">
            <a:avLst/>
          </a:prstGeom>
        </p:spPr>
      </p:pic>
      <p:pic>
        <p:nvPicPr>
          <p:cNvPr id="6" name="Zástupný symbol pro obsah 5">
            <a:extLst>
              <a:ext uri="{FF2B5EF4-FFF2-40B4-BE49-F238E27FC236}">
                <a16:creationId xmlns:a16="http://schemas.microsoft.com/office/drawing/2014/main" id="{E531D9BE-2012-BF1F-0CED-85F78A5604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24891" y="880402"/>
            <a:ext cx="5118182" cy="3122091"/>
          </a:xfrm>
          <a:prstGeom prst="rect">
            <a:avLst/>
          </a:prstGeom>
        </p:spPr>
      </p:pic>
    </p:spTree>
    <p:extLst>
      <p:ext uri="{BB962C8B-B14F-4D97-AF65-F5344CB8AC3E}">
        <p14:creationId xmlns:p14="http://schemas.microsoft.com/office/powerpoint/2010/main" val="196709729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12026" y="255072"/>
            <a:ext cx="4788365" cy="1450757"/>
          </a:xfrm>
        </p:spPr>
        <p:txBody>
          <a:bodyPr/>
          <a:lstStyle/>
          <a:p>
            <a:r>
              <a:rPr lang="cs-CZ" dirty="0"/>
              <a:t>                                 Kapitol</a:t>
            </a:r>
          </a:p>
        </p:txBody>
      </p:sp>
      <p:pic>
        <p:nvPicPr>
          <p:cNvPr id="8" name="Zástupný symbol pro obsah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5951984" y="3073438"/>
            <a:ext cx="4535660" cy="3096344"/>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677962"/>
            <a:ext cx="4176464" cy="5491820"/>
          </a:xfrm>
          <a:prstGeom prst="rect">
            <a:avLst/>
          </a:prstGeom>
        </p:spPr>
      </p:pic>
    </p:spTree>
    <p:extLst>
      <p:ext uri="{BB962C8B-B14F-4D97-AF65-F5344CB8AC3E}">
        <p14:creationId xmlns:p14="http://schemas.microsoft.com/office/powerpoint/2010/main" val="2044740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u="sng"/>
              <a:t>10. 1. 1942 – Ufa-Film </a:t>
            </a:r>
            <a:r>
              <a:rPr lang="cs-CZ" b="1" u="sng" err="1"/>
              <a:t>GmbH</a:t>
            </a:r>
            <a:r>
              <a:rPr lang="cs-CZ" b="1" u="sng"/>
              <a:t> – </a:t>
            </a:r>
            <a:r>
              <a:rPr lang="cs-CZ" b="1" u="sng" err="1"/>
              <a:t>Ufi</a:t>
            </a:r>
            <a:endParaRPr lang="en-GB"/>
          </a:p>
        </p:txBody>
      </p:sp>
      <p:sp>
        <p:nvSpPr>
          <p:cNvPr id="4" name="Zástupný symbol pro text 3"/>
          <p:cNvSpPr>
            <a:spLocks noGrp="1"/>
          </p:cNvSpPr>
          <p:nvPr>
            <p:ph type="body" idx="1"/>
          </p:nvPr>
        </p:nvSpPr>
        <p:spPr/>
        <p:txBody>
          <a:bodyPr/>
          <a:lstStyle/>
          <a:p>
            <a:endParaRPr lang="en-GB"/>
          </a:p>
        </p:txBody>
      </p:sp>
      <p:sp>
        <p:nvSpPr>
          <p:cNvPr id="3" name="Zástupný symbol pro obsah 2"/>
          <p:cNvSpPr>
            <a:spLocks noGrp="1"/>
          </p:cNvSpPr>
          <p:nvPr>
            <p:ph sz="half" idx="2"/>
          </p:nvPr>
        </p:nvSpPr>
        <p:spPr/>
        <p:txBody>
          <a:bodyPr/>
          <a:lstStyle/>
          <a:p>
            <a:r>
              <a:rPr lang="cs-CZ" i="1" err="1"/>
              <a:t>Staatseigen</a:t>
            </a:r>
            <a:endParaRPr lang="cs-CZ" i="1"/>
          </a:p>
          <a:p>
            <a:r>
              <a:rPr lang="cs-CZ" b="1"/>
              <a:t>UFA, </a:t>
            </a:r>
            <a:r>
              <a:rPr lang="cs-CZ" b="1" err="1"/>
              <a:t>Tobis</a:t>
            </a:r>
            <a:r>
              <a:rPr lang="cs-CZ" b="1"/>
              <a:t>, </a:t>
            </a:r>
            <a:r>
              <a:rPr lang="cs-CZ" b="1" err="1"/>
              <a:t>Terra</a:t>
            </a:r>
            <a:r>
              <a:rPr lang="cs-CZ" b="1"/>
              <a:t>, </a:t>
            </a:r>
            <a:r>
              <a:rPr lang="cs-CZ" b="1" err="1"/>
              <a:t>Bavaria</a:t>
            </a:r>
            <a:r>
              <a:rPr lang="cs-CZ" b="1"/>
              <a:t> Film, </a:t>
            </a:r>
            <a:r>
              <a:rPr lang="cs-CZ" b="1" err="1"/>
              <a:t>Berlin</a:t>
            </a:r>
            <a:r>
              <a:rPr lang="cs-CZ" b="1"/>
              <a:t>-Film, </a:t>
            </a:r>
            <a:r>
              <a:rPr lang="cs-CZ" b="1" err="1"/>
              <a:t>Deutsche</a:t>
            </a:r>
            <a:r>
              <a:rPr lang="cs-CZ" b="1"/>
              <a:t> </a:t>
            </a:r>
            <a:r>
              <a:rPr lang="cs-CZ" b="1" err="1"/>
              <a:t>Zeichenfilm</a:t>
            </a:r>
            <a:r>
              <a:rPr lang="cs-CZ" b="1"/>
              <a:t>, </a:t>
            </a:r>
            <a:r>
              <a:rPr lang="cs-CZ" b="1" err="1"/>
              <a:t>Wien</a:t>
            </a:r>
            <a:r>
              <a:rPr lang="cs-CZ" b="1"/>
              <a:t>-Film, Prag-film</a:t>
            </a:r>
          </a:p>
          <a:p>
            <a:r>
              <a:rPr lang="cs-CZ" err="1"/>
              <a:t>Reichsfilmintendanz</a:t>
            </a:r>
            <a:r>
              <a:rPr lang="cs-CZ"/>
              <a:t> (Říšská filmová intendance – jako centrála pro dramaturgické a umělecké vedení) – v čele </a:t>
            </a:r>
            <a:r>
              <a:rPr lang="cs-CZ" b="1" u="sng" err="1"/>
              <a:t>Reichsfilmintendant</a:t>
            </a:r>
            <a:r>
              <a:rPr lang="cs-CZ" b="1" u="sng"/>
              <a:t> Dr. Fritz </a:t>
            </a:r>
            <a:r>
              <a:rPr lang="cs-CZ" b="1" u="sng" err="1"/>
              <a:t>Hippler</a:t>
            </a:r>
            <a:endParaRPr lang="en-GB"/>
          </a:p>
        </p:txBody>
      </p:sp>
      <p:sp>
        <p:nvSpPr>
          <p:cNvPr id="5" name="Zástupný symbol pro text 4"/>
          <p:cNvSpPr>
            <a:spLocks noGrp="1"/>
          </p:cNvSpPr>
          <p:nvPr>
            <p:ph type="body" sz="quarter" idx="3"/>
          </p:nvPr>
        </p:nvSpPr>
        <p:spPr/>
        <p:txBody>
          <a:bodyPr/>
          <a:lstStyle/>
          <a:p>
            <a:endParaRPr lang="en-GB"/>
          </a:p>
        </p:txBody>
      </p:sp>
      <p:pic>
        <p:nvPicPr>
          <p:cNvPr id="7" name="Zástupný symbol pro obsah 3"/>
          <p:cNvPicPr>
            <a:picLocks noGrp="1" noChangeAspect="1"/>
          </p:cNvPicPr>
          <p:nvPr>
            <p:ph sz="quarter" idx="4"/>
          </p:nvPr>
        </p:nvPicPr>
        <p:blipFill>
          <a:blip r:embed="rId2"/>
          <a:stretch>
            <a:fillRect/>
          </a:stretch>
        </p:blipFill>
        <p:spPr>
          <a:xfrm>
            <a:off x="7428544" y="2065519"/>
            <a:ext cx="3301621" cy="3752140"/>
          </a:xfrm>
          <a:prstGeom prst="rect">
            <a:avLst/>
          </a:prstGeom>
        </p:spPr>
      </p:pic>
    </p:spTree>
    <p:extLst>
      <p:ext uri="{BB962C8B-B14F-4D97-AF65-F5344CB8AC3E}">
        <p14:creationId xmlns:p14="http://schemas.microsoft.com/office/powerpoint/2010/main" val="425809233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Vlasta Burian / Hans Moser</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68587" y="2249810"/>
            <a:ext cx="2789360" cy="3558518"/>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340" y="2234233"/>
            <a:ext cx="2710229" cy="3574097"/>
          </a:xfrm>
          <a:prstGeom prst="rect">
            <a:avLst/>
          </a:prstGeom>
        </p:spPr>
      </p:pic>
    </p:spTree>
    <p:extLst>
      <p:ext uri="{BB962C8B-B14F-4D97-AF65-F5344CB8AC3E}">
        <p14:creationId xmlns:p14="http://schemas.microsoft.com/office/powerpoint/2010/main" val="79339193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Alfred </a:t>
            </a:r>
            <a:r>
              <a:rPr lang="cs-CZ" b="1" dirty="0" err="1"/>
              <a:t>Greven</a:t>
            </a:r>
            <a:r>
              <a:rPr lang="cs-CZ" b="1" dirty="0"/>
              <a:t> a Continental </a:t>
            </a:r>
            <a:r>
              <a:rPr lang="cs-CZ" b="1" dirty="0" err="1"/>
              <a:t>Films</a:t>
            </a:r>
            <a:br>
              <a:rPr lang="en-GB" dirty="0"/>
            </a:br>
            <a:endParaRPr lang="en-GB" dirty="0"/>
          </a:p>
        </p:txBody>
      </p:sp>
      <p:sp>
        <p:nvSpPr>
          <p:cNvPr id="3" name="Zástupný symbol pro obsah 2"/>
          <p:cNvSpPr>
            <a:spLocks noGrp="1"/>
          </p:cNvSpPr>
          <p:nvPr>
            <p:ph sz="half" idx="1"/>
          </p:nvPr>
        </p:nvSpPr>
        <p:spPr/>
        <p:txBody>
          <a:bodyPr/>
          <a:lstStyle/>
          <a:p>
            <a:endParaRPr lang="en-GB" dirty="0"/>
          </a:p>
        </p:txBody>
      </p:sp>
      <p:sp>
        <p:nvSpPr>
          <p:cNvPr id="4" name="Zástupný symbol pro obsah 3"/>
          <p:cNvSpPr>
            <a:spLocks noGrp="1"/>
          </p:cNvSpPr>
          <p:nvPr>
            <p:ph sz="half" idx="2"/>
          </p:nvPr>
        </p:nvSpPr>
        <p:spPr/>
        <p:txBody>
          <a:bodyPr/>
          <a:lstStyle/>
          <a:p>
            <a:endParaRPr lang="en-GB"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2007" y="1845734"/>
            <a:ext cx="7140049" cy="4023360"/>
          </a:xfrm>
          <a:prstGeom prst="rect">
            <a:avLst/>
          </a:prstGeom>
        </p:spPr>
      </p:pic>
    </p:spTree>
    <p:extLst>
      <p:ext uri="{BB962C8B-B14F-4D97-AF65-F5344CB8AC3E}">
        <p14:creationId xmlns:p14="http://schemas.microsoft.com/office/powerpoint/2010/main" val="171587530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dirty="0"/>
          </a:p>
        </p:txBody>
      </p:sp>
      <p:pic>
        <p:nvPicPr>
          <p:cNvPr id="5" name="Zástupný symbol pro obsah 4"/>
          <p:cNvPicPr>
            <a:picLocks noGrp="1" noChangeAspect="1"/>
          </p:cNvPicPr>
          <p:nvPr>
            <p:ph sz="half" idx="1"/>
          </p:nvPr>
        </p:nvPicPr>
        <p:blipFill>
          <a:blip r:embed="rId3"/>
          <a:stretch>
            <a:fillRect/>
          </a:stretch>
        </p:blipFill>
        <p:spPr>
          <a:xfrm>
            <a:off x="69350" y="2264228"/>
            <a:ext cx="6122444" cy="3520447"/>
          </a:xfrm>
          <a:prstGeom prst="rect">
            <a:avLst/>
          </a:prstGeom>
        </p:spPr>
      </p:pic>
      <p:pic>
        <p:nvPicPr>
          <p:cNvPr id="7" name="Zástupný symbol pro obsah 6"/>
          <p:cNvPicPr>
            <a:picLocks noGrp="1" noChangeAspect="1"/>
          </p:cNvPicPr>
          <p:nvPr>
            <p:ph sz="half" idx="2"/>
          </p:nvPr>
        </p:nvPicPr>
        <p:blipFill>
          <a:blip r:embed="rId4"/>
          <a:stretch>
            <a:fillRect/>
          </a:stretch>
        </p:blipFill>
        <p:spPr>
          <a:xfrm>
            <a:off x="4692757" y="2255519"/>
            <a:ext cx="7359906" cy="3511360"/>
          </a:xfrm>
          <a:prstGeom prst="rect">
            <a:avLst/>
          </a:prstGeom>
        </p:spPr>
      </p:pic>
    </p:spTree>
    <p:extLst>
      <p:ext uri="{BB962C8B-B14F-4D97-AF65-F5344CB8AC3E}">
        <p14:creationId xmlns:p14="http://schemas.microsoft.com/office/powerpoint/2010/main" val="346428499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48C2AB7-CCA8-4605-8BE2-0040CFECFCAE}"/>
              </a:ext>
            </a:extLst>
          </p:cNvPr>
          <p:cNvSpPr>
            <a:spLocks noGrp="1"/>
          </p:cNvSpPr>
          <p:nvPr>
            <p:ph idx="4294967295"/>
          </p:nvPr>
        </p:nvSpPr>
        <p:spPr>
          <a:xfrm>
            <a:off x="551380" y="493161"/>
            <a:ext cx="10058400" cy="5622408"/>
          </a:xfrm>
        </p:spPr>
        <p:txBody>
          <a:bodyPr>
            <a:norm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Alfred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Greven</a:t>
            </a:r>
            <a:r>
              <a:rPr lang="cs-CZ" sz="1800" dirty="0">
                <a:effectLst/>
                <a:latin typeface="Calibri" panose="020F0502020204030204" pitchFamily="34" charset="0"/>
                <a:ea typeface="Calibri" panose="020F0502020204030204" pitchFamily="34" charset="0"/>
                <a:cs typeface="Times New Roman" panose="02020603050405020304" pitchFamily="18" charset="0"/>
              </a:rPr>
              <a:t> neodmítal německo-francouzskou mezikulturní spolupráci – oproti tomu Goebbels odmítal vznik jakéhokoli nového národního filmového průmyslu: </a:t>
            </a: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Deníky: „není naším úkolem zásobovat Francouze kvalitními filmy </a:t>
            </a:r>
            <a:r>
              <a:rPr lang="cs-CZ" sz="1800" b="1" dirty="0">
                <a:effectLst/>
                <a:latin typeface="Calibri" panose="020F0502020204030204" pitchFamily="34" charset="0"/>
                <a:ea typeface="Calibri" panose="020F0502020204030204" pitchFamily="34" charset="0"/>
                <a:cs typeface="Times New Roman" panose="02020603050405020304" pitchFamily="18" charset="0"/>
              </a:rPr>
              <a:t>nebo jim dodávat snímky odpovídající jejich národní mentalitě. </a:t>
            </a:r>
            <a:r>
              <a:rPr lang="cs-CZ" sz="1800" dirty="0">
                <a:effectLst/>
                <a:latin typeface="Calibri" panose="020F0502020204030204" pitchFamily="34" charset="0"/>
                <a:ea typeface="Calibri" panose="020F0502020204030204" pitchFamily="34" charset="0"/>
                <a:cs typeface="Times New Roman" panose="02020603050405020304" pitchFamily="18" charset="0"/>
              </a:rPr>
              <a:t>Jestli jim stačí frivolní brak, pak se jim o něj postaráme. Musíme postupovat podobně, jako Američané v severní a jižní Americe. Musíme se stát dominantní filmařskou velmocí na evropském kontinentě. Byl by nesmysl budovat si svoji vlastní konkurenci. </a:t>
            </a:r>
            <a:r>
              <a:rPr lang="cs-CZ" sz="1800" b="1" dirty="0">
                <a:effectLst/>
                <a:latin typeface="Calibri" panose="020F0502020204030204" pitchFamily="34" charset="0"/>
                <a:ea typeface="Calibri" panose="020F0502020204030204" pitchFamily="34" charset="0"/>
                <a:cs typeface="Times New Roman" panose="02020603050405020304" pitchFamily="18" charset="0"/>
              </a:rPr>
              <a:t>Pokud budou v jiných zemích natáčeny filmy, pak musí mít jen lokální charakter.</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a:effectLst/>
                <a:latin typeface="Calibri" panose="020F0502020204030204" pitchFamily="34" charset="0"/>
                <a:ea typeface="Calibri" panose="020F0502020204030204" pitchFamily="34" charset="0"/>
                <a:cs typeface="Times New Roman" panose="02020603050405020304" pitchFamily="18" charset="0"/>
              </a:rPr>
              <a:t>Naším cílem je zabránit vzniku jakéhokoli nového národního filmového průmyslu – bude-li to nutné, tak i tím, že budeme najímat hvězdy a technické pracovníky na práci v Berlíně, Vídni nebo Mnichově.“ </a:t>
            </a:r>
            <a:r>
              <a:rPr lang="cs-CZ" sz="1800" dirty="0">
                <a:effectLst/>
                <a:latin typeface="Calibri" panose="020F0502020204030204" pitchFamily="34" charset="0"/>
                <a:ea typeface="Calibri" panose="020F0502020204030204" pitchFamily="34" charset="0"/>
                <a:cs typeface="Times New Roman" panose="02020603050405020304" pitchFamily="18" charset="0"/>
              </a:rPr>
              <a:t>(</a:t>
            </a:r>
            <a:r>
              <a:rPr lang="cs-CZ" sz="1800" b="1" dirty="0">
                <a:effectLst/>
                <a:latin typeface="Calibri" panose="020F0502020204030204" pitchFamily="34" charset="0"/>
                <a:ea typeface="Calibri" panose="020F0502020204030204" pitchFamily="34" charset="0"/>
                <a:cs typeface="Times New Roman" panose="02020603050405020304" pitchFamily="18" charset="0"/>
              </a:rPr>
              <a:t>zápis z května 1942</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cs-CZ" sz="1800" dirty="0" err="1">
                <a:effectLst/>
                <a:latin typeface="Calibri" panose="020F0502020204030204" pitchFamily="34" charset="0"/>
                <a:ea typeface="Calibri" panose="020F0502020204030204" pitchFamily="34" charset="0"/>
                <a:cs typeface="Times New Roman" panose="02020603050405020304" pitchFamily="18" charset="0"/>
              </a:rPr>
              <a:t>Greven</a:t>
            </a:r>
            <a:r>
              <a:rPr lang="cs-CZ" sz="1800" dirty="0">
                <a:effectLst/>
                <a:latin typeface="Calibri" panose="020F0502020204030204" pitchFamily="34" charset="0"/>
                <a:ea typeface="Calibri" panose="020F0502020204030204" pitchFamily="34" charset="0"/>
                <a:cs typeface="Times New Roman" panose="02020603050405020304" pitchFamily="18" charset="0"/>
              </a:rPr>
              <a:t> zastával ale jiný postoj – spíše svobodnější spolupráce, která bude v důsledku v kulturním a ekonomickém zájmu Německa. </a:t>
            </a:r>
          </a:p>
          <a:p>
            <a:pPr>
              <a:lnSpc>
                <a:spcPct val="107000"/>
              </a:lnSpc>
              <a:spcAft>
                <a:spcPts val="800"/>
              </a:spcAft>
            </a:pPr>
            <a:endParaRPr lang="cs-CZ" dirty="0"/>
          </a:p>
        </p:txBody>
      </p:sp>
    </p:spTree>
    <p:extLst>
      <p:ext uri="{BB962C8B-B14F-4D97-AF65-F5344CB8AC3E}">
        <p14:creationId xmlns:p14="http://schemas.microsoft.com/office/powerpoint/2010/main" val="39636814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3"/>
            <a:ext cx="10058400" cy="958723"/>
          </a:xfrm>
        </p:spPr>
        <p:txBody>
          <a:bodyPr>
            <a:normAutofit/>
          </a:bodyPr>
          <a:lstStyle/>
          <a:p>
            <a:r>
              <a:rPr lang="cs-CZ" dirty="0"/>
              <a:t>Continental </a:t>
            </a:r>
            <a:r>
              <a:rPr lang="cs-CZ" dirty="0" err="1"/>
              <a:t>Films</a:t>
            </a:r>
            <a:endParaRPr lang="en-GB" dirty="0"/>
          </a:p>
        </p:txBody>
      </p:sp>
      <p:sp>
        <p:nvSpPr>
          <p:cNvPr id="3" name="Zástupný symbol pro obsah 2"/>
          <p:cNvSpPr>
            <a:spLocks noGrp="1"/>
          </p:cNvSpPr>
          <p:nvPr>
            <p:ph sz="half" idx="1"/>
          </p:nvPr>
        </p:nvSpPr>
        <p:spPr>
          <a:xfrm>
            <a:off x="609599" y="1600200"/>
            <a:ext cx="4937760" cy="4791455"/>
          </a:xfrm>
        </p:spPr>
        <p:txBody>
          <a:bodyPr>
            <a:normAutofit fontScale="25000" lnSpcReduction="20000"/>
          </a:bodyPr>
          <a:lstStyle/>
          <a:p>
            <a:pPr lvl="0">
              <a:spcBef>
                <a:spcPts val="0"/>
              </a:spcBef>
              <a:spcAft>
                <a:spcPts val="600"/>
              </a:spcAft>
            </a:pPr>
            <a:endParaRPr lang="cs-CZ" sz="4800" dirty="0"/>
          </a:p>
          <a:p>
            <a:pPr lvl="0">
              <a:spcBef>
                <a:spcPts val="0"/>
              </a:spcBef>
              <a:spcAft>
                <a:spcPts val="600"/>
              </a:spcAft>
            </a:pPr>
            <a:r>
              <a:rPr lang="cs-CZ" sz="5600" dirty="0"/>
              <a:t>1941: </a:t>
            </a:r>
            <a:r>
              <a:rPr lang="cs-CZ" sz="5600" u="sng" dirty="0">
                <a:hlinkClick r:id="rId2" tooltip="Mord am Weihnachtsabend"/>
              </a:rPr>
              <a:t>Mord </a:t>
            </a:r>
            <a:r>
              <a:rPr lang="cs-CZ" sz="5600" u="sng" dirty="0" err="1">
                <a:hlinkClick r:id="rId2" tooltip="Mord am Weihnachtsabend"/>
              </a:rPr>
              <a:t>am</a:t>
            </a:r>
            <a:r>
              <a:rPr lang="cs-CZ" sz="5600" u="sng" dirty="0">
                <a:hlinkClick r:id="rId2" tooltip="Mord am Weihnachtsabend"/>
              </a:rPr>
              <a:t> </a:t>
            </a:r>
            <a:r>
              <a:rPr lang="cs-CZ" sz="5600" u="sng" dirty="0" err="1">
                <a:hlinkClick r:id="rId2" tooltip="Mord am Weihnachtsabend"/>
              </a:rPr>
              <a:t>Weihnachtsabend</a:t>
            </a:r>
            <a:r>
              <a:rPr lang="cs-CZ" sz="5600" dirty="0"/>
              <a:t> </a:t>
            </a:r>
            <a:r>
              <a:rPr lang="cs-CZ" sz="5600" i="1" dirty="0"/>
              <a:t>(</a:t>
            </a:r>
            <a:r>
              <a:rPr lang="cs-CZ" sz="5600" i="1" dirty="0" err="1"/>
              <a:t>L'Assassinat</a:t>
            </a:r>
            <a:r>
              <a:rPr lang="cs-CZ" sz="5600" i="1" dirty="0"/>
              <a:t> </a:t>
            </a:r>
            <a:r>
              <a:rPr lang="cs-CZ" sz="5600" i="1" dirty="0" err="1"/>
              <a:t>du</a:t>
            </a:r>
            <a:r>
              <a:rPr lang="cs-CZ" sz="5600" i="1" dirty="0"/>
              <a:t> </a:t>
            </a:r>
            <a:r>
              <a:rPr lang="cs-CZ" sz="5600" i="1" dirty="0" err="1"/>
              <a:t>père</a:t>
            </a:r>
            <a:r>
              <a:rPr lang="cs-CZ" sz="5600" i="1" dirty="0"/>
              <a:t> </a:t>
            </a:r>
            <a:r>
              <a:rPr lang="cs-CZ" sz="5600" i="1" dirty="0" err="1"/>
              <a:t>Noël</a:t>
            </a:r>
            <a:r>
              <a:rPr lang="cs-CZ" sz="5600" i="1" dirty="0"/>
              <a:t>)</a:t>
            </a:r>
            <a:r>
              <a:rPr lang="cs-CZ" sz="5600" dirty="0"/>
              <a:t> von Christian-</a:t>
            </a:r>
            <a:r>
              <a:rPr lang="cs-CZ" sz="5600" dirty="0" err="1"/>
              <a:t>Jaque</a:t>
            </a:r>
            <a:endParaRPr lang="en-GB" sz="5600" dirty="0"/>
          </a:p>
          <a:p>
            <a:pPr lvl="0">
              <a:spcBef>
                <a:spcPts val="0"/>
              </a:spcBef>
              <a:spcAft>
                <a:spcPts val="600"/>
              </a:spcAft>
            </a:pPr>
            <a:r>
              <a:rPr lang="cs-CZ" sz="5600" dirty="0"/>
              <a:t>1941: </a:t>
            </a:r>
            <a:r>
              <a:rPr lang="cs-CZ" sz="5600" dirty="0" err="1"/>
              <a:t>Sie</a:t>
            </a:r>
            <a:r>
              <a:rPr lang="cs-CZ" sz="5600" dirty="0"/>
              <a:t> </a:t>
            </a:r>
            <a:r>
              <a:rPr lang="cs-CZ" sz="5600" dirty="0" err="1"/>
              <a:t>waren</a:t>
            </a:r>
            <a:r>
              <a:rPr lang="cs-CZ" sz="5600" dirty="0"/>
              <a:t> </a:t>
            </a:r>
            <a:r>
              <a:rPr lang="cs-CZ" sz="5600" dirty="0" err="1"/>
              <a:t>sechs</a:t>
            </a:r>
            <a:r>
              <a:rPr lang="cs-CZ" sz="5600" dirty="0"/>
              <a:t> </a:t>
            </a:r>
            <a:r>
              <a:rPr lang="cs-CZ" sz="5600" i="1" dirty="0"/>
              <a:t>(</a:t>
            </a:r>
            <a:r>
              <a:rPr lang="cs-CZ" sz="5600" i="1" dirty="0" err="1"/>
              <a:t>Le</a:t>
            </a:r>
            <a:r>
              <a:rPr lang="cs-CZ" sz="5600" i="1" dirty="0"/>
              <a:t> </a:t>
            </a:r>
            <a:r>
              <a:rPr lang="cs-CZ" sz="5600" i="1" dirty="0" err="1"/>
              <a:t>Dernier</a:t>
            </a:r>
            <a:r>
              <a:rPr lang="cs-CZ" sz="5600" i="1" dirty="0"/>
              <a:t> des </a:t>
            </a:r>
            <a:r>
              <a:rPr lang="cs-CZ" sz="5600" i="1" dirty="0" err="1"/>
              <a:t>six</a:t>
            </a:r>
            <a:r>
              <a:rPr lang="cs-CZ" sz="5600" i="1" dirty="0"/>
              <a:t>)</a:t>
            </a:r>
            <a:r>
              <a:rPr lang="cs-CZ" sz="5600" dirty="0"/>
              <a:t> von </a:t>
            </a:r>
            <a:r>
              <a:rPr lang="cs-CZ" sz="5600" u="sng" dirty="0">
                <a:hlinkClick r:id="rId3" tooltip="Georges Lacombe (Filmregisseur)"/>
              </a:rPr>
              <a:t>Georges </a:t>
            </a:r>
            <a:r>
              <a:rPr lang="cs-CZ" sz="5600" u="sng" dirty="0" err="1">
                <a:hlinkClick r:id="rId3" tooltip="Georges Lacombe (Filmregisseur)"/>
              </a:rPr>
              <a:t>Lacombe</a:t>
            </a:r>
            <a:endParaRPr lang="en-GB" sz="5600" dirty="0"/>
          </a:p>
          <a:p>
            <a:pPr lvl="0">
              <a:spcBef>
                <a:spcPts val="0"/>
              </a:spcBef>
              <a:spcAft>
                <a:spcPts val="600"/>
              </a:spcAft>
            </a:pPr>
            <a:r>
              <a:rPr lang="cs-CZ" sz="5600" dirty="0"/>
              <a:t>1941: </a:t>
            </a:r>
            <a:r>
              <a:rPr lang="cs-CZ" sz="5600" dirty="0" err="1"/>
              <a:t>Ihr</a:t>
            </a:r>
            <a:r>
              <a:rPr lang="cs-CZ" sz="5600" dirty="0"/>
              <a:t> </a:t>
            </a:r>
            <a:r>
              <a:rPr lang="cs-CZ" sz="5600" dirty="0" err="1"/>
              <a:t>erstes</a:t>
            </a:r>
            <a:r>
              <a:rPr lang="cs-CZ" sz="5600" dirty="0"/>
              <a:t> Rendezvous </a:t>
            </a:r>
            <a:r>
              <a:rPr lang="cs-CZ" sz="5600" i="1" dirty="0"/>
              <a:t>(</a:t>
            </a:r>
            <a:r>
              <a:rPr lang="cs-CZ" sz="5600" i="1" dirty="0" err="1"/>
              <a:t>Premier</a:t>
            </a:r>
            <a:r>
              <a:rPr lang="cs-CZ" sz="5600" i="1" dirty="0"/>
              <a:t> rendez-vous)</a:t>
            </a:r>
            <a:r>
              <a:rPr lang="cs-CZ" sz="5600" dirty="0"/>
              <a:t> von </a:t>
            </a:r>
            <a:r>
              <a:rPr lang="cs-CZ" sz="5600" dirty="0" err="1"/>
              <a:t>Henri</a:t>
            </a:r>
            <a:r>
              <a:rPr lang="cs-CZ" sz="5600" dirty="0"/>
              <a:t> </a:t>
            </a:r>
            <a:r>
              <a:rPr lang="cs-CZ" sz="5600" dirty="0" err="1"/>
              <a:t>Decoin</a:t>
            </a:r>
            <a:endParaRPr lang="en-GB" sz="5600" dirty="0"/>
          </a:p>
          <a:p>
            <a:pPr lvl="0">
              <a:spcBef>
                <a:spcPts val="0"/>
              </a:spcBef>
              <a:spcAft>
                <a:spcPts val="600"/>
              </a:spcAft>
            </a:pPr>
            <a:r>
              <a:rPr lang="cs-CZ" sz="5600" dirty="0"/>
              <a:t>1941: Der </a:t>
            </a:r>
            <a:r>
              <a:rPr lang="cs-CZ" sz="5600" dirty="0" err="1"/>
              <a:t>goldene</a:t>
            </a:r>
            <a:r>
              <a:rPr lang="cs-CZ" sz="5600" dirty="0"/>
              <a:t> </a:t>
            </a:r>
            <a:r>
              <a:rPr lang="cs-CZ" sz="5600" dirty="0" err="1"/>
              <a:t>Schmetterling</a:t>
            </a:r>
            <a:r>
              <a:rPr lang="cs-CZ" sz="5600" dirty="0"/>
              <a:t> </a:t>
            </a:r>
            <a:r>
              <a:rPr lang="cs-CZ" sz="5600" i="1" dirty="0"/>
              <a:t>(</a:t>
            </a:r>
            <a:r>
              <a:rPr lang="cs-CZ" sz="5600" i="1" dirty="0" err="1"/>
              <a:t>Le</a:t>
            </a:r>
            <a:r>
              <a:rPr lang="cs-CZ" sz="5600" i="1" dirty="0"/>
              <a:t> Club des </a:t>
            </a:r>
            <a:r>
              <a:rPr lang="cs-CZ" sz="5600" i="1" dirty="0" err="1"/>
              <a:t>soupirants</a:t>
            </a:r>
            <a:r>
              <a:rPr lang="cs-CZ" sz="5600" i="1" dirty="0"/>
              <a:t>)</a:t>
            </a:r>
            <a:r>
              <a:rPr lang="cs-CZ" sz="5600" dirty="0"/>
              <a:t> von </a:t>
            </a:r>
            <a:r>
              <a:rPr lang="cs-CZ" sz="5600" u="sng" dirty="0">
                <a:hlinkClick r:id="rId4" tooltip="Maurice Gleize"/>
              </a:rPr>
              <a:t>Maurice </a:t>
            </a:r>
            <a:r>
              <a:rPr lang="cs-CZ" sz="5600" u="sng" dirty="0" err="1">
                <a:hlinkClick r:id="rId4" tooltip="Maurice Gleize"/>
              </a:rPr>
              <a:t>Gleize</a:t>
            </a:r>
            <a:endParaRPr lang="en-GB" sz="5600" dirty="0"/>
          </a:p>
          <a:p>
            <a:pPr lvl="0">
              <a:spcBef>
                <a:spcPts val="0"/>
              </a:spcBef>
              <a:spcAft>
                <a:spcPts val="600"/>
              </a:spcAft>
            </a:pPr>
            <a:r>
              <a:rPr lang="cs-CZ" sz="5600" dirty="0"/>
              <a:t>1941: </a:t>
            </a:r>
            <a:r>
              <a:rPr lang="cs-CZ" sz="5600" dirty="0" err="1"/>
              <a:t>Kinder</a:t>
            </a:r>
            <a:r>
              <a:rPr lang="cs-CZ" sz="5600" dirty="0"/>
              <a:t> vor der </a:t>
            </a:r>
            <a:r>
              <a:rPr lang="cs-CZ" sz="5600" dirty="0" err="1"/>
              <a:t>Ehe</a:t>
            </a:r>
            <a:r>
              <a:rPr lang="cs-CZ" sz="5600" dirty="0"/>
              <a:t> </a:t>
            </a:r>
            <a:r>
              <a:rPr lang="cs-CZ" sz="5600" i="1" dirty="0"/>
              <a:t>(</a:t>
            </a:r>
            <a:r>
              <a:rPr lang="cs-CZ" sz="5600" i="1" dirty="0" err="1"/>
              <a:t>Péchés</a:t>
            </a:r>
            <a:r>
              <a:rPr lang="cs-CZ" sz="5600" i="1" dirty="0"/>
              <a:t> de </a:t>
            </a:r>
            <a:r>
              <a:rPr lang="cs-CZ" sz="5600" i="1" dirty="0" err="1"/>
              <a:t>jeunesse</a:t>
            </a:r>
            <a:r>
              <a:rPr lang="cs-CZ" sz="5600" i="1" dirty="0"/>
              <a:t>)</a:t>
            </a:r>
            <a:r>
              <a:rPr lang="cs-CZ" sz="5600" dirty="0"/>
              <a:t> von </a:t>
            </a:r>
            <a:r>
              <a:rPr lang="cs-CZ" sz="5600" u="sng" dirty="0">
                <a:hlinkClick r:id="rId5" tooltip="Maurice Tourneur"/>
              </a:rPr>
              <a:t>Maurice </a:t>
            </a:r>
            <a:r>
              <a:rPr lang="cs-CZ" sz="5600" u="sng" dirty="0" err="1">
                <a:hlinkClick r:id="rId5" tooltip="Maurice Tourneur"/>
              </a:rPr>
              <a:t>Tourneur</a:t>
            </a:r>
            <a:endParaRPr lang="en-GB" sz="5600" dirty="0"/>
          </a:p>
          <a:p>
            <a:pPr lvl="0">
              <a:spcBef>
                <a:spcPts val="0"/>
              </a:spcBef>
              <a:spcAft>
                <a:spcPts val="600"/>
              </a:spcAft>
            </a:pPr>
            <a:r>
              <a:rPr lang="cs-CZ" sz="5600" dirty="0"/>
              <a:t>1941: </a:t>
            </a:r>
            <a:r>
              <a:rPr lang="cs-CZ" sz="5600" i="1" dirty="0"/>
              <a:t>Ne </a:t>
            </a:r>
            <a:r>
              <a:rPr lang="cs-CZ" sz="5600" i="1" dirty="0" err="1"/>
              <a:t>bougez</a:t>
            </a:r>
            <a:r>
              <a:rPr lang="cs-CZ" sz="5600" i="1" dirty="0"/>
              <a:t> plus</a:t>
            </a:r>
            <a:r>
              <a:rPr lang="cs-CZ" sz="5600" dirty="0"/>
              <a:t> von </a:t>
            </a:r>
            <a:r>
              <a:rPr lang="cs-CZ" sz="5600" u="sng" dirty="0" err="1">
                <a:hlinkClick r:id="rId6" tooltip="Pierre Caron (Regisseur)"/>
              </a:rPr>
              <a:t>Pierre</a:t>
            </a:r>
            <a:r>
              <a:rPr lang="cs-CZ" sz="5600" u="sng" dirty="0">
                <a:hlinkClick r:id="rId6" tooltip="Pierre Caron (Regisseur)"/>
              </a:rPr>
              <a:t> </a:t>
            </a:r>
            <a:r>
              <a:rPr lang="cs-CZ" sz="5600" u="sng" dirty="0" err="1">
                <a:hlinkClick r:id="rId6" tooltip="Pierre Caron (Regisseur)"/>
              </a:rPr>
              <a:t>Caron</a:t>
            </a:r>
            <a:endParaRPr lang="en-GB" sz="5600" dirty="0"/>
          </a:p>
          <a:p>
            <a:pPr lvl="0">
              <a:spcBef>
                <a:spcPts val="0"/>
              </a:spcBef>
              <a:spcAft>
                <a:spcPts val="600"/>
              </a:spcAft>
            </a:pPr>
            <a:r>
              <a:rPr lang="cs-CZ" sz="5600" dirty="0"/>
              <a:t>1941: </a:t>
            </a:r>
            <a:r>
              <a:rPr lang="cs-CZ" sz="5600" dirty="0" err="1"/>
              <a:t>Einmal</a:t>
            </a:r>
            <a:r>
              <a:rPr lang="cs-CZ" sz="5600" dirty="0"/>
              <a:t> </a:t>
            </a:r>
            <a:r>
              <a:rPr lang="cs-CZ" sz="5600" dirty="0" err="1"/>
              <a:t>im</a:t>
            </a:r>
            <a:r>
              <a:rPr lang="cs-CZ" sz="5600" dirty="0"/>
              <a:t> </a:t>
            </a:r>
            <a:r>
              <a:rPr lang="cs-CZ" sz="5600" dirty="0" err="1"/>
              <a:t>Jahr</a:t>
            </a:r>
            <a:r>
              <a:rPr lang="cs-CZ" sz="5600" dirty="0"/>
              <a:t> </a:t>
            </a:r>
            <a:r>
              <a:rPr lang="cs-CZ" sz="5600" i="1" dirty="0"/>
              <a:t>(</a:t>
            </a:r>
            <a:r>
              <a:rPr lang="cs-CZ" sz="5600" i="1" dirty="0" err="1"/>
              <a:t>Caprices</a:t>
            </a:r>
            <a:r>
              <a:rPr lang="cs-CZ" sz="5600" i="1" dirty="0"/>
              <a:t>)</a:t>
            </a:r>
            <a:r>
              <a:rPr lang="cs-CZ" sz="5600" dirty="0"/>
              <a:t> von </a:t>
            </a:r>
            <a:r>
              <a:rPr lang="cs-CZ" sz="5600" u="sng" dirty="0" err="1">
                <a:hlinkClick r:id="rId7" tooltip="Léo Joannon"/>
              </a:rPr>
              <a:t>Léo</a:t>
            </a:r>
            <a:r>
              <a:rPr lang="cs-CZ" sz="5600" u="sng" dirty="0">
                <a:hlinkClick r:id="rId7" tooltip="Léo Joannon"/>
              </a:rPr>
              <a:t> </a:t>
            </a:r>
            <a:r>
              <a:rPr lang="cs-CZ" sz="5600" u="sng" dirty="0" err="1">
                <a:hlinkClick r:id="rId7" tooltip="Léo Joannon"/>
              </a:rPr>
              <a:t>Joannon</a:t>
            </a:r>
            <a:endParaRPr lang="en-GB" sz="5600" dirty="0"/>
          </a:p>
          <a:p>
            <a:pPr lvl="0">
              <a:spcBef>
                <a:spcPts val="0"/>
              </a:spcBef>
              <a:spcAft>
                <a:spcPts val="600"/>
              </a:spcAft>
            </a:pPr>
            <a:r>
              <a:rPr lang="cs-CZ" sz="5600" dirty="0"/>
              <a:t>1941: </a:t>
            </a:r>
            <a:r>
              <a:rPr lang="cs-CZ" sz="5600" dirty="0" err="1"/>
              <a:t>Mademoiselle</a:t>
            </a:r>
            <a:r>
              <a:rPr lang="cs-CZ" sz="5600" dirty="0"/>
              <a:t> Bonaparte </a:t>
            </a:r>
            <a:r>
              <a:rPr lang="cs-CZ" sz="5600" i="1" dirty="0"/>
              <a:t>(</a:t>
            </a:r>
            <a:r>
              <a:rPr lang="cs-CZ" sz="5600" i="1" dirty="0" err="1"/>
              <a:t>Mam'zelle</a:t>
            </a:r>
            <a:r>
              <a:rPr lang="cs-CZ" sz="5600" i="1" dirty="0"/>
              <a:t> Bonaparte)</a:t>
            </a:r>
            <a:r>
              <a:rPr lang="cs-CZ" sz="5600" dirty="0"/>
              <a:t> von Maurice </a:t>
            </a:r>
            <a:r>
              <a:rPr lang="cs-CZ" sz="5600" dirty="0" err="1"/>
              <a:t>Tourneur</a:t>
            </a:r>
            <a:endParaRPr lang="en-GB" sz="5600" dirty="0"/>
          </a:p>
          <a:p>
            <a:pPr lvl="0">
              <a:spcBef>
                <a:spcPts val="0"/>
              </a:spcBef>
              <a:spcAft>
                <a:spcPts val="600"/>
              </a:spcAft>
            </a:pPr>
            <a:r>
              <a:rPr lang="cs-CZ" sz="5600" dirty="0"/>
              <a:t>1941: Annette </a:t>
            </a:r>
            <a:r>
              <a:rPr lang="cs-CZ" sz="5600" dirty="0" err="1"/>
              <a:t>und</a:t>
            </a:r>
            <a:r>
              <a:rPr lang="cs-CZ" sz="5600" dirty="0"/>
              <a:t> </a:t>
            </a:r>
            <a:r>
              <a:rPr lang="cs-CZ" sz="5600" dirty="0" err="1"/>
              <a:t>die</a:t>
            </a:r>
            <a:r>
              <a:rPr lang="cs-CZ" sz="5600" dirty="0"/>
              <a:t> </a:t>
            </a:r>
            <a:r>
              <a:rPr lang="cs-CZ" sz="5600" dirty="0" err="1"/>
              <a:t>blonde</a:t>
            </a:r>
            <a:r>
              <a:rPr lang="cs-CZ" sz="5600" dirty="0"/>
              <a:t> Dame </a:t>
            </a:r>
            <a:r>
              <a:rPr lang="cs-CZ" sz="5600" i="1" dirty="0"/>
              <a:t>(Annette et la </a:t>
            </a:r>
            <a:r>
              <a:rPr lang="cs-CZ" sz="5600" i="1" dirty="0" err="1"/>
              <a:t>dame</a:t>
            </a:r>
            <a:r>
              <a:rPr lang="cs-CZ" sz="5600" i="1" dirty="0"/>
              <a:t> </a:t>
            </a:r>
            <a:r>
              <a:rPr lang="cs-CZ" sz="5600" i="1" dirty="0" err="1"/>
              <a:t>blonde</a:t>
            </a:r>
            <a:r>
              <a:rPr lang="cs-CZ" sz="5600" i="1" dirty="0"/>
              <a:t>)</a:t>
            </a:r>
            <a:r>
              <a:rPr lang="cs-CZ" sz="5600" dirty="0"/>
              <a:t> von </a:t>
            </a:r>
            <a:r>
              <a:rPr lang="cs-CZ" sz="5600" u="sng" dirty="0">
                <a:hlinkClick r:id="rId8" tooltip="Jean Dréville"/>
              </a:rPr>
              <a:t>Jean </a:t>
            </a:r>
            <a:r>
              <a:rPr lang="cs-CZ" sz="5600" u="sng" dirty="0" err="1">
                <a:hlinkClick r:id="rId8" tooltip="Jean Dréville"/>
              </a:rPr>
              <a:t>Dréville</a:t>
            </a:r>
            <a:endParaRPr lang="en-GB" sz="5600" dirty="0"/>
          </a:p>
          <a:p>
            <a:pPr lvl="0">
              <a:spcBef>
                <a:spcPts val="0"/>
              </a:spcBef>
              <a:spcAft>
                <a:spcPts val="600"/>
              </a:spcAft>
            </a:pPr>
            <a:r>
              <a:rPr lang="cs-CZ" sz="5600" dirty="0"/>
              <a:t>1941: </a:t>
            </a:r>
            <a:r>
              <a:rPr lang="cs-CZ" sz="5600" dirty="0" err="1"/>
              <a:t>Symphonie</a:t>
            </a:r>
            <a:r>
              <a:rPr lang="cs-CZ" sz="5600" dirty="0"/>
              <a:t> der </a:t>
            </a:r>
            <a:r>
              <a:rPr lang="cs-CZ" sz="5600" dirty="0" err="1"/>
              <a:t>Liebe</a:t>
            </a:r>
            <a:r>
              <a:rPr lang="cs-CZ" sz="5600" dirty="0"/>
              <a:t> </a:t>
            </a:r>
            <a:r>
              <a:rPr lang="cs-CZ" sz="5600" i="1" dirty="0"/>
              <a:t>(La </a:t>
            </a:r>
            <a:r>
              <a:rPr lang="cs-CZ" sz="5600" i="1" dirty="0" err="1"/>
              <a:t>Symphonie</a:t>
            </a:r>
            <a:r>
              <a:rPr lang="cs-CZ" sz="5600" i="1" dirty="0"/>
              <a:t> </a:t>
            </a:r>
            <a:r>
              <a:rPr lang="cs-CZ" sz="5600" i="1" dirty="0" err="1"/>
              <a:t>fantastique</a:t>
            </a:r>
            <a:r>
              <a:rPr lang="cs-CZ" sz="5600" i="1" dirty="0"/>
              <a:t>)</a:t>
            </a:r>
            <a:r>
              <a:rPr lang="cs-CZ" sz="5600" dirty="0"/>
              <a:t> von Christian-</a:t>
            </a:r>
            <a:r>
              <a:rPr lang="cs-CZ" sz="5600" dirty="0" err="1"/>
              <a:t>Jaque</a:t>
            </a:r>
            <a:endParaRPr lang="en-GB" sz="5600" dirty="0"/>
          </a:p>
          <a:p>
            <a:pPr lvl="0">
              <a:spcBef>
                <a:spcPts val="0"/>
              </a:spcBef>
              <a:spcAft>
                <a:spcPts val="600"/>
              </a:spcAft>
            </a:pPr>
            <a:r>
              <a:rPr lang="cs-CZ" sz="5600" dirty="0"/>
              <a:t>1941: </a:t>
            </a:r>
            <a:r>
              <a:rPr lang="cs-CZ" sz="5600" dirty="0" err="1"/>
              <a:t>Das</a:t>
            </a:r>
            <a:r>
              <a:rPr lang="cs-CZ" sz="5600" dirty="0"/>
              <a:t> </a:t>
            </a:r>
            <a:r>
              <a:rPr lang="cs-CZ" sz="5600" dirty="0" err="1"/>
              <a:t>unheimliche</a:t>
            </a:r>
            <a:r>
              <a:rPr lang="cs-CZ" sz="5600" dirty="0"/>
              <a:t> </a:t>
            </a:r>
            <a:r>
              <a:rPr lang="cs-CZ" sz="5600" dirty="0" err="1"/>
              <a:t>Haus</a:t>
            </a:r>
            <a:r>
              <a:rPr lang="cs-CZ" sz="5600" dirty="0"/>
              <a:t> </a:t>
            </a:r>
            <a:r>
              <a:rPr lang="cs-CZ" sz="5600" i="1" dirty="0"/>
              <a:t>(Les </a:t>
            </a:r>
            <a:r>
              <a:rPr lang="cs-CZ" sz="5600" i="1" dirty="0" err="1"/>
              <a:t>Inconnus</a:t>
            </a:r>
            <a:r>
              <a:rPr lang="cs-CZ" sz="5600" i="1" dirty="0"/>
              <a:t> </a:t>
            </a:r>
            <a:r>
              <a:rPr lang="cs-CZ" sz="5600" i="1" dirty="0" err="1"/>
              <a:t>dans</a:t>
            </a:r>
            <a:r>
              <a:rPr lang="cs-CZ" sz="5600" i="1" dirty="0"/>
              <a:t> la </a:t>
            </a:r>
            <a:r>
              <a:rPr lang="cs-CZ" sz="5600" i="1" dirty="0" err="1"/>
              <a:t>maison</a:t>
            </a:r>
            <a:r>
              <a:rPr lang="cs-CZ" sz="5600" i="1" dirty="0"/>
              <a:t>)</a:t>
            </a:r>
            <a:r>
              <a:rPr lang="cs-CZ" sz="5600" dirty="0"/>
              <a:t> von </a:t>
            </a:r>
            <a:r>
              <a:rPr lang="cs-CZ" sz="5600" dirty="0" err="1"/>
              <a:t>Henri</a:t>
            </a:r>
            <a:r>
              <a:rPr lang="cs-CZ" sz="5600" dirty="0"/>
              <a:t> </a:t>
            </a:r>
            <a:r>
              <a:rPr lang="cs-CZ" sz="5600" dirty="0" err="1"/>
              <a:t>Decoin</a:t>
            </a:r>
            <a:endParaRPr lang="en-GB" sz="5600" dirty="0"/>
          </a:p>
          <a:p>
            <a:pPr lvl="0">
              <a:spcBef>
                <a:spcPts val="0"/>
              </a:spcBef>
              <a:spcAft>
                <a:spcPts val="600"/>
              </a:spcAft>
            </a:pPr>
            <a:r>
              <a:rPr lang="cs-CZ" sz="5600" dirty="0"/>
              <a:t>1942: </a:t>
            </a:r>
            <a:r>
              <a:rPr lang="cs-CZ" sz="5600" dirty="0" err="1"/>
              <a:t>Liebe</a:t>
            </a:r>
            <a:r>
              <a:rPr lang="cs-CZ" sz="5600" dirty="0"/>
              <a:t> </a:t>
            </a:r>
            <a:r>
              <a:rPr lang="cs-CZ" sz="5600" dirty="0" err="1"/>
              <a:t>im</a:t>
            </a:r>
            <a:r>
              <a:rPr lang="cs-CZ" sz="5600" dirty="0"/>
              <a:t> </a:t>
            </a:r>
            <a:r>
              <a:rPr lang="cs-CZ" sz="5600" dirty="0" err="1"/>
              <a:t>Süden</a:t>
            </a:r>
            <a:r>
              <a:rPr lang="cs-CZ" sz="5600" dirty="0"/>
              <a:t> </a:t>
            </a:r>
            <a:r>
              <a:rPr lang="cs-CZ" sz="5600" i="1" dirty="0"/>
              <a:t>(</a:t>
            </a:r>
            <a:r>
              <a:rPr lang="cs-CZ" sz="5600" i="1" dirty="0" err="1"/>
              <a:t>Simplet</a:t>
            </a:r>
            <a:r>
              <a:rPr lang="cs-CZ" sz="5600" i="1" dirty="0"/>
              <a:t>)</a:t>
            </a:r>
            <a:r>
              <a:rPr lang="cs-CZ" sz="5600" dirty="0"/>
              <a:t> von </a:t>
            </a:r>
            <a:r>
              <a:rPr lang="cs-CZ" sz="5600" u="sng" dirty="0" err="1">
                <a:hlinkClick r:id="rId9" tooltip="Fernandel"/>
              </a:rPr>
              <a:t>Fernandel</a:t>
            </a:r>
            <a:endParaRPr lang="en-GB" sz="5600" dirty="0"/>
          </a:p>
          <a:p>
            <a:pPr lvl="0">
              <a:spcBef>
                <a:spcPts val="0"/>
              </a:spcBef>
              <a:spcAft>
                <a:spcPts val="600"/>
              </a:spcAft>
            </a:pPr>
            <a:r>
              <a:rPr lang="cs-CZ" sz="5600" dirty="0"/>
              <a:t>1942: </a:t>
            </a:r>
            <a:r>
              <a:rPr lang="cs-CZ" sz="5600" i="1" dirty="0" err="1"/>
              <a:t>Mariage</a:t>
            </a:r>
            <a:r>
              <a:rPr lang="cs-CZ" sz="5600" i="1" dirty="0"/>
              <a:t> </a:t>
            </a:r>
            <a:r>
              <a:rPr lang="cs-CZ" sz="5600" i="1" dirty="0" err="1"/>
              <a:t>d'amour</a:t>
            </a:r>
            <a:r>
              <a:rPr lang="cs-CZ" sz="5600" dirty="0"/>
              <a:t> von </a:t>
            </a:r>
            <a:r>
              <a:rPr lang="cs-CZ" sz="5600" dirty="0" err="1"/>
              <a:t>Henri</a:t>
            </a:r>
            <a:r>
              <a:rPr lang="cs-CZ" sz="5600" dirty="0"/>
              <a:t> </a:t>
            </a:r>
            <a:r>
              <a:rPr lang="cs-CZ" sz="5600" dirty="0" err="1"/>
              <a:t>Decoin</a:t>
            </a:r>
            <a:endParaRPr lang="en-GB" sz="5600" dirty="0"/>
          </a:p>
          <a:p>
            <a:pPr lvl="0">
              <a:spcBef>
                <a:spcPts val="0"/>
              </a:spcBef>
              <a:spcAft>
                <a:spcPts val="600"/>
              </a:spcAft>
            </a:pPr>
            <a:r>
              <a:rPr lang="cs-CZ" sz="5600" dirty="0"/>
              <a:t>1942: Die </a:t>
            </a:r>
            <a:r>
              <a:rPr lang="cs-CZ" sz="5600" dirty="0" err="1"/>
              <a:t>falsche</a:t>
            </a:r>
            <a:r>
              <a:rPr lang="cs-CZ" sz="5600" dirty="0"/>
              <a:t> </a:t>
            </a:r>
            <a:r>
              <a:rPr lang="cs-CZ" sz="5600" dirty="0" err="1"/>
              <a:t>Mätresse</a:t>
            </a:r>
            <a:r>
              <a:rPr lang="cs-CZ" sz="5600" dirty="0"/>
              <a:t> </a:t>
            </a:r>
            <a:r>
              <a:rPr lang="cs-CZ" sz="5600" i="1" dirty="0"/>
              <a:t>(La </a:t>
            </a:r>
            <a:r>
              <a:rPr lang="cs-CZ" sz="5600" i="1" dirty="0" err="1"/>
              <a:t>Fausse</a:t>
            </a:r>
            <a:r>
              <a:rPr lang="cs-CZ" sz="5600" i="1" dirty="0"/>
              <a:t> </a:t>
            </a:r>
            <a:r>
              <a:rPr lang="cs-CZ" sz="5600" i="1" dirty="0" err="1"/>
              <a:t>Maîtresse</a:t>
            </a:r>
            <a:r>
              <a:rPr lang="cs-CZ" sz="5600" i="1" dirty="0"/>
              <a:t>)</a:t>
            </a:r>
            <a:r>
              <a:rPr lang="cs-CZ" sz="5600" dirty="0"/>
              <a:t> von André </a:t>
            </a:r>
            <a:r>
              <a:rPr lang="cs-CZ" sz="5600" dirty="0" err="1"/>
              <a:t>Cayatte</a:t>
            </a:r>
            <a:endParaRPr lang="en-GB" sz="5600" dirty="0"/>
          </a:p>
          <a:p>
            <a:endParaRPr lang="en-GB" dirty="0"/>
          </a:p>
        </p:txBody>
      </p:sp>
      <p:sp>
        <p:nvSpPr>
          <p:cNvPr id="4" name="Zástupný symbol pro obsah 3"/>
          <p:cNvSpPr>
            <a:spLocks noGrp="1"/>
          </p:cNvSpPr>
          <p:nvPr>
            <p:ph sz="half" idx="2"/>
          </p:nvPr>
        </p:nvSpPr>
        <p:spPr>
          <a:xfrm>
            <a:off x="5982789" y="1845734"/>
            <a:ext cx="5974080" cy="4676985"/>
          </a:xfrm>
        </p:spPr>
        <p:txBody>
          <a:bodyPr>
            <a:noAutofit/>
          </a:bodyPr>
          <a:lstStyle/>
          <a:p>
            <a:pPr lvl="0">
              <a:spcBef>
                <a:spcPts val="0"/>
              </a:spcBef>
              <a:spcAft>
                <a:spcPts val="600"/>
              </a:spcAft>
            </a:pPr>
            <a:r>
              <a:rPr lang="cs-CZ" sz="1400" dirty="0"/>
              <a:t>1942: </a:t>
            </a:r>
            <a:r>
              <a:rPr lang="cs-CZ" sz="1400" u="sng" dirty="0">
                <a:hlinkClick r:id="rId10" tooltip="Der Mörder wohnt Nr. 21"/>
              </a:rPr>
              <a:t>Der </a:t>
            </a:r>
            <a:r>
              <a:rPr lang="cs-CZ" sz="1400" u="sng" dirty="0" err="1">
                <a:hlinkClick r:id="rId10" tooltip="Der Mörder wohnt Nr. 21"/>
              </a:rPr>
              <a:t>Mörder</a:t>
            </a:r>
            <a:r>
              <a:rPr lang="cs-CZ" sz="1400" u="sng" dirty="0">
                <a:hlinkClick r:id="rId10" tooltip="Der Mörder wohnt Nr. 21"/>
              </a:rPr>
              <a:t> </a:t>
            </a:r>
            <a:r>
              <a:rPr lang="cs-CZ" sz="1400" u="sng" dirty="0" err="1">
                <a:hlinkClick r:id="rId10" tooltip="Der Mörder wohnt Nr. 21"/>
              </a:rPr>
              <a:t>wohnt</a:t>
            </a:r>
            <a:r>
              <a:rPr lang="cs-CZ" sz="1400" u="sng" dirty="0">
                <a:hlinkClick r:id="rId10" tooltip="Der Mörder wohnt Nr. 21"/>
              </a:rPr>
              <a:t> </a:t>
            </a:r>
            <a:r>
              <a:rPr lang="cs-CZ" sz="1400" u="sng" dirty="0" err="1">
                <a:hlinkClick r:id="rId10" tooltip="Der Mörder wohnt Nr. 21"/>
              </a:rPr>
              <a:t>Nr</a:t>
            </a:r>
            <a:r>
              <a:rPr lang="cs-CZ" sz="1400" u="sng" dirty="0">
                <a:hlinkClick r:id="rId10" tooltip="Der Mörder wohnt Nr. 21"/>
              </a:rPr>
              <a:t>. 21</a:t>
            </a:r>
            <a:r>
              <a:rPr lang="cs-CZ" sz="1400" dirty="0"/>
              <a:t> </a:t>
            </a:r>
            <a:r>
              <a:rPr lang="cs-CZ" sz="1400" i="1" dirty="0"/>
              <a:t>(</a:t>
            </a:r>
            <a:r>
              <a:rPr lang="cs-CZ" sz="1400" i="1" dirty="0" err="1"/>
              <a:t>L'assassin</a:t>
            </a:r>
            <a:r>
              <a:rPr lang="cs-CZ" sz="1400" i="1" dirty="0"/>
              <a:t> habite au 21)</a:t>
            </a:r>
            <a:r>
              <a:rPr lang="cs-CZ" sz="1400" dirty="0"/>
              <a:t> von </a:t>
            </a:r>
            <a:r>
              <a:rPr lang="cs-CZ" sz="1400" dirty="0" err="1"/>
              <a:t>Henri</a:t>
            </a:r>
            <a:r>
              <a:rPr lang="cs-CZ" sz="1400" dirty="0"/>
              <a:t>-Georges </a:t>
            </a:r>
            <a:r>
              <a:rPr lang="cs-CZ" sz="1400" dirty="0" err="1"/>
              <a:t>Clouzot</a:t>
            </a:r>
            <a:endParaRPr lang="en-GB" sz="1400" dirty="0"/>
          </a:p>
          <a:p>
            <a:pPr lvl="0">
              <a:spcBef>
                <a:spcPts val="0"/>
              </a:spcBef>
              <a:spcAft>
                <a:spcPts val="600"/>
              </a:spcAft>
            </a:pPr>
            <a:r>
              <a:rPr lang="cs-CZ" sz="1400" dirty="0"/>
              <a:t>1942: </a:t>
            </a:r>
            <a:r>
              <a:rPr lang="cs-CZ" sz="1400" i="1" dirty="0" err="1"/>
              <a:t>Défense</a:t>
            </a:r>
            <a:r>
              <a:rPr lang="cs-CZ" sz="1400" i="1" dirty="0"/>
              <a:t> </a:t>
            </a:r>
            <a:r>
              <a:rPr lang="cs-CZ" sz="1400" i="1" dirty="0" err="1"/>
              <a:t>d'aimer</a:t>
            </a:r>
            <a:endParaRPr lang="en-GB" sz="1400" dirty="0"/>
          </a:p>
          <a:p>
            <a:pPr lvl="0">
              <a:spcBef>
                <a:spcPts val="0"/>
              </a:spcBef>
              <a:spcAft>
                <a:spcPts val="600"/>
              </a:spcAft>
            </a:pPr>
            <a:r>
              <a:rPr lang="cs-CZ" sz="1400" dirty="0"/>
              <a:t>1942: </a:t>
            </a:r>
            <a:r>
              <a:rPr lang="cs-CZ" sz="1400" u="sng" dirty="0">
                <a:hlinkClick r:id="rId11" tooltip="Die Teufelshand"/>
              </a:rPr>
              <a:t>Die </a:t>
            </a:r>
            <a:r>
              <a:rPr lang="cs-CZ" sz="1400" u="sng" dirty="0" err="1">
                <a:hlinkClick r:id="rId11" tooltip="Die Teufelshand"/>
              </a:rPr>
              <a:t>Teufelshand</a:t>
            </a:r>
            <a:r>
              <a:rPr lang="cs-CZ" sz="1400" dirty="0"/>
              <a:t> </a:t>
            </a:r>
            <a:r>
              <a:rPr lang="cs-CZ" sz="1400" i="1" dirty="0"/>
              <a:t>(La </a:t>
            </a:r>
            <a:r>
              <a:rPr lang="cs-CZ" sz="1400" i="1" dirty="0" err="1"/>
              <a:t>Main</a:t>
            </a:r>
            <a:r>
              <a:rPr lang="cs-CZ" sz="1400" i="1" dirty="0"/>
              <a:t> </a:t>
            </a:r>
            <a:r>
              <a:rPr lang="cs-CZ" sz="1400" i="1" dirty="0" err="1"/>
              <a:t>du</a:t>
            </a:r>
            <a:r>
              <a:rPr lang="cs-CZ" sz="1400" i="1" dirty="0"/>
              <a:t> </a:t>
            </a:r>
            <a:r>
              <a:rPr lang="cs-CZ" sz="1400" i="1" dirty="0" err="1"/>
              <a:t>diable</a:t>
            </a:r>
            <a:r>
              <a:rPr lang="cs-CZ" sz="1400" i="1" dirty="0"/>
              <a:t>)</a:t>
            </a:r>
            <a:r>
              <a:rPr lang="cs-CZ" sz="1400" dirty="0"/>
              <a:t> von Maurice </a:t>
            </a:r>
            <a:r>
              <a:rPr lang="cs-CZ" sz="1400" dirty="0" err="1"/>
              <a:t>Tourneur</a:t>
            </a:r>
            <a:endParaRPr lang="en-GB" sz="1400" dirty="0"/>
          </a:p>
          <a:p>
            <a:pPr lvl="0">
              <a:spcBef>
                <a:spcPts val="0"/>
              </a:spcBef>
              <a:spcAft>
                <a:spcPts val="600"/>
              </a:spcAft>
            </a:pPr>
            <a:r>
              <a:rPr lang="cs-CZ" sz="1400" dirty="0"/>
              <a:t>1942: </a:t>
            </a:r>
            <a:r>
              <a:rPr lang="cs-CZ" sz="1400" i="1" dirty="0" err="1"/>
              <a:t>Picpus</a:t>
            </a:r>
            <a:r>
              <a:rPr lang="cs-CZ" sz="1400" i="1" dirty="0"/>
              <a:t> (Komisař </a:t>
            </a:r>
            <a:r>
              <a:rPr lang="cs-CZ" sz="1400" i="1" dirty="0" err="1"/>
              <a:t>Maigret</a:t>
            </a:r>
            <a:r>
              <a:rPr lang="cs-CZ" sz="1400" i="1" dirty="0"/>
              <a:t> zasahuje; Richard </a:t>
            </a:r>
            <a:r>
              <a:rPr lang="cs-CZ" sz="1400" i="1" dirty="0" err="1"/>
              <a:t>Pottier</a:t>
            </a:r>
            <a:r>
              <a:rPr lang="cs-CZ" sz="1400" i="1" dirty="0"/>
              <a:t>)</a:t>
            </a:r>
            <a:endParaRPr lang="en-GB" sz="1400" dirty="0"/>
          </a:p>
          <a:p>
            <a:pPr lvl="0">
              <a:spcBef>
                <a:spcPts val="0"/>
              </a:spcBef>
              <a:spcAft>
                <a:spcPts val="600"/>
              </a:spcAft>
            </a:pPr>
            <a:r>
              <a:rPr lang="cs-CZ" sz="1400" dirty="0"/>
              <a:t>1943: </a:t>
            </a:r>
            <a:r>
              <a:rPr lang="cs-CZ" sz="1400" i="1" dirty="0" err="1"/>
              <a:t>Vingt-cinq</a:t>
            </a:r>
            <a:r>
              <a:rPr lang="cs-CZ" sz="1400" i="1" dirty="0"/>
              <a:t> </a:t>
            </a:r>
            <a:r>
              <a:rPr lang="cs-CZ" sz="1400" i="1" dirty="0" err="1"/>
              <a:t>ans</a:t>
            </a:r>
            <a:r>
              <a:rPr lang="cs-CZ" sz="1400" i="1" dirty="0"/>
              <a:t> de </a:t>
            </a:r>
            <a:r>
              <a:rPr lang="cs-CZ" sz="1400" i="1" dirty="0" err="1"/>
              <a:t>bonheur</a:t>
            </a:r>
            <a:r>
              <a:rPr lang="cs-CZ" sz="1400" dirty="0"/>
              <a:t> von </a:t>
            </a:r>
            <a:r>
              <a:rPr lang="cs-CZ" sz="1400" u="sng" dirty="0">
                <a:hlinkClick r:id="rId12" tooltip="René Jayet (Seite nicht vorhanden)"/>
              </a:rPr>
              <a:t>René </a:t>
            </a:r>
            <a:r>
              <a:rPr lang="cs-CZ" sz="1400" u="sng" dirty="0" err="1">
                <a:hlinkClick r:id="rId12" tooltip="René Jayet (Seite nicht vorhanden)"/>
              </a:rPr>
              <a:t>Jayet</a:t>
            </a:r>
            <a:endParaRPr lang="en-GB" sz="1400" dirty="0"/>
          </a:p>
          <a:p>
            <a:pPr lvl="0">
              <a:spcBef>
                <a:spcPts val="0"/>
              </a:spcBef>
              <a:spcAft>
                <a:spcPts val="600"/>
              </a:spcAft>
            </a:pPr>
            <a:r>
              <a:rPr lang="cs-CZ" sz="1400" dirty="0"/>
              <a:t>1943: </a:t>
            </a:r>
            <a:r>
              <a:rPr lang="cs-CZ" sz="1400" dirty="0" err="1"/>
              <a:t>Paradies</a:t>
            </a:r>
            <a:r>
              <a:rPr lang="cs-CZ" sz="1400" dirty="0"/>
              <a:t> der </a:t>
            </a:r>
            <a:r>
              <a:rPr lang="cs-CZ" sz="1400" dirty="0" err="1"/>
              <a:t>Damen</a:t>
            </a:r>
            <a:r>
              <a:rPr lang="cs-CZ" sz="1400" dirty="0"/>
              <a:t> </a:t>
            </a:r>
            <a:r>
              <a:rPr lang="cs-CZ" sz="1400" i="1" dirty="0"/>
              <a:t>(Au </a:t>
            </a:r>
            <a:r>
              <a:rPr lang="cs-CZ" sz="1400" i="1" dirty="0" err="1"/>
              <a:t>Bonheur</a:t>
            </a:r>
            <a:r>
              <a:rPr lang="cs-CZ" sz="1400" i="1" dirty="0"/>
              <a:t> des </a:t>
            </a:r>
            <a:r>
              <a:rPr lang="cs-CZ" sz="1400" i="1" dirty="0" err="1"/>
              <a:t>Dames</a:t>
            </a:r>
            <a:r>
              <a:rPr lang="cs-CZ" sz="1400" i="1" dirty="0"/>
              <a:t>)</a:t>
            </a:r>
            <a:r>
              <a:rPr lang="cs-CZ" sz="1400" dirty="0"/>
              <a:t> von André </a:t>
            </a:r>
            <a:r>
              <a:rPr lang="cs-CZ" sz="1400" dirty="0" err="1"/>
              <a:t>Cayatte</a:t>
            </a:r>
            <a:endParaRPr lang="en-GB" sz="1400" dirty="0"/>
          </a:p>
          <a:p>
            <a:pPr lvl="0">
              <a:spcBef>
                <a:spcPts val="0"/>
              </a:spcBef>
              <a:spcAft>
                <a:spcPts val="600"/>
              </a:spcAft>
            </a:pPr>
            <a:r>
              <a:rPr lang="cs-CZ" sz="1400" dirty="0"/>
              <a:t>1943: </a:t>
            </a:r>
            <a:r>
              <a:rPr lang="cs-CZ" sz="1400" i="1" dirty="0"/>
              <a:t>Adrien</a:t>
            </a:r>
            <a:r>
              <a:rPr lang="cs-CZ" sz="1400" dirty="0"/>
              <a:t> von </a:t>
            </a:r>
            <a:r>
              <a:rPr lang="cs-CZ" sz="1400" dirty="0" err="1"/>
              <a:t>Fernandel</a:t>
            </a:r>
            <a:endParaRPr lang="en-GB" sz="1400" dirty="0"/>
          </a:p>
          <a:p>
            <a:pPr lvl="0">
              <a:spcBef>
                <a:spcPts val="0"/>
              </a:spcBef>
              <a:spcAft>
                <a:spcPts val="600"/>
              </a:spcAft>
            </a:pPr>
            <a:r>
              <a:rPr lang="cs-CZ" sz="1400" dirty="0"/>
              <a:t>1943: </a:t>
            </a:r>
            <a:r>
              <a:rPr lang="cs-CZ" sz="1400" u="sng" dirty="0">
                <a:hlinkClick r:id="rId13" tooltip="Der Rabe (1943)"/>
              </a:rPr>
              <a:t>Der Rabe</a:t>
            </a:r>
            <a:r>
              <a:rPr lang="cs-CZ" sz="1400" dirty="0"/>
              <a:t> </a:t>
            </a:r>
            <a:r>
              <a:rPr lang="cs-CZ" sz="1400" i="1" dirty="0"/>
              <a:t>(</a:t>
            </a:r>
            <a:r>
              <a:rPr lang="cs-CZ" sz="1400" i="1" dirty="0" err="1"/>
              <a:t>Le</a:t>
            </a:r>
            <a:r>
              <a:rPr lang="cs-CZ" sz="1400" i="1" dirty="0"/>
              <a:t> </a:t>
            </a:r>
            <a:r>
              <a:rPr lang="cs-CZ" sz="1400" i="1" dirty="0" err="1"/>
              <a:t>Corbeau</a:t>
            </a:r>
            <a:r>
              <a:rPr lang="cs-CZ" sz="1400" i="1" dirty="0"/>
              <a:t>)</a:t>
            </a:r>
            <a:r>
              <a:rPr lang="cs-CZ" sz="1400" dirty="0"/>
              <a:t> von </a:t>
            </a:r>
            <a:r>
              <a:rPr lang="cs-CZ" sz="1400" dirty="0" err="1"/>
              <a:t>Henri</a:t>
            </a:r>
            <a:r>
              <a:rPr lang="cs-CZ" sz="1400" dirty="0"/>
              <a:t>-Georges </a:t>
            </a:r>
            <a:r>
              <a:rPr lang="cs-CZ" sz="1400" dirty="0" err="1"/>
              <a:t>Clouzot</a:t>
            </a:r>
            <a:endParaRPr lang="en-GB" sz="1400" dirty="0"/>
          </a:p>
          <a:p>
            <a:pPr lvl="0">
              <a:spcBef>
                <a:spcPts val="0"/>
              </a:spcBef>
              <a:spcAft>
                <a:spcPts val="600"/>
              </a:spcAft>
            </a:pPr>
            <a:r>
              <a:rPr lang="cs-CZ" sz="1400" dirty="0"/>
              <a:t>1943: </a:t>
            </a:r>
            <a:r>
              <a:rPr lang="cs-CZ" sz="1400" i="1" dirty="0"/>
              <a:t>Mon </a:t>
            </a:r>
            <a:r>
              <a:rPr lang="cs-CZ" sz="1400" i="1" dirty="0" err="1"/>
              <a:t>amour</a:t>
            </a:r>
            <a:r>
              <a:rPr lang="cs-CZ" sz="1400" i="1" dirty="0"/>
              <a:t> </a:t>
            </a:r>
            <a:r>
              <a:rPr lang="cs-CZ" sz="1400" i="1" dirty="0" err="1"/>
              <a:t>est</a:t>
            </a:r>
            <a:r>
              <a:rPr lang="cs-CZ" sz="1400" i="1" dirty="0"/>
              <a:t> </a:t>
            </a:r>
            <a:r>
              <a:rPr lang="cs-CZ" sz="1400" i="1" dirty="0" err="1"/>
              <a:t>près</a:t>
            </a:r>
            <a:r>
              <a:rPr lang="cs-CZ" sz="1400" i="1" dirty="0"/>
              <a:t> de </a:t>
            </a:r>
            <a:r>
              <a:rPr lang="cs-CZ" sz="1400" i="1" dirty="0" err="1"/>
              <a:t>toi</a:t>
            </a:r>
            <a:r>
              <a:rPr lang="cs-CZ" sz="1400" dirty="0"/>
              <a:t> von Richard </a:t>
            </a:r>
            <a:r>
              <a:rPr lang="cs-CZ" sz="1400" dirty="0" err="1"/>
              <a:t>Pottier</a:t>
            </a:r>
            <a:endParaRPr lang="en-GB" sz="1400" dirty="0"/>
          </a:p>
          <a:p>
            <a:pPr lvl="0">
              <a:spcBef>
                <a:spcPts val="0"/>
              </a:spcBef>
              <a:spcAft>
                <a:spcPts val="600"/>
              </a:spcAft>
            </a:pPr>
            <a:r>
              <a:rPr lang="cs-CZ" sz="1400" dirty="0"/>
              <a:t>1943: </a:t>
            </a:r>
            <a:r>
              <a:rPr lang="cs-CZ" sz="1400" i="1" dirty="0" err="1"/>
              <a:t>Le</a:t>
            </a:r>
            <a:r>
              <a:rPr lang="cs-CZ" sz="1400" i="1" dirty="0"/>
              <a:t> Val </a:t>
            </a:r>
            <a:r>
              <a:rPr lang="cs-CZ" sz="1400" i="1" dirty="0" err="1"/>
              <a:t>d'enfer</a:t>
            </a:r>
            <a:r>
              <a:rPr lang="cs-CZ" sz="1400" dirty="0"/>
              <a:t> von Maurice </a:t>
            </a:r>
            <a:r>
              <a:rPr lang="cs-CZ" sz="1400" dirty="0" err="1"/>
              <a:t>Tourneur</a:t>
            </a:r>
            <a:endParaRPr lang="en-GB" sz="1400" dirty="0"/>
          </a:p>
          <a:p>
            <a:pPr lvl="0">
              <a:spcBef>
                <a:spcPts val="0"/>
              </a:spcBef>
              <a:spcAft>
                <a:spcPts val="600"/>
              </a:spcAft>
            </a:pPr>
            <a:r>
              <a:rPr lang="cs-CZ" sz="1400" dirty="0"/>
              <a:t>1943: </a:t>
            </a:r>
            <a:r>
              <a:rPr lang="cs-CZ" sz="1400" i="1" dirty="0"/>
              <a:t>La </a:t>
            </a:r>
            <a:r>
              <a:rPr lang="cs-CZ" sz="1400" i="1" dirty="0" err="1"/>
              <a:t>Ferme</a:t>
            </a:r>
            <a:r>
              <a:rPr lang="cs-CZ" sz="1400" i="1" dirty="0"/>
              <a:t> </a:t>
            </a:r>
            <a:r>
              <a:rPr lang="cs-CZ" sz="1400" i="1" dirty="0" err="1"/>
              <a:t>aux</a:t>
            </a:r>
            <a:r>
              <a:rPr lang="cs-CZ" sz="1400" i="1" dirty="0"/>
              <a:t> </a:t>
            </a:r>
            <a:r>
              <a:rPr lang="cs-CZ" sz="1400" i="1" dirty="0" err="1"/>
              <a:t>loups</a:t>
            </a:r>
            <a:r>
              <a:rPr lang="cs-CZ" sz="1400" dirty="0"/>
              <a:t> von </a:t>
            </a:r>
            <a:r>
              <a:rPr lang="cs-CZ" sz="1400" u="sng" dirty="0">
                <a:hlinkClick r:id="rId14" tooltip="Richard Pottier"/>
              </a:rPr>
              <a:t>Richard </a:t>
            </a:r>
            <a:r>
              <a:rPr lang="cs-CZ" sz="1400" u="sng" dirty="0" err="1">
                <a:hlinkClick r:id="rId14" tooltip="Richard Pottier"/>
              </a:rPr>
              <a:t>Pottier</a:t>
            </a:r>
            <a:endParaRPr lang="en-GB" sz="1400" dirty="0"/>
          </a:p>
          <a:p>
            <a:pPr lvl="0">
              <a:spcBef>
                <a:spcPts val="0"/>
              </a:spcBef>
              <a:spcAft>
                <a:spcPts val="600"/>
              </a:spcAft>
            </a:pPr>
            <a:r>
              <a:rPr lang="cs-CZ" sz="1400" dirty="0"/>
              <a:t>1943: </a:t>
            </a:r>
            <a:r>
              <a:rPr lang="cs-CZ" sz="1400" dirty="0" err="1"/>
              <a:t>Söhne</a:t>
            </a:r>
            <a:r>
              <a:rPr lang="cs-CZ" sz="1400" dirty="0"/>
              <a:t> </a:t>
            </a:r>
            <a:r>
              <a:rPr lang="cs-CZ" sz="1400" dirty="0" err="1"/>
              <a:t>einer</a:t>
            </a:r>
            <a:r>
              <a:rPr lang="cs-CZ" sz="1400" dirty="0"/>
              <a:t> </a:t>
            </a:r>
            <a:r>
              <a:rPr lang="cs-CZ" sz="1400" dirty="0" err="1"/>
              <a:t>Mutter</a:t>
            </a:r>
            <a:r>
              <a:rPr lang="cs-CZ" sz="1400" dirty="0"/>
              <a:t> </a:t>
            </a:r>
            <a:r>
              <a:rPr lang="cs-CZ" sz="1400" i="1" dirty="0"/>
              <a:t>(</a:t>
            </a:r>
            <a:r>
              <a:rPr lang="cs-CZ" sz="1400" i="1" dirty="0" err="1"/>
              <a:t>Pierre</a:t>
            </a:r>
            <a:r>
              <a:rPr lang="cs-CZ" sz="1400" i="1" dirty="0"/>
              <a:t> et Jean)</a:t>
            </a:r>
            <a:r>
              <a:rPr lang="cs-CZ" sz="1400" dirty="0"/>
              <a:t> von André </a:t>
            </a:r>
            <a:r>
              <a:rPr lang="cs-CZ" sz="1400" dirty="0" err="1"/>
              <a:t>Cayatte</a:t>
            </a:r>
            <a:endParaRPr lang="en-GB" sz="1400" dirty="0"/>
          </a:p>
          <a:p>
            <a:pPr lvl="0">
              <a:spcBef>
                <a:spcPts val="0"/>
              </a:spcBef>
              <a:spcAft>
                <a:spcPts val="600"/>
              </a:spcAft>
            </a:pPr>
            <a:r>
              <a:rPr lang="cs-CZ" sz="1400" dirty="0"/>
              <a:t>1943: </a:t>
            </a:r>
            <a:r>
              <a:rPr lang="cs-CZ" sz="1400" i="1" dirty="0"/>
              <a:t>La </a:t>
            </a:r>
            <a:r>
              <a:rPr lang="cs-CZ" sz="1400" i="1" dirty="0" err="1"/>
              <a:t>Vie</a:t>
            </a:r>
            <a:r>
              <a:rPr lang="cs-CZ" sz="1400" i="1" dirty="0"/>
              <a:t> de </a:t>
            </a:r>
            <a:r>
              <a:rPr lang="cs-CZ" sz="1400" i="1" dirty="0" err="1"/>
              <a:t>plaisir</a:t>
            </a:r>
            <a:r>
              <a:rPr lang="cs-CZ" sz="1400" dirty="0"/>
              <a:t> von </a:t>
            </a:r>
            <a:r>
              <a:rPr lang="cs-CZ" sz="1400" u="sng" dirty="0">
                <a:hlinkClick r:id="rId15" tooltip="Albert Valentin (Seite nicht vorhanden)"/>
              </a:rPr>
              <a:t>Albert Valentin</a:t>
            </a:r>
            <a:endParaRPr lang="en-GB" sz="1400" dirty="0"/>
          </a:p>
          <a:p>
            <a:pPr lvl="0">
              <a:spcBef>
                <a:spcPts val="0"/>
              </a:spcBef>
              <a:spcAft>
                <a:spcPts val="600"/>
              </a:spcAft>
            </a:pPr>
            <a:r>
              <a:rPr lang="cs-CZ" sz="1400" dirty="0"/>
              <a:t>1943: </a:t>
            </a:r>
            <a:r>
              <a:rPr lang="cs-CZ" sz="1400" i="1" dirty="0" err="1"/>
              <a:t>Le</a:t>
            </a:r>
            <a:r>
              <a:rPr lang="cs-CZ" sz="1400" i="1" dirty="0"/>
              <a:t> </a:t>
            </a:r>
            <a:r>
              <a:rPr lang="cs-CZ" sz="1400" i="1" dirty="0" err="1"/>
              <a:t>Dernier</a:t>
            </a:r>
            <a:r>
              <a:rPr lang="cs-CZ" sz="1400" i="1" dirty="0"/>
              <a:t> </a:t>
            </a:r>
            <a:r>
              <a:rPr lang="cs-CZ" sz="1400" i="1" dirty="0" err="1"/>
              <a:t>Sou</a:t>
            </a:r>
            <a:r>
              <a:rPr lang="cs-CZ" sz="1400" dirty="0"/>
              <a:t> von André </a:t>
            </a:r>
            <a:r>
              <a:rPr lang="cs-CZ" sz="1400" dirty="0" err="1"/>
              <a:t>Cayatte</a:t>
            </a:r>
            <a:endParaRPr lang="en-GB" sz="1400" dirty="0"/>
          </a:p>
          <a:p>
            <a:pPr lvl="0">
              <a:spcBef>
                <a:spcPts val="0"/>
              </a:spcBef>
              <a:spcAft>
                <a:spcPts val="600"/>
              </a:spcAft>
            </a:pPr>
            <a:r>
              <a:rPr lang="cs-CZ" sz="1400" dirty="0"/>
              <a:t>1943: Sein </a:t>
            </a:r>
            <a:r>
              <a:rPr lang="cs-CZ" sz="1400" dirty="0" err="1"/>
              <a:t>schwierigster</a:t>
            </a:r>
            <a:r>
              <a:rPr lang="cs-CZ" sz="1400" dirty="0"/>
              <a:t> </a:t>
            </a:r>
            <a:r>
              <a:rPr lang="cs-CZ" sz="1400" dirty="0" err="1"/>
              <a:t>Fall</a:t>
            </a:r>
            <a:r>
              <a:rPr lang="cs-CZ" sz="1400" dirty="0"/>
              <a:t> </a:t>
            </a:r>
            <a:r>
              <a:rPr lang="cs-CZ" sz="1400" i="1" dirty="0"/>
              <a:t>(</a:t>
            </a:r>
            <a:r>
              <a:rPr lang="cs-CZ" sz="1400" i="1" dirty="0" err="1"/>
              <a:t>Cécile</a:t>
            </a:r>
            <a:r>
              <a:rPr lang="cs-CZ" sz="1400" i="1" dirty="0"/>
              <a:t> </a:t>
            </a:r>
            <a:r>
              <a:rPr lang="cs-CZ" sz="1400" i="1" dirty="0" err="1"/>
              <a:t>est</a:t>
            </a:r>
            <a:r>
              <a:rPr lang="cs-CZ" sz="1400" i="1" dirty="0"/>
              <a:t> </a:t>
            </a:r>
            <a:r>
              <a:rPr lang="cs-CZ" sz="1400" i="1" dirty="0" err="1"/>
              <a:t>morte</a:t>
            </a:r>
            <a:r>
              <a:rPr lang="cs-CZ" sz="1400" i="1" dirty="0"/>
              <a:t>)</a:t>
            </a:r>
            <a:r>
              <a:rPr lang="cs-CZ" sz="1400" dirty="0"/>
              <a:t> von Maurice </a:t>
            </a:r>
            <a:r>
              <a:rPr lang="cs-CZ" sz="1400" dirty="0" err="1"/>
              <a:t>Tourneur</a:t>
            </a:r>
            <a:endParaRPr lang="en-GB" sz="1400" dirty="0"/>
          </a:p>
          <a:p>
            <a:pPr>
              <a:spcBef>
                <a:spcPts val="0"/>
              </a:spcBef>
              <a:spcAft>
                <a:spcPts val="600"/>
              </a:spcAft>
            </a:pPr>
            <a:r>
              <a:rPr lang="cs-CZ" sz="1400" dirty="0"/>
              <a:t>1944: </a:t>
            </a:r>
            <a:r>
              <a:rPr lang="cs-CZ" sz="1400" i="1" dirty="0"/>
              <a:t>Les </a:t>
            </a:r>
            <a:r>
              <a:rPr lang="cs-CZ" sz="1400" i="1" dirty="0" err="1"/>
              <a:t>Caves</a:t>
            </a:r>
            <a:r>
              <a:rPr lang="cs-CZ" sz="1400" i="1" dirty="0"/>
              <a:t> </a:t>
            </a:r>
            <a:r>
              <a:rPr lang="cs-CZ" sz="1400" i="1" dirty="0" err="1"/>
              <a:t>du</a:t>
            </a:r>
            <a:r>
              <a:rPr lang="cs-CZ" sz="1400" i="1" dirty="0"/>
              <a:t> </a:t>
            </a:r>
            <a:r>
              <a:rPr lang="cs-CZ" sz="1400" i="1" dirty="0" err="1"/>
              <a:t>Majestic</a:t>
            </a:r>
            <a:r>
              <a:rPr lang="cs-CZ" sz="1400" dirty="0"/>
              <a:t> von Richard </a:t>
            </a:r>
            <a:r>
              <a:rPr lang="cs-CZ" sz="1400" dirty="0" err="1"/>
              <a:t>Pottier</a:t>
            </a:r>
            <a:endParaRPr lang="en-GB" sz="1400" dirty="0"/>
          </a:p>
        </p:txBody>
      </p:sp>
      <p:pic>
        <p:nvPicPr>
          <p:cNvPr id="5" name="Zástupný symbol pro obsah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13140" y="185524"/>
            <a:ext cx="1915569" cy="1397767"/>
          </a:xfrm>
          <a:prstGeom prst="rect">
            <a:avLst/>
          </a:prstGeom>
        </p:spPr>
      </p:pic>
    </p:spTree>
    <p:extLst>
      <p:ext uri="{BB962C8B-B14F-4D97-AF65-F5344CB8AC3E}">
        <p14:creationId xmlns:p14="http://schemas.microsoft.com/office/powerpoint/2010/main" val="376154982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sp>
        <p:nvSpPr>
          <p:cNvPr id="3" name="Zástupný symbol pro obsah 2"/>
          <p:cNvSpPr>
            <a:spLocks noGrp="1"/>
          </p:cNvSpPr>
          <p:nvPr>
            <p:ph sz="half" idx="1"/>
          </p:nvPr>
        </p:nvSpPr>
        <p:spPr/>
        <p:txBody>
          <a:bodyPr>
            <a:normAutofit/>
          </a:bodyPr>
          <a:lstStyle/>
          <a:p>
            <a:r>
              <a:rPr lang="cs-CZ" dirty="0"/>
              <a:t>V květnu 1941 byl zaveden systém půjček</a:t>
            </a:r>
          </a:p>
          <a:p>
            <a:r>
              <a:rPr lang="cs-CZ" dirty="0"/>
              <a:t>Vznikla </a:t>
            </a:r>
            <a:r>
              <a:rPr lang="cs-CZ" dirty="0" err="1"/>
              <a:t>Comité</a:t>
            </a:r>
            <a:r>
              <a:rPr lang="cs-CZ" dirty="0"/>
              <a:t> </a:t>
            </a:r>
            <a:r>
              <a:rPr lang="cs-CZ" dirty="0" err="1"/>
              <a:t>d´Organisation</a:t>
            </a:r>
            <a:r>
              <a:rPr lang="cs-CZ" dirty="0"/>
              <a:t> de </a:t>
            </a:r>
            <a:r>
              <a:rPr lang="cs-CZ" dirty="0" err="1"/>
              <a:t>l´Industire</a:t>
            </a:r>
            <a:r>
              <a:rPr lang="cs-CZ" dirty="0"/>
              <a:t> </a:t>
            </a:r>
            <a:r>
              <a:rPr lang="cs-CZ" dirty="0" err="1"/>
              <a:t>Cinématographique</a:t>
            </a:r>
            <a:r>
              <a:rPr lang="cs-CZ" dirty="0"/>
              <a:t> – COIC – zastřešující organizace, založena v prosinci 1940. </a:t>
            </a:r>
            <a:endParaRPr lang="en-GB" dirty="0"/>
          </a:p>
          <a:p>
            <a:r>
              <a:rPr lang="cs-CZ" dirty="0"/>
              <a:t>V srpnu 1941 byla založena filmová škola v Nice </a:t>
            </a:r>
            <a:r>
              <a:rPr lang="cs-CZ" i="1" dirty="0"/>
              <a:t>– Centre </a:t>
            </a:r>
            <a:r>
              <a:rPr lang="cs-CZ" i="1" dirty="0" err="1"/>
              <a:t>Artistique</a:t>
            </a:r>
            <a:r>
              <a:rPr lang="cs-CZ" i="1" dirty="0"/>
              <a:t> et </a:t>
            </a:r>
            <a:r>
              <a:rPr lang="cs-CZ" i="1" dirty="0" err="1"/>
              <a:t>Technique</a:t>
            </a:r>
            <a:r>
              <a:rPr lang="cs-CZ" i="1" dirty="0"/>
              <a:t> des </a:t>
            </a:r>
            <a:r>
              <a:rPr lang="cs-CZ" i="1" dirty="0" err="1"/>
              <a:t>Jeunes</a:t>
            </a:r>
            <a:r>
              <a:rPr lang="cs-CZ" i="1" dirty="0"/>
              <a:t> </a:t>
            </a:r>
            <a:r>
              <a:rPr lang="cs-CZ" i="1" dirty="0" err="1"/>
              <a:t>du</a:t>
            </a:r>
            <a:r>
              <a:rPr lang="cs-CZ" i="1" dirty="0"/>
              <a:t> </a:t>
            </a:r>
            <a:r>
              <a:rPr lang="cs-CZ" i="1" dirty="0" err="1"/>
              <a:t>Cinéma</a:t>
            </a:r>
            <a:r>
              <a:rPr lang="cs-CZ" i="1" dirty="0"/>
              <a:t> – CATJC.</a:t>
            </a:r>
            <a:endParaRPr lang="en-GB" dirty="0"/>
          </a:p>
          <a:p>
            <a:endParaRPr lang="en-GB" dirty="0"/>
          </a:p>
        </p:txBody>
      </p:sp>
      <p:sp>
        <p:nvSpPr>
          <p:cNvPr id="4" name="Zástupný symbol pro obsah 3"/>
          <p:cNvSpPr>
            <a:spLocks noGrp="1"/>
          </p:cNvSpPr>
          <p:nvPr>
            <p:ph sz="half" idx="2"/>
          </p:nvPr>
        </p:nvSpPr>
        <p:spPr/>
        <p:txBody>
          <a:bodyPr>
            <a:normAutofit/>
          </a:bodyPr>
          <a:lstStyle/>
          <a:p>
            <a:r>
              <a:rPr lang="cs-CZ" b="1" dirty="0" err="1"/>
              <a:t>Comité</a:t>
            </a:r>
            <a:r>
              <a:rPr lang="cs-CZ" b="1" dirty="0"/>
              <a:t> </a:t>
            </a:r>
            <a:r>
              <a:rPr lang="cs-CZ" b="1" dirty="0" err="1"/>
              <a:t>d´Organisation</a:t>
            </a:r>
            <a:r>
              <a:rPr lang="cs-CZ" b="1" dirty="0"/>
              <a:t> de </a:t>
            </a:r>
            <a:r>
              <a:rPr lang="cs-CZ" b="1" dirty="0" err="1"/>
              <a:t>l´Industire</a:t>
            </a:r>
            <a:r>
              <a:rPr lang="cs-CZ" b="1" dirty="0"/>
              <a:t> </a:t>
            </a:r>
            <a:r>
              <a:rPr lang="cs-CZ" b="1" dirty="0" err="1"/>
              <a:t>Cinématographique</a:t>
            </a:r>
            <a:r>
              <a:rPr lang="cs-CZ" b="1" dirty="0"/>
              <a:t> – se po válce transformoval do Centre </a:t>
            </a:r>
            <a:r>
              <a:rPr lang="cs-CZ" b="1" dirty="0" err="1"/>
              <a:t>National</a:t>
            </a:r>
            <a:r>
              <a:rPr lang="cs-CZ" b="1" dirty="0"/>
              <a:t> de la </a:t>
            </a:r>
            <a:r>
              <a:rPr lang="cs-CZ" b="1" dirty="0" err="1"/>
              <a:t>Cinématographie</a:t>
            </a:r>
            <a:endParaRPr lang="en-GB" dirty="0"/>
          </a:p>
          <a:p>
            <a:r>
              <a:rPr lang="cs-CZ" b="1" dirty="0"/>
              <a:t>filmová škola v Nice – Centre </a:t>
            </a:r>
            <a:r>
              <a:rPr lang="cs-CZ" b="1" dirty="0" err="1"/>
              <a:t>Artistique</a:t>
            </a:r>
            <a:r>
              <a:rPr lang="cs-CZ" b="1" dirty="0"/>
              <a:t> et </a:t>
            </a:r>
            <a:r>
              <a:rPr lang="cs-CZ" b="1" dirty="0" err="1"/>
              <a:t>Technique</a:t>
            </a:r>
            <a:r>
              <a:rPr lang="cs-CZ" b="1" dirty="0"/>
              <a:t> des </a:t>
            </a:r>
            <a:r>
              <a:rPr lang="cs-CZ" b="1" dirty="0" err="1"/>
              <a:t>Jeunes</a:t>
            </a:r>
            <a:r>
              <a:rPr lang="cs-CZ" b="1" dirty="0"/>
              <a:t> </a:t>
            </a:r>
            <a:r>
              <a:rPr lang="cs-CZ" b="1" dirty="0" err="1"/>
              <a:t>du</a:t>
            </a:r>
            <a:r>
              <a:rPr lang="cs-CZ" b="1" dirty="0"/>
              <a:t> </a:t>
            </a:r>
            <a:r>
              <a:rPr lang="cs-CZ" b="1" dirty="0" err="1"/>
              <a:t>Cinéma</a:t>
            </a:r>
            <a:r>
              <a:rPr lang="cs-CZ" b="1" dirty="0"/>
              <a:t> – CATJC – po válce transformována do Institut des </a:t>
            </a:r>
            <a:r>
              <a:rPr lang="cs-CZ" b="1" dirty="0" err="1"/>
              <a:t>Hautes</a:t>
            </a:r>
            <a:r>
              <a:rPr lang="cs-CZ" b="1" dirty="0"/>
              <a:t> </a:t>
            </a:r>
            <a:r>
              <a:rPr lang="cs-CZ" b="1" dirty="0" err="1"/>
              <a:t>Etudes</a:t>
            </a:r>
            <a:r>
              <a:rPr lang="cs-CZ" b="1" dirty="0"/>
              <a:t> </a:t>
            </a:r>
            <a:r>
              <a:rPr lang="cs-CZ" b="1" dirty="0" err="1"/>
              <a:t>Cinématographiques</a:t>
            </a:r>
            <a:r>
              <a:rPr lang="cs-CZ" b="1" dirty="0"/>
              <a:t> – IDHEC (</a:t>
            </a:r>
            <a:r>
              <a:rPr lang="cs-CZ" b="1" dirty="0" err="1"/>
              <a:t>zakl</a:t>
            </a:r>
            <a:r>
              <a:rPr lang="cs-CZ" b="1" dirty="0"/>
              <a:t>. Marcel </a:t>
            </a:r>
            <a:r>
              <a:rPr lang="cs-CZ" b="1" dirty="0" err="1"/>
              <a:t>L´Herbier</a:t>
            </a:r>
            <a:r>
              <a:rPr lang="cs-CZ" b="1" dirty="0"/>
              <a:t>)</a:t>
            </a:r>
            <a:endParaRPr lang="en-GB" dirty="0"/>
          </a:p>
          <a:p>
            <a:r>
              <a:rPr lang="cs-CZ" b="1" dirty="0"/>
              <a:t>Právní úprava kinematografie z let 1941-42 poprvé zajistila organizační rámec pro filmové podnikání a stala se základem poválečné legislativy</a:t>
            </a:r>
            <a:endParaRPr lang="en-GB" dirty="0"/>
          </a:p>
        </p:txBody>
      </p:sp>
    </p:spTree>
    <p:extLst>
      <p:ext uri="{BB962C8B-B14F-4D97-AF65-F5344CB8AC3E}">
        <p14:creationId xmlns:p14="http://schemas.microsoft.com/office/powerpoint/2010/main" val="131884713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B4D6AC-CBA0-428A-839A-FA2C56579359}"/>
              </a:ext>
            </a:extLst>
          </p:cNvPr>
          <p:cNvSpPr>
            <a:spLocks noGrp="1"/>
          </p:cNvSpPr>
          <p:nvPr>
            <p:ph type="title"/>
          </p:nvPr>
        </p:nvSpPr>
        <p:spPr/>
        <p:txBody>
          <a:bodyPr/>
          <a:lstStyle/>
          <a:p>
            <a:r>
              <a:rPr lang="cs-CZ" dirty="0"/>
              <a:t>Cenzura tisku</a:t>
            </a:r>
          </a:p>
        </p:txBody>
      </p:sp>
      <p:sp>
        <p:nvSpPr>
          <p:cNvPr id="3" name="Zástupný obsah 2">
            <a:extLst>
              <a:ext uri="{FF2B5EF4-FFF2-40B4-BE49-F238E27FC236}">
                <a16:creationId xmlns:a16="http://schemas.microsoft.com/office/drawing/2014/main" id="{55335E6B-4CCA-40A6-97C8-41E90EE6C3E4}"/>
              </a:ext>
            </a:extLst>
          </p:cNvPr>
          <p:cNvSpPr>
            <a:spLocks noGrp="1"/>
          </p:cNvSpPr>
          <p:nvPr>
            <p:ph sz="half" idx="1"/>
          </p:nvPr>
        </p:nvSpPr>
        <p:spPr>
          <a:xfrm>
            <a:off x="1097278" y="1845734"/>
            <a:ext cx="9022667" cy="4023360"/>
          </a:xfrm>
        </p:spPr>
        <p:txBody>
          <a:bodyPr/>
          <a:lstStyle/>
          <a:p>
            <a:pPr>
              <a:buFont typeface="Courier New" panose="02070309020205020404" pitchFamily="49" charset="0"/>
              <a:buChar char="o"/>
            </a:pPr>
            <a:r>
              <a:rPr lang="cs-CZ" sz="1800" b="1" dirty="0">
                <a:effectLst/>
                <a:latin typeface="Times New Roman" panose="02020603050405020304" pitchFamily="18" charset="0"/>
                <a:ea typeface="Calibri" panose="020F0502020204030204" pitchFamily="34" charset="0"/>
              </a:rPr>
              <a:t>  Ústředí tiskové dozorčí služby při Tiskovém odboru předsednictva ministerské rady</a:t>
            </a:r>
          </a:p>
          <a:p>
            <a:pPr>
              <a:buFont typeface="Courier New" panose="02070309020205020404" pitchFamily="49" charset="0"/>
              <a:buChar char="o"/>
            </a:pPr>
            <a:r>
              <a:rPr lang="cs-CZ" sz="1800" b="1" dirty="0">
                <a:effectLst/>
                <a:latin typeface="Times New Roman" panose="02020603050405020304" pitchFamily="18" charset="0"/>
                <a:ea typeface="Calibri" panose="020F0502020204030204" pitchFamily="34" charset="0"/>
              </a:rPr>
              <a:t>  skupina Tisk při kulturně-politickém oddělení Úřadu říšského protektora (v čele  oddělení: Karl von Gregory, poté Martin Wolf) – skupinu Tisk vedl </a:t>
            </a:r>
            <a:r>
              <a:rPr lang="cs-CZ" sz="1800" b="1" dirty="0" err="1">
                <a:latin typeface="Times New Roman" panose="02020603050405020304" pitchFamily="18" charset="0"/>
                <a:ea typeface="Calibri" panose="020F0502020204030204" pitchFamily="34" charset="0"/>
              </a:rPr>
              <a:t>O</a:t>
            </a:r>
            <a:r>
              <a:rPr lang="cs-CZ" sz="1800" b="1" dirty="0" err="1">
                <a:effectLst/>
                <a:latin typeface="Times New Roman" panose="02020603050405020304" pitchFamily="18" charset="0"/>
                <a:ea typeface="Calibri" panose="020F0502020204030204" pitchFamily="34" charset="0"/>
              </a:rPr>
              <a:t>bersturmführer</a:t>
            </a:r>
            <a:r>
              <a:rPr lang="cs-CZ" sz="1800" b="1" dirty="0">
                <a:effectLst/>
                <a:latin typeface="Times New Roman" panose="02020603050405020304" pitchFamily="18" charset="0"/>
                <a:ea typeface="Calibri" panose="020F0502020204030204" pitchFamily="34" charset="0"/>
              </a:rPr>
              <a:t> SS Wolfgang Wolfram von </a:t>
            </a:r>
            <a:r>
              <a:rPr lang="cs-CZ" sz="1800" b="1" dirty="0" err="1">
                <a:effectLst/>
                <a:latin typeface="Times New Roman" panose="02020603050405020304" pitchFamily="18" charset="0"/>
                <a:ea typeface="Calibri" panose="020F0502020204030204" pitchFamily="34" charset="0"/>
              </a:rPr>
              <a:t>Wolmar</a:t>
            </a:r>
            <a:endParaRPr lang="cs-CZ" sz="1800" b="1" dirty="0">
              <a:effectLst/>
              <a:latin typeface="Times New Roman" panose="02020603050405020304" pitchFamily="18" charset="0"/>
              <a:ea typeface="Calibri" panose="020F0502020204030204" pitchFamily="34" charset="0"/>
            </a:endParaRPr>
          </a:p>
          <a:p>
            <a:pPr>
              <a:buFont typeface="Courier New" panose="02070309020205020404" pitchFamily="49" charset="0"/>
              <a:buChar char="o"/>
            </a:pPr>
            <a:r>
              <a:rPr lang="cs-CZ" sz="1800" b="1" dirty="0">
                <a:effectLst/>
                <a:latin typeface="Times New Roman" panose="02020603050405020304" pitchFamily="18" charset="0"/>
                <a:ea typeface="Calibri" panose="020F0502020204030204" pitchFamily="34" charset="0"/>
              </a:rPr>
              <a:t>  Tiskové konference</a:t>
            </a:r>
            <a:endParaRPr lang="cs-CZ" sz="1800" b="1" dirty="0">
              <a:latin typeface="Times New Roman" panose="02020603050405020304" pitchFamily="18" charset="0"/>
              <a:ea typeface="Calibri" panose="020F0502020204030204" pitchFamily="34" charset="0"/>
            </a:endParaRPr>
          </a:p>
          <a:p>
            <a:pPr>
              <a:buFont typeface="Courier New" panose="02070309020205020404" pitchFamily="49" charset="0"/>
              <a:buChar char="o"/>
            </a:pPr>
            <a:r>
              <a:rPr lang="cs-CZ" sz="1800" dirty="0">
                <a:effectLst/>
                <a:latin typeface="Times New Roman" panose="02020603050405020304" pitchFamily="18" charset="0"/>
                <a:ea typeface="Calibri" panose="020F0502020204030204" pitchFamily="34" charset="0"/>
              </a:rPr>
              <a:t>  V roce 1941 bylo zřízeno </a:t>
            </a:r>
            <a:r>
              <a:rPr lang="cs-CZ" sz="1800" b="1" dirty="0">
                <a:effectLst/>
                <a:latin typeface="Times New Roman" panose="02020603050405020304" pitchFamily="18" charset="0"/>
                <a:ea typeface="Calibri" panose="020F0502020204030204" pitchFamily="34" charset="0"/>
              </a:rPr>
              <a:t>kulturní oddělení tiskového odboru předsednictva vlády</a:t>
            </a:r>
            <a:r>
              <a:rPr lang="cs-CZ" sz="1800" dirty="0">
                <a:effectLst/>
                <a:latin typeface="Times New Roman" panose="02020603050405020304" pitchFamily="18" charset="0"/>
                <a:ea typeface="Calibri" panose="020F0502020204030204" pitchFamily="34" charset="0"/>
              </a:rPr>
              <a:t> pod vedením </a:t>
            </a:r>
            <a:r>
              <a:rPr lang="cs-CZ" sz="1800" b="1" dirty="0">
                <a:effectLst/>
                <a:latin typeface="Times New Roman" panose="02020603050405020304" pitchFamily="18" charset="0"/>
                <a:ea typeface="Calibri" panose="020F0502020204030204" pitchFamily="34" charset="0"/>
              </a:rPr>
              <a:t>Augustina von </a:t>
            </a:r>
            <a:r>
              <a:rPr lang="cs-CZ" sz="1800" b="1" dirty="0" err="1">
                <a:effectLst/>
                <a:latin typeface="Times New Roman" panose="02020603050405020304" pitchFamily="18" charset="0"/>
                <a:ea typeface="Calibri" panose="020F0502020204030204" pitchFamily="34" charset="0"/>
              </a:rPr>
              <a:t>Hoopa</a:t>
            </a:r>
            <a:endParaRPr lang="cs-CZ" sz="1800" b="1" dirty="0">
              <a:effectLst/>
              <a:latin typeface="Times New Roman" panose="02020603050405020304" pitchFamily="18" charset="0"/>
              <a:ea typeface="Calibri" panose="020F0502020204030204" pitchFamily="34" charset="0"/>
            </a:endParaRPr>
          </a:p>
          <a:p>
            <a:pPr>
              <a:buFont typeface="Courier New" panose="02070309020205020404" pitchFamily="49" charset="0"/>
              <a:buChar char="o"/>
            </a:pPr>
            <a:endParaRPr lang="cs-CZ" b="1" dirty="0"/>
          </a:p>
        </p:txBody>
      </p:sp>
    </p:spTree>
    <p:extLst>
      <p:ext uri="{BB962C8B-B14F-4D97-AF65-F5344CB8AC3E}">
        <p14:creationId xmlns:p14="http://schemas.microsoft.com/office/powerpoint/2010/main" val="155983114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42AB24-BFAB-4E56-A7FF-61F8C55D4179}"/>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Tisk</a:t>
            </a:r>
          </a:p>
        </p:txBody>
      </p:sp>
      <p:pic>
        <p:nvPicPr>
          <p:cNvPr id="8" name="Zástupný obsah 7">
            <a:extLst>
              <a:ext uri="{FF2B5EF4-FFF2-40B4-BE49-F238E27FC236}">
                <a16:creationId xmlns:a16="http://schemas.microsoft.com/office/drawing/2014/main" id="{8E2DA3F0-D07F-4C9D-98B5-DF2970FA8FAB}"/>
              </a:ext>
            </a:extLst>
          </p:cNvPr>
          <p:cNvPicPr>
            <a:picLocks noGrp="1" noChangeAspect="1"/>
          </p:cNvPicPr>
          <p:nvPr>
            <p:ph sz="half" idx="2"/>
          </p:nvPr>
        </p:nvPicPr>
        <p:blipFill>
          <a:blip r:embed="rId2"/>
          <a:stretch>
            <a:fillRect/>
          </a:stretch>
        </p:blipFill>
        <p:spPr>
          <a:xfrm>
            <a:off x="633999" y="1145336"/>
            <a:ext cx="6912217" cy="4043646"/>
          </a:xfrm>
          <a:prstGeom prst="rect">
            <a:avLst/>
          </a:prstGeom>
        </p:spPr>
      </p:pic>
    </p:spTree>
    <p:extLst>
      <p:ext uri="{BB962C8B-B14F-4D97-AF65-F5344CB8AC3E}">
        <p14:creationId xmlns:p14="http://schemas.microsoft.com/office/powerpoint/2010/main" val="383735574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6DCBB0-4D09-4A0B-9037-194F68C39933}"/>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B628E71C-C6C8-4EA6-ACE7-4BE40BD8514A}"/>
              </a:ext>
            </a:extLst>
          </p:cNvPr>
          <p:cNvPicPr>
            <a:picLocks noGrp="1" noChangeAspect="1"/>
          </p:cNvPicPr>
          <p:nvPr>
            <p:ph sz="half" idx="1"/>
          </p:nvPr>
        </p:nvPicPr>
        <p:blipFill>
          <a:blip r:embed="rId2"/>
          <a:stretch>
            <a:fillRect/>
          </a:stretch>
        </p:blipFill>
        <p:spPr>
          <a:xfrm>
            <a:off x="1190385" y="2206571"/>
            <a:ext cx="9185360" cy="2444858"/>
          </a:xfrm>
        </p:spPr>
      </p:pic>
      <p:sp>
        <p:nvSpPr>
          <p:cNvPr id="4" name="Zástupný obsah 3">
            <a:extLst>
              <a:ext uri="{FF2B5EF4-FFF2-40B4-BE49-F238E27FC236}">
                <a16:creationId xmlns:a16="http://schemas.microsoft.com/office/drawing/2014/main" id="{976280E2-E86B-4AF6-B3D8-503A0589999F}"/>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186567822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0B0A9D-DB9E-4D62-8741-CC6EAEE1B823}"/>
              </a:ext>
            </a:extLst>
          </p:cNvPr>
          <p:cNvSpPr>
            <a:spLocks noGrp="1"/>
          </p:cNvSpPr>
          <p:nvPr>
            <p:ph type="title"/>
          </p:nvPr>
        </p:nvSpPr>
        <p:spPr>
          <a:xfrm>
            <a:off x="7859485" y="634946"/>
            <a:ext cx="3690257" cy="1450757"/>
          </a:xfrm>
        </p:spPr>
        <p:txBody>
          <a:bodyPr vert="horz" lIns="91440" tIns="45720" rIns="91440" bIns="45720" rtlCol="0" anchor="b">
            <a:normAutofit/>
          </a:bodyPr>
          <a:lstStyle/>
          <a:p>
            <a:endParaRPr lang="en-US"/>
          </a:p>
        </p:txBody>
      </p:sp>
      <p:pic>
        <p:nvPicPr>
          <p:cNvPr id="5" name="Zástupný obsah 4">
            <a:extLst>
              <a:ext uri="{FF2B5EF4-FFF2-40B4-BE49-F238E27FC236}">
                <a16:creationId xmlns:a16="http://schemas.microsoft.com/office/drawing/2014/main" id="{C0E39696-12D8-438A-92BA-4D78B46C7C0E}"/>
              </a:ext>
            </a:extLst>
          </p:cNvPr>
          <p:cNvPicPr>
            <a:picLocks noGrp="1"/>
          </p:cNvPicPr>
          <p:nvPr>
            <p:ph sz="half" idx="2"/>
          </p:nvPr>
        </p:nvPicPr>
        <p:blipFill rotWithShape="1">
          <a:blip r:embed="rId2"/>
          <a:srcRect l="34464" t="19799" r="28026" b="-1350"/>
          <a:stretch/>
        </p:blipFill>
        <p:spPr bwMode="auto">
          <a:xfrm>
            <a:off x="646584" y="109057"/>
            <a:ext cx="6677005" cy="6610242"/>
          </a:xfrm>
          <a:prstGeom prst="rect">
            <a:avLst/>
          </a:prstGeom>
          <a:extLst>
            <a:ext uri="{53640926-AAD7-44D8-BBD7-CCE9431645EC}">
              <a14:shadowObscured xmlns:a14="http://schemas.microsoft.com/office/drawing/2010/main"/>
            </a:ext>
          </a:extLst>
        </p:spPr>
      </p:pic>
      <p:sp>
        <p:nvSpPr>
          <p:cNvPr id="3" name="Zástupný obsah 2">
            <a:extLst>
              <a:ext uri="{FF2B5EF4-FFF2-40B4-BE49-F238E27FC236}">
                <a16:creationId xmlns:a16="http://schemas.microsoft.com/office/drawing/2014/main" id="{EB0A7BBF-59D8-4CF4-830C-D82EC9587105}"/>
              </a:ext>
            </a:extLst>
          </p:cNvPr>
          <p:cNvSpPr>
            <a:spLocks noGrp="1"/>
          </p:cNvSpPr>
          <p:nvPr>
            <p:ph sz="half" idx="1"/>
          </p:nvPr>
        </p:nvSpPr>
        <p:spPr>
          <a:xfrm>
            <a:off x="7859485" y="2198914"/>
            <a:ext cx="3690257" cy="3670180"/>
          </a:xfrm>
        </p:spPr>
        <p:txBody>
          <a:bodyPr vert="horz" lIns="0" tIns="45720" rIns="0" bIns="45720" rtlCol="0">
            <a:normAutofit/>
          </a:bodyPr>
          <a:lstStyle/>
          <a:p>
            <a:r>
              <a:rPr lang="en-US" b="1">
                <a:effectLst/>
              </a:rPr>
              <a:t>Volker Mohn: Nacistická kulturní politika v protektorátu. Koncepce, praxe a reakce české strany. Praha: Prostor 2018</a:t>
            </a:r>
            <a:endParaRPr lang="en-US"/>
          </a:p>
        </p:txBody>
      </p:sp>
    </p:spTree>
    <p:extLst>
      <p:ext uri="{BB962C8B-B14F-4D97-AF65-F5344CB8AC3E}">
        <p14:creationId xmlns:p14="http://schemas.microsoft.com/office/powerpoint/2010/main" val="3648260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t>26. duben–1. květen 1935: </a:t>
            </a:r>
            <a:r>
              <a:rPr lang="cs-CZ" u="sng"/>
              <a:t>Mezinárodní filmový kongres</a:t>
            </a:r>
            <a:br>
              <a:rPr lang="cs-CZ" u="sng"/>
            </a:br>
            <a:endParaRPr lang="en-GB"/>
          </a:p>
        </p:txBody>
      </p:sp>
      <p:sp>
        <p:nvSpPr>
          <p:cNvPr id="4" name="Zástupný symbol pro text 3"/>
          <p:cNvSpPr>
            <a:spLocks noGrp="1"/>
          </p:cNvSpPr>
          <p:nvPr>
            <p:ph type="body" idx="1"/>
          </p:nvPr>
        </p:nvSpPr>
        <p:spPr/>
        <p:txBody>
          <a:bodyPr/>
          <a:lstStyle/>
          <a:p>
            <a:endParaRPr lang="en-GB"/>
          </a:p>
        </p:txBody>
      </p:sp>
      <p:sp>
        <p:nvSpPr>
          <p:cNvPr id="3" name="Zástupný symbol pro obsah 2"/>
          <p:cNvSpPr>
            <a:spLocks noGrp="1"/>
          </p:cNvSpPr>
          <p:nvPr>
            <p:ph sz="half" idx="2"/>
          </p:nvPr>
        </p:nvSpPr>
        <p:spPr/>
        <p:txBody>
          <a:bodyPr/>
          <a:lstStyle/>
          <a:p>
            <a:r>
              <a:rPr lang="cs-CZ"/>
              <a:t> </a:t>
            </a:r>
          </a:p>
          <a:p>
            <a:endParaRPr lang="en-GB"/>
          </a:p>
        </p:txBody>
      </p:sp>
      <p:sp>
        <p:nvSpPr>
          <p:cNvPr id="5" name="Zástupný symbol pro text 4"/>
          <p:cNvSpPr>
            <a:spLocks noGrp="1"/>
          </p:cNvSpPr>
          <p:nvPr>
            <p:ph type="body" sz="quarter" idx="3"/>
          </p:nvPr>
        </p:nvSpPr>
        <p:spPr/>
        <p:txBody>
          <a:bodyPr/>
          <a:lstStyle/>
          <a:p>
            <a:endParaRPr lang="en-GB"/>
          </a:p>
        </p:txBody>
      </p:sp>
      <p:pic>
        <p:nvPicPr>
          <p:cNvPr id="7" name="Zástupný symbol pro obsah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067819" y="1968138"/>
            <a:ext cx="5077809" cy="3836171"/>
          </a:xfr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677" y="1782340"/>
            <a:ext cx="3083106" cy="4198271"/>
          </a:xfrm>
          <a:prstGeom prst="rect">
            <a:avLst/>
          </a:prstGeom>
        </p:spPr>
      </p:pic>
    </p:spTree>
    <p:extLst>
      <p:ext uri="{BB962C8B-B14F-4D97-AF65-F5344CB8AC3E}">
        <p14:creationId xmlns:p14="http://schemas.microsoft.com/office/powerpoint/2010/main" val="335481370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9AC819-C0E6-4025-94A2-65760314F7F2}"/>
              </a:ext>
            </a:extLst>
          </p:cNvPr>
          <p:cNvSpPr>
            <a:spLocks noGrp="1"/>
          </p:cNvSpPr>
          <p:nvPr>
            <p:ph type="title"/>
          </p:nvPr>
        </p:nvSpPr>
        <p:spPr>
          <a:xfrm>
            <a:off x="492370" y="516835"/>
            <a:ext cx="3084844" cy="2103875"/>
          </a:xfrm>
        </p:spPr>
        <p:txBody>
          <a:bodyPr vert="horz" lIns="91440" tIns="45720" rIns="91440" bIns="45720" rtlCol="0" anchor="b">
            <a:normAutofit fontScale="90000"/>
          </a:bodyPr>
          <a:lstStyle/>
          <a:p>
            <a:r>
              <a:rPr lang="en-US" sz="3600" dirty="0" err="1">
                <a:solidFill>
                  <a:srgbClr val="FFFFFF"/>
                </a:solidFill>
              </a:rPr>
              <a:t>Světozor</a:t>
            </a:r>
            <a:r>
              <a:rPr lang="en-US" sz="3600" dirty="0">
                <a:solidFill>
                  <a:srgbClr val="FFFFFF"/>
                </a:solidFill>
              </a:rPr>
              <a:t>, 8.2.1940 – Zima </a:t>
            </a:r>
            <a:r>
              <a:rPr lang="en-US" sz="3600" dirty="0" err="1">
                <a:solidFill>
                  <a:srgbClr val="FFFFFF"/>
                </a:solidFill>
              </a:rPr>
              <a:t>na</a:t>
            </a:r>
            <a:r>
              <a:rPr lang="en-US" sz="3600" dirty="0">
                <a:solidFill>
                  <a:srgbClr val="FFFFFF"/>
                </a:solidFill>
              </a:rPr>
              <a:t> </a:t>
            </a:r>
            <a:r>
              <a:rPr lang="en-US" sz="3600" dirty="0" err="1">
                <a:solidFill>
                  <a:srgbClr val="FFFFFF"/>
                </a:solidFill>
              </a:rPr>
              <a:t>obou</a:t>
            </a:r>
            <a:r>
              <a:rPr lang="en-US" sz="3600" dirty="0">
                <a:solidFill>
                  <a:srgbClr val="FFFFFF"/>
                </a:solidFill>
              </a:rPr>
              <a:t> </a:t>
            </a:r>
            <a:r>
              <a:rPr lang="en-US" sz="3600" dirty="0" err="1">
                <a:solidFill>
                  <a:srgbClr val="FFFFFF"/>
                </a:solidFill>
              </a:rPr>
              <a:t>stranách</a:t>
            </a:r>
            <a:r>
              <a:rPr lang="en-US" sz="3600" dirty="0">
                <a:solidFill>
                  <a:srgbClr val="FFFFFF"/>
                </a:solidFill>
              </a:rPr>
              <a:t> </a:t>
            </a:r>
            <a:r>
              <a:rPr lang="en-US" sz="3600" dirty="0" err="1">
                <a:solidFill>
                  <a:srgbClr val="FFFFFF"/>
                </a:solidFill>
              </a:rPr>
              <a:t>fronty</a:t>
            </a:r>
            <a:br>
              <a:rPr lang="en-US" sz="3600" dirty="0">
                <a:solidFill>
                  <a:srgbClr val="FFFFFF"/>
                </a:solidFill>
              </a:rPr>
            </a:br>
            <a:endParaRPr lang="en-US" sz="3600" dirty="0">
              <a:solidFill>
                <a:srgbClr val="FFFFFF"/>
              </a:solidFill>
            </a:endParaRPr>
          </a:p>
        </p:txBody>
      </p:sp>
      <p:sp>
        <p:nvSpPr>
          <p:cNvPr id="4" name="Zástupný obsah 3">
            <a:extLst>
              <a:ext uri="{FF2B5EF4-FFF2-40B4-BE49-F238E27FC236}">
                <a16:creationId xmlns:a16="http://schemas.microsoft.com/office/drawing/2014/main" id="{0AB97D3F-1173-400A-B815-1EA43B0DC363}"/>
              </a:ext>
            </a:extLst>
          </p:cNvPr>
          <p:cNvSpPr>
            <a:spLocks noGrp="1"/>
          </p:cNvSpPr>
          <p:nvPr>
            <p:ph sz="half" idx="2"/>
          </p:nvPr>
        </p:nvSpPr>
        <p:spPr>
          <a:xfrm>
            <a:off x="492371" y="2653800"/>
            <a:ext cx="3084844" cy="3335519"/>
          </a:xfrm>
        </p:spPr>
        <p:txBody>
          <a:bodyPr vert="horz" lIns="0" tIns="45720" rIns="0" bIns="45720" rtlCol="0">
            <a:normAutofit/>
          </a:bodyPr>
          <a:lstStyle/>
          <a:p>
            <a:endParaRPr lang="en-US" sz="1500" dirty="0">
              <a:solidFill>
                <a:srgbClr val="FFFFFF"/>
              </a:solidFill>
            </a:endParaRPr>
          </a:p>
        </p:txBody>
      </p:sp>
      <p:pic>
        <p:nvPicPr>
          <p:cNvPr id="6" name="Zástupný obsah 5">
            <a:extLst>
              <a:ext uri="{FF2B5EF4-FFF2-40B4-BE49-F238E27FC236}">
                <a16:creationId xmlns:a16="http://schemas.microsoft.com/office/drawing/2014/main" id="{4493EDD3-6500-42F3-B7EF-849F7433A1D1}"/>
              </a:ext>
            </a:extLst>
          </p:cNvPr>
          <p:cNvPicPr>
            <a:picLocks noGrp="1" noChangeAspect="1"/>
          </p:cNvPicPr>
          <p:nvPr>
            <p:ph sz="half" idx="1"/>
          </p:nvPr>
        </p:nvPicPr>
        <p:blipFill rotWithShape="1">
          <a:blip r:embed="rId2"/>
          <a:srcRect l="19238" t="20507" r="19950"/>
          <a:stretch/>
        </p:blipFill>
        <p:spPr>
          <a:xfrm>
            <a:off x="4742017" y="929699"/>
            <a:ext cx="6798082" cy="4998601"/>
          </a:xfrm>
          <a:prstGeom prst="rect">
            <a:avLst/>
          </a:prstGeom>
        </p:spPr>
      </p:pic>
    </p:spTree>
    <p:extLst>
      <p:ext uri="{BB962C8B-B14F-4D97-AF65-F5344CB8AC3E}">
        <p14:creationId xmlns:p14="http://schemas.microsoft.com/office/powerpoint/2010/main" val="192444619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5857AD-F886-40D9-8574-1801EEC57C74}"/>
              </a:ext>
            </a:extLst>
          </p:cNvPr>
          <p:cNvSpPr>
            <a:spLocks noGrp="1"/>
          </p:cNvSpPr>
          <p:nvPr>
            <p:ph type="title"/>
          </p:nvPr>
        </p:nvSpPr>
        <p:spPr/>
        <p:txBody>
          <a:bodyPr/>
          <a:lstStyle/>
          <a:p>
            <a:r>
              <a:rPr lang="cs-CZ" dirty="0"/>
              <a:t>Filmové listy, 26.4.1940</a:t>
            </a:r>
            <a:br>
              <a:rPr lang="cs-CZ" dirty="0"/>
            </a:br>
            <a:endParaRPr lang="cs-CZ" dirty="0"/>
          </a:p>
        </p:txBody>
      </p:sp>
      <p:pic>
        <p:nvPicPr>
          <p:cNvPr id="6" name="Zástupný obsah 5">
            <a:extLst>
              <a:ext uri="{FF2B5EF4-FFF2-40B4-BE49-F238E27FC236}">
                <a16:creationId xmlns:a16="http://schemas.microsoft.com/office/drawing/2014/main" id="{030DFD36-26D7-4F03-94F4-7EF273D1E08C}"/>
              </a:ext>
            </a:extLst>
          </p:cNvPr>
          <p:cNvPicPr>
            <a:picLocks noGrp="1" noChangeAspect="1"/>
          </p:cNvPicPr>
          <p:nvPr>
            <p:ph sz="half" idx="1"/>
          </p:nvPr>
        </p:nvPicPr>
        <p:blipFill>
          <a:blip r:embed="rId2"/>
          <a:stretch>
            <a:fillRect/>
          </a:stretch>
        </p:blipFill>
        <p:spPr>
          <a:xfrm>
            <a:off x="261222" y="1268362"/>
            <a:ext cx="7820012" cy="4729316"/>
          </a:xfrm>
        </p:spPr>
      </p:pic>
      <p:pic>
        <p:nvPicPr>
          <p:cNvPr id="8" name="Zástupný obsah 7">
            <a:extLst>
              <a:ext uri="{FF2B5EF4-FFF2-40B4-BE49-F238E27FC236}">
                <a16:creationId xmlns:a16="http://schemas.microsoft.com/office/drawing/2014/main" id="{15DEE33B-05DB-4C59-B4E9-897B1529DDFA}"/>
              </a:ext>
            </a:extLst>
          </p:cNvPr>
          <p:cNvPicPr>
            <a:picLocks noGrp="1" noChangeAspect="1"/>
          </p:cNvPicPr>
          <p:nvPr>
            <p:ph sz="half" idx="2"/>
          </p:nvPr>
        </p:nvPicPr>
        <p:blipFill>
          <a:blip r:embed="rId3"/>
          <a:stretch>
            <a:fillRect/>
          </a:stretch>
        </p:blipFill>
        <p:spPr>
          <a:xfrm>
            <a:off x="8399798" y="1848465"/>
            <a:ext cx="3495351" cy="4046293"/>
          </a:xfrm>
        </p:spPr>
      </p:pic>
    </p:spTree>
    <p:extLst>
      <p:ext uri="{BB962C8B-B14F-4D97-AF65-F5344CB8AC3E}">
        <p14:creationId xmlns:p14="http://schemas.microsoft.com/office/powerpoint/2010/main" val="67186327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5B7E31-60D0-D4AB-EFC6-038852F9D92D}"/>
              </a:ext>
            </a:extLst>
          </p:cNvPr>
          <p:cNvSpPr>
            <a:spLocks noGrp="1"/>
          </p:cNvSpPr>
          <p:nvPr>
            <p:ph type="title"/>
          </p:nvPr>
        </p:nvSpPr>
        <p:spPr/>
        <p:txBody>
          <a:bodyPr>
            <a:normAutofit/>
          </a:bodyPr>
          <a:lstStyle/>
          <a:p>
            <a:r>
              <a:rPr lang="cs-CZ" sz="2800" b="1" u="sng" kern="0" dirty="0">
                <a:effectLst/>
                <a:latin typeface="Calibri" panose="020F0502020204030204" pitchFamily="34" charset="0"/>
                <a:ea typeface="Calibri" panose="020F0502020204030204" pitchFamily="34" charset="0"/>
                <a:cs typeface="Times New Roman" panose="02020603050405020304" pitchFamily="18" charset="0"/>
              </a:rPr>
              <a:t>Tiskové konference Wolfganga </a:t>
            </a:r>
            <a:r>
              <a:rPr lang="cs-CZ" sz="2800" b="1" u="sng" kern="0" dirty="0" err="1">
                <a:effectLst/>
                <a:latin typeface="Calibri" panose="020F0502020204030204" pitchFamily="34" charset="0"/>
                <a:ea typeface="Calibri" panose="020F0502020204030204" pitchFamily="34" charset="0"/>
                <a:cs typeface="Times New Roman" panose="02020603050405020304" pitchFamily="18" charset="0"/>
              </a:rPr>
              <a:t>Wolframa</a:t>
            </a:r>
            <a:r>
              <a:rPr lang="cs-CZ" sz="2800" b="1" u="sng" kern="0" dirty="0">
                <a:effectLst/>
                <a:latin typeface="Calibri" panose="020F0502020204030204" pitchFamily="34" charset="0"/>
                <a:ea typeface="Calibri" panose="020F0502020204030204" pitchFamily="34" charset="0"/>
                <a:cs typeface="Times New Roman" panose="02020603050405020304" pitchFamily="18" charset="0"/>
              </a:rPr>
              <a:t> von </a:t>
            </a:r>
            <a:r>
              <a:rPr lang="cs-CZ" sz="2800" b="1" u="sng" kern="0" dirty="0" err="1">
                <a:effectLst/>
                <a:latin typeface="Calibri" panose="020F0502020204030204" pitchFamily="34" charset="0"/>
                <a:ea typeface="Calibri" panose="020F0502020204030204" pitchFamily="34" charset="0"/>
                <a:cs typeface="Times New Roman" panose="02020603050405020304" pitchFamily="18" charset="0"/>
              </a:rPr>
              <a:t>Wolmara</a:t>
            </a:r>
            <a:endParaRPr lang="cs-CZ" sz="6600" dirty="0"/>
          </a:p>
        </p:txBody>
      </p:sp>
      <p:sp>
        <p:nvSpPr>
          <p:cNvPr id="3" name="Zástupný obsah 2">
            <a:extLst>
              <a:ext uri="{FF2B5EF4-FFF2-40B4-BE49-F238E27FC236}">
                <a16:creationId xmlns:a16="http://schemas.microsoft.com/office/drawing/2014/main" id="{DEB5207F-6501-FE31-B1EB-D65E38A5F629}"/>
              </a:ext>
            </a:extLst>
          </p:cNvPr>
          <p:cNvSpPr>
            <a:spLocks noGrp="1"/>
          </p:cNvSpPr>
          <p:nvPr>
            <p:ph idx="1"/>
          </p:nvPr>
        </p:nvSpPr>
        <p:spPr/>
        <p:txBody>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Příklad, jak vypadaly pokyny v případě propagandistických filmů – a jak vypadala novinářská realita den poté: </a:t>
            </a: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Na konferenci 26. dubna 1940 zazněly od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Wolframa</a:t>
            </a:r>
            <a:r>
              <a:rPr lang="cs-CZ" sz="1800" dirty="0">
                <a:effectLst/>
                <a:latin typeface="Calibri" panose="020F0502020204030204" pitchFamily="34" charset="0"/>
                <a:ea typeface="Calibri" panose="020F0502020204030204" pitchFamily="34" charset="0"/>
                <a:cs typeface="Times New Roman" panose="02020603050405020304" pitchFamily="18" charset="0"/>
              </a:rPr>
              <a:t> následující pokyny: </a:t>
            </a: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„Film Křest ohněm: upozorněte na toto dokumentární dílo o uplatnění letectva v polském tažení. Proto není třeba se zmiňovat, že tam není děj. Film nenatáčeli filmaři, když to bylo bezpečné, nýbrž vytvořili ho členové propagačních rot, kteří se těchto podniků zúčastnili, a sedm jich bylo při tom zabito… Tím větší hodnotu má tento film. Nesmí to přijít do kulturní rubriky, nýbrž do politické části listu… Poukažte přitom na toto: Film je v souhlase s Hitlerovou řečí…. A řekněte, jak vypadá dílo německého letectva. Vyzvedněte hlavně zničení opevněné Varšavy. Opevnit milionové město, když nebylo naděje udržet je, a vystavit je a milion obyvatelů úplné zkáze jen proto, že měli rozhlasové zprávy, že anglické vojsko vpadlo již do Německa. Naletěli na anglickou propagandu, když už polská armáda byla zničena. To se musí zvlášť silně vyzvednout.“</a:t>
            </a:r>
          </a:p>
          <a:p>
            <a:endParaRPr lang="cs-CZ" dirty="0"/>
          </a:p>
        </p:txBody>
      </p:sp>
    </p:spTree>
    <p:extLst>
      <p:ext uri="{BB962C8B-B14F-4D97-AF65-F5344CB8AC3E}">
        <p14:creationId xmlns:p14="http://schemas.microsoft.com/office/powerpoint/2010/main" val="397772101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C5885B-7913-4E8F-AC27-8F21FAFD12F4}"/>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02C0745E-96F7-4485-918D-9E1E8634D244}"/>
              </a:ext>
            </a:extLst>
          </p:cNvPr>
          <p:cNvPicPr>
            <a:picLocks noGrp="1" noChangeAspect="1"/>
          </p:cNvPicPr>
          <p:nvPr>
            <p:ph sz="half" idx="1"/>
          </p:nvPr>
        </p:nvPicPr>
        <p:blipFill>
          <a:blip r:embed="rId2"/>
          <a:stretch>
            <a:fillRect/>
          </a:stretch>
        </p:blipFill>
        <p:spPr>
          <a:xfrm>
            <a:off x="1526186" y="1052053"/>
            <a:ext cx="3948257" cy="4779446"/>
          </a:xfrm>
        </p:spPr>
      </p:pic>
      <p:pic>
        <p:nvPicPr>
          <p:cNvPr id="10" name="Zástupný obsah 9">
            <a:extLst>
              <a:ext uri="{FF2B5EF4-FFF2-40B4-BE49-F238E27FC236}">
                <a16:creationId xmlns:a16="http://schemas.microsoft.com/office/drawing/2014/main" id="{45FD469B-13E1-4E94-BDEA-49B79DE3DFB8}"/>
              </a:ext>
            </a:extLst>
          </p:cNvPr>
          <p:cNvPicPr>
            <a:picLocks noGrp="1" noChangeAspect="1"/>
          </p:cNvPicPr>
          <p:nvPr>
            <p:ph sz="half" idx="2"/>
          </p:nvPr>
        </p:nvPicPr>
        <p:blipFill>
          <a:blip r:embed="rId3"/>
          <a:stretch>
            <a:fillRect/>
          </a:stretch>
        </p:blipFill>
        <p:spPr>
          <a:xfrm>
            <a:off x="6202829" y="247011"/>
            <a:ext cx="5340242" cy="5968854"/>
          </a:xfrm>
        </p:spPr>
      </p:pic>
    </p:spTree>
    <p:extLst>
      <p:ext uri="{BB962C8B-B14F-4D97-AF65-F5344CB8AC3E}">
        <p14:creationId xmlns:p14="http://schemas.microsoft.com/office/powerpoint/2010/main" val="91155287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709092-C5EE-4A3F-A1DB-DBEDCE98EB67}"/>
              </a:ext>
            </a:extLst>
          </p:cNvPr>
          <p:cNvSpPr>
            <a:spLocks noGrp="1"/>
          </p:cNvSpPr>
          <p:nvPr>
            <p:ph type="title"/>
          </p:nvPr>
        </p:nvSpPr>
        <p:spPr/>
        <p:txBody>
          <a:bodyPr/>
          <a:lstStyle/>
          <a:p>
            <a:r>
              <a:rPr lang="cs-CZ" dirty="0"/>
              <a:t>Aktivistická sedmička; kolaborantský tisk</a:t>
            </a:r>
          </a:p>
        </p:txBody>
      </p:sp>
      <p:sp>
        <p:nvSpPr>
          <p:cNvPr id="3" name="Zástupný obsah 2">
            <a:extLst>
              <a:ext uri="{FF2B5EF4-FFF2-40B4-BE49-F238E27FC236}">
                <a16:creationId xmlns:a16="http://schemas.microsoft.com/office/drawing/2014/main" id="{0DDF0BB7-65EB-4BB0-9BD1-6EA68B976B81}"/>
              </a:ext>
            </a:extLst>
          </p:cNvPr>
          <p:cNvSpPr>
            <a:spLocks noGrp="1"/>
          </p:cNvSpPr>
          <p:nvPr>
            <p:ph sz="half" idx="1"/>
          </p:nvPr>
        </p:nvSpPr>
        <p:spPr>
          <a:xfrm>
            <a:off x="1097279" y="1845734"/>
            <a:ext cx="8899476" cy="4023360"/>
          </a:xfrm>
        </p:spPr>
        <p:txBody>
          <a:bodyPr>
            <a:normAutofit fontScale="85000" lnSpcReduction="10000"/>
          </a:bodyPr>
          <a:lstStyle/>
          <a:p>
            <a:pPr>
              <a:lnSpc>
                <a:spcPct val="107000"/>
              </a:lnSpc>
              <a:spcAft>
                <a:spcPts val="800"/>
              </a:spcAft>
            </a:pPr>
            <a:r>
              <a:rPr lang="cs-CZ" sz="2600" dirty="0">
                <a:effectLst/>
                <a:latin typeface="Calibri" panose="020F0502020204030204" pitchFamily="34" charset="0"/>
                <a:ea typeface="Calibri" panose="020F0502020204030204" pitchFamily="34" charset="0"/>
                <a:cs typeface="Times New Roman" panose="02020603050405020304" pitchFamily="18" charset="0"/>
              </a:rPr>
              <a:t>Karel </a:t>
            </a:r>
            <a:r>
              <a:rPr lang="cs-CZ" sz="2600" dirty="0" err="1">
                <a:effectLst/>
                <a:latin typeface="Calibri" panose="020F0502020204030204" pitchFamily="34" charset="0"/>
                <a:ea typeface="Calibri" panose="020F0502020204030204" pitchFamily="34" charset="0"/>
                <a:cs typeface="Times New Roman" panose="02020603050405020304" pitchFamily="18" charset="0"/>
              </a:rPr>
              <a:t>Lažnovsk</a:t>
            </a:r>
            <a:r>
              <a:rPr lang="cs-CZ" sz="2600" dirty="0" err="1">
                <a:latin typeface="Calibri" panose="020F0502020204030204" pitchFamily="34" charset="0"/>
                <a:ea typeface="Calibri" panose="020F0502020204030204" pitchFamily="34" charset="0"/>
                <a:cs typeface="Times New Roman" panose="02020603050405020304" pitchFamily="18" charset="0"/>
              </a:rPr>
              <a:t>ý</a:t>
            </a:r>
            <a:r>
              <a:rPr lang="cs-CZ" sz="2600" dirty="0">
                <a:latin typeface="Calibri" panose="020F0502020204030204" pitchFamily="34" charset="0"/>
                <a:ea typeface="Calibri" panose="020F0502020204030204" pitchFamily="34" charset="0"/>
                <a:cs typeface="Times New Roman" panose="02020603050405020304" pitchFamily="18" charset="0"/>
              </a:rPr>
              <a:t>; </a:t>
            </a:r>
            <a:r>
              <a:rPr lang="cs-CZ" sz="2600" dirty="0">
                <a:effectLst/>
                <a:latin typeface="Calibri" panose="020F0502020204030204" pitchFamily="34" charset="0"/>
                <a:ea typeface="Calibri" panose="020F0502020204030204" pitchFamily="34" charset="0"/>
                <a:cs typeface="Times New Roman" panose="02020603050405020304" pitchFamily="18" charset="0"/>
              </a:rPr>
              <a:t>Emanuel </a:t>
            </a:r>
            <a:r>
              <a:rPr lang="cs-CZ" sz="2600" dirty="0" err="1">
                <a:effectLst/>
                <a:latin typeface="Calibri" panose="020F0502020204030204" pitchFamily="34" charset="0"/>
                <a:ea typeface="Calibri" panose="020F0502020204030204" pitchFamily="34" charset="0"/>
                <a:cs typeface="Times New Roman" panose="02020603050405020304" pitchFamily="18" charset="0"/>
              </a:rPr>
              <a:t>Vajtauer</a:t>
            </a:r>
            <a:r>
              <a:rPr lang="cs-CZ" sz="2600" dirty="0">
                <a:effectLst/>
                <a:latin typeface="Calibri" panose="020F0502020204030204" pitchFamily="34" charset="0"/>
                <a:ea typeface="Calibri" panose="020F0502020204030204" pitchFamily="34" charset="0"/>
                <a:cs typeface="Times New Roman" panose="02020603050405020304" pitchFamily="18" charset="0"/>
              </a:rPr>
              <a:t>; Jaroslav Křemen; Vladimír </a:t>
            </a:r>
            <a:r>
              <a:rPr lang="cs-CZ" sz="2600" dirty="0" err="1">
                <a:effectLst/>
                <a:latin typeface="Calibri" panose="020F0502020204030204" pitchFamily="34" charset="0"/>
                <a:ea typeface="Calibri" panose="020F0502020204030204" pitchFamily="34" charset="0"/>
                <a:cs typeface="Times New Roman" panose="02020603050405020304" pitchFamily="18" charset="0"/>
              </a:rPr>
              <a:t>Krychtálek</a:t>
            </a:r>
            <a:r>
              <a:rPr lang="cs-CZ" sz="2600" dirty="0">
                <a:latin typeface="Calibri" panose="020F0502020204030204" pitchFamily="34" charset="0"/>
                <a:ea typeface="Calibri" panose="020F0502020204030204" pitchFamily="34" charset="0"/>
                <a:cs typeface="Times New Roman" panose="02020603050405020304" pitchFamily="18" charset="0"/>
              </a:rPr>
              <a:t>;</a:t>
            </a:r>
            <a:r>
              <a:rPr lang="cs-CZ" sz="2600" dirty="0">
                <a:effectLst/>
                <a:latin typeface="Calibri" panose="020F0502020204030204" pitchFamily="34" charset="0"/>
                <a:ea typeface="Calibri" panose="020F0502020204030204" pitchFamily="34" charset="0"/>
                <a:cs typeface="Times New Roman" panose="02020603050405020304" pitchFamily="18" charset="0"/>
              </a:rPr>
              <a:t> Vladimír Ryba; Václav Crha; Karel Werner</a:t>
            </a:r>
          </a:p>
          <a:p>
            <a:pPr>
              <a:lnSpc>
                <a:spcPct val="107000"/>
              </a:lnSpc>
              <a:spcAft>
                <a:spcPts val="800"/>
              </a:spcAft>
            </a:pPr>
            <a:r>
              <a:rPr lang="cs-CZ" sz="2500" dirty="0" err="1">
                <a:effectLst/>
                <a:latin typeface="Calibri" panose="020F0502020204030204" pitchFamily="34" charset="0"/>
                <a:ea typeface="Calibri" panose="020F0502020204030204" pitchFamily="34" charset="0"/>
                <a:cs typeface="Times New Roman" panose="02020603050405020304" pitchFamily="18" charset="0"/>
              </a:rPr>
              <a:t>Kolaborantsky</a:t>
            </a:r>
            <a:r>
              <a:rPr lang="cs-CZ" sz="2500" dirty="0">
                <a:effectLst/>
                <a:latin typeface="Calibri" panose="020F0502020204030204" pitchFamily="34" charset="0"/>
                <a:ea typeface="Calibri" panose="020F0502020204030204" pitchFamily="34" charset="0"/>
                <a:cs typeface="Times New Roman" panose="02020603050405020304" pitchFamily="18" charset="0"/>
              </a:rPr>
              <a:t> zaměřená periodika:  Emanuelem </a:t>
            </a:r>
            <a:r>
              <a:rPr lang="cs-CZ" sz="2500" dirty="0" err="1">
                <a:effectLst/>
                <a:latin typeface="Calibri" panose="020F0502020204030204" pitchFamily="34" charset="0"/>
                <a:ea typeface="Calibri" panose="020F0502020204030204" pitchFamily="34" charset="0"/>
                <a:cs typeface="Times New Roman" panose="02020603050405020304" pitchFamily="18" charset="0"/>
              </a:rPr>
              <a:t>Vajtauerem</a:t>
            </a:r>
            <a:r>
              <a:rPr lang="cs-CZ" sz="2500" dirty="0">
                <a:effectLst/>
                <a:latin typeface="Calibri" panose="020F0502020204030204" pitchFamily="34" charset="0"/>
                <a:ea typeface="Calibri" panose="020F0502020204030204" pitchFamily="34" charset="0"/>
                <a:cs typeface="Times New Roman" panose="02020603050405020304" pitchFamily="18" charset="0"/>
              </a:rPr>
              <a:t> řízená </a:t>
            </a:r>
            <a:r>
              <a:rPr lang="cs-CZ" sz="2500" b="1" dirty="0">
                <a:effectLst/>
                <a:latin typeface="Calibri" panose="020F0502020204030204" pitchFamily="34" charset="0"/>
                <a:ea typeface="Calibri" panose="020F0502020204030204" pitchFamily="34" charset="0"/>
                <a:cs typeface="Times New Roman" panose="02020603050405020304" pitchFamily="18" charset="0"/>
              </a:rPr>
              <a:t>Přítomnost</a:t>
            </a:r>
            <a:r>
              <a:rPr lang="cs-CZ" sz="2500" dirty="0">
                <a:effectLst/>
                <a:latin typeface="Calibri" panose="020F0502020204030204" pitchFamily="34" charset="0"/>
                <a:ea typeface="Calibri" panose="020F0502020204030204" pitchFamily="34" charset="0"/>
                <a:cs typeface="Times New Roman" panose="02020603050405020304" pitchFamily="18" charset="0"/>
              </a:rPr>
              <a:t> – vydávaná </a:t>
            </a:r>
            <a:r>
              <a:rPr lang="cs-CZ" sz="2500" dirty="0" err="1">
                <a:effectLst/>
                <a:latin typeface="Calibri" panose="020F0502020204030204" pitchFamily="34" charset="0"/>
                <a:ea typeface="Calibri" panose="020F0502020204030204" pitchFamily="34" charset="0"/>
                <a:cs typeface="Times New Roman" panose="02020603050405020304" pitchFamily="18" charset="0"/>
              </a:rPr>
              <a:t>Melantrichem</a:t>
            </a:r>
            <a:r>
              <a:rPr lang="cs-CZ" sz="2500" dirty="0">
                <a:effectLst/>
                <a:latin typeface="Calibri" panose="020F0502020204030204" pitchFamily="34" charset="0"/>
                <a:ea typeface="Calibri" panose="020F0502020204030204" pitchFamily="34" charset="0"/>
                <a:cs typeface="Times New Roman" panose="02020603050405020304" pitchFamily="18" charset="0"/>
              </a:rPr>
              <a:t> – název se snažil vyvolat zdání návaznosti na Peroutkovu Přítomnost, které přestala vycházet v srpnu 1939; </a:t>
            </a:r>
          </a:p>
          <a:p>
            <a:pPr>
              <a:lnSpc>
                <a:spcPct val="107000"/>
              </a:lnSpc>
              <a:spcAft>
                <a:spcPts val="800"/>
              </a:spcAft>
            </a:pPr>
            <a:r>
              <a:rPr lang="cs-CZ" sz="2500" dirty="0">
                <a:effectLst/>
                <a:latin typeface="Calibri" panose="020F0502020204030204" pitchFamily="34" charset="0"/>
                <a:ea typeface="Calibri" panose="020F0502020204030204" pitchFamily="34" charset="0"/>
                <a:cs typeface="Times New Roman" panose="02020603050405020304" pitchFamily="18" charset="0"/>
              </a:rPr>
              <a:t>dále </a:t>
            </a:r>
            <a:r>
              <a:rPr lang="cs-CZ" sz="2500" dirty="0">
                <a:latin typeface="Calibri" panose="020F0502020204030204" pitchFamily="34" charset="0"/>
                <a:ea typeface="Calibri" panose="020F0502020204030204" pitchFamily="34" charset="0"/>
                <a:cs typeface="Times New Roman" panose="02020603050405020304" pitchFamily="18" charset="0"/>
              </a:rPr>
              <a:t>např. </a:t>
            </a:r>
            <a:r>
              <a:rPr lang="cs-CZ" sz="2500" dirty="0">
                <a:effectLst/>
                <a:latin typeface="Calibri" panose="020F0502020204030204" pitchFamily="34" charset="0"/>
                <a:ea typeface="Calibri" panose="020F0502020204030204" pitchFamily="34" charset="0"/>
                <a:cs typeface="Times New Roman" panose="02020603050405020304" pitchFamily="18" charset="0"/>
              </a:rPr>
              <a:t>měsíčník </a:t>
            </a:r>
            <a:r>
              <a:rPr lang="cs-CZ" sz="2500" b="1" dirty="0">
                <a:effectLst/>
                <a:latin typeface="Calibri" panose="020F0502020204030204" pitchFamily="34" charset="0"/>
                <a:ea typeface="Calibri" panose="020F0502020204030204" pitchFamily="34" charset="0"/>
                <a:cs typeface="Times New Roman" panose="02020603050405020304" pitchFamily="18" charset="0"/>
              </a:rPr>
              <a:t>Osvěta</a:t>
            </a:r>
            <a:r>
              <a:rPr lang="cs-CZ" sz="2500" dirty="0">
                <a:effectLst/>
                <a:latin typeface="Calibri" panose="020F0502020204030204" pitchFamily="34" charset="0"/>
                <a:ea typeface="Calibri" panose="020F0502020204030204" pitchFamily="34" charset="0"/>
                <a:cs typeface="Times New Roman" panose="02020603050405020304" pitchFamily="18" charset="0"/>
              </a:rPr>
              <a:t>, zlínský týdeník </a:t>
            </a:r>
            <a:r>
              <a:rPr lang="cs-CZ" sz="2500" b="1" dirty="0">
                <a:effectLst/>
                <a:latin typeface="Calibri" panose="020F0502020204030204" pitchFamily="34" charset="0"/>
                <a:ea typeface="Calibri" panose="020F0502020204030204" pitchFamily="34" charset="0"/>
                <a:cs typeface="Times New Roman" panose="02020603050405020304" pitchFamily="18" charset="0"/>
              </a:rPr>
              <a:t>Svět</a:t>
            </a:r>
            <a:r>
              <a:rPr lang="cs-CZ" sz="25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cs-CZ" sz="2500" dirty="0">
                <a:effectLst/>
                <a:latin typeface="Calibri" panose="020F0502020204030204" pitchFamily="34" charset="0"/>
                <a:ea typeface="Calibri" panose="020F0502020204030204" pitchFamily="34" charset="0"/>
                <a:cs typeface="Times New Roman" panose="02020603050405020304" pitchFamily="18" charset="0"/>
              </a:rPr>
              <a:t>Fašistický tisk – </a:t>
            </a:r>
            <a:r>
              <a:rPr lang="cs-CZ" sz="2500" b="1" dirty="0">
                <a:effectLst/>
                <a:latin typeface="Calibri" panose="020F0502020204030204" pitchFamily="34" charset="0"/>
                <a:ea typeface="Calibri" panose="020F0502020204030204" pitchFamily="34" charset="0"/>
                <a:cs typeface="Times New Roman" panose="02020603050405020304" pitchFamily="18" charset="0"/>
              </a:rPr>
              <a:t>Vlajka</a:t>
            </a:r>
            <a:r>
              <a:rPr lang="cs-CZ" sz="2500" dirty="0">
                <a:effectLst/>
                <a:latin typeface="Calibri" panose="020F0502020204030204" pitchFamily="34" charset="0"/>
                <a:ea typeface="Calibri" panose="020F0502020204030204" pitchFamily="34" charset="0"/>
                <a:cs typeface="Times New Roman" panose="02020603050405020304" pitchFamily="18" charset="0"/>
              </a:rPr>
              <a:t> (v září 1942 zakázána, na konci roku 1942 nacisté ukončili činnost celé organizace českých fašistů), </a:t>
            </a:r>
            <a:r>
              <a:rPr lang="cs-CZ" sz="2500" b="1" dirty="0">
                <a:latin typeface="Calibri" panose="020F0502020204030204" pitchFamily="34" charset="0"/>
                <a:ea typeface="Calibri" panose="020F0502020204030204" pitchFamily="34" charset="0"/>
                <a:cs typeface="Times New Roman" panose="02020603050405020304" pitchFamily="18" charset="0"/>
              </a:rPr>
              <a:t>Á</a:t>
            </a:r>
            <a:r>
              <a:rPr lang="cs-CZ" sz="2500" b="1" dirty="0">
                <a:effectLst/>
                <a:latin typeface="Calibri" panose="020F0502020204030204" pitchFamily="34" charset="0"/>
                <a:ea typeface="Calibri" panose="020F0502020204030204" pitchFamily="34" charset="0"/>
                <a:cs typeface="Times New Roman" panose="02020603050405020304" pitchFamily="18" charset="0"/>
              </a:rPr>
              <a:t>rijský boj </a:t>
            </a:r>
            <a:r>
              <a:rPr lang="cs-CZ" sz="2500" dirty="0">
                <a:effectLst/>
                <a:latin typeface="Calibri" panose="020F0502020204030204" pitchFamily="34" charset="0"/>
                <a:ea typeface="Calibri" panose="020F0502020204030204" pitchFamily="34" charset="0"/>
                <a:cs typeface="Times New Roman" panose="02020603050405020304" pitchFamily="18" charset="0"/>
              </a:rPr>
              <a:t>(1940-45, vydávala Protižidovská liga)</a:t>
            </a:r>
          </a:p>
          <a:p>
            <a:endParaRPr lang="cs-CZ" dirty="0"/>
          </a:p>
        </p:txBody>
      </p:sp>
      <p:sp>
        <p:nvSpPr>
          <p:cNvPr id="4" name="Zástupný obsah 3">
            <a:extLst>
              <a:ext uri="{FF2B5EF4-FFF2-40B4-BE49-F238E27FC236}">
                <a16:creationId xmlns:a16="http://schemas.microsoft.com/office/drawing/2014/main" id="{40B5E1D8-AA2B-4312-B175-12A0AD9F9173}"/>
              </a:ext>
            </a:extLst>
          </p:cNvPr>
          <p:cNvSpPr>
            <a:spLocks noGrp="1"/>
          </p:cNvSpPr>
          <p:nvPr>
            <p:ph sz="half" idx="2"/>
          </p:nvPr>
        </p:nvSpPr>
        <p:spPr>
          <a:xfrm>
            <a:off x="6217920" y="1845734"/>
            <a:ext cx="4937760" cy="4286617"/>
          </a:xfrm>
        </p:spPr>
        <p:txBody>
          <a:bodyPr>
            <a:normAutofit fontScale="85000" lnSpcReduction="10000"/>
          </a:bodyPr>
          <a:lstStyle/>
          <a:p>
            <a:pPr>
              <a:lnSpc>
                <a:spcPct val="107000"/>
              </a:lnSpc>
              <a:spcAft>
                <a:spcPts val="800"/>
              </a:spcAft>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97871771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304A39-61E3-4ACC-79B3-6164B1F11D3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CBC0047-C798-9C6D-B934-84A573765310}"/>
              </a:ext>
            </a:extLst>
          </p:cNvPr>
          <p:cNvSpPr>
            <a:spLocks noGrp="1"/>
          </p:cNvSpPr>
          <p:nvPr>
            <p:ph idx="1"/>
          </p:nvPr>
        </p:nvSpPr>
        <p:spPr/>
        <p:txBody>
          <a:bodyPr>
            <a:normAutofit fontScale="85000" lnSpcReduction="20000"/>
          </a:bodyPr>
          <a:lstStyle/>
          <a:p>
            <a:endParaRPr lang="cs-C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spcBef>
                <a:spcPts val="0"/>
              </a:spcBef>
              <a:spcAft>
                <a:spcPts val="0"/>
              </a:spcAft>
            </a:pPr>
            <a:r>
              <a:rPr lang="cs-CZ" sz="2000" dirty="0">
                <a:effectLst/>
                <a:latin typeface="Calibri" panose="020F0502020204030204" pitchFamily="34" charset="0"/>
                <a:ea typeface="Calibri" panose="020F0502020204030204" pitchFamily="34" charset="0"/>
                <a:cs typeface="Times New Roman" panose="02020603050405020304" pitchFamily="18" charset="0"/>
              </a:rPr>
              <a:t>Eva tropí hlouposti – premiéra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listoapdu</a:t>
            </a:r>
            <a:r>
              <a:rPr lang="cs-CZ" sz="2000" dirty="0">
                <a:effectLst/>
                <a:latin typeface="Calibri" panose="020F0502020204030204" pitchFamily="34" charset="0"/>
                <a:ea typeface="Calibri" panose="020F0502020204030204" pitchFamily="34" charset="0"/>
                <a:cs typeface="Times New Roman" panose="02020603050405020304" pitchFamily="18" charset="0"/>
              </a:rPr>
              <a:t> 1939 – dvě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populárlní</a:t>
            </a:r>
            <a:r>
              <a:rPr lang="cs-CZ" sz="2000" dirty="0">
                <a:effectLst/>
                <a:latin typeface="Calibri" panose="020F0502020204030204" pitchFamily="34" charset="0"/>
                <a:ea typeface="Calibri" panose="020F0502020204030204" pitchFamily="34" charset="0"/>
                <a:cs typeface="Times New Roman" panose="02020603050405020304" pitchFamily="18" charset="0"/>
              </a:rPr>
              <a:t> swingové písně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kamila</a:t>
            </a:r>
            <a:r>
              <a:rPr lang="cs-CZ" sz="2000" dirty="0">
                <a:effectLst/>
                <a:latin typeface="Calibri" panose="020F0502020204030204" pitchFamily="34" charset="0"/>
                <a:ea typeface="Calibri" panose="020F0502020204030204" pitchFamily="34" charset="0"/>
                <a:cs typeface="Times New Roman" panose="02020603050405020304" pitchFamily="18" charset="0"/>
              </a:rPr>
              <a:t> Běhounka, i když jen v instrumentální formě – Má láska je jazz a Hrály dudy </a:t>
            </a:r>
          </a:p>
          <a:p>
            <a:pPr>
              <a:lnSpc>
                <a:spcPct val="120000"/>
              </a:lnSpc>
              <a:spcBef>
                <a:spcPts val="0"/>
              </a:spcBef>
              <a:spcAft>
                <a:spcPts val="0"/>
              </a:spcAft>
            </a:pPr>
            <a:r>
              <a:rPr lang="cs-CZ" sz="2000" b="1" dirty="0">
                <a:effectLst/>
                <a:latin typeface="Calibri" panose="020F0502020204030204" pitchFamily="34" charset="0"/>
                <a:ea typeface="Calibri" panose="020F0502020204030204" pitchFamily="34" charset="0"/>
                <a:cs typeface="Times New Roman" panose="02020603050405020304" pitchFamily="18" charset="0"/>
              </a:rPr>
              <a:t>Inka Zemánková </a:t>
            </a:r>
          </a:p>
          <a:p>
            <a:pPr>
              <a:lnSpc>
                <a:spcPct val="120000"/>
              </a:lnSpc>
              <a:spcBef>
                <a:spcPts val="0"/>
              </a:spcBef>
              <a:spcAft>
                <a:spcPts val="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2000" dirty="0">
                <a:effectLst/>
                <a:latin typeface="Calibri" panose="020F0502020204030204" pitchFamily="34" charset="0"/>
                <a:ea typeface="Calibri" panose="020F0502020204030204" pitchFamily="34" charset="0"/>
                <a:cs typeface="Times New Roman" panose="02020603050405020304" pitchFamily="18" charset="0"/>
              </a:rPr>
              <a:t>Hotel modrá hvězda –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pr</a:t>
            </a:r>
            <a:r>
              <a:rPr lang="cs-CZ" sz="2000" dirty="0">
                <a:effectLst/>
                <a:latin typeface="Calibri" panose="020F0502020204030204" pitchFamily="34" charset="0"/>
                <a:ea typeface="Calibri" panose="020F0502020204030204" pitchFamily="34" charset="0"/>
                <a:cs typeface="Times New Roman" panose="02020603050405020304" pitchFamily="18" charset="0"/>
              </a:rPr>
              <a:t>. Srpen 1941 – Slunečnice – Inka Zemánková </a:t>
            </a:r>
            <a:r>
              <a:rPr lang="cs-CZ"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https://www.youtube.com/watch?v=dVMNOQjHq7E</a:t>
            </a:r>
            <a:endParaRPr lang="cs-CZ"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cs-CZ" sz="2000" b="1" dirty="0">
                <a:latin typeface="Times New Roman" panose="02020603050405020304" pitchFamily="18" charset="0"/>
                <a:ea typeface="Calibri" panose="020F0502020204030204" pitchFamily="34" charset="0"/>
                <a:cs typeface="Times New Roman" panose="02020603050405020304" pitchFamily="18" charset="0"/>
              </a:rPr>
              <a:t>Swing </a:t>
            </a:r>
            <a:r>
              <a:rPr lang="cs-CZ" sz="2000" b="1" dirty="0" err="1">
                <a:latin typeface="Times New Roman" panose="02020603050405020304" pitchFamily="18" charset="0"/>
                <a:ea typeface="Calibri" panose="020F0502020204030204" pitchFamily="34" charset="0"/>
                <a:cs typeface="Times New Roman" panose="02020603050405020304" pitchFamily="18" charset="0"/>
              </a:rPr>
              <a:t>it</a:t>
            </a:r>
            <a:r>
              <a:rPr lang="cs-CZ" sz="2000" b="1" dirty="0">
                <a:latin typeface="Times New Roman" panose="02020603050405020304" pitchFamily="18" charset="0"/>
                <a:ea typeface="Calibri" panose="020F0502020204030204" pitchFamily="34" charset="0"/>
                <a:cs typeface="Times New Roman" panose="02020603050405020304" pitchFamily="18" charset="0"/>
              </a:rPr>
              <a:t>, </a:t>
            </a:r>
            <a:r>
              <a:rPr lang="cs-CZ" sz="2000" b="1" dirty="0" err="1">
                <a:latin typeface="Times New Roman" panose="02020603050405020304" pitchFamily="18" charset="0"/>
                <a:ea typeface="Calibri" panose="020F0502020204030204" pitchFamily="34" charset="0"/>
                <a:cs typeface="Times New Roman" panose="02020603050405020304" pitchFamily="18" charset="0"/>
              </a:rPr>
              <a:t>magistern</a:t>
            </a:r>
            <a:r>
              <a:rPr lang="cs-CZ" sz="2000" b="1" dirty="0">
                <a:latin typeface="Times New Roman" panose="02020603050405020304" pitchFamily="18" charset="0"/>
                <a:ea typeface="Calibri" panose="020F0502020204030204" pitchFamily="34" charset="0"/>
                <a:cs typeface="Times New Roman" panose="02020603050405020304" pitchFamily="18" charset="0"/>
              </a:rPr>
              <a:t> </a:t>
            </a:r>
            <a:r>
              <a:rPr lang="cs-CZ" sz="2000" dirty="0">
                <a:latin typeface="Times New Roman" panose="02020603050405020304" pitchFamily="18" charset="0"/>
                <a:ea typeface="Calibri" panose="020F0502020204030204" pitchFamily="34" charset="0"/>
                <a:cs typeface="Times New Roman" panose="02020603050405020304" pitchFamily="18" charset="0"/>
              </a:rPr>
              <a:t>– švédský film z roku 1940, uvedený v protektorátu 1942 pod názvem </a:t>
            </a:r>
            <a:r>
              <a:rPr lang="cs-CZ" sz="2000" b="1" dirty="0">
                <a:latin typeface="Times New Roman" panose="02020603050405020304" pitchFamily="18" charset="0"/>
                <a:ea typeface="Calibri" panose="020F0502020204030204" pitchFamily="34" charset="0"/>
                <a:cs typeface="Times New Roman" panose="02020603050405020304" pitchFamily="18" charset="0"/>
              </a:rPr>
              <a:t>Celá škola tančí</a:t>
            </a:r>
            <a:r>
              <a:rPr lang="cs-CZ" sz="2000" dirty="0">
                <a:latin typeface="Times New Roman" panose="02020603050405020304" pitchFamily="18" charset="0"/>
                <a:ea typeface="Calibri" panose="020F0502020204030204" pitchFamily="34" charset="0"/>
                <a:cs typeface="Times New Roman" panose="02020603050405020304" pitchFamily="18" charset="0"/>
              </a:rPr>
              <a:t>. Hraje </a:t>
            </a:r>
            <a:r>
              <a:rPr lang="cs-CZ" sz="2000" dirty="0">
                <a:latin typeface="Calibri" panose="020F0502020204030204" pitchFamily="34" charset="0"/>
                <a:ea typeface="Calibri" panose="020F0502020204030204" pitchFamily="34" charset="0"/>
                <a:cs typeface="Times New Roman" panose="02020603050405020304" pitchFamily="18" charset="0"/>
              </a:rPr>
              <a:t>Alice </a:t>
            </a:r>
            <a:r>
              <a:rPr lang="cs-CZ" sz="2000" dirty="0" err="1">
                <a:latin typeface="Calibri" panose="020F0502020204030204" pitchFamily="34" charset="0"/>
                <a:ea typeface="Calibri" panose="020F0502020204030204" pitchFamily="34" charset="0"/>
                <a:cs typeface="Times New Roman" panose="02020603050405020304" pitchFamily="18" charset="0"/>
              </a:rPr>
              <a:t>Babs</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Nilsonová</a:t>
            </a:r>
            <a:endParaRPr lang="cs-C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spcBef>
                <a:spcPts val="0"/>
              </a:spcBef>
              <a:spcAft>
                <a:spcPts val="0"/>
              </a:spcAft>
            </a:pPr>
            <a:r>
              <a:rPr lang="cs-CZ" b="1" dirty="0">
                <a:latin typeface="Times New Roman" panose="02020603050405020304" pitchFamily="18" charset="0"/>
                <a:ea typeface="Calibri" panose="020F0502020204030204" pitchFamily="34" charset="0"/>
                <a:cs typeface="Times New Roman" panose="02020603050405020304" pitchFamily="18" charset="0"/>
                <a:hlinkClick r:id="rId3"/>
              </a:rPr>
              <a:t>https://www.youtube.com/watch?v=X3q9aluhGj0</a:t>
            </a:r>
            <a:r>
              <a:rPr lang="cs-CZ" b="1" dirty="0">
                <a:latin typeface="Times New Roman" panose="02020603050405020304" pitchFamily="18" charset="0"/>
                <a:ea typeface="Calibri" panose="020F0502020204030204" pitchFamily="34" charset="0"/>
                <a:cs typeface="Times New Roman" panose="02020603050405020304" pitchFamily="18" charset="0"/>
              </a:rPr>
              <a:t>  8.35</a:t>
            </a:r>
          </a:p>
          <a:p>
            <a:pPr>
              <a:lnSpc>
                <a:spcPct val="120000"/>
              </a:lnSpc>
              <a:spcBef>
                <a:spcPts val="0"/>
              </a:spcBef>
              <a:spcAft>
                <a:spcPts val="0"/>
              </a:spcAft>
            </a:pPr>
            <a:r>
              <a:rPr lang="cs-CZ" sz="2000" b="1" dirty="0">
                <a:latin typeface="Times New Roman" panose="02020603050405020304" pitchFamily="18" charset="0"/>
                <a:ea typeface="Calibri" panose="020F0502020204030204" pitchFamily="34" charset="0"/>
                <a:cs typeface="Times New Roman" panose="02020603050405020304" pitchFamily="18" charset="0"/>
                <a:hlinkClick r:id="rId4"/>
              </a:rPr>
              <a:t>https://www.youtube.com/watch?v=dYqSlhF0ld4</a:t>
            </a:r>
            <a:r>
              <a:rPr lang="cs-CZ" sz="2000" b="1" dirty="0">
                <a:latin typeface="Times New Roman" panose="02020603050405020304" pitchFamily="18" charset="0"/>
                <a:ea typeface="Calibri" panose="020F0502020204030204" pitchFamily="34" charset="0"/>
                <a:cs typeface="Times New Roman" panose="02020603050405020304" pitchFamily="18" charset="0"/>
              </a:rPr>
              <a:t> </a:t>
            </a:r>
            <a:endParaRPr lang="cs-CZ"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cs-C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Petr </a:t>
            </a:r>
            <a:r>
              <a:rPr lang="cs-CZ"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Koura</a:t>
            </a:r>
            <a:r>
              <a:rPr lang="cs-C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Swingaři a potápky v protektorátní noci. Academia, 2016</a:t>
            </a:r>
            <a:endParaRPr lang="cs-CZ" dirty="0"/>
          </a:p>
        </p:txBody>
      </p:sp>
    </p:spTree>
    <p:extLst>
      <p:ext uri="{BB962C8B-B14F-4D97-AF65-F5344CB8AC3E}">
        <p14:creationId xmlns:p14="http://schemas.microsoft.com/office/powerpoint/2010/main" val="270564704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7C1DFC-1278-33A0-EBA6-1FF896C31B31}"/>
              </a:ext>
            </a:extLst>
          </p:cNvPr>
          <p:cNvSpPr>
            <a:spLocks noGrp="1"/>
          </p:cNvSpPr>
          <p:nvPr>
            <p:ph type="title"/>
          </p:nvPr>
        </p:nvSpPr>
        <p:spPr/>
        <p:txBody>
          <a:bodyPr>
            <a:normAutofit/>
          </a:bodyPr>
          <a:lstStyle/>
          <a:p>
            <a:r>
              <a:rPr lang="cs-CZ" sz="4000" b="1" kern="0" dirty="0">
                <a:latin typeface="Times New Roman" panose="02020603050405020304" pitchFamily="18" charset="0"/>
                <a:ea typeface="Times New Roman" panose="02020603050405020304" pitchFamily="18" charset="0"/>
                <a:cs typeface="Times New Roman" panose="02020603050405020304" pitchFamily="18" charset="0"/>
              </a:rPr>
              <a:t>Bodové hodnocení: </a:t>
            </a:r>
            <a:endParaRPr lang="cs-CZ" sz="4000" dirty="0"/>
          </a:p>
        </p:txBody>
      </p:sp>
      <p:sp>
        <p:nvSpPr>
          <p:cNvPr id="3" name="Zástupný obsah 2">
            <a:extLst>
              <a:ext uri="{FF2B5EF4-FFF2-40B4-BE49-F238E27FC236}">
                <a16:creationId xmlns:a16="http://schemas.microsoft.com/office/drawing/2014/main" id="{F77708C6-8DB4-F8F3-6D05-6CD110F49E37}"/>
              </a:ext>
            </a:extLst>
          </p:cNvPr>
          <p:cNvSpPr>
            <a:spLocks noGrp="1"/>
          </p:cNvSpPr>
          <p:nvPr>
            <p:ph idx="1"/>
          </p:nvPr>
        </p:nvSpPr>
        <p:spPr/>
        <p:txBody>
          <a:bodyPr>
            <a:normAutofit lnSpcReduction="10000"/>
          </a:bodyPr>
          <a:lstStyle/>
          <a:p>
            <a:pPr>
              <a:lnSpc>
                <a:spcPct val="107000"/>
              </a:lnSpc>
              <a:spcAft>
                <a:spcPts val="800"/>
              </a:spcAft>
            </a:pP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Průběžné testy – znalost filmů: 18 testů po 2 bodech, celkem max. 36 bodů</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Závěrečný test: </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Část A: práce se zadaným dobovým textem (viz texty ve studijních materiálech): popis okolností vzniku textu, vysvětlení historických souvislostí, interpretace textu. Bude upřesněno v testu podle zadaného textu. Max. 20 bodů. </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Část B: Vysvětlení produkčních souvislostí a interpretace zadaného filmu (max. 14 bodů)</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Babička; Tulák Macoun; Maskovaná milenka; Noční motýl; Těžký život dobrodruha; Madla zpívá Evropě; Jan </a:t>
            </a:r>
            <a:r>
              <a:rPr lang="cs-CZ"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Cimbura</a:t>
            </a: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 Velká přehrada </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Část C: otázky k následujícím okruhům (dvě otázky po 15 bodech, max. 30 bodů): </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63519566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EF1E3F-4382-6A35-5F92-F38AB28FF30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242BEF0-89CE-A635-EAC8-388271F99D72}"/>
              </a:ext>
            </a:extLst>
          </p:cNvPr>
          <p:cNvSpPr>
            <a:spLocks noGrp="1"/>
          </p:cNvSpPr>
          <p:nvPr>
            <p:ph idx="1"/>
          </p:nvPr>
        </p:nvSpPr>
        <p:spPr>
          <a:xfrm>
            <a:off x="647272" y="1845734"/>
            <a:ext cx="10508408" cy="4023360"/>
          </a:xfrm>
        </p:spPr>
        <p:txBody>
          <a:bodyPr>
            <a:normAutofit fontScale="77500" lnSpcReduction="20000"/>
          </a:bodyPr>
          <a:lstStyle/>
          <a:p>
            <a:pPr>
              <a:lnSpc>
                <a:spcPct val="107000"/>
              </a:lnSpc>
              <a:spcAft>
                <a:spcPts val="800"/>
              </a:spcAft>
            </a:pP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Filmový export</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Filmový vývoz ve 30. letech. Změny v exportu v protektorátním období. Vztah filmových výrobců k exportu a jeho možnostem za protektorátu. Konkrétní exportované filmy a jejich výsledky. </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Organizace filmového průmyslu v nacistickém Německu</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Reorganizace průmyslu po nástupu nacismu; hlavní nástroje centralizace; nové organizace a instituce a jejich role ve filmové produkci a distribuci; cíle Německa ve vztahu k evropskému filmového trhu před vypuknutím války a v jejím průběhu</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Okupované a satelitní země (Rakousko, Slovensko, Maďarsko, Polsko, Norsko, Nizozemsko, Belgie, Francie)</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Stav národního filmového průmyslu, postoj Říše k dané zemi a jeho kinematografii. Role představitelů národních kinematografií v období okupace</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Filmové týdeníky</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Ideologická funkce filmových týdeníků; typy týdeníků; produkce týdeníků v Protektorátu Čechy a Morava</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31456206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501AB2-0F2C-2893-4E9C-19F72BF8E3A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769B119-F714-0E04-0F0B-B583517DF099}"/>
              </a:ext>
            </a:extLst>
          </p:cNvPr>
          <p:cNvSpPr>
            <a:spLocks noGrp="1"/>
          </p:cNvSpPr>
          <p:nvPr>
            <p:ph idx="1"/>
          </p:nvPr>
        </p:nvSpPr>
        <p:spPr/>
        <p:txBody>
          <a:bodyPr>
            <a:normAutofit fontScale="77500" lnSpcReduction="20000"/>
          </a:bodyPr>
          <a:lstStyle/>
          <a:p>
            <a:pPr>
              <a:lnSpc>
                <a:spcPct val="107000"/>
              </a:lnSpc>
              <a:spcAft>
                <a:spcPts val="800"/>
              </a:spcAft>
            </a:pP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Organizace kulturní politiky a filmového průmyslu v Protektorátu Čechy a Morava </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Organizační struktura okupační správy protektorátní kultury; hlavní orgány a jejich klíčoví představitelé, jejich postavení a aktivity; organizace protektorátního tisku, filmový tisk a filmová kritika </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Antisemitismus v kinematografii</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Proces arizace a přebírání kontroly nad českým filmovým průmyslem; podíl židovských podnikatelů na filmovém průmyslu; projevy antisemitismu</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Filmová produkce v protektorátu</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Postoj Říše a okupační správy k českému filmovému průmyslu; rozsah domácí produkce; výrobní společnosti; filmové ateliéry na Barrandově a ve Zlíně; animovaná filmová produkce </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Filmové žánry v protektorátní kinematografii</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Kriminální film; pojem „filmového braku“ a proměna přístupu k takto označované produkci; hudební filmy</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09517273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526FCD-B184-52FD-98BA-504580BDD85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4A2EC01-8140-AC49-2C3D-6EBA97F45D3F}"/>
              </a:ext>
            </a:extLst>
          </p:cNvPr>
          <p:cNvSpPr>
            <a:spLocks noGrp="1"/>
          </p:cNvSpPr>
          <p:nvPr>
            <p:ph idx="1"/>
          </p:nvPr>
        </p:nvSpPr>
        <p:spPr/>
        <p:txBody>
          <a:bodyPr>
            <a:normAutofit fontScale="92500" lnSpcReduction="10000"/>
          </a:bodyPr>
          <a:lstStyle/>
          <a:p>
            <a:pPr>
              <a:lnSpc>
                <a:spcPct val="107000"/>
              </a:lnSpc>
              <a:spcAft>
                <a:spcPts val="800"/>
              </a:spcAft>
            </a:pP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Distribuce a uvádění</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Proměna počtu a struktury uváděných filmů; distribuční společnosti; kinofikace, vlastnictví kin; hrací řády a jejich funkce v distribuci; </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Filmový producent Miloš Havel </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Pozice Miloše Havla ve filmovém průmyslu První republiky a protektorátu – zastávané funkce, podnikatelské aktivity; proměna jeho postavení na počátku protektorátu a po osvobození – vysvětlení příčin změn v jeho postavení</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Popularita filmů a filmová recepce</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kern="0" dirty="0">
                <a:effectLst/>
                <a:latin typeface="Times New Roman" panose="02020603050405020304" pitchFamily="18" charset="0"/>
                <a:ea typeface="Times New Roman" panose="02020603050405020304" pitchFamily="18" charset="0"/>
                <a:cs typeface="Times New Roman" panose="02020603050405020304" pitchFamily="18" charset="0"/>
              </a:rPr>
              <a:t>Jaké filmy patřily k nejnavštěvovanějším a proč; návštěvnost, popularita a recepce německých filmů; národností situace v Brně, role návštěvy filmů a kin v národnostně smíšeném městě </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4231324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sp>
        <p:nvSpPr>
          <p:cNvPr id="3" name="Zástupný symbol pro text 2"/>
          <p:cNvSpPr>
            <a:spLocks noGrp="1"/>
          </p:cNvSpPr>
          <p:nvPr>
            <p:ph type="body" idx="1"/>
          </p:nvPr>
        </p:nvSpPr>
        <p:spPr/>
        <p:txBody>
          <a:bodyPr/>
          <a:lstStyle/>
          <a:p>
            <a:r>
              <a:rPr lang="cs-CZ"/>
              <a:t>Ufa-</a:t>
            </a:r>
            <a:r>
              <a:rPr lang="cs-CZ" err="1"/>
              <a:t>Lehrschau</a:t>
            </a:r>
            <a:r>
              <a:rPr lang="cs-CZ"/>
              <a:t> v </a:t>
            </a:r>
            <a:r>
              <a:rPr lang="cs-CZ" err="1"/>
              <a:t>Babelsbergu</a:t>
            </a:r>
            <a:endParaRPr lang="cs-CZ"/>
          </a:p>
          <a:p>
            <a:endParaRPr lang="en-GB"/>
          </a:p>
        </p:txBody>
      </p:sp>
      <p:pic>
        <p:nvPicPr>
          <p:cNvPr id="8" name="Zástupný symbol pro obsah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466304" y="2722200"/>
            <a:ext cx="4284546" cy="3378200"/>
          </a:xfrm>
        </p:spPr>
      </p:pic>
      <p:sp>
        <p:nvSpPr>
          <p:cNvPr id="5" name="Zástupný symbol pro text 4"/>
          <p:cNvSpPr>
            <a:spLocks noGrp="1"/>
          </p:cNvSpPr>
          <p:nvPr>
            <p:ph type="body" sz="quarter" idx="3"/>
          </p:nvPr>
        </p:nvSpPr>
        <p:spPr/>
        <p:txBody>
          <a:bodyPr/>
          <a:lstStyle/>
          <a:p>
            <a:r>
              <a:rPr lang="cs-CZ" err="1"/>
              <a:t>Deutsche</a:t>
            </a:r>
            <a:r>
              <a:rPr lang="cs-CZ"/>
              <a:t> </a:t>
            </a:r>
            <a:r>
              <a:rPr lang="cs-CZ" err="1"/>
              <a:t>Filmakademie</a:t>
            </a:r>
            <a:r>
              <a:rPr lang="cs-CZ"/>
              <a:t> </a:t>
            </a:r>
            <a:r>
              <a:rPr lang="cs-CZ" err="1"/>
              <a:t>Babelsberg</a:t>
            </a:r>
            <a:endParaRPr lang="cs-CZ"/>
          </a:p>
          <a:p>
            <a:endParaRPr lang="en-GB"/>
          </a:p>
        </p:txBody>
      </p:sp>
      <p:pic>
        <p:nvPicPr>
          <p:cNvPr id="7" name="Zástupný symbol pro obsah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1162783" y="2722200"/>
            <a:ext cx="4562915" cy="3378200"/>
          </a:xfrm>
        </p:spPr>
      </p:pic>
    </p:spTree>
    <p:extLst>
      <p:ext uri="{BB962C8B-B14F-4D97-AF65-F5344CB8AC3E}">
        <p14:creationId xmlns:p14="http://schemas.microsoft.com/office/powerpoint/2010/main" val="267293842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0FB10F-FA94-E52D-AFBC-EA0C4685C7B2}"/>
              </a:ext>
            </a:extLst>
          </p:cNvPr>
          <p:cNvSpPr>
            <a:spLocks noGrp="1"/>
          </p:cNvSpPr>
          <p:nvPr>
            <p:ph type="title"/>
          </p:nvPr>
        </p:nvSpPr>
        <p:spPr/>
        <p:txBody>
          <a:bodyPr/>
          <a:lstStyle/>
          <a:p>
            <a:r>
              <a:rPr lang="cs-CZ" dirty="0"/>
              <a:t>Doporučená literatura</a:t>
            </a:r>
          </a:p>
        </p:txBody>
      </p:sp>
      <p:sp>
        <p:nvSpPr>
          <p:cNvPr id="3" name="Zástupný obsah 2">
            <a:extLst>
              <a:ext uri="{FF2B5EF4-FFF2-40B4-BE49-F238E27FC236}">
                <a16:creationId xmlns:a16="http://schemas.microsoft.com/office/drawing/2014/main" id="{BC0E265F-5650-961E-9BC6-E722DC429615}"/>
              </a:ext>
            </a:extLst>
          </p:cNvPr>
          <p:cNvSpPr>
            <a:spLocks noGrp="1"/>
          </p:cNvSpPr>
          <p:nvPr>
            <p:ph idx="1"/>
          </p:nvPr>
        </p:nvSpPr>
        <p:spPr/>
        <p:txBody>
          <a:bodyPr/>
          <a:lstStyle/>
          <a:p>
            <a:r>
              <a:rPr lang="cs-CZ" dirty="0"/>
              <a:t>Studie v časopise Iluminace – všechna čísla v režimu open </a:t>
            </a:r>
            <a:r>
              <a:rPr lang="cs-CZ" dirty="0" err="1"/>
              <a:t>access</a:t>
            </a:r>
            <a:r>
              <a:rPr lang="cs-CZ" dirty="0"/>
              <a:t> </a:t>
            </a:r>
            <a:r>
              <a:rPr lang="cs-CZ" dirty="0">
                <a:hlinkClick r:id="rId2"/>
              </a:rPr>
              <a:t>Iluminace: Iluminace</a:t>
            </a:r>
            <a:endParaRPr lang="cs-CZ" dirty="0"/>
          </a:p>
          <a:p>
            <a:r>
              <a:rPr lang="cs-CZ" dirty="0"/>
              <a:t>Knižní publikace a časopisecké studie uvedené v přednášce, především Volker </a:t>
            </a:r>
            <a:r>
              <a:rPr lang="cs-CZ" dirty="0" err="1"/>
              <a:t>Mohn</a:t>
            </a:r>
            <a:r>
              <a:rPr lang="cs-CZ" dirty="0"/>
              <a:t>, Nacistická kulturní politika v protektorátu (Praha</a:t>
            </a:r>
            <a:r>
              <a:rPr lang="cs-CZ"/>
              <a:t>: Prostor 2018); </a:t>
            </a:r>
            <a:r>
              <a:rPr lang="cs-CZ" dirty="0"/>
              <a:t>Ivan Klimeš, Kinematografie a stát v českých zemích, 1939-1945 (Praha: FF UK 2016)</a:t>
            </a:r>
          </a:p>
        </p:txBody>
      </p:sp>
    </p:spTree>
    <p:extLst>
      <p:ext uri="{BB962C8B-B14F-4D97-AF65-F5344CB8AC3E}">
        <p14:creationId xmlns:p14="http://schemas.microsoft.com/office/powerpoint/2010/main" val="1508672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097280" y="286603"/>
            <a:ext cx="10058400" cy="1324483"/>
          </a:xfrm>
        </p:spPr>
        <p:txBody>
          <a:bodyPr>
            <a:normAutofit fontScale="90000"/>
          </a:bodyPr>
          <a:lstStyle/>
          <a:p>
            <a:r>
              <a:rPr lang="cs-CZ"/>
              <a:t>Mezinárodní filmová komora (1935-1939)</a:t>
            </a:r>
            <a:br>
              <a:rPr lang="cs-CZ"/>
            </a:br>
            <a:endParaRPr lang="en-GB"/>
          </a:p>
        </p:txBody>
      </p:sp>
      <p:sp>
        <p:nvSpPr>
          <p:cNvPr id="6" name="Zástupný symbol pro obsah 5"/>
          <p:cNvSpPr>
            <a:spLocks noGrp="1"/>
          </p:cNvSpPr>
          <p:nvPr>
            <p:ph sz="half" idx="2"/>
          </p:nvPr>
        </p:nvSpPr>
        <p:spPr>
          <a:xfrm>
            <a:off x="1097279" y="1846053"/>
            <a:ext cx="7084695" cy="4114482"/>
          </a:xfrm>
        </p:spPr>
        <p:txBody>
          <a:bodyPr>
            <a:normAutofit fontScale="70000" lnSpcReduction="20000"/>
          </a:bodyPr>
          <a:lstStyle/>
          <a:p>
            <a:r>
              <a:rPr lang="cs-CZ"/>
              <a:t>Srpen 1935: Mezinárodní filmová komora, 22 zemí</a:t>
            </a:r>
          </a:p>
          <a:p>
            <a:r>
              <a:rPr lang="cs-CZ"/>
              <a:t> prezidenti: Fritz </a:t>
            </a:r>
            <a:r>
              <a:rPr lang="cs-CZ" err="1"/>
              <a:t>Scheuermann</a:t>
            </a:r>
            <a:r>
              <a:rPr lang="cs-CZ"/>
              <a:t>; Oswald </a:t>
            </a:r>
            <a:r>
              <a:rPr lang="cs-CZ" err="1"/>
              <a:t>Lehnich</a:t>
            </a:r>
            <a:r>
              <a:rPr lang="cs-CZ"/>
              <a:t> (1936-37); George </a:t>
            </a:r>
            <a:r>
              <a:rPr lang="cs-CZ" err="1"/>
              <a:t>Lourau</a:t>
            </a:r>
            <a:r>
              <a:rPr lang="cs-CZ"/>
              <a:t> (1937-39)</a:t>
            </a:r>
            <a:endParaRPr lang="en-GB"/>
          </a:p>
          <a:p>
            <a:r>
              <a:rPr lang="cs-CZ"/>
              <a:t>Viceprezident: Giuseppe </a:t>
            </a:r>
            <a:r>
              <a:rPr lang="cs-CZ" err="1"/>
              <a:t>Volpi</a:t>
            </a:r>
            <a:r>
              <a:rPr lang="cs-CZ"/>
              <a:t> di </a:t>
            </a:r>
            <a:r>
              <a:rPr lang="cs-CZ" err="1"/>
              <a:t>Misurata</a:t>
            </a:r>
            <a:r>
              <a:rPr lang="cs-CZ"/>
              <a:t> </a:t>
            </a:r>
          </a:p>
          <a:p>
            <a:r>
              <a:rPr lang="cs-CZ"/>
              <a:t>filmový „</a:t>
            </a:r>
            <a:r>
              <a:rPr lang="cs-CZ" b="1" err="1"/>
              <a:t>nadnacionalismus</a:t>
            </a:r>
            <a:r>
              <a:rPr lang="cs-CZ"/>
              <a:t>“ /</a:t>
            </a:r>
            <a:r>
              <a:rPr lang="cs-CZ" err="1"/>
              <a:t>Filmübernationalismus</a:t>
            </a:r>
            <a:r>
              <a:rPr lang="cs-CZ"/>
              <a:t>/</a:t>
            </a:r>
            <a:endParaRPr lang="en-GB"/>
          </a:p>
          <a:p>
            <a:r>
              <a:rPr lang="cs-CZ" b="1" err="1"/>
              <a:t>Hetzfilme</a:t>
            </a:r>
            <a:endParaRPr lang="en-GB"/>
          </a:p>
          <a:p>
            <a:r>
              <a:rPr lang="cs-CZ"/>
              <a:t>Druhé setkání – v Paříži, v čele Komory Georges </a:t>
            </a:r>
            <a:r>
              <a:rPr lang="cs-CZ" err="1"/>
              <a:t>Lourau</a:t>
            </a:r>
            <a:r>
              <a:rPr lang="cs-CZ"/>
              <a:t>; </a:t>
            </a:r>
          </a:p>
          <a:p>
            <a:r>
              <a:rPr lang="cs-CZ" b="1"/>
              <a:t>Viceprezidenti: Miloš Havel</a:t>
            </a:r>
            <a:r>
              <a:rPr lang="cs-CZ"/>
              <a:t>, polský režisér Ryszard </a:t>
            </a:r>
            <a:r>
              <a:rPr lang="cs-CZ" err="1"/>
              <a:t>Ordynski</a:t>
            </a:r>
            <a:r>
              <a:rPr lang="cs-CZ"/>
              <a:t>, italský producent Carlo </a:t>
            </a:r>
            <a:r>
              <a:rPr lang="cs-CZ" err="1"/>
              <a:t>Roncoroni</a:t>
            </a:r>
            <a:endParaRPr lang="cs-CZ"/>
          </a:p>
          <a:p>
            <a:pPr>
              <a:lnSpc>
                <a:spcPct val="107000"/>
              </a:lnSpc>
              <a:spcAft>
                <a:spcPts val="800"/>
              </a:spcAft>
            </a:pPr>
            <a:r>
              <a:rPr lang="cs-CZ" sz="2000">
                <a:effectLst/>
                <a:latin typeface="Calibri" panose="020F0502020204030204" pitchFamily="34" charset="0"/>
                <a:ea typeface="Calibri" panose="020F0502020204030204" pitchFamily="34" charset="0"/>
                <a:cs typeface="Times New Roman" panose="02020603050405020304" pitchFamily="18" charset="0"/>
              </a:rPr>
              <a:t>Goebbels: „Každý národ bude tvořit umění dle svého vlastního stylu a hlediska. I ti největší umělci jsou koneckonců dětmi svého národa. …. Mezinárodního významu dosáhne takové umění, které je spojené s národem a je specificky lidové (</a:t>
            </a:r>
            <a:r>
              <a:rPr lang="cs-CZ" sz="2000" i="1" err="1">
                <a:effectLst/>
                <a:latin typeface="Calibri" panose="020F0502020204030204" pitchFamily="34" charset="0"/>
                <a:ea typeface="Calibri" panose="020F0502020204030204" pitchFamily="34" charset="0"/>
                <a:cs typeface="Times New Roman" panose="02020603050405020304" pitchFamily="18" charset="0"/>
              </a:rPr>
              <a:t>völkisch</a:t>
            </a:r>
            <a:r>
              <a:rPr lang="cs-CZ" sz="20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cs-CZ" sz="2000">
                <a:effectLst/>
                <a:latin typeface="Calibri" panose="020F0502020204030204" pitchFamily="34" charset="0"/>
                <a:ea typeface="Calibri" panose="020F0502020204030204" pitchFamily="34" charset="0"/>
                <a:cs typeface="Times New Roman" panose="02020603050405020304" pitchFamily="18" charset="0"/>
              </a:rPr>
              <a:t>Filmy, které by následovaly tento typ nacionalismu, by podle Goebbelse národy nerozdělovaly, ale spojovaly – jako „kulturní mosty mezi národy.“ Nacisté tedy slibovali evropanství, které oslavuje, nikoli ohrožuje národní tradice. Německý tisk psal, že IFC nahrazuje zastaralý typ internacionalismu „novým filmovým </a:t>
            </a:r>
            <a:r>
              <a:rPr lang="cs-CZ" sz="2000" b="1" err="1">
                <a:effectLst/>
                <a:latin typeface="Calibri" panose="020F0502020204030204" pitchFamily="34" charset="0"/>
                <a:ea typeface="Calibri" panose="020F0502020204030204" pitchFamily="34" charset="0"/>
                <a:cs typeface="Times New Roman" panose="02020603050405020304" pitchFamily="18" charset="0"/>
              </a:rPr>
              <a:t>nadnacionalismem</a:t>
            </a:r>
            <a:r>
              <a:rPr lang="cs-CZ" sz="2000">
                <a:effectLst/>
                <a:latin typeface="Calibri" panose="020F0502020204030204" pitchFamily="34" charset="0"/>
                <a:ea typeface="Calibri" panose="020F0502020204030204" pitchFamily="34" charset="0"/>
                <a:cs typeface="Times New Roman" panose="02020603050405020304" pitchFamily="18" charset="0"/>
              </a:rPr>
              <a:t>“ /</a:t>
            </a:r>
            <a:r>
              <a:rPr lang="cs-CZ" sz="2000" err="1">
                <a:effectLst/>
                <a:latin typeface="Calibri" panose="020F0502020204030204" pitchFamily="34" charset="0"/>
                <a:ea typeface="Calibri" panose="020F0502020204030204" pitchFamily="34" charset="0"/>
                <a:cs typeface="Times New Roman" panose="02020603050405020304" pitchFamily="18" charset="0"/>
              </a:rPr>
              <a:t>Filmübernationalismus</a:t>
            </a:r>
            <a:r>
              <a:rPr lang="cs-CZ" sz="2000">
                <a:effectLst/>
                <a:latin typeface="Calibri" panose="020F0502020204030204" pitchFamily="34" charset="0"/>
                <a:ea typeface="Calibri" panose="020F0502020204030204" pitchFamily="34" charset="0"/>
                <a:cs typeface="Times New Roman" panose="02020603050405020304" pitchFamily="18" charset="0"/>
              </a:rPr>
              <a:t>/. </a:t>
            </a:r>
          </a:p>
          <a:p>
            <a:endParaRPr lang="en-GB"/>
          </a:p>
          <a:p>
            <a:endParaRPr lang="en-GB"/>
          </a:p>
          <a:p>
            <a:endParaRPr lang="en-GB"/>
          </a:p>
        </p:txBody>
      </p:sp>
    </p:spTree>
    <p:extLst>
      <p:ext uri="{BB962C8B-B14F-4D97-AF65-F5344CB8AC3E}">
        <p14:creationId xmlns:p14="http://schemas.microsoft.com/office/powerpoint/2010/main" val="2624837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cs-CZ" b="1"/>
            </a:br>
            <a:br>
              <a:rPr lang="cs-CZ" b="1"/>
            </a:br>
            <a:br>
              <a:rPr lang="cs-CZ" b="1"/>
            </a:br>
            <a:br>
              <a:rPr lang="cs-CZ" b="1"/>
            </a:br>
            <a:br>
              <a:rPr lang="cs-CZ" b="1"/>
            </a:br>
            <a:br>
              <a:rPr lang="cs-CZ" b="1"/>
            </a:br>
            <a:br>
              <a:rPr lang="cs-CZ" b="1"/>
            </a:br>
            <a:br>
              <a:rPr lang="cs-CZ" b="1"/>
            </a:br>
            <a:r>
              <a:rPr lang="cs-CZ" sz="3600" b="1"/>
              <a:t>Červenec 1941 – obnova Mezinárodní filmové komory</a:t>
            </a:r>
            <a:br>
              <a:rPr lang="cs-CZ" b="1"/>
            </a:br>
            <a:endParaRPr lang="en-GB"/>
          </a:p>
        </p:txBody>
      </p:sp>
      <p:sp>
        <p:nvSpPr>
          <p:cNvPr id="4" name="Zástupný symbol pro text 3"/>
          <p:cNvSpPr>
            <a:spLocks noGrp="1"/>
          </p:cNvSpPr>
          <p:nvPr>
            <p:ph type="body" idx="1"/>
          </p:nvPr>
        </p:nvSpPr>
        <p:spPr>
          <a:xfrm>
            <a:off x="1097280" y="1741714"/>
            <a:ext cx="4937760" cy="840620"/>
          </a:xfrm>
        </p:spPr>
        <p:txBody>
          <a:bodyPr>
            <a:normAutofit/>
          </a:bodyPr>
          <a:lstStyle/>
          <a:p>
            <a:endParaRPr lang="cs-CZ" sz="1800" b="1"/>
          </a:p>
          <a:p>
            <a:endParaRPr lang="en-GB"/>
          </a:p>
        </p:txBody>
      </p:sp>
      <p:sp>
        <p:nvSpPr>
          <p:cNvPr id="3" name="Zástupný symbol pro obsah 2"/>
          <p:cNvSpPr>
            <a:spLocks noGrp="1"/>
          </p:cNvSpPr>
          <p:nvPr>
            <p:ph sz="half" idx="2"/>
          </p:nvPr>
        </p:nvSpPr>
        <p:spPr>
          <a:xfrm>
            <a:off x="1097280" y="2114550"/>
            <a:ext cx="4937760" cy="3845984"/>
          </a:xfrm>
        </p:spPr>
        <p:txBody>
          <a:bodyPr/>
          <a:lstStyle/>
          <a:p>
            <a:r>
              <a:rPr lang="cs-CZ" dirty="0"/>
              <a:t>Belgie, Bulharsko, Dánsko, Německo, Protektorát Čechy a Morava, Finsko, Holandsko, Itálie, Chorvatsko, Norsko, Rumunsko, Slovensko, Španělsko, Švédsko, Švýcarsko, Turecko, Maďarsko</a:t>
            </a:r>
          </a:p>
          <a:p>
            <a:r>
              <a:rPr lang="cs-CZ" dirty="0"/>
              <a:t>Prezident komory: </a:t>
            </a:r>
            <a:r>
              <a:rPr lang="cs-CZ" dirty="0" err="1"/>
              <a:t>Volpi</a:t>
            </a:r>
            <a:r>
              <a:rPr lang="cs-CZ" dirty="0"/>
              <a:t> di </a:t>
            </a:r>
            <a:r>
              <a:rPr lang="cs-CZ" dirty="0" err="1"/>
              <a:t>Misurata</a:t>
            </a:r>
            <a:endParaRPr lang="cs-CZ" dirty="0"/>
          </a:p>
          <a:p>
            <a:r>
              <a:rPr lang="cs-CZ" b="1" dirty="0"/>
              <a:t>Nejvlivnější postava: generální tajemník Karl </a:t>
            </a:r>
            <a:r>
              <a:rPr lang="cs-CZ" b="1" dirty="0" err="1"/>
              <a:t>Melzer</a:t>
            </a:r>
            <a:endParaRPr lang="en-GB" dirty="0"/>
          </a:p>
          <a:p>
            <a:r>
              <a:rPr lang="cs-CZ" sz="2000" b="1" dirty="0">
                <a:effectLst/>
                <a:latin typeface="Calibri" panose="020F0502020204030204" pitchFamily="34" charset="0"/>
                <a:ea typeface="Calibri" panose="020F0502020204030204" pitchFamily="34" charset="0"/>
                <a:cs typeface="Times New Roman" panose="02020603050405020304" pitchFamily="18" charset="0"/>
              </a:rPr>
              <a:t>Komora kladla důraz  na kulturní nacionalismus</a:t>
            </a:r>
            <a:endParaRPr lang="en-GB" dirty="0"/>
          </a:p>
        </p:txBody>
      </p:sp>
      <p:sp>
        <p:nvSpPr>
          <p:cNvPr id="5" name="Zástupný symbol pro text 4"/>
          <p:cNvSpPr>
            <a:spLocks noGrp="1"/>
          </p:cNvSpPr>
          <p:nvPr>
            <p:ph type="body" sz="quarter" idx="3"/>
          </p:nvPr>
        </p:nvSpPr>
        <p:spPr/>
        <p:txBody>
          <a:bodyPr/>
          <a:lstStyle/>
          <a:p>
            <a:r>
              <a:rPr lang="cs-CZ"/>
              <a:t>Joseph Goebbels vítá členy MFK na svém ministerstvu, červenec 1941</a:t>
            </a:r>
            <a:endParaRPr lang="en-GB"/>
          </a:p>
        </p:txBody>
      </p:sp>
      <p:pic>
        <p:nvPicPr>
          <p:cNvPr id="7" name="Zástupný symbol pro obsah 1"/>
          <p:cNvPicPr>
            <a:picLocks noGrp="1" noChangeAspect="1"/>
          </p:cNvPicPr>
          <p:nvPr>
            <p:ph sz="quarter" idx="4"/>
          </p:nvPr>
        </p:nvPicPr>
        <p:blipFill>
          <a:blip r:embed="rId2"/>
          <a:stretch>
            <a:fillRect/>
          </a:stretch>
        </p:blipFill>
        <p:spPr>
          <a:xfrm>
            <a:off x="6365702" y="2710109"/>
            <a:ext cx="4763851" cy="3389815"/>
          </a:xfrm>
          <a:prstGeom prst="rect">
            <a:avLst/>
          </a:prstGeom>
        </p:spPr>
      </p:pic>
    </p:spTree>
    <p:extLst>
      <p:ext uri="{BB962C8B-B14F-4D97-AF65-F5344CB8AC3E}">
        <p14:creationId xmlns:p14="http://schemas.microsoft.com/office/powerpoint/2010/main" val="2652203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5BEE14E-30D5-B585-0D46-765C8129BF23}"/>
              </a:ext>
            </a:extLst>
          </p:cNvPr>
          <p:cNvSpPr>
            <a:spLocks noGrp="1"/>
          </p:cNvSpPr>
          <p:nvPr>
            <p:ph type="title"/>
          </p:nvPr>
        </p:nvSpPr>
        <p:spPr/>
        <p:txBody>
          <a:bodyPr/>
          <a:lstStyle/>
          <a:p>
            <a:endParaRPr lang="cs-CZ"/>
          </a:p>
        </p:txBody>
      </p:sp>
      <p:sp>
        <p:nvSpPr>
          <p:cNvPr id="8" name="Zástupný obsah 7">
            <a:extLst>
              <a:ext uri="{FF2B5EF4-FFF2-40B4-BE49-F238E27FC236}">
                <a16:creationId xmlns:a16="http://schemas.microsoft.com/office/drawing/2014/main" id="{983C0A3D-E357-1421-A019-A6DD4D48556E}"/>
              </a:ext>
            </a:extLst>
          </p:cNvPr>
          <p:cNvSpPr>
            <a:spLocks noGrp="1"/>
          </p:cNvSpPr>
          <p:nvPr>
            <p:ph idx="1"/>
          </p:nvPr>
        </p:nvSpPr>
        <p:spPr/>
        <p:txBody>
          <a:bodyPr>
            <a:normAutofit fontScale="92500" lnSpcReduction="20000"/>
          </a:bodyPr>
          <a:lstStyle/>
          <a:p>
            <a:pPr algn="just">
              <a:lnSpc>
                <a:spcPct val="107000"/>
              </a:lnSpc>
              <a:spcAft>
                <a:spcPts val="800"/>
              </a:spcAft>
            </a:pPr>
            <a:r>
              <a:rPr lang="cs-CZ" sz="2000" b="1">
                <a:effectLst/>
                <a:latin typeface="Calibri" panose="020F0502020204030204" pitchFamily="34" charset="0"/>
                <a:ea typeface="Calibri" panose="020F0502020204030204" pitchFamily="34" charset="0"/>
                <a:cs typeface="Times New Roman" panose="02020603050405020304" pitchFamily="18" charset="0"/>
              </a:rPr>
              <a:t>Model evropského trhu, tvořený výměnou mezi kinematografiemi, které si uchovávají národní identitu – nabízel národním filmovým průmyslům výhled přístupu k rozšířenému a chráněnému trhu</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cs-CZ" sz="2000">
                <a:effectLst/>
                <a:latin typeface="Calibri" panose="020F0502020204030204" pitchFamily="34" charset="0"/>
                <a:ea typeface="Calibri" panose="020F0502020204030204" pitchFamily="34" charset="0"/>
                <a:cs typeface="Times New Roman" panose="02020603050405020304" pitchFamily="18" charset="0"/>
              </a:rPr>
              <a:t>  Tento model odpovídal nacistické ideji </a:t>
            </a:r>
            <a:r>
              <a:rPr lang="cs-CZ" sz="2000" i="1" err="1">
                <a:effectLst/>
                <a:latin typeface="Calibri" panose="020F0502020204030204" pitchFamily="34" charset="0"/>
                <a:ea typeface="Calibri" panose="020F0502020204030204" pitchFamily="34" charset="0"/>
                <a:cs typeface="Times New Roman" panose="02020603050405020304" pitchFamily="18" charset="0"/>
              </a:rPr>
              <a:t>völkisch</a:t>
            </a:r>
            <a:r>
              <a:rPr lang="cs-CZ" sz="2000">
                <a:effectLst/>
                <a:latin typeface="Calibri" panose="020F0502020204030204" pitchFamily="34" charset="0"/>
                <a:ea typeface="Calibri" panose="020F0502020204030204" pitchFamily="34" charset="0"/>
                <a:cs typeface="Times New Roman" panose="02020603050405020304" pitchFamily="18" charset="0"/>
              </a:rPr>
              <a:t> kultury, zakořeněné v hodnotách a tradicích specifických pro určitou rasu a </a:t>
            </a:r>
            <a:r>
              <a:rPr lang="cs-CZ" sz="2000" b="1">
                <a:effectLst/>
                <a:latin typeface="Calibri" panose="020F0502020204030204" pitchFamily="34" charset="0"/>
                <a:ea typeface="Calibri" panose="020F0502020204030204" pitchFamily="34" charset="0"/>
                <a:cs typeface="Times New Roman" panose="02020603050405020304" pitchFamily="18" charset="0"/>
              </a:rPr>
              <a:t>očištěných od kosmopolitismu</a:t>
            </a:r>
          </a:p>
          <a:p>
            <a:pPr algn="just">
              <a:lnSpc>
                <a:spcPct val="107000"/>
              </a:lnSpc>
              <a:spcAft>
                <a:spcPts val="800"/>
              </a:spcAft>
            </a:pPr>
            <a:r>
              <a:rPr lang="cs-CZ" sz="2000" b="1">
                <a:effectLst/>
                <a:latin typeface="Calibri" panose="020F0502020204030204" pitchFamily="34" charset="0"/>
                <a:ea typeface="Calibri" panose="020F0502020204030204" pitchFamily="34" charset="0"/>
                <a:cs typeface="Times New Roman" panose="02020603050405020304" pitchFamily="18" charset="0"/>
              </a:rPr>
              <a:t>Ale i přes tyto atraktivní vize – ideologie a akce Komory sloužily především ustavení německé hegemonie. Cílem nebyla evropská volná zóna obchodu, ale spíš plánované evropské filmové hospodářství pod centralizovanou německou kontrolou. Nedošlo ke zlepšení přístupu na německý trh. </a:t>
            </a:r>
          </a:p>
          <a:p>
            <a:pPr algn="just"/>
            <a:r>
              <a:rPr lang="cs-CZ" sz="2000" b="1">
                <a:effectLst/>
                <a:latin typeface="Calibri" panose="020F0502020204030204" pitchFamily="34" charset="0"/>
                <a:ea typeface="Calibri" panose="020F0502020204030204" pitchFamily="34" charset="0"/>
                <a:cs typeface="Times New Roman" panose="02020603050405020304" pitchFamily="18" charset="0"/>
              </a:rPr>
              <a:t>Tvrzení Komory, že členské státy mají produkovat typicky národní filmy, zdánlivě podporuje ohrožené kulturní tradice, ale především slouží Goebbelsovým cílům – učinit z Německa dominantní sílu evropského kontinentu. Filmy natáčené v ostatních zemích musí být jen lokálního či omezeného charakteru. (cit.  z Goebbelsových deníků, květen 1942)</a:t>
            </a:r>
            <a:endParaRPr lang="cs-CZ" sz="2000"/>
          </a:p>
          <a:p>
            <a:endParaRPr lang="cs-CZ"/>
          </a:p>
        </p:txBody>
      </p:sp>
    </p:spTree>
    <p:extLst>
      <p:ext uri="{BB962C8B-B14F-4D97-AF65-F5344CB8AC3E}">
        <p14:creationId xmlns:p14="http://schemas.microsoft.com/office/powerpoint/2010/main" val="2302863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34012F-D3C3-3DD1-BD4E-47AA760C20A3}"/>
              </a:ext>
            </a:extLst>
          </p:cNvPr>
          <p:cNvSpPr>
            <a:spLocks noGrp="1"/>
          </p:cNvSpPr>
          <p:nvPr>
            <p:ph type="title"/>
          </p:nvPr>
        </p:nvSpPr>
        <p:spPr/>
        <p:txBody>
          <a:bodyPr/>
          <a:lstStyle/>
          <a:p>
            <a:r>
              <a:rPr lang="cs-CZ"/>
              <a:t>„nová Evropa“</a:t>
            </a:r>
          </a:p>
        </p:txBody>
      </p:sp>
      <p:sp>
        <p:nvSpPr>
          <p:cNvPr id="3" name="Zástupný obsah 2">
            <a:extLst>
              <a:ext uri="{FF2B5EF4-FFF2-40B4-BE49-F238E27FC236}">
                <a16:creationId xmlns:a16="http://schemas.microsoft.com/office/drawing/2014/main" id="{C8A26CC7-6337-65F0-2628-4DCD0AB08911}"/>
              </a:ext>
            </a:extLst>
          </p:cNvPr>
          <p:cNvSpPr>
            <a:spLocks noGrp="1"/>
          </p:cNvSpPr>
          <p:nvPr>
            <p:ph idx="1"/>
          </p:nvPr>
        </p:nvSpPr>
        <p:spPr/>
        <p:txBody>
          <a:bodyPr>
            <a:normAutofit fontScale="85000" lnSpcReduction="10000"/>
          </a:bodyPr>
          <a:lstStyle/>
          <a:p>
            <a:pPr algn="just">
              <a:lnSpc>
                <a:spcPct val="107000"/>
              </a:lnSpc>
              <a:spcAft>
                <a:spcPts val="800"/>
              </a:spcAft>
            </a:pPr>
            <a:r>
              <a:rPr lang="cs-CZ" sz="2000">
                <a:effectLst/>
                <a:latin typeface="Calibri" panose="020F0502020204030204" pitchFamily="34" charset="0"/>
                <a:ea typeface="Calibri" panose="020F0502020204030204" pitchFamily="34" charset="0"/>
                <a:cs typeface="Calibri" panose="020F0502020204030204" pitchFamily="34" charset="0"/>
              </a:rPr>
              <a:t>Představy o novém řádu byly na straně nacistických ideologů značně nejasné a celý koncept nacistické „Nové Evropy“ byl formulován ve veřejném diskursu značně mlhavě. Goebbelsovo vyjádření novinářům: </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2000">
                <a:effectLst/>
                <a:latin typeface="Calibri" panose="020F0502020204030204" pitchFamily="34" charset="0"/>
                <a:ea typeface="Calibri" panose="020F0502020204030204" pitchFamily="34" charset="0"/>
                <a:cs typeface="Calibri" panose="020F0502020204030204" pitchFamily="34" charset="0"/>
              </a:rPr>
              <a:t>„Když se nás někdo zeptá, jak pojímáme novou Evropu, musíme odpovědět, že nevíme. Samozřejmě že máme nějaké nápady. Ale kdybychom je vyjádřili slovy, okamžitě by nám to vytvořilo nepřátele… Dnes mluvíme o </a:t>
            </a:r>
            <a:r>
              <a:rPr lang="cs-CZ" sz="2000" i="1">
                <a:effectLst/>
                <a:latin typeface="Calibri" panose="020F0502020204030204" pitchFamily="34" charset="0"/>
                <a:ea typeface="MinionPro-It"/>
                <a:cs typeface="Calibri" panose="020F0502020204030204" pitchFamily="34" charset="0"/>
              </a:rPr>
              <a:t>Lebensraumu</a:t>
            </a:r>
            <a:r>
              <a:rPr lang="cs-CZ" sz="2000">
                <a:effectLst/>
                <a:latin typeface="Calibri" panose="020F0502020204030204" pitchFamily="34" charset="0"/>
                <a:ea typeface="Calibri" panose="020F0502020204030204" pitchFamily="34" charset="0"/>
                <a:cs typeface="Calibri" panose="020F0502020204030204" pitchFamily="34" charset="0"/>
              </a:rPr>
              <a:t>. Každý si to může interpretovat, jak chce. Až přijde vhodný čas, budeme vědět velmi dobře, co chceme.“</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cs-CZ" sz="2000">
                <a:effectLst/>
                <a:latin typeface="Calibri" panose="020F0502020204030204" pitchFamily="34" charset="0"/>
                <a:ea typeface="Calibri" panose="020F0502020204030204" pitchFamily="34" charset="0"/>
                <a:cs typeface="Calibri" panose="020F0502020204030204" pitchFamily="34" charset="0"/>
              </a:rPr>
              <a:t>Nový řád zůstával tedy poměrně vágním pojmem zahrnujícím politické, ekonomické, rasové, společenské a územní změny, které chtěli nacisté v Evropě zavádět. Tato nejasnost byla ale do značné míry taktická, Hitler se tím vyhýbal definování poválečného uspořádání, které by ho zavazovalo k nějakým ústupkům vůči jeho spojencům. Výjimku ve zbrzděném budování mezinárodních vztahů infrastruktury představovala oblast kultury, kde dostal Goebbels od roku 1941 volnou ruku pro formování základních obrysů „Nové Evropy“ v kulturní sféře — výsledkem bylo zakládání mezinárodních organizací, včetně MFK.</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endParaRPr lang="cs-CZ"/>
          </a:p>
        </p:txBody>
      </p:sp>
    </p:spTree>
    <p:extLst>
      <p:ext uri="{BB962C8B-B14F-4D97-AF65-F5344CB8AC3E}">
        <p14:creationId xmlns:p14="http://schemas.microsoft.com/office/powerpoint/2010/main" val="4091669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Německo: dovoz a domácí produkce</a:t>
            </a:r>
            <a:endParaRPr lang="en-GB"/>
          </a:p>
        </p:txBody>
      </p:sp>
      <p:sp>
        <p:nvSpPr>
          <p:cNvPr id="3" name="Zástupný symbol pro obsah 2"/>
          <p:cNvSpPr>
            <a:spLocks noGrp="1"/>
          </p:cNvSpPr>
          <p:nvPr>
            <p:ph sz="half" idx="1"/>
          </p:nvPr>
        </p:nvSpPr>
        <p:spPr/>
        <p:txBody>
          <a:bodyPr>
            <a:normAutofit/>
          </a:bodyPr>
          <a:lstStyle/>
          <a:p>
            <a:r>
              <a:rPr lang="cs-CZ"/>
              <a:t>v roce 1933 bylo do Německa dovezeno 92 filmů </a:t>
            </a:r>
          </a:p>
          <a:p>
            <a:r>
              <a:rPr lang="cs-CZ"/>
              <a:t>1934: 96</a:t>
            </a:r>
          </a:p>
          <a:p>
            <a:r>
              <a:rPr lang="cs-CZ"/>
              <a:t>1940: 18</a:t>
            </a:r>
          </a:p>
          <a:p>
            <a:r>
              <a:rPr lang="cs-CZ"/>
              <a:t>1941: 14</a:t>
            </a:r>
          </a:p>
          <a:p>
            <a:r>
              <a:rPr lang="cs-CZ"/>
              <a:t>1942: 30 (z toho 21 italských)</a:t>
            </a:r>
          </a:p>
          <a:p>
            <a:r>
              <a:rPr lang="cs-CZ"/>
              <a:t>1943: 23</a:t>
            </a:r>
          </a:p>
          <a:p>
            <a:r>
              <a:rPr lang="cs-CZ"/>
              <a:t>1944: 13</a:t>
            </a:r>
          </a:p>
        </p:txBody>
      </p:sp>
      <p:sp>
        <p:nvSpPr>
          <p:cNvPr id="4" name="Zástupný symbol pro obsah 3"/>
          <p:cNvSpPr>
            <a:spLocks noGrp="1"/>
          </p:cNvSpPr>
          <p:nvPr>
            <p:ph sz="half" idx="2"/>
          </p:nvPr>
        </p:nvSpPr>
        <p:spPr/>
        <p:txBody>
          <a:bodyPr>
            <a:normAutofit/>
          </a:bodyPr>
          <a:lstStyle/>
          <a:p>
            <a:r>
              <a:rPr lang="cs-CZ"/>
              <a:t>v roce 1939 vyrobila říšská studia 111 hraných filmů, ale do roku 1942 se produktivita propadla na pouhou polovinu (57 filmů)</a:t>
            </a:r>
          </a:p>
        </p:txBody>
      </p:sp>
    </p:spTree>
    <p:extLst>
      <p:ext uri="{BB962C8B-B14F-4D97-AF65-F5344CB8AC3E}">
        <p14:creationId xmlns:p14="http://schemas.microsoft.com/office/powerpoint/2010/main" val="3613798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453A21A8-B47A-1ABB-4094-7EB9BAF41E40}"/>
              </a:ext>
            </a:extLst>
          </p:cNvPr>
          <p:cNvSpPr>
            <a:spLocks noGrp="1"/>
          </p:cNvSpPr>
          <p:nvPr>
            <p:ph type="title"/>
          </p:nvPr>
        </p:nvSpPr>
        <p:spPr/>
        <p:txBody>
          <a:bodyPr/>
          <a:lstStyle/>
          <a:p>
            <a:r>
              <a:rPr lang="cs-CZ" b="1"/>
              <a:t>Karel </a:t>
            </a:r>
            <a:r>
              <a:rPr lang="cs-CZ" b="1" err="1"/>
              <a:t>Feix</a:t>
            </a:r>
            <a:r>
              <a:rPr lang="cs-CZ" b="1"/>
              <a:t>: Možnost vývozu. Filmový kurýr, 1.9.1939</a:t>
            </a:r>
          </a:p>
        </p:txBody>
      </p:sp>
      <p:pic>
        <p:nvPicPr>
          <p:cNvPr id="8" name="Zástupný obsah 7">
            <a:extLst>
              <a:ext uri="{FF2B5EF4-FFF2-40B4-BE49-F238E27FC236}">
                <a16:creationId xmlns:a16="http://schemas.microsoft.com/office/drawing/2014/main" id="{68D28229-637A-974A-DD61-9C94D2CBE690}"/>
              </a:ext>
            </a:extLst>
          </p:cNvPr>
          <p:cNvPicPr>
            <a:picLocks noGrp="1" noChangeAspect="1"/>
          </p:cNvPicPr>
          <p:nvPr>
            <p:ph sz="half" idx="1"/>
          </p:nvPr>
        </p:nvPicPr>
        <p:blipFill>
          <a:blip r:embed="rId2"/>
          <a:stretch>
            <a:fillRect/>
          </a:stretch>
        </p:blipFill>
        <p:spPr>
          <a:xfrm>
            <a:off x="1582387" y="1846263"/>
            <a:ext cx="3967864" cy="4022725"/>
          </a:xfrm>
        </p:spPr>
      </p:pic>
      <p:pic>
        <p:nvPicPr>
          <p:cNvPr id="6" name="Zástupný obsah 5">
            <a:extLst>
              <a:ext uri="{FF2B5EF4-FFF2-40B4-BE49-F238E27FC236}">
                <a16:creationId xmlns:a16="http://schemas.microsoft.com/office/drawing/2014/main" id="{262C6742-F9AB-7898-0F6C-A0AE772BAAA5}"/>
              </a:ext>
            </a:extLst>
          </p:cNvPr>
          <p:cNvPicPr>
            <a:picLocks noGrp="1" noChangeAspect="1"/>
          </p:cNvPicPr>
          <p:nvPr>
            <p:ph sz="half" idx="2"/>
          </p:nvPr>
        </p:nvPicPr>
        <p:blipFill>
          <a:blip r:embed="rId3"/>
          <a:stretch>
            <a:fillRect/>
          </a:stretch>
        </p:blipFill>
        <p:spPr>
          <a:xfrm>
            <a:off x="6628807" y="1846263"/>
            <a:ext cx="4115987" cy="4022725"/>
          </a:xfrm>
        </p:spPr>
      </p:pic>
    </p:spTree>
    <p:extLst>
      <p:ext uri="{BB962C8B-B14F-4D97-AF65-F5344CB8AC3E}">
        <p14:creationId xmlns:p14="http://schemas.microsoft.com/office/powerpoint/2010/main" val="1529484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4"/>
            <a:ext cx="10058400" cy="584253"/>
          </a:xfrm>
        </p:spPr>
        <p:txBody>
          <a:bodyPr>
            <a:normAutofit fontScale="90000"/>
          </a:bodyPr>
          <a:lstStyle/>
          <a:p>
            <a:r>
              <a:rPr lang="cs-CZ" b="1"/>
              <a:t>Okupovaná Evropa – trh pro německý film</a:t>
            </a:r>
            <a:endParaRPr lang="en-GB" b="1"/>
          </a:p>
        </p:txBody>
      </p:sp>
      <p:sp>
        <p:nvSpPr>
          <p:cNvPr id="9" name="Zástupný symbol pro obsah 8"/>
          <p:cNvSpPr>
            <a:spLocks noGrp="1"/>
          </p:cNvSpPr>
          <p:nvPr>
            <p:ph idx="1"/>
          </p:nvPr>
        </p:nvSpPr>
        <p:spPr>
          <a:xfrm>
            <a:off x="1537063" y="2695303"/>
            <a:ext cx="9601200" cy="3581400"/>
          </a:xfrm>
        </p:spPr>
        <p:txBody>
          <a:bodyPr/>
          <a:lstStyle/>
          <a:p>
            <a:endParaRPr lang="en-GB"/>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337" y="834720"/>
            <a:ext cx="3871800" cy="5805565"/>
          </a:xfrm>
          <a:prstGeom prst="rect">
            <a:avLst/>
          </a:prstGeom>
        </p:spPr>
      </p:pic>
      <p:pic>
        <p:nvPicPr>
          <p:cNvPr id="8" name="Obrázek 7"/>
          <p:cNvPicPr>
            <a:picLocks noChangeAspect="1"/>
          </p:cNvPicPr>
          <p:nvPr/>
        </p:nvPicPr>
        <p:blipFill>
          <a:blip r:embed="rId3"/>
          <a:stretch>
            <a:fillRect/>
          </a:stretch>
        </p:blipFill>
        <p:spPr>
          <a:xfrm>
            <a:off x="6010629" y="843328"/>
            <a:ext cx="4805417" cy="5699894"/>
          </a:xfrm>
          <a:prstGeom prst="rect">
            <a:avLst/>
          </a:prstGeom>
        </p:spPr>
      </p:pic>
    </p:spTree>
    <p:extLst>
      <p:ext uri="{BB962C8B-B14F-4D97-AF65-F5344CB8AC3E}">
        <p14:creationId xmlns:p14="http://schemas.microsoft.com/office/powerpoint/2010/main" val="1790514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5D7E73B-0271-366B-26FB-23686D251C59}"/>
              </a:ext>
            </a:extLst>
          </p:cNvPr>
          <p:cNvSpPr>
            <a:spLocks noGrp="1"/>
          </p:cNvSpPr>
          <p:nvPr>
            <p:ph sz="half" idx="4294967295"/>
          </p:nvPr>
        </p:nvSpPr>
        <p:spPr>
          <a:xfrm>
            <a:off x="742950" y="874713"/>
            <a:ext cx="4938713" cy="5173663"/>
          </a:xfrm>
        </p:spPr>
        <p:txBody>
          <a:bodyPr>
            <a:normAutofit fontScale="85000" lnSpcReduction="10000"/>
          </a:bodyPr>
          <a:lstStyle/>
          <a:p>
            <a:pPr algn="just">
              <a:spcBef>
                <a:spcPts val="0"/>
              </a:spcBef>
              <a:spcAft>
                <a:spcPts val="0"/>
              </a:spcAft>
            </a:pPr>
            <a:endParaRPr lang="cs-CZ" sz="1600"/>
          </a:p>
          <a:p>
            <a:pPr algn="just">
              <a:lnSpc>
                <a:spcPct val="150000"/>
              </a:lnSpc>
              <a:spcBef>
                <a:spcPts val="0"/>
              </a:spcBef>
              <a:spcAft>
                <a:spcPts val="0"/>
              </a:spcAft>
            </a:pPr>
            <a:r>
              <a:rPr lang="cs-CZ" sz="1600">
                <a:effectLst/>
                <a:ea typeface="Calibri" panose="020F0502020204030204" pitchFamily="34" charset="0"/>
                <a:cs typeface="Times New Roman" panose="02020603050405020304" pitchFamily="18" charset="0"/>
              </a:rPr>
              <a:t>Miloš Havel na zasedání FPS: hledat zdroje pro „filmy lepší úrovně a filmy pokud možno s větší výpravou“, které „by měly naději na rozšíření exploatace jak v říši, tak v cizině; podle příslibů Němců nemá býti dovoz českých filmů do Němec (do Sudet i do říše) omezen, budou-li to filmy lepší úrovně.“</a:t>
            </a:r>
          </a:p>
          <a:p>
            <a:pPr algn="just">
              <a:lnSpc>
                <a:spcPct val="150000"/>
              </a:lnSpc>
              <a:spcBef>
                <a:spcPts val="0"/>
              </a:spcBef>
              <a:spcAft>
                <a:spcPts val="0"/>
              </a:spcAft>
            </a:pPr>
            <a:endParaRPr lang="cs-CZ" sz="1600">
              <a:effectLst/>
              <a:ea typeface="Calibri" panose="020F0502020204030204" pitchFamily="34" charset="0"/>
              <a:cs typeface="Times New Roman" panose="02020603050405020304" pitchFamily="18" charset="0"/>
            </a:endParaRPr>
          </a:p>
          <a:p>
            <a:pPr algn="just">
              <a:lnSpc>
                <a:spcPct val="150000"/>
              </a:lnSpc>
              <a:spcAft>
                <a:spcPts val="80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vznikla říšská společnost </a:t>
            </a:r>
            <a:r>
              <a:rPr lang="cs-CZ" sz="1800" b="1">
                <a:effectLst/>
                <a:latin typeface="Times New Roman" panose="02020603050405020304" pitchFamily="18" charset="0"/>
                <a:ea typeface="Calibri" panose="020F0502020204030204" pitchFamily="34" charset="0"/>
                <a:cs typeface="Times New Roman" panose="02020603050405020304" pitchFamily="18" charset="0"/>
              </a:rPr>
              <a:t>Transit</a:t>
            </a:r>
            <a:r>
              <a:rPr lang="cs-CZ" sz="1800">
                <a:effectLst/>
                <a:latin typeface="Times New Roman" panose="02020603050405020304" pitchFamily="18" charset="0"/>
                <a:ea typeface="Calibri" panose="020F0502020204030204" pitchFamily="34" charset="0"/>
                <a:cs typeface="Times New Roman" panose="02020603050405020304" pitchFamily="18" charset="0"/>
              </a:rPr>
              <a:t>, která od jara 1942 centrálně řídila dovoz filmů a jejich rozdělení půjčovnám jak v Říši, tak na okupovaných územích.</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cs-CZ" sz="1800">
                <a:effectLst/>
                <a:latin typeface="Times New Roman" panose="02020603050405020304" pitchFamily="18" charset="0"/>
                <a:ea typeface="Calibri" panose="020F0502020204030204" pitchFamily="34" charset="0"/>
                <a:cs typeface="Times New Roman" panose="02020603050405020304" pitchFamily="18" charset="0"/>
              </a:rPr>
              <a:t>Říšský filmový tisk tvrdil, že úkolem společnosti Transit bude předcházení sporů mezi producenty a distributory. Cílem ale nebyla spokojenost zahraničních producentů, ale hospodářská a ideologická kontrola evropského filmového trhu.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endParaRPr lang="cs-CZ"/>
          </a:p>
        </p:txBody>
      </p:sp>
      <p:sp>
        <p:nvSpPr>
          <p:cNvPr id="4" name="Zástupný obsah 3">
            <a:extLst>
              <a:ext uri="{FF2B5EF4-FFF2-40B4-BE49-F238E27FC236}">
                <a16:creationId xmlns:a16="http://schemas.microsoft.com/office/drawing/2014/main" id="{2D7F77C2-A38D-DF56-7C35-0EAE99204442}"/>
              </a:ext>
            </a:extLst>
          </p:cNvPr>
          <p:cNvSpPr>
            <a:spLocks noGrp="1"/>
          </p:cNvSpPr>
          <p:nvPr>
            <p:ph sz="half" idx="4294967295"/>
          </p:nvPr>
        </p:nvSpPr>
        <p:spPr>
          <a:xfrm>
            <a:off x="6435725" y="874713"/>
            <a:ext cx="4937125" cy="4022725"/>
          </a:xfrm>
        </p:spPr>
        <p:txBody>
          <a:bodyPr>
            <a:normAutofit/>
          </a:bodyPr>
          <a:lstStyle/>
          <a:p>
            <a:r>
              <a:rPr lang="cs-CZ" dirty="0">
                <a:latin typeface="Times New Roman" panose="02020603050405020304" pitchFamily="18" charset="0"/>
                <a:ea typeface="Calibri" panose="020F0502020204030204" pitchFamily="34" charset="0"/>
                <a:cs typeface="Times New Roman" panose="02020603050405020304" pitchFamily="18" charset="0"/>
              </a:rPr>
              <a:t>Pro říšská kina byly přijaty jen tři filmy: </a:t>
            </a:r>
            <a:r>
              <a:rPr lang="cs-CZ" cap="small" dirty="0">
                <a:latin typeface="Times New Roman" panose="02020603050405020304" pitchFamily="18" charset="0"/>
                <a:ea typeface="Calibri" panose="020F0502020204030204" pitchFamily="34" charset="0"/>
                <a:cs typeface="Times New Roman" panose="02020603050405020304" pitchFamily="18" charset="0"/>
              </a:rPr>
              <a:t>Krok do tmy</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cap="small" dirty="0">
                <a:latin typeface="Times New Roman" panose="02020603050405020304" pitchFamily="18" charset="0"/>
                <a:ea typeface="Calibri" panose="020F0502020204030204" pitchFamily="34" charset="0"/>
                <a:cs typeface="Times New Roman" panose="02020603050405020304" pitchFamily="18" charset="0"/>
              </a:rPr>
              <a:t>Noční motýl</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cap="small" dirty="0">
                <a:latin typeface="Times New Roman" panose="02020603050405020304" pitchFamily="18" charset="0"/>
                <a:ea typeface="Calibri" panose="020F0502020204030204" pitchFamily="34" charset="0"/>
                <a:cs typeface="Times New Roman" panose="02020603050405020304" pitchFamily="18" charset="0"/>
              </a:rPr>
              <a:t>Modrý závoj</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r>
              <a:rPr lang="cs-CZ" sz="2000" dirty="0">
                <a:effectLst/>
                <a:latin typeface="Times New Roman" panose="02020603050405020304" pitchFamily="18" charset="0"/>
                <a:ea typeface="Calibri" panose="020F0502020204030204" pitchFamily="34" charset="0"/>
                <a:cs typeface="Times New Roman" panose="02020603050405020304" pitchFamily="18" charset="0"/>
              </a:rPr>
              <a:t>Nasazeny do distribuce byly k datu 15. 1. 1943 (</a:t>
            </a:r>
            <a:r>
              <a:rPr lang="cs-CZ" sz="2000" cap="small" dirty="0">
                <a:effectLst/>
                <a:latin typeface="Times New Roman" panose="02020603050405020304" pitchFamily="18" charset="0"/>
                <a:ea typeface="Calibri" panose="020F0502020204030204" pitchFamily="34" charset="0"/>
                <a:cs typeface="Times New Roman" panose="02020603050405020304" pitchFamily="18" charset="0"/>
              </a:rPr>
              <a:t>Krok do tmy</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12. 3. 1943 (</a:t>
            </a:r>
            <a:r>
              <a:rPr lang="cs-CZ" sz="2000" cap="small" dirty="0">
                <a:effectLst/>
                <a:latin typeface="Times New Roman" panose="02020603050405020304" pitchFamily="18" charset="0"/>
                <a:ea typeface="Calibri" panose="020F0502020204030204" pitchFamily="34" charset="0"/>
                <a:cs typeface="Times New Roman" panose="02020603050405020304" pitchFamily="18" charset="0"/>
              </a:rPr>
              <a:t>Noční </a:t>
            </a:r>
            <a:r>
              <a:rPr lang="cs-CZ" cap="small" dirty="0">
                <a:latin typeface="Times New Roman" panose="02020603050405020304" pitchFamily="18" charset="0"/>
                <a:ea typeface="Calibri" panose="020F0502020204030204" pitchFamily="34" charset="0"/>
                <a:cs typeface="Times New Roman" panose="02020603050405020304" pitchFamily="18" charset="0"/>
              </a:rPr>
              <a:t>motýl</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 8. 9. 1944 (</a:t>
            </a:r>
            <a:r>
              <a:rPr lang="cs-CZ" sz="2000" cap="small" dirty="0">
                <a:effectLst/>
                <a:latin typeface="Times New Roman" panose="02020603050405020304" pitchFamily="18" charset="0"/>
                <a:ea typeface="Calibri" panose="020F0502020204030204" pitchFamily="34" charset="0"/>
                <a:cs typeface="Times New Roman" panose="02020603050405020304" pitchFamily="18" charset="0"/>
              </a:rPr>
              <a:t>Modrý závoj</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uvádění </a:t>
            </a:r>
            <a:r>
              <a:rPr lang="cs-CZ" sz="2000" cap="small" dirty="0">
                <a:effectLst/>
                <a:latin typeface="Times New Roman" panose="02020603050405020304" pitchFamily="18" charset="0"/>
                <a:ea typeface="Calibri" panose="020F0502020204030204" pitchFamily="34" charset="0"/>
                <a:cs typeface="Times New Roman" panose="02020603050405020304" pitchFamily="18" charset="0"/>
              </a:rPr>
              <a:t>Nočního motýla</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bylo zakázáno po 11 měsících a </a:t>
            </a:r>
            <a:r>
              <a:rPr lang="cs-CZ" sz="2000" cap="small" dirty="0">
                <a:effectLst/>
                <a:latin typeface="Times New Roman" panose="02020603050405020304" pitchFamily="18" charset="0"/>
                <a:ea typeface="Calibri" panose="020F0502020204030204" pitchFamily="34" charset="0"/>
                <a:cs typeface="Times New Roman" panose="02020603050405020304" pitchFamily="18" charset="0"/>
              </a:rPr>
              <a:t>Kroku do tmy</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po 23 měsících. </a:t>
            </a:r>
          </a:p>
          <a:p>
            <a:r>
              <a:rPr lang="cs-CZ" sz="1800" dirty="0">
                <a:effectLst/>
                <a:latin typeface="Times New Roman" panose="02020603050405020304" pitchFamily="18" charset="0"/>
                <a:ea typeface="Calibri" panose="020F0502020204030204" pitchFamily="34" charset="0"/>
                <a:cs typeface="Times New Roman" panose="02020603050405020304" pitchFamily="18" charset="0"/>
              </a:rPr>
              <a:t>Goebbels například odmítl uvedení Fričova filmu </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Kristián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s tím, že je to „velmi pěkný film, ale jeho širší prodej nepřipadá v úvahu, protože v Německu je dostatek filmů tohoto typu“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801707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a:t>Kristián (1939) – Slaměný klobouk (1939, Heinz </a:t>
            </a:r>
            <a:r>
              <a:rPr lang="cs-CZ" sz="3200" err="1"/>
              <a:t>Rühmann</a:t>
            </a:r>
            <a:r>
              <a:rPr lang="cs-CZ" sz="3200"/>
              <a:t>) – Tanečnice Janina (1939, Johannes </a:t>
            </a:r>
            <a:r>
              <a:rPr lang="cs-CZ" sz="3200" err="1"/>
              <a:t>Heesters</a:t>
            </a:r>
            <a:r>
              <a:rPr lang="cs-CZ" sz="3200"/>
              <a:t>, Marika </a:t>
            </a:r>
            <a:r>
              <a:rPr lang="cs-CZ" sz="3200" err="1"/>
              <a:t>Rökk</a:t>
            </a:r>
            <a:r>
              <a:rPr lang="cs-CZ" sz="3200"/>
              <a:t>)</a:t>
            </a:r>
            <a:endParaRPr lang="en-GB" sz="3200"/>
          </a:p>
        </p:txBody>
      </p:sp>
      <p:pic>
        <p:nvPicPr>
          <p:cNvPr id="6" name="Zástupný symbol pro obsah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5647" y="2081394"/>
            <a:ext cx="2773480" cy="4022725"/>
          </a:xfrm>
        </p:spPr>
      </p:pic>
      <p:pic>
        <p:nvPicPr>
          <p:cNvPr id="5" name="Zástupný symbol pro obsah 4"/>
          <p:cNvPicPr>
            <a:picLocks noGrp="1" noChangeAspect="1"/>
          </p:cNvPicPr>
          <p:nvPr>
            <p:ph sz="half" idx="2"/>
          </p:nvPr>
        </p:nvPicPr>
        <p:blipFill>
          <a:blip r:embed="rId3"/>
          <a:stretch>
            <a:fillRect/>
          </a:stretch>
        </p:blipFill>
        <p:spPr>
          <a:xfrm>
            <a:off x="7515498" y="2165155"/>
            <a:ext cx="4458472" cy="3557904"/>
          </a:xfrm>
          <a:prstGeom prst="rect">
            <a:avLst/>
          </a:prstGeom>
        </p:spPr>
      </p:pic>
      <p:pic>
        <p:nvPicPr>
          <p:cNvPr id="7" name="Obrázek 6"/>
          <p:cNvPicPr>
            <a:picLocks noChangeAspect="1"/>
          </p:cNvPicPr>
          <p:nvPr/>
        </p:nvPicPr>
        <p:blipFill>
          <a:blip r:embed="rId4"/>
          <a:stretch>
            <a:fillRect/>
          </a:stretch>
        </p:blipFill>
        <p:spPr>
          <a:xfrm>
            <a:off x="2920774" y="2352793"/>
            <a:ext cx="4559890" cy="3230489"/>
          </a:xfrm>
          <a:prstGeom prst="rect">
            <a:avLst/>
          </a:prstGeom>
        </p:spPr>
      </p:pic>
    </p:spTree>
    <p:extLst>
      <p:ext uri="{BB962C8B-B14F-4D97-AF65-F5344CB8AC3E}">
        <p14:creationId xmlns:p14="http://schemas.microsoft.com/office/powerpoint/2010/main" val="1716334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Modrý závoj (J.A. Holman, 1941)</a:t>
            </a:r>
            <a:endParaRPr lang="en-GB"/>
          </a:p>
        </p:txBody>
      </p:sp>
      <p:sp>
        <p:nvSpPr>
          <p:cNvPr id="3" name="Zástupný symbol pro obsah 2"/>
          <p:cNvSpPr>
            <a:spLocks noGrp="1"/>
          </p:cNvSpPr>
          <p:nvPr>
            <p:ph sz="half" idx="1"/>
          </p:nvPr>
        </p:nvSpPr>
        <p:spPr/>
        <p:txBody>
          <a:bodyPr/>
          <a:lstStyle/>
          <a:p>
            <a:r>
              <a:rPr lang="cs-CZ"/>
              <a:t>A-Zet: „V celku potvrzuje i tento nový film zlepšení v domácí produkci a nástup nových filmových hodnot“. </a:t>
            </a:r>
            <a:endParaRPr lang="en-GB"/>
          </a:p>
        </p:txBody>
      </p:sp>
      <p:pic>
        <p:nvPicPr>
          <p:cNvPr id="5" name="Zástupný symbol pro obsah 4"/>
          <p:cNvPicPr>
            <a:picLocks noGrp="1" noChangeAspect="1"/>
          </p:cNvPicPr>
          <p:nvPr>
            <p:ph sz="half" idx="2"/>
          </p:nvPr>
        </p:nvPicPr>
        <p:blipFill>
          <a:blip r:embed="rId2"/>
          <a:stretch>
            <a:fillRect/>
          </a:stretch>
        </p:blipFill>
        <p:spPr>
          <a:xfrm>
            <a:off x="6156963" y="1978179"/>
            <a:ext cx="5299093" cy="4034478"/>
          </a:xfrm>
          <a:prstGeom prst="rect">
            <a:avLst/>
          </a:prstGeom>
        </p:spPr>
      </p:pic>
    </p:spTree>
    <p:extLst>
      <p:ext uri="{BB962C8B-B14F-4D97-AF65-F5344CB8AC3E}">
        <p14:creationId xmlns:p14="http://schemas.microsoft.com/office/powerpoint/2010/main" val="2672134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1942 – zrušen zákaz exportu protektorátních filmů</a:t>
            </a:r>
            <a:endParaRPr lang="en-GB"/>
          </a:p>
        </p:txBody>
      </p:sp>
      <p:sp>
        <p:nvSpPr>
          <p:cNvPr id="3" name="Zástupný symbol pro text 2"/>
          <p:cNvSpPr>
            <a:spLocks noGrp="1"/>
          </p:cNvSpPr>
          <p:nvPr>
            <p:ph type="body" idx="1"/>
          </p:nvPr>
        </p:nvSpPr>
        <p:spPr/>
        <p:txBody>
          <a:bodyPr/>
          <a:lstStyle/>
          <a:p>
            <a:r>
              <a:rPr lang="en-GB"/>
              <a:t>https://cinemacontext.nl/</a:t>
            </a:r>
          </a:p>
        </p:txBody>
      </p:sp>
      <p:pic>
        <p:nvPicPr>
          <p:cNvPr id="5" name="Zástupný symbol pro obsah 4"/>
          <p:cNvPicPr>
            <a:picLocks noGrp="1" noChangeAspect="1"/>
          </p:cNvPicPr>
          <p:nvPr>
            <p:ph sz="half" idx="2"/>
          </p:nvPr>
        </p:nvPicPr>
        <p:blipFill>
          <a:blip r:embed="rId2"/>
          <a:stretch>
            <a:fillRect/>
          </a:stretch>
        </p:blipFill>
        <p:spPr>
          <a:xfrm>
            <a:off x="1096963" y="3094417"/>
            <a:ext cx="4938712" cy="2355092"/>
          </a:xfrm>
          <a:prstGeom prst="rect">
            <a:avLst/>
          </a:prstGeom>
        </p:spPr>
      </p:pic>
      <p:sp>
        <p:nvSpPr>
          <p:cNvPr id="4" name="Zástupný symbol pro text 3"/>
          <p:cNvSpPr>
            <a:spLocks noGrp="1"/>
          </p:cNvSpPr>
          <p:nvPr>
            <p:ph type="body" sz="quarter" idx="3"/>
          </p:nvPr>
        </p:nvSpPr>
        <p:spPr/>
        <p:txBody>
          <a:bodyPr/>
          <a:lstStyle/>
          <a:p>
            <a:r>
              <a:rPr lang="en-GB"/>
              <a:t>https://www.cinema-in-occupied-belgium.be/</a:t>
            </a:r>
          </a:p>
        </p:txBody>
      </p:sp>
      <p:pic>
        <p:nvPicPr>
          <p:cNvPr id="6" name="Zástupný symbol pro obsah 5"/>
          <p:cNvPicPr>
            <a:picLocks noGrp="1" noChangeAspect="1"/>
          </p:cNvPicPr>
          <p:nvPr>
            <p:ph sz="quarter" idx="4"/>
          </p:nvPr>
        </p:nvPicPr>
        <p:blipFill>
          <a:blip r:embed="rId3"/>
          <a:stretch>
            <a:fillRect/>
          </a:stretch>
        </p:blipFill>
        <p:spPr>
          <a:xfrm>
            <a:off x="6561154" y="2590651"/>
            <a:ext cx="4194142" cy="3378200"/>
          </a:xfrm>
          <a:prstGeom prst="rect">
            <a:avLst/>
          </a:prstGeom>
        </p:spPr>
      </p:pic>
    </p:spTree>
    <p:extLst>
      <p:ext uri="{BB962C8B-B14F-4D97-AF65-F5344CB8AC3E}">
        <p14:creationId xmlns:p14="http://schemas.microsoft.com/office/powerpoint/2010/main" val="1702225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Mimo území Říše bylo uvedeno nejméně 34 českých filmů</a:t>
            </a:r>
            <a:endParaRPr lang="en-GB"/>
          </a:p>
        </p:txBody>
      </p:sp>
      <p:sp>
        <p:nvSpPr>
          <p:cNvPr id="3" name="Zástupný symbol pro obsah 2"/>
          <p:cNvSpPr>
            <a:spLocks noGrp="1"/>
          </p:cNvSpPr>
          <p:nvPr>
            <p:ph sz="half" idx="1"/>
          </p:nvPr>
        </p:nvSpPr>
        <p:spPr/>
        <p:txBody>
          <a:bodyPr>
            <a:normAutofit fontScale="85000" lnSpcReduction="20000"/>
          </a:bodyPr>
          <a:lstStyle/>
          <a:p>
            <a:r>
              <a:rPr lang="cs-CZ"/>
              <a:t>10 titulů s nejvyššími tržbami: </a:t>
            </a:r>
          </a:p>
          <a:p>
            <a:r>
              <a:rPr lang="cs-CZ"/>
              <a:t>Noční motýl 151 607 RM </a:t>
            </a:r>
            <a:endParaRPr lang="en-GB"/>
          </a:p>
          <a:p>
            <a:r>
              <a:rPr lang="cs-CZ"/>
              <a:t>Maskovaná milenka 130 923 </a:t>
            </a:r>
            <a:endParaRPr lang="en-GB"/>
          </a:p>
          <a:p>
            <a:r>
              <a:rPr lang="cs-CZ"/>
              <a:t>Modrý závoj 114 703 </a:t>
            </a:r>
            <a:endParaRPr lang="en-GB"/>
          </a:p>
          <a:p>
            <a:r>
              <a:rPr lang="cs-CZ"/>
              <a:t>Krok do tmy 102 679 </a:t>
            </a:r>
            <a:endParaRPr lang="en-GB"/>
          </a:p>
          <a:p>
            <a:r>
              <a:rPr lang="cs-CZ"/>
              <a:t>Ohnivé léto 102 368 </a:t>
            </a:r>
            <a:endParaRPr lang="en-GB"/>
          </a:p>
          <a:p>
            <a:r>
              <a:rPr lang="cs-CZ"/>
              <a:t>Paličova dcera 56 576 </a:t>
            </a:r>
            <a:endParaRPr lang="en-GB"/>
          </a:p>
          <a:p>
            <a:r>
              <a:rPr lang="cs-CZ"/>
              <a:t>Dívka v modrém 55 360</a:t>
            </a:r>
            <a:endParaRPr lang="en-GB"/>
          </a:p>
          <a:p>
            <a:r>
              <a:rPr lang="cs-CZ"/>
              <a:t>Advokát chudých 54 301</a:t>
            </a:r>
            <a:endParaRPr lang="en-GB"/>
          </a:p>
          <a:p>
            <a:r>
              <a:rPr lang="cs-CZ"/>
              <a:t>Přítelkyně pana ministra 46 586  </a:t>
            </a:r>
            <a:endParaRPr lang="en-GB"/>
          </a:p>
          <a:p>
            <a:r>
              <a:rPr lang="cs-CZ" err="1"/>
              <a:t>Turbina</a:t>
            </a:r>
            <a:r>
              <a:rPr lang="cs-CZ"/>
              <a:t> 45 534</a:t>
            </a:r>
            <a:endParaRPr lang="en-GB"/>
          </a:p>
          <a:p>
            <a:endParaRPr lang="en-GB"/>
          </a:p>
        </p:txBody>
      </p:sp>
      <p:sp>
        <p:nvSpPr>
          <p:cNvPr id="4" name="Zástupný symbol pro obsah 3"/>
          <p:cNvSpPr>
            <a:spLocks noGrp="1"/>
          </p:cNvSpPr>
          <p:nvPr>
            <p:ph sz="half" idx="2"/>
          </p:nvPr>
        </p:nvSpPr>
        <p:spPr/>
        <p:txBody>
          <a:bodyPr>
            <a:normAutofit fontScale="85000" lnSpcReduction="20000"/>
          </a:bodyPr>
          <a:lstStyle/>
          <a:p>
            <a:r>
              <a:rPr lang="cs-CZ" dirty="0"/>
              <a:t>Noční motýl – Belgie, Bulharsko, Dánsko, Finsko, Nizozemsko, Chorvatsko, Itálie, Řecko, Srbsko </a:t>
            </a:r>
            <a:endParaRPr lang="en-GB" dirty="0"/>
          </a:p>
          <a:p>
            <a:r>
              <a:rPr lang="cs-CZ" dirty="0"/>
              <a:t>Ohnivé léto – Belgie, Bulharsko, Dánsko, Finsko, Nizozemsko, Chorvatsko, Itálie, Rumunsko, Srbsko</a:t>
            </a:r>
            <a:endParaRPr lang="en-GB" dirty="0"/>
          </a:p>
          <a:p>
            <a:r>
              <a:rPr lang="cs-CZ" dirty="0"/>
              <a:t>Maskovaná milenka – Belgie, Bulharsko, Dánsko, Finsko, Nizozemsko, Itálie, Rumunsko, Řecko, Srbsko</a:t>
            </a:r>
            <a:endParaRPr lang="en-GB" dirty="0"/>
          </a:p>
          <a:p>
            <a:r>
              <a:rPr lang="cs-CZ" dirty="0"/>
              <a:t>Dívka v modrém – Belgie, Bulharsko, Finsko, Nizozemsko, Chorvatsko, Itálie, Řecko, Srbsko</a:t>
            </a:r>
            <a:endParaRPr lang="en-GB" dirty="0"/>
          </a:p>
          <a:p>
            <a:r>
              <a:rPr lang="cs-CZ" dirty="0"/>
              <a:t>Krok do tmy – Belgie, Bulharsko, Finsko, Nizozemsko, Chorvatsko,  Řecko, Srbsko</a:t>
            </a:r>
            <a:endParaRPr lang="en-GB" dirty="0"/>
          </a:p>
          <a:p>
            <a:r>
              <a:rPr lang="cs-CZ" dirty="0"/>
              <a:t>Muž z neznáma - Bulharsko, Finsko, Nizozemsko, Chorvatsko, Řecko, Slovensko, Srbsko</a:t>
            </a:r>
            <a:endParaRPr lang="en-GB" dirty="0"/>
          </a:p>
          <a:p>
            <a:endParaRPr lang="en-GB" dirty="0"/>
          </a:p>
        </p:txBody>
      </p:sp>
    </p:spTree>
    <p:extLst>
      <p:ext uri="{BB962C8B-B14F-4D97-AF65-F5344CB8AC3E}">
        <p14:creationId xmlns:p14="http://schemas.microsoft.com/office/powerpoint/2010/main" val="3155467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2DC10F-CD76-43DC-9E0B-CB291F740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C18170A-08B7-4230-A012-B24C20E39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52188B95-E375-4977-9E9C-E28CE956F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4CFCD50F-4BF3-4733-BD42-5567080A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F6B97A9-0833-94D3-C3DD-C1396BC5CC2B}"/>
              </a:ext>
            </a:extLst>
          </p:cNvPr>
          <p:cNvSpPr>
            <a:spLocks noGrp="1"/>
          </p:cNvSpPr>
          <p:nvPr>
            <p:ph type="title"/>
          </p:nvPr>
        </p:nvSpPr>
        <p:spPr>
          <a:xfrm>
            <a:off x="6728459" y="634946"/>
            <a:ext cx="4821283" cy="1450757"/>
          </a:xfrm>
        </p:spPr>
        <p:txBody>
          <a:bodyPr vert="horz" lIns="91440" tIns="45720" rIns="91440" bIns="45720" rtlCol="0" anchor="b">
            <a:normAutofit/>
          </a:bodyPr>
          <a:lstStyle/>
          <a:p>
            <a:r>
              <a:rPr lang="en-US"/>
              <a:t>Tulák Macoun</a:t>
            </a:r>
          </a:p>
        </p:txBody>
      </p:sp>
      <p:sp>
        <p:nvSpPr>
          <p:cNvPr id="23" name="Rectangle 22">
            <a:extLst>
              <a:ext uri="{FF2B5EF4-FFF2-40B4-BE49-F238E27FC236}">
                <a16:creationId xmlns:a16="http://schemas.microsoft.com/office/drawing/2014/main" id="{97C2466A-2320-4205-BDC2-056CD8B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Zástupný obsah 7" descr="Obsah obrázku text, noviny, účtenka&#10;&#10;Popis byl vytvořen automaticky">
            <a:extLst>
              <a:ext uri="{FF2B5EF4-FFF2-40B4-BE49-F238E27FC236}">
                <a16:creationId xmlns:a16="http://schemas.microsoft.com/office/drawing/2014/main" id="{BFBE6B67-E04C-E211-C644-EAC66499174C}"/>
              </a:ext>
            </a:extLst>
          </p:cNvPr>
          <p:cNvPicPr>
            <a:picLocks noGrp="1" noChangeAspect="1"/>
          </p:cNvPicPr>
          <p:nvPr>
            <p:ph sz="half" idx="2"/>
          </p:nvPr>
        </p:nvPicPr>
        <p:blipFill>
          <a:blip r:embed="rId2"/>
          <a:stretch>
            <a:fillRect/>
          </a:stretch>
        </p:blipFill>
        <p:spPr>
          <a:xfrm>
            <a:off x="458336" y="1232213"/>
            <a:ext cx="2784700" cy="1587278"/>
          </a:xfrm>
          <a:prstGeom prst="rect">
            <a:avLst/>
          </a:prstGeom>
        </p:spPr>
      </p:pic>
      <p:sp>
        <p:nvSpPr>
          <p:cNvPr id="25" name="Rectangle 24">
            <a:extLst>
              <a:ext uri="{FF2B5EF4-FFF2-40B4-BE49-F238E27FC236}">
                <a16:creationId xmlns:a16="http://schemas.microsoft.com/office/drawing/2014/main" id="{C24F77B6-3AFC-4981-A39A-15994073E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622A300-A12E-4C3D-A574-71AFFA8F2B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7D21A87-2874-4438-84BA-E02F7C632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A69F5-520C-404C-9614-071AAE138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text, noviny&#10;&#10;Popis byl vytvořen automaticky">
            <a:extLst>
              <a:ext uri="{FF2B5EF4-FFF2-40B4-BE49-F238E27FC236}">
                <a16:creationId xmlns:a16="http://schemas.microsoft.com/office/drawing/2014/main" id="{6FE6B050-3577-E1FF-60CB-C1F16AF39204}"/>
              </a:ext>
            </a:extLst>
          </p:cNvPr>
          <p:cNvPicPr>
            <a:picLocks noChangeAspect="1"/>
          </p:cNvPicPr>
          <p:nvPr/>
        </p:nvPicPr>
        <p:blipFill>
          <a:blip r:embed="rId3"/>
          <a:stretch>
            <a:fillRect/>
          </a:stretch>
        </p:blipFill>
        <p:spPr>
          <a:xfrm>
            <a:off x="3664752" y="2928024"/>
            <a:ext cx="2295082" cy="2578744"/>
          </a:xfrm>
          <a:prstGeom prst="rect">
            <a:avLst/>
          </a:prstGeom>
        </p:spPr>
      </p:pic>
      <p:sp>
        <p:nvSpPr>
          <p:cNvPr id="12" name="Content Placeholder 11">
            <a:extLst>
              <a:ext uri="{FF2B5EF4-FFF2-40B4-BE49-F238E27FC236}">
                <a16:creationId xmlns:a16="http://schemas.microsoft.com/office/drawing/2014/main" id="{7DA51B44-9F7E-88A6-357A-712E7C3F62D7}"/>
              </a:ext>
            </a:extLst>
          </p:cNvPr>
          <p:cNvSpPr>
            <a:spLocks noGrp="1"/>
          </p:cNvSpPr>
          <p:nvPr>
            <p:ph sz="half" idx="1"/>
          </p:nvPr>
        </p:nvSpPr>
        <p:spPr>
          <a:xfrm>
            <a:off x="6728459" y="2198914"/>
            <a:ext cx="4821283" cy="3670180"/>
          </a:xfrm>
        </p:spPr>
        <p:txBody>
          <a:bodyPr vert="horz" lIns="0" tIns="45720" rIns="0" bIns="45720" rtlCol="0">
            <a:normAutofit/>
          </a:bodyPr>
          <a:lstStyle/>
          <a:p>
            <a:r>
              <a:rPr lang="cs-CZ" sz="1800" b="1">
                <a:effectLst/>
                <a:latin typeface="Calibri" panose="020F0502020204030204" pitchFamily="34" charset="0"/>
                <a:ea typeface="Calibri" panose="020F0502020204030204" pitchFamily="34" charset="0"/>
                <a:cs typeface="Times New Roman" panose="02020603050405020304" pitchFamily="18" charset="0"/>
              </a:rPr>
              <a:t>Bronzová medail</a:t>
            </a:r>
            <a:r>
              <a:rPr lang="cs-CZ" sz="1800" b="1">
                <a:latin typeface="Calibri" panose="020F0502020204030204" pitchFamily="34" charset="0"/>
                <a:ea typeface="Calibri" panose="020F0502020204030204" pitchFamily="34" charset="0"/>
                <a:cs typeface="Times New Roman" panose="02020603050405020304" pitchFamily="18" charset="0"/>
              </a:rPr>
              <a:t>e</a:t>
            </a:r>
          </a:p>
          <a:p>
            <a:endParaRPr lang="cs-CZ" sz="1800" b="1">
              <a:effectLst/>
              <a:latin typeface="Calibri" panose="020F0502020204030204" pitchFamily="34" charset="0"/>
              <a:ea typeface="Calibri" panose="020F0502020204030204" pitchFamily="34" charset="0"/>
              <a:cs typeface="Times New Roman" panose="02020603050405020304" pitchFamily="18" charset="0"/>
            </a:endParaRPr>
          </a:p>
          <a:p>
            <a:r>
              <a:rPr lang="cs-CZ" sz="1800">
                <a:effectLst/>
                <a:latin typeface="Calibri" panose="020F0502020204030204" pitchFamily="34" charset="0"/>
                <a:ea typeface="Calibri" panose="020F0502020204030204" pitchFamily="34" charset="0"/>
                <a:cs typeface="Times New Roman" panose="02020603050405020304" pitchFamily="18" charset="0"/>
              </a:rPr>
              <a:t>Dohoda o filmových záležitostech: K. H. Frank a Leopold </a:t>
            </a:r>
            <a:r>
              <a:rPr lang="cs-CZ" sz="1800" err="1">
                <a:effectLst/>
                <a:latin typeface="Calibri" panose="020F0502020204030204" pitchFamily="34" charset="0"/>
                <a:ea typeface="Calibri" panose="020F0502020204030204" pitchFamily="34" charset="0"/>
                <a:cs typeface="Times New Roman" panose="02020603050405020304" pitchFamily="18" charset="0"/>
              </a:rPr>
              <a:t>Gutterer</a:t>
            </a:r>
            <a:r>
              <a:rPr lang="cs-CZ" sz="1800">
                <a:effectLst/>
                <a:latin typeface="Calibri" panose="020F0502020204030204" pitchFamily="34" charset="0"/>
                <a:ea typeface="Calibri" panose="020F0502020204030204" pitchFamily="34" charset="0"/>
                <a:cs typeface="Times New Roman" panose="02020603050405020304" pitchFamily="18" charset="0"/>
              </a:rPr>
              <a:t>: 17.7.42 – „na budoucích Bienále v Benátkách by již české filmy neměly být uváděny.</a:t>
            </a:r>
          </a:p>
          <a:p>
            <a:endParaRPr lang="cs-CZ" sz="1800">
              <a:latin typeface="Calibri" panose="020F0502020204030204" pitchFamily="34" charset="0"/>
              <a:ea typeface="Calibri" panose="020F0502020204030204" pitchFamily="34" charset="0"/>
              <a:cs typeface="Times New Roman" panose="02020603050405020304" pitchFamily="18" charset="0"/>
            </a:endParaRPr>
          </a:p>
          <a:p>
            <a:r>
              <a:rPr lang="cs-CZ" sz="1800">
                <a:effectLst/>
                <a:latin typeface="Calibri" panose="020F0502020204030204" pitchFamily="34" charset="0"/>
                <a:ea typeface="Calibri" panose="020F0502020204030204" pitchFamily="34" charset="0"/>
                <a:cs typeface="Times New Roman" panose="02020603050405020304" pitchFamily="18" charset="0"/>
              </a:rPr>
              <a:t>56.00-1.00.00</a:t>
            </a:r>
          </a:p>
          <a:p>
            <a:endParaRPr lang="cs-CZ" sz="1800">
              <a:latin typeface="Calibri" panose="020F0502020204030204" pitchFamily="34" charset="0"/>
              <a:cs typeface="Times New Roman" panose="02020603050405020304" pitchFamily="18" charset="0"/>
            </a:endParaRPr>
          </a:p>
          <a:p>
            <a:r>
              <a:rPr lang="cs-CZ" sz="1800">
                <a:latin typeface="Calibri" panose="020F0502020204030204" pitchFamily="34" charset="0"/>
                <a:cs typeface="Times New Roman" panose="02020603050405020304" pitchFamily="18" charset="0"/>
              </a:rPr>
              <a:t>Bohéma: 35.15; 50.00</a:t>
            </a:r>
            <a:endParaRPr lang="en-US"/>
          </a:p>
        </p:txBody>
      </p:sp>
      <p:sp>
        <p:nvSpPr>
          <p:cNvPr id="33" name="Rectangle 32">
            <a:extLst>
              <a:ext uri="{FF2B5EF4-FFF2-40B4-BE49-F238E27FC236}">
                <a16:creationId xmlns:a16="http://schemas.microsoft.com/office/drawing/2014/main" id="{54D683B1-E7B7-4AF5-8BF1-00757F13F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7B07ECB0-AC96-4F4F-AB0C-44EA1353C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315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95150C-39D1-1172-A3A1-D460ED7A734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93840C8-3F75-E7F0-BE2E-ADA3CF0417A5}"/>
              </a:ext>
            </a:extLst>
          </p:cNvPr>
          <p:cNvSpPr>
            <a:spLocks noGrp="1"/>
          </p:cNvSpPr>
          <p:nvPr>
            <p:ph idx="1"/>
          </p:nvPr>
        </p:nvSpPr>
        <p:spPr/>
        <p:txBody>
          <a:bodyPr/>
          <a:lstStyle/>
          <a:p>
            <a:r>
              <a:rPr lang="cs-CZ"/>
              <a:t>Arzenál: Film lež - </a:t>
            </a:r>
            <a:r>
              <a:rPr lang="cs-CZ">
                <a:hlinkClick r:id="rId2"/>
              </a:rPr>
              <a:t>5 Film lež - Arzenál | Česká televize (ceskatelevize.cz)</a:t>
            </a:r>
            <a:endParaRPr lang="cs-CZ"/>
          </a:p>
          <a:p>
            <a:r>
              <a:rPr lang="cs-CZ"/>
              <a:t>Velká přehrada</a:t>
            </a:r>
          </a:p>
          <a:p>
            <a:r>
              <a:rPr lang="cs-CZ"/>
              <a:t>Text: Alois </a:t>
            </a:r>
            <a:r>
              <a:rPr lang="cs-CZ" err="1"/>
              <a:t>Rathauský</a:t>
            </a:r>
            <a:r>
              <a:rPr lang="cs-CZ"/>
              <a:t>, K filmovým žním; Miroslav </a:t>
            </a:r>
            <a:r>
              <a:rPr lang="cs-CZ" err="1"/>
              <a:t>Rutte</a:t>
            </a:r>
            <a:r>
              <a:rPr lang="cs-CZ"/>
              <a:t>, Tři hesla k II. Filmovým žním; A.M. Brousil, Charakter Filmových žní. In: Filmový kurýr 30, 25.7.1941, s. 2</a:t>
            </a:r>
          </a:p>
          <a:p>
            <a:endParaRPr lang="cs-CZ"/>
          </a:p>
        </p:txBody>
      </p:sp>
    </p:spTree>
    <p:extLst>
      <p:ext uri="{BB962C8B-B14F-4D97-AF65-F5344CB8AC3E}">
        <p14:creationId xmlns:p14="http://schemas.microsoft.com/office/powerpoint/2010/main" val="2109461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sah 5">
            <a:extLst>
              <a:ext uri="{FF2B5EF4-FFF2-40B4-BE49-F238E27FC236}">
                <a16:creationId xmlns:a16="http://schemas.microsoft.com/office/drawing/2014/main" id="{BBCB6B83-7D69-3B76-6FBD-F8E1E7AA8C57}"/>
              </a:ext>
            </a:extLst>
          </p:cNvPr>
          <p:cNvSpPr>
            <a:spLocks noGrp="1"/>
          </p:cNvSpPr>
          <p:nvPr>
            <p:ph idx="1"/>
          </p:nvPr>
        </p:nvSpPr>
        <p:spPr/>
        <p:txBody>
          <a:bodyPr/>
          <a:lstStyle/>
          <a:p>
            <a:r>
              <a:rPr lang="cs-CZ">
                <a:solidFill>
                  <a:srgbClr val="FF0000"/>
                </a:solidFill>
              </a:rPr>
              <a:t>Rakouská filmová produkce po „anšlusu“; </a:t>
            </a:r>
            <a:r>
              <a:rPr lang="cs-CZ" err="1">
                <a:solidFill>
                  <a:srgbClr val="FF0000"/>
                </a:solidFill>
              </a:rPr>
              <a:t>Wien</a:t>
            </a:r>
            <a:r>
              <a:rPr lang="cs-CZ">
                <a:solidFill>
                  <a:srgbClr val="FF0000"/>
                </a:solidFill>
              </a:rPr>
              <a:t>-Film</a:t>
            </a:r>
          </a:p>
          <a:p>
            <a:r>
              <a:rPr lang="cs-CZ">
                <a:solidFill>
                  <a:srgbClr val="FF0000"/>
                </a:solidFill>
              </a:rPr>
              <a:t>filmový týdeník</a:t>
            </a:r>
          </a:p>
          <a:p>
            <a:r>
              <a:rPr lang="cs-CZ">
                <a:solidFill>
                  <a:srgbClr val="FF0000"/>
                </a:solidFill>
              </a:rPr>
              <a:t>Karel Pečený a Aktualita</a:t>
            </a:r>
          </a:p>
          <a:p>
            <a:r>
              <a:rPr lang="cs-CZ">
                <a:solidFill>
                  <a:srgbClr val="FF0000"/>
                </a:solidFill>
              </a:rPr>
              <a:t>Film z terezínského ghetta</a:t>
            </a:r>
          </a:p>
          <a:p>
            <a:r>
              <a:rPr lang="cs-CZ" err="1">
                <a:solidFill>
                  <a:srgbClr val="FF0000"/>
                </a:solidFill>
              </a:rPr>
              <a:t>Nonfikční</a:t>
            </a:r>
            <a:r>
              <a:rPr lang="cs-CZ">
                <a:solidFill>
                  <a:srgbClr val="FF0000"/>
                </a:solidFill>
              </a:rPr>
              <a:t> film, Zlín a Filmové žně</a:t>
            </a:r>
          </a:p>
          <a:p>
            <a:r>
              <a:rPr lang="cs-CZ">
                <a:solidFill>
                  <a:srgbClr val="FF0000"/>
                </a:solidFill>
              </a:rPr>
              <a:t>Velká přehrada a téma práce </a:t>
            </a:r>
          </a:p>
          <a:p>
            <a:endParaRPr lang="cs-CZ"/>
          </a:p>
          <a:p>
            <a:endParaRPr lang="cs-CZ"/>
          </a:p>
        </p:txBody>
      </p:sp>
    </p:spTree>
    <p:extLst>
      <p:ext uri="{BB962C8B-B14F-4D97-AF65-F5344CB8AC3E}">
        <p14:creationId xmlns:p14="http://schemas.microsoft.com/office/powerpoint/2010/main" val="2402929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Rakousko</a:t>
            </a:r>
            <a:endParaRPr lang="en-GB"/>
          </a:p>
        </p:txBody>
      </p:sp>
      <p:sp>
        <p:nvSpPr>
          <p:cNvPr id="4" name="Zástupný symbol pro obsah 3"/>
          <p:cNvSpPr>
            <a:spLocks noGrp="1"/>
          </p:cNvSpPr>
          <p:nvPr>
            <p:ph sz="half" idx="1"/>
          </p:nvPr>
        </p:nvSpPr>
        <p:spPr/>
        <p:txBody>
          <a:bodyPr>
            <a:normAutofit fontScale="85000" lnSpcReduction="20000"/>
          </a:bodyPr>
          <a:lstStyle/>
          <a:p>
            <a:r>
              <a:rPr lang="cs-CZ"/>
              <a:t>kancléř Engelbert </a:t>
            </a:r>
            <a:r>
              <a:rPr lang="cs-CZ" err="1"/>
              <a:t>Dollfuss</a:t>
            </a:r>
            <a:r>
              <a:rPr lang="cs-CZ"/>
              <a:t> – atentát 25. července 1934</a:t>
            </a:r>
            <a:endParaRPr lang="en-GB"/>
          </a:p>
          <a:p>
            <a:r>
              <a:rPr lang="cs-CZ"/>
              <a:t>Kancléřem Kurt von </a:t>
            </a:r>
            <a:r>
              <a:rPr lang="cs-CZ" err="1"/>
              <a:t>Schuschnigg</a:t>
            </a:r>
            <a:endParaRPr lang="en-GB"/>
          </a:p>
          <a:p>
            <a:r>
              <a:rPr lang="cs-CZ" b="1" i="1" err="1"/>
              <a:t>Emigrantenfilme</a:t>
            </a:r>
            <a:endParaRPr lang="cs-CZ" b="1" i="1"/>
          </a:p>
          <a:p>
            <a:r>
              <a:rPr lang="cs-CZ" err="1"/>
              <a:t>Singende</a:t>
            </a:r>
            <a:r>
              <a:rPr lang="cs-CZ"/>
              <a:t> </a:t>
            </a:r>
            <a:r>
              <a:rPr lang="cs-CZ" err="1"/>
              <a:t>Jugend</a:t>
            </a:r>
            <a:r>
              <a:rPr lang="cs-CZ"/>
              <a:t> (Pouliční zpěváček; Max </a:t>
            </a:r>
            <a:r>
              <a:rPr lang="cs-CZ" err="1"/>
              <a:t>Neufeld</a:t>
            </a:r>
            <a:r>
              <a:rPr lang="cs-CZ"/>
              <a:t>, 1935), rakousko-nizozemská koprodukce</a:t>
            </a:r>
          </a:p>
          <a:p>
            <a:endParaRPr lang="cs-CZ"/>
          </a:p>
          <a:p>
            <a:r>
              <a:rPr lang="cs-CZ"/>
              <a:t>11.3.1938 odstoupil spolkový kancléř Kurt </a:t>
            </a:r>
            <a:r>
              <a:rPr lang="cs-CZ" err="1"/>
              <a:t>Schuschnigg</a:t>
            </a:r>
            <a:endParaRPr lang="cs-CZ"/>
          </a:p>
          <a:p>
            <a:r>
              <a:rPr lang="cs-CZ"/>
              <a:t>rakouský prezident Wilhelm </a:t>
            </a:r>
            <a:r>
              <a:rPr lang="cs-CZ" err="1"/>
              <a:t>Miklas</a:t>
            </a:r>
            <a:r>
              <a:rPr lang="cs-CZ"/>
              <a:t> jmenoval pod nátlakem kancléřem nacionálního socialistu </a:t>
            </a:r>
            <a:r>
              <a:rPr lang="cs-CZ" err="1"/>
              <a:t>Seysse-Inquarta</a:t>
            </a:r>
            <a:r>
              <a:rPr lang="cs-CZ"/>
              <a:t>. </a:t>
            </a:r>
            <a:endParaRPr lang="en-GB"/>
          </a:p>
          <a:p>
            <a:r>
              <a:rPr lang="cs-CZ"/>
              <a:t>Rakousko se stává </a:t>
            </a:r>
            <a:r>
              <a:rPr lang="cs-CZ" b="1"/>
              <a:t>součástí Třetí říše</a:t>
            </a:r>
            <a:r>
              <a:rPr lang="cs-CZ"/>
              <a:t> jako </a:t>
            </a:r>
            <a:r>
              <a:rPr lang="cs-CZ" b="1" err="1"/>
              <a:t>Ostmark</a:t>
            </a:r>
            <a:r>
              <a:rPr lang="cs-CZ"/>
              <a:t> – později Hitlerem změněno na </a:t>
            </a:r>
            <a:r>
              <a:rPr lang="cs-CZ" b="1" err="1"/>
              <a:t>Alpen</a:t>
            </a:r>
            <a:r>
              <a:rPr lang="cs-CZ" b="1"/>
              <a:t>- </a:t>
            </a:r>
            <a:r>
              <a:rPr lang="cs-CZ" b="1" err="1"/>
              <a:t>und</a:t>
            </a:r>
            <a:r>
              <a:rPr lang="cs-CZ" b="1"/>
              <a:t> </a:t>
            </a:r>
            <a:r>
              <a:rPr lang="cs-CZ" b="1" err="1"/>
              <a:t>Donaugau</a:t>
            </a:r>
            <a:endParaRPr lang="en-GB"/>
          </a:p>
          <a:p>
            <a:r>
              <a:rPr lang="cs-CZ" b="1"/>
              <a:t>- </a:t>
            </a:r>
            <a:r>
              <a:rPr lang="cs-CZ" b="1" err="1"/>
              <a:t>Ariernachweis</a:t>
            </a:r>
            <a:r>
              <a:rPr lang="cs-CZ"/>
              <a:t> – průkaz Árijce</a:t>
            </a:r>
            <a:endParaRPr lang="en-GB"/>
          </a:p>
          <a:p>
            <a:endParaRPr lang="en-GB"/>
          </a:p>
        </p:txBody>
      </p:sp>
      <p:pic>
        <p:nvPicPr>
          <p:cNvPr id="6" name="Zástupný symbol pro obsah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23570" y="1872388"/>
            <a:ext cx="2764267" cy="4022725"/>
          </a:xfrm>
        </p:spPr>
      </p:pic>
    </p:spTree>
    <p:extLst>
      <p:ext uri="{BB962C8B-B14F-4D97-AF65-F5344CB8AC3E}">
        <p14:creationId xmlns:p14="http://schemas.microsoft.com/office/powerpoint/2010/main" val="4260290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Ateliéry </a:t>
            </a:r>
            <a:r>
              <a:rPr lang="cs-CZ" err="1"/>
              <a:t>Rosenhügel</a:t>
            </a:r>
            <a:r>
              <a:rPr lang="cs-CZ"/>
              <a:t> ve Vídni</a:t>
            </a:r>
            <a:endParaRPr lang="en-GB"/>
          </a:p>
        </p:txBody>
      </p:sp>
      <p:sp>
        <p:nvSpPr>
          <p:cNvPr id="7" name="Zástupný symbol pro text 6"/>
          <p:cNvSpPr>
            <a:spLocks noGrp="1"/>
          </p:cNvSpPr>
          <p:nvPr>
            <p:ph type="body" idx="1"/>
          </p:nvPr>
        </p:nvSpPr>
        <p:spPr/>
        <p:txBody>
          <a:bodyPr/>
          <a:lstStyle/>
          <a:p>
            <a:r>
              <a:rPr lang="cs-CZ" err="1"/>
              <a:t>Tobis-Sascha</a:t>
            </a:r>
            <a:r>
              <a:rPr lang="cs-CZ"/>
              <a:t>; od 1938: </a:t>
            </a:r>
            <a:r>
              <a:rPr lang="cs-CZ" err="1"/>
              <a:t>Wien</a:t>
            </a:r>
            <a:r>
              <a:rPr lang="cs-CZ"/>
              <a:t>-film</a:t>
            </a:r>
            <a:endParaRPr lang="en-GB"/>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47934" y="4104410"/>
            <a:ext cx="4933604" cy="2032462"/>
          </a:xfrm>
        </p:spPr>
      </p:pic>
      <p:sp>
        <p:nvSpPr>
          <p:cNvPr id="8" name="Zástupný symbol pro text 7"/>
          <p:cNvSpPr>
            <a:spLocks noGrp="1"/>
          </p:cNvSpPr>
          <p:nvPr>
            <p:ph type="body" sz="quarter" idx="3"/>
          </p:nvPr>
        </p:nvSpPr>
        <p:spPr/>
        <p:txBody>
          <a:bodyPr/>
          <a:lstStyle/>
          <a:p>
            <a:r>
              <a:rPr lang="cs-CZ"/>
              <a:t>1939</a:t>
            </a:r>
            <a:endParaRPr lang="en-GB"/>
          </a:p>
        </p:txBody>
      </p:sp>
      <p:pic>
        <p:nvPicPr>
          <p:cNvPr id="6" name="Zástupný symbol pro obsah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612616" y="2691026"/>
            <a:ext cx="4488575" cy="3370259"/>
          </a:xfrm>
        </p:spPr>
      </p:pic>
    </p:spTree>
    <p:extLst>
      <p:ext uri="{BB962C8B-B14F-4D97-AF65-F5344CB8AC3E}">
        <p14:creationId xmlns:p14="http://schemas.microsoft.com/office/powerpoint/2010/main" val="2983523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endParaRPr lang="en-GB"/>
          </a:p>
        </p:txBody>
      </p:sp>
      <p:sp>
        <p:nvSpPr>
          <p:cNvPr id="3" name="Zástupný symbol pro obsah 2"/>
          <p:cNvSpPr>
            <a:spLocks noGrp="1"/>
          </p:cNvSpPr>
          <p:nvPr>
            <p:ph idx="1"/>
          </p:nvPr>
        </p:nvSpPr>
        <p:spPr/>
        <p:txBody>
          <a:bodyPr/>
          <a:lstStyle/>
          <a:p>
            <a:r>
              <a:rPr lang="cs-CZ">
                <a:hlinkClick r:id="rId2"/>
              </a:rPr>
              <a:t>Filmový kurýr: bibliografická databáze | Filozofická fakulta Masarykovy univerzity (muni.cz)</a:t>
            </a:r>
            <a:endParaRPr lang="cs-CZ"/>
          </a:p>
          <a:p>
            <a:r>
              <a:rPr lang="cs-CZ">
                <a:hlinkClick r:id="rId3"/>
              </a:rPr>
              <a:t>https://www.phil.muni.cz/filmovebrno/</a:t>
            </a:r>
            <a:r>
              <a:rPr lang="cs-CZ"/>
              <a:t> </a:t>
            </a:r>
          </a:p>
          <a:p>
            <a:endParaRPr lang="cs-CZ"/>
          </a:p>
          <a:p>
            <a:r>
              <a:rPr lang="cs-CZ"/>
              <a:t>Encyklopedický slovník českých dějin 1938 – 1945: </a:t>
            </a:r>
          </a:p>
          <a:p>
            <a:r>
              <a:rPr lang="cs-CZ"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http://www.usd.cas.cz/wp-content/uploads/Slovnik38_45.pdf</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endParaRPr lang="cs-CZ"/>
          </a:p>
          <a:p>
            <a:endParaRPr lang="en-GB"/>
          </a:p>
        </p:txBody>
      </p:sp>
    </p:spTree>
    <p:extLst>
      <p:ext uri="{BB962C8B-B14F-4D97-AF65-F5344CB8AC3E}">
        <p14:creationId xmlns:p14="http://schemas.microsoft.com/office/powerpoint/2010/main" val="99985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Wien</a:t>
            </a:r>
            <a:r>
              <a:rPr lang="cs-CZ"/>
              <a:t>-film</a:t>
            </a:r>
            <a:endParaRPr lang="en-GB"/>
          </a:p>
        </p:txBody>
      </p:sp>
      <p:sp>
        <p:nvSpPr>
          <p:cNvPr id="9" name="Zástupný symbol pro text 8"/>
          <p:cNvSpPr>
            <a:spLocks noGrp="1"/>
          </p:cNvSpPr>
          <p:nvPr>
            <p:ph type="body" idx="1"/>
          </p:nvPr>
        </p:nvSpPr>
        <p:spPr/>
        <p:txBody>
          <a:bodyPr/>
          <a:lstStyle/>
          <a:p>
            <a:r>
              <a:rPr lang="cs-CZ"/>
              <a:t>Ředitel studia Karl Hartl (v pozadí logo s houslovým klíčem)</a:t>
            </a:r>
            <a:endParaRPr lang="en-GB"/>
          </a:p>
        </p:txBody>
      </p:sp>
      <p:pic>
        <p:nvPicPr>
          <p:cNvPr id="8" name="Zástupný symbol pro obsah 7"/>
          <p:cNvPicPr>
            <a:picLocks noGrp="1" noChangeAspect="1"/>
          </p:cNvPicPr>
          <p:nvPr>
            <p:ph sz="half" idx="2"/>
          </p:nvPr>
        </p:nvPicPr>
        <p:blipFill>
          <a:blip r:embed="rId2"/>
          <a:stretch>
            <a:fillRect/>
          </a:stretch>
        </p:blipFill>
        <p:spPr>
          <a:xfrm>
            <a:off x="992460" y="2747569"/>
            <a:ext cx="4938712" cy="3310043"/>
          </a:xfrm>
          <a:prstGeom prst="rect">
            <a:avLst/>
          </a:prstGeom>
        </p:spPr>
      </p:pic>
      <p:sp>
        <p:nvSpPr>
          <p:cNvPr id="10" name="Zástupný symbol pro text 9"/>
          <p:cNvSpPr>
            <a:spLocks noGrp="1"/>
          </p:cNvSpPr>
          <p:nvPr>
            <p:ph type="body" sz="quarter" idx="3"/>
          </p:nvPr>
        </p:nvSpPr>
        <p:spPr/>
        <p:txBody>
          <a:bodyPr/>
          <a:lstStyle/>
          <a:p>
            <a:endParaRPr lang="en-GB"/>
          </a:p>
        </p:txBody>
      </p:sp>
      <p:pic>
        <p:nvPicPr>
          <p:cNvPr id="5" name="Zástupný symbol pro obsah 4"/>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856219" y="901319"/>
            <a:ext cx="3351712" cy="5312293"/>
          </a:xfrm>
        </p:spPr>
      </p:pic>
    </p:spTree>
    <p:extLst>
      <p:ext uri="{BB962C8B-B14F-4D97-AF65-F5344CB8AC3E}">
        <p14:creationId xmlns:p14="http://schemas.microsoft.com/office/powerpoint/2010/main" val="3822366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err="1"/>
              <a:t>Wien</a:t>
            </a:r>
            <a:r>
              <a:rPr lang="cs-CZ"/>
              <a:t>-film</a:t>
            </a:r>
            <a:endParaRPr lang="en-GB"/>
          </a:p>
        </p:txBody>
      </p:sp>
      <p:sp>
        <p:nvSpPr>
          <p:cNvPr id="3" name="Zástupný symbol pro text 2"/>
          <p:cNvSpPr>
            <a:spLocks noGrp="1"/>
          </p:cNvSpPr>
          <p:nvPr>
            <p:ph type="body" idx="1"/>
          </p:nvPr>
        </p:nvSpPr>
        <p:spPr>
          <a:xfrm>
            <a:off x="1097280" y="1846052"/>
            <a:ext cx="3916509" cy="736282"/>
          </a:xfrm>
        </p:spPr>
        <p:txBody>
          <a:bodyPr>
            <a:normAutofit fontScale="92500" lnSpcReduction="20000"/>
          </a:bodyPr>
          <a:lstStyle/>
          <a:p>
            <a:r>
              <a:rPr lang="cs-CZ" b="1"/>
              <a:t>V letech 1939-45: natočeno ve </a:t>
            </a:r>
            <a:r>
              <a:rPr lang="cs-CZ" b="1" err="1"/>
              <a:t>Wien</a:t>
            </a:r>
            <a:r>
              <a:rPr lang="cs-CZ" b="1"/>
              <a:t>-Filmu 50 filmů, jen 4 z nich otevřeně propagandistické</a:t>
            </a:r>
            <a:endParaRPr lang="en-GB"/>
          </a:p>
        </p:txBody>
      </p:sp>
      <p:sp>
        <p:nvSpPr>
          <p:cNvPr id="4" name="Zástupný symbol pro obsah 3"/>
          <p:cNvSpPr>
            <a:spLocks noGrp="1"/>
          </p:cNvSpPr>
          <p:nvPr>
            <p:ph sz="half" idx="2"/>
          </p:nvPr>
        </p:nvSpPr>
        <p:spPr>
          <a:xfrm>
            <a:off x="1097280" y="2582334"/>
            <a:ext cx="2941320" cy="3378200"/>
          </a:xfrm>
        </p:spPr>
        <p:txBody>
          <a:bodyPr/>
          <a:lstStyle/>
          <a:p>
            <a:r>
              <a:rPr lang="cs-CZ" i="1" err="1"/>
              <a:t>Leinen</a:t>
            </a:r>
            <a:r>
              <a:rPr lang="cs-CZ" i="1"/>
              <a:t> </a:t>
            </a:r>
            <a:r>
              <a:rPr lang="cs-CZ" i="1" err="1"/>
              <a:t>aus</a:t>
            </a:r>
            <a:r>
              <a:rPr lang="cs-CZ" i="1"/>
              <a:t> </a:t>
            </a:r>
            <a:r>
              <a:rPr lang="cs-CZ" i="1" err="1"/>
              <a:t>Irland</a:t>
            </a:r>
            <a:r>
              <a:rPr lang="cs-CZ"/>
              <a:t> (Plátno z Irska; Heinz </a:t>
            </a:r>
            <a:r>
              <a:rPr lang="cs-CZ" err="1"/>
              <a:t>Helbig</a:t>
            </a:r>
            <a:r>
              <a:rPr lang="cs-CZ"/>
              <a:t>, 1939)</a:t>
            </a:r>
            <a:endParaRPr lang="en-GB"/>
          </a:p>
          <a:p>
            <a:r>
              <a:rPr lang="cs-CZ" i="1" err="1"/>
              <a:t>Liebe</a:t>
            </a:r>
            <a:r>
              <a:rPr lang="cs-CZ" i="1"/>
              <a:t> </a:t>
            </a:r>
            <a:r>
              <a:rPr lang="cs-CZ" i="1" err="1"/>
              <a:t>ist</a:t>
            </a:r>
            <a:r>
              <a:rPr lang="cs-CZ" i="1"/>
              <a:t> </a:t>
            </a:r>
            <a:r>
              <a:rPr lang="cs-CZ" i="1" err="1"/>
              <a:t>Zollfrei</a:t>
            </a:r>
            <a:r>
              <a:rPr lang="cs-CZ" i="1"/>
              <a:t> </a:t>
            </a:r>
            <a:r>
              <a:rPr lang="cs-CZ"/>
              <a:t>(E.W. Emo, 1941), hr. Hans Moser</a:t>
            </a:r>
            <a:endParaRPr lang="en-GB"/>
          </a:p>
          <a:p>
            <a:r>
              <a:rPr lang="cs-CZ" i="1" err="1"/>
              <a:t>Heimkehr</a:t>
            </a:r>
            <a:r>
              <a:rPr lang="cs-CZ"/>
              <a:t> (Gustav </a:t>
            </a:r>
            <a:r>
              <a:rPr lang="cs-CZ" err="1"/>
              <a:t>Ucicky</a:t>
            </a:r>
            <a:r>
              <a:rPr lang="cs-CZ"/>
              <a:t>, 1941)</a:t>
            </a:r>
            <a:endParaRPr lang="en-GB"/>
          </a:p>
          <a:p>
            <a:r>
              <a:rPr lang="cs-CZ" i="1" err="1"/>
              <a:t>Wien</a:t>
            </a:r>
            <a:r>
              <a:rPr lang="cs-CZ" i="1"/>
              <a:t> 1910 </a:t>
            </a:r>
            <a:r>
              <a:rPr lang="cs-CZ"/>
              <a:t>(E.W. Emo, 1943)</a:t>
            </a:r>
            <a:endParaRPr lang="en-GB"/>
          </a:p>
          <a:p>
            <a:endParaRPr lang="en-GB"/>
          </a:p>
        </p:txBody>
      </p:sp>
      <p:sp>
        <p:nvSpPr>
          <p:cNvPr id="5" name="Zástupný symbol pro text 4"/>
          <p:cNvSpPr>
            <a:spLocks noGrp="1"/>
          </p:cNvSpPr>
          <p:nvPr>
            <p:ph type="body" sz="quarter" idx="3"/>
          </p:nvPr>
        </p:nvSpPr>
        <p:spPr/>
        <p:txBody>
          <a:bodyPr/>
          <a:lstStyle/>
          <a:p>
            <a:endParaRPr lang="en-GB"/>
          </a:p>
        </p:txBody>
      </p:sp>
      <p:pic>
        <p:nvPicPr>
          <p:cNvPr id="7" name="Zástupný symbol pro obsah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074307" y="1203299"/>
            <a:ext cx="3551975" cy="4946860"/>
          </a:xfrm>
        </p:spPr>
      </p:pic>
      <p:pic>
        <p:nvPicPr>
          <p:cNvPr id="1026" name="Picture 2" descr="Sedm let štěstí (1942) | Galerie - Z filmu | ČSFD.cz">
            <a:extLst>
              <a:ext uri="{FF2B5EF4-FFF2-40B4-BE49-F238E27FC236}">
                <a16:creationId xmlns:a16="http://schemas.microsoft.com/office/drawing/2014/main" id="{A0A6D8C1-80DA-11BB-81A2-82ABBC77F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366883"/>
            <a:ext cx="3264248" cy="4839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777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4"/>
            <a:ext cx="10058400" cy="654406"/>
          </a:xfrm>
        </p:spPr>
        <p:txBody>
          <a:bodyPr>
            <a:normAutofit/>
          </a:bodyPr>
          <a:lstStyle/>
          <a:p>
            <a:r>
              <a:rPr lang="cs-CZ" sz="3600" b="1" err="1"/>
              <a:t>Wien</a:t>
            </a:r>
            <a:r>
              <a:rPr lang="cs-CZ" sz="3600" b="1"/>
              <a:t>-Film a romantizované </a:t>
            </a:r>
            <a:r>
              <a:rPr lang="cs-CZ" sz="3600" b="1" err="1"/>
              <a:t>vídeňáctví</a:t>
            </a:r>
            <a:r>
              <a:rPr lang="cs-CZ" sz="3600" b="1"/>
              <a:t> </a:t>
            </a:r>
            <a:endParaRPr lang="en-GB" sz="3600" b="1"/>
          </a:p>
        </p:txBody>
      </p:sp>
      <p:sp>
        <p:nvSpPr>
          <p:cNvPr id="4" name="Zástupný symbol pro obsah 3"/>
          <p:cNvSpPr>
            <a:spLocks noGrp="1"/>
          </p:cNvSpPr>
          <p:nvPr>
            <p:ph sz="half" idx="2"/>
          </p:nvPr>
        </p:nvSpPr>
        <p:spPr>
          <a:xfrm>
            <a:off x="4153988" y="1881051"/>
            <a:ext cx="3065417" cy="4035940"/>
          </a:xfrm>
        </p:spPr>
        <p:txBody>
          <a:bodyPr>
            <a:normAutofit fontScale="92500" lnSpcReduction="10000"/>
          </a:bodyPr>
          <a:lstStyle/>
          <a:p>
            <a:r>
              <a:rPr lang="cs-CZ"/>
              <a:t>Willi Forst</a:t>
            </a:r>
            <a:endParaRPr lang="en-GB"/>
          </a:p>
          <a:p>
            <a:r>
              <a:rPr lang="cs-CZ"/>
              <a:t>Géza von </a:t>
            </a:r>
            <a:r>
              <a:rPr lang="cs-CZ" err="1"/>
              <a:t>Bolváry</a:t>
            </a:r>
            <a:r>
              <a:rPr lang="cs-CZ"/>
              <a:t> (</a:t>
            </a:r>
            <a:r>
              <a:rPr lang="cs-CZ" err="1"/>
              <a:t>Schrammeln</a:t>
            </a:r>
            <a:r>
              <a:rPr lang="cs-CZ"/>
              <a:t>; Tak hrával </a:t>
            </a:r>
            <a:r>
              <a:rPr lang="cs-CZ" err="1"/>
              <a:t>šraml</a:t>
            </a:r>
            <a:r>
              <a:rPr lang="cs-CZ"/>
              <a:t>; 1944)</a:t>
            </a:r>
            <a:endParaRPr lang="en-GB"/>
          </a:p>
          <a:p>
            <a:r>
              <a:rPr lang="cs-CZ"/>
              <a:t>Der </a:t>
            </a:r>
            <a:r>
              <a:rPr lang="cs-CZ" err="1"/>
              <a:t>weisse</a:t>
            </a:r>
            <a:r>
              <a:rPr lang="cs-CZ"/>
              <a:t> </a:t>
            </a:r>
            <a:r>
              <a:rPr lang="cs-CZ" err="1"/>
              <a:t>Traum</a:t>
            </a:r>
            <a:r>
              <a:rPr lang="cs-CZ"/>
              <a:t> (Bílý sen; Géza von </a:t>
            </a:r>
            <a:r>
              <a:rPr lang="cs-CZ" err="1"/>
              <a:t>Cziffra</a:t>
            </a:r>
            <a:r>
              <a:rPr lang="cs-CZ"/>
              <a:t>, 1943) </a:t>
            </a:r>
            <a:endParaRPr lang="en-GB"/>
          </a:p>
          <a:p>
            <a:r>
              <a:rPr lang="cs-CZ" b="1" err="1"/>
              <a:t>Willi</a:t>
            </a:r>
            <a:r>
              <a:rPr lang="cs-CZ" b="1"/>
              <a:t> Forst:</a:t>
            </a:r>
            <a:endParaRPr lang="en-GB"/>
          </a:p>
          <a:p>
            <a:r>
              <a:rPr lang="cs-CZ"/>
              <a:t>Vídeňská trilogie: </a:t>
            </a:r>
          </a:p>
          <a:p>
            <a:r>
              <a:rPr lang="cs-CZ" err="1"/>
              <a:t>Operette</a:t>
            </a:r>
            <a:r>
              <a:rPr lang="cs-CZ"/>
              <a:t>, 1940; </a:t>
            </a:r>
          </a:p>
          <a:p>
            <a:r>
              <a:rPr lang="cs-CZ" err="1"/>
              <a:t>Wiener</a:t>
            </a:r>
            <a:r>
              <a:rPr lang="cs-CZ"/>
              <a:t> </a:t>
            </a:r>
            <a:r>
              <a:rPr lang="cs-CZ" err="1"/>
              <a:t>Blut</a:t>
            </a:r>
            <a:r>
              <a:rPr lang="cs-CZ"/>
              <a:t>, 1942; </a:t>
            </a:r>
          </a:p>
          <a:p>
            <a:r>
              <a:rPr lang="cs-CZ" err="1"/>
              <a:t>Wiener</a:t>
            </a:r>
            <a:r>
              <a:rPr lang="cs-CZ"/>
              <a:t> </a:t>
            </a:r>
            <a:r>
              <a:rPr lang="cs-CZ" err="1"/>
              <a:t>Mädeln</a:t>
            </a:r>
            <a:r>
              <a:rPr lang="cs-CZ"/>
              <a:t>, 1944</a:t>
            </a:r>
            <a:endParaRPr lang="en-GB"/>
          </a:p>
          <a:p>
            <a:endParaRPr lang="en-GB"/>
          </a:p>
        </p:txBody>
      </p:sp>
      <p:pic>
        <p:nvPicPr>
          <p:cNvPr id="7" name="Zástupný symbol pro obsah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966305" y="1022059"/>
            <a:ext cx="3520301" cy="4921587"/>
          </a:xfrm>
        </p:spPr>
      </p:pic>
      <p:pic>
        <p:nvPicPr>
          <p:cNvPr id="9" name="Obrázek 8"/>
          <p:cNvPicPr>
            <a:picLocks noChangeAspect="1"/>
          </p:cNvPicPr>
          <p:nvPr/>
        </p:nvPicPr>
        <p:blipFill>
          <a:blip r:embed="rId3"/>
          <a:stretch>
            <a:fillRect/>
          </a:stretch>
        </p:blipFill>
        <p:spPr>
          <a:xfrm>
            <a:off x="285614" y="1889658"/>
            <a:ext cx="3197814" cy="4179128"/>
          </a:xfrm>
          <a:prstGeom prst="rect">
            <a:avLst/>
          </a:prstGeom>
        </p:spPr>
      </p:pic>
    </p:spTree>
    <p:extLst>
      <p:ext uri="{BB962C8B-B14F-4D97-AF65-F5344CB8AC3E}">
        <p14:creationId xmlns:p14="http://schemas.microsoft.com/office/powerpoint/2010/main" val="3268036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32114" y="513027"/>
            <a:ext cx="10058400" cy="680048"/>
          </a:xfrm>
        </p:spPr>
        <p:txBody>
          <a:bodyPr>
            <a:normAutofit fontScale="90000"/>
          </a:bodyPr>
          <a:lstStyle/>
          <a:p>
            <a:r>
              <a:rPr lang="cs-CZ"/>
              <a:t>Filmové týdeníky a propaganda</a:t>
            </a:r>
            <a:endParaRPr lang="en-GB"/>
          </a:p>
        </p:txBody>
      </p:sp>
      <p:sp>
        <p:nvSpPr>
          <p:cNvPr id="3" name="Zástupný symbol pro text 2"/>
          <p:cNvSpPr>
            <a:spLocks noGrp="1"/>
          </p:cNvSpPr>
          <p:nvPr>
            <p:ph type="body" idx="1"/>
          </p:nvPr>
        </p:nvSpPr>
        <p:spPr/>
        <p:txBody>
          <a:bodyPr/>
          <a:lstStyle/>
          <a:p>
            <a:r>
              <a:rPr lang="cs-CZ"/>
              <a:t>Týdeníky v Říši</a:t>
            </a:r>
            <a:endParaRPr lang="en-GB"/>
          </a:p>
        </p:txBody>
      </p:sp>
      <p:sp>
        <p:nvSpPr>
          <p:cNvPr id="4" name="Zástupný symbol pro obsah 3"/>
          <p:cNvSpPr>
            <a:spLocks noGrp="1"/>
          </p:cNvSpPr>
          <p:nvPr>
            <p:ph sz="half" idx="2"/>
          </p:nvPr>
        </p:nvSpPr>
        <p:spPr/>
        <p:txBody>
          <a:bodyPr>
            <a:normAutofit fontScale="77500" lnSpcReduction="20000"/>
          </a:bodyPr>
          <a:lstStyle/>
          <a:p>
            <a:r>
              <a:rPr lang="cs-CZ" b="1"/>
              <a:t>V Německu před válkou: </a:t>
            </a:r>
          </a:p>
          <a:p>
            <a:r>
              <a:rPr lang="cs-CZ" b="1"/>
              <a:t>Ufa-</a:t>
            </a:r>
            <a:r>
              <a:rPr lang="cs-CZ" b="1" err="1"/>
              <a:t>Tonwoche</a:t>
            </a:r>
            <a:r>
              <a:rPr lang="cs-CZ" b="1"/>
              <a:t> (Zvukový žurnál Ufy)</a:t>
            </a:r>
          </a:p>
          <a:p>
            <a:r>
              <a:rPr lang="cs-CZ" b="1" err="1"/>
              <a:t>Deulig-Woche</a:t>
            </a:r>
            <a:r>
              <a:rPr lang="cs-CZ" b="1"/>
              <a:t> </a:t>
            </a:r>
            <a:r>
              <a:rPr lang="cs-CZ"/>
              <a:t>(společnost </a:t>
            </a:r>
            <a:r>
              <a:rPr lang="cs-CZ" err="1"/>
              <a:t>Deutsche</a:t>
            </a:r>
            <a:r>
              <a:rPr lang="cs-CZ"/>
              <a:t> </a:t>
            </a:r>
            <a:r>
              <a:rPr lang="cs-CZ" err="1"/>
              <a:t>Lichtbild-Gesellschaft</a:t>
            </a:r>
            <a:r>
              <a:rPr lang="cs-CZ"/>
              <a:t>, vznikla 1916)</a:t>
            </a:r>
            <a:endParaRPr lang="cs-CZ" b="1"/>
          </a:p>
          <a:p>
            <a:r>
              <a:rPr lang="cs-CZ" b="1" err="1"/>
              <a:t>Tobis-Wochenschau</a:t>
            </a:r>
            <a:endParaRPr lang="cs-CZ" b="1"/>
          </a:p>
          <a:p>
            <a:r>
              <a:rPr lang="cs-CZ" b="1"/>
              <a:t>Fox-</a:t>
            </a:r>
            <a:r>
              <a:rPr lang="cs-CZ" b="1" err="1"/>
              <a:t>tönende</a:t>
            </a:r>
            <a:r>
              <a:rPr lang="cs-CZ" b="1"/>
              <a:t>-</a:t>
            </a:r>
            <a:r>
              <a:rPr lang="cs-CZ" b="1" err="1"/>
              <a:t>Wochenschau</a:t>
            </a:r>
            <a:endParaRPr lang="cs-CZ" b="1"/>
          </a:p>
          <a:p>
            <a:r>
              <a:rPr lang="cs-CZ" b="1"/>
              <a:t>Červen 1940: spojeno do </a:t>
            </a:r>
            <a:r>
              <a:rPr lang="cs-CZ" b="1" err="1"/>
              <a:t>Deutsche</a:t>
            </a:r>
            <a:r>
              <a:rPr lang="cs-CZ" b="1"/>
              <a:t> </a:t>
            </a:r>
            <a:r>
              <a:rPr lang="cs-CZ" b="1" err="1"/>
              <a:t>Wochenschau</a:t>
            </a:r>
            <a:endParaRPr lang="cs-CZ" b="1"/>
          </a:p>
          <a:p>
            <a:r>
              <a:rPr lang="cs-CZ" sz="1800" i="1" u="sng">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https://archive.org/details/19430303DieDeutscheWochenschauNr.65219m17s720x544</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r>
              <a:rPr lang="cs-CZ" b="1" err="1"/>
              <a:t>Wochenschauzentrale</a:t>
            </a:r>
            <a:r>
              <a:rPr lang="cs-CZ" b="1"/>
              <a:t>, Fritz </a:t>
            </a:r>
            <a:r>
              <a:rPr lang="cs-CZ" b="1" err="1"/>
              <a:t>Hippler</a:t>
            </a:r>
            <a:r>
              <a:rPr lang="cs-CZ" b="1"/>
              <a:t> </a:t>
            </a:r>
          </a:p>
          <a:p>
            <a:r>
              <a:rPr lang="cs-CZ" b="1"/>
              <a:t>Týdeník pro zahraničí: </a:t>
            </a:r>
            <a:r>
              <a:rPr lang="cs-CZ" b="1" err="1"/>
              <a:t>Auslandstonwoche</a:t>
            </a:r>
            <a:r>
              <a:rPr lang="cs-CZ"/>
              <a:t> </a:t>
            </a:r>
            <a:endParaRPr lang="en-GB"/>
          </a:p>
        </p:txBody>
      </p:sp>
      <p:sp>
        <p:nvSpPr>
          <p:cNvPr id="5" name="Zástupný symbol pro text 4"/>
          <p:cNvSpPr>
            <a:spLocks noGrp="1"/>
          </p:cNvSpPr>
          <p:nvPr>
            <p:ph type="body" sz="quarter" idx="3"/>
          </p:nvPr>
        </p:nvSpPr>
        <p:spPr>
          <a:xfrm>
            <a:off x="6357257" y="1811217"/>
            <a:ext cx="4937760" cy="736282"/>
          </a:xfrm>
        </p:spPr>
        <p:txBody>
          <a:bodyPr/>
          <a:lstStyle/>
          <a:p>
            <a:r>
              <a:rPr lang="cs-CZ" b="1"/>
              <a:t>Ufa-</a:t>
            </a:r>
            <a:r>
              <a:rPr lang="cs-CZ" b="1" err="1"/>
              <a:t>Auslandswoche</a:t>
            </a:r>
            <a:r>
              <a:rPr lang="cs-CZ" b="1"/>
              <a:t> </a:t>
            </a:r>
            <a:endParaRPr lang="en-GB"/>
          </a:p>
          <a:p>
            <a:endParaRPr lang="en-GB"/>
          </a:p>
        </p:txBody>
      </p:sp>
      <p:sp>
        <p:nvSpPr>
          <p:cNvPr id="8" name="Zástupný symbol pro obsah 7"/>
          <p:cNvSpPr>
            <a:spLocks noGrp="1"/>
          </p:cNvSpPr>
          <p:nvPr>
            <p:ph sz="quarter" idx="4"/>
          </p:nvPr>
        </p:nvSpPr>
        <p:spPr/>
        <p:txBody>
          <a:bodyPr>
            <a:normAutofit fontScale="77500" lnSpcReduction="20000"/>
          </a:bodyPr>
          <a:lstStyle/>
          <a:p>
            <a:endParaRPr lang="en-GB"/>
          </a:p>
        </p:txBody>
      </p:sp>
      <p:pic>
        <p:nvPicPr>
          <p:cNvPr id="9" name="Zástupný symbol pro obsah 3"/>
          <p:cNvPicPr>
            <a:picLocks noChangeAspect="1"/>
          </p:cNvPicPr>
          <p:nvPr/>
        </p:nvPicPr>
        <p:blipFill>
          <a:blip r:embed="rId3"/>
          <a:stretch>
            <a:fillRect/>
          </a:stretch>
        </p:blipFill>
        <p:spPr>
          <a:xfrm>
            <a:off x="7000603" y="2214193"/>
            <a:ext cx="2969803" cy="4032885"/>
          </a:xfrm>
          <a:prstGeom prst="rect">
            <a:avLst/>
          </a:prstGeom>
        </p:spPr>
      </p:pic>
    </p:spTree>
    <p:extLst>
      <p:ext uri="{BB962C8B-B14F-4D97-AF65-F5344CB8AC3E}">
        <p14:creationId xmlns:p14="http://schemas.microsoft.com/office/powerpoint/2010/main" val="622867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51E6AFC-4614-2E95-85AB-E66B8697743E}"/>
              </a:ext>
            </a:extLst>
          </p:cNvPr>
          <p:cNvSpPr txBox="1"/>
          <p:nvPr/>
        </p:nvSpPr>
        <p:spPr>
          <a:xfrm>
            <a:off x="742950" y="174843"/>
            <a:ext cx="10239375" cy="4278094"/>
          </a:xfrm>
          <a:prstGeom prst="rect">
            <a:avLst/>
          </a:prstGeom>
          <a:noFill/>
        </p:spPr>
        <p:txBody>
          <a:bodyPr wrap="square">
            <a:spAutoFit/>
          </a:bodyPr>
          <a:lstStyle/>
          <a:p>
            <a:pPr algn="just"/>
            <a:r>
              <a:rPr lang="cs-CZ" sz="1600" b="1" err="1">
                <a:effectLst/>
                <a:latin typeface="Times New Roman" panose="02020603050405020304" pitchFamily="18" charset="0"/>
                <a:ea typeface="Calibri" panose="020F0502020204030204" pitchFamily="34" charset="0"/>
                <a:cs typeface="Times New Roman" panose="02020603050405020304" pitchFamily="18" charset="0"/>
              </a:rPr>
              <a:t>Auslandstonwoche</a:t>
            </a:r>
            <a:r>
              <a:rPr lang="cs-CZ" sz="1600">
                <a:effectLst/>
                <a:latin typeface="Times New Roman" panose="02020603050405020304" pitchFamily="18" charset="0"/>
                <a:ea typeface="Calibri" panose="020F0502020204030204" pitchFamily="34" charset="0"/>
                <a:cs typeface="Times New Roman" panose="02020603050405020304" pitchFamily="18" charset="0"/>
              </a:rPr>
              <a:t> – vycházel stejně dlouho jako domácí týdeník Ufy (asi od r. 1925?), od 1933 podléhal stejné kontrole jako domácí týdeníky; </a:t>
            </a:r>
            <a:r>
              <a:rPr lang="cs-CZ" sz="1600" b="1">
                <a:effectLst/>
                <a:latin typeface="Times New Roman" panose="02020603050405020304" pitchFamily="18" charset="0"/>
                <a:ea typeface="Calibri" panose="020F0502020204030204" pitchFamily="34" charset="0"/>
                <a:cs typeface="Times New Roman" panose="02020603050405020304" pitchFamily="18" charset="0"/>
              </a:rPr>
              <a:t>nejprve existovala jen jedna verze, ale později – snad od 1939, možná 1940 – se vytvářela úprava pro různé země. </a:t>
            </a:r>
            <a:endParaRPr lang="cs-CZ" sz="1600" b="1">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cs-CZ" sz="16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cs-CZ" sz="1600" b="1">
                <a:effectLst/>
                <a:latin typeface="Times New Roman" panose="02020603050405020304" pitchFamily="18" charset="0"/>
                <a:ea typeface="Calibri" panose="020F0502020204030204" pitchFamily="34" charset="0"/>
                <a:cs typeface="Times New Roman" panose="02020603050405020304" pitchFamily="18" charset="0"/>
              </a:rPr>
              <a:t> Ke konci roku 1943 vycházel ve 36 jazycích. </a:t>
            </a:r>
            <a:r>
              <a:rPr lang="cs-CZ" sz="1600">
                <a:effectLst/>
                <a:latin typeface="Times New Roman" panose="02020603050405020304" pitchFamily="18" charset="0"/>
                <a:ea typeface="Calibri" panose="020F0502020204030204" pitchFamily="34" charset="0"/>
                <a:cs typeface="Times New Roman" panose="02020603050405020304" pitchFamily="18" charset="0"/>
              </a:rPr>
              <a:t>Ve většině zemí se promítal </a:t>
            </a:r>
            <a:r>
              <a:rPr lang="cs-CZ" sz="1600" err="1">
                <a:effectLst/>
                <a:latin typeface="Times New Roman" panose="02020603050405020304" pitchFamily="18" charset="0"/>
                <a:ea typeface="Calibri" panose="020F0502020204030204" pitchFamily="34" charset="0"/>
                <a:cs typeface="Times New Roman" panose="02020603050405020304" pitchFamily="18" charset="0"/>
              </a:rPr>
              <a:t>Deutsche</a:t>
            </a:r>
            <a:r>
              <a:rPr lang="cs-CZ" sz="160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err="1">
                <a:effectLst/>
                <a:latin typeface="Times New Roman" panose="02020603050405020304" pitchFamily="18" charset="0"/>
                <a:ea typeface="Calibri" panose="020F0502020204030204" pitchFamily="34" charset="0"/>
                <a:cs typeface="Times New Roman" panose="02020603050405020304" pitchFamily="18" charset="0"/>
              </a:rPr>
              <a:t>Wochenschau</a:t>
            </a:r>
            <a:r>
              <a:rPr lang="cs-CZ" sz="1600">
                <a:effectLst/>
                <a:latin typeface="Times New Roman" panose="02020603050405020304" pitchFamily="18" charset="0"/>
                <a:ea typeface="Calibri" panose="020F0502020204030204" pitchFamily="34" charset="0"/>
                <a:cs typeface="Times New Roman" panose="02020603050405020304" pitchFamily="18" charset="0"/>
              </a:rPr>
              <a:t> jen pro německé vojáky a německé obyvatelstvo - Němci tedy využívali specifické oslovování okupovaných zemí pomocí lokalizovaného </a:t>
            </a:r>
            <a:r>
              <a:rPr lang="cs-CZ" sz="1600" b="1" err="1">
                <a:effectLst/>
                <a:latin typeface="Times New Roman" panose="02020603050405020304" pitchFamily="18" charset="0"/>
                <a:ea typeface="Calibri" panose="020F0502020204030204" pitchFamily="34" charset="0"/>
                <a:cs typeface="Times New Roman" panose="02020603050405020304" pitchFamily="18" charset="0"/>
              </a:rPr>
              <a:t>Auslandstonwoche</a:t>
            </a:r>
            <a:r>
              <a:rPr lang="cs-CZ" sz="1600">
                <a:effectLst/>
                <a:latin typeface="Times New Roman" panose="02020603050405020304" pitchFamily="18" charset="0"/>
                <a:ea typeface="Calibri" panose="020F0502020204030204" pitchFamily="34" charset="0"/>
                <a:cs typeface="Times New Roman" panose="02020603050405020304" pitchFamily="18" charset="0"/>
              </a:rPr>
              <a:t>.</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p>
            <a:pPr algn="just"/>
            <a:r>
              <a:rPr lang="cs-CZ" sz="1600">
                <a:effectLst/>
                <a:latin typeface="Times New Roman" panose="02020603050405020304" pitchFamily="18" charset="0"/>
                <a:ea typeface="Calibri" panose="020F0502020204030204" pitchFamily="34" charset="0"/>
                <a:cs typeface="Times New Roman" panose="02020603050405020304" pitchFamily="18" charset="0"/>
              </a:rPr>
              <a:t>Poměrně často měl DW a ATW u totožných záběrů </a:t>
            </a:r>
            <a:r>
              <a:rPr lang="cs-CZ" sz="1600" b="1">
                <a:effectLst/>
                <a:latin typeface="Times New Roman" panose="02020603050405020304" pitchFamily="18" charset="0"/>
                <a:ea typeface="Calibri" panose="020F0502020204030204" pitchFamily="34" charset="0"/>
                <a:cs typeface="Times New Roman" panose="02020603050405020304" pitchFamily="18" charset="0"/>
              </a:rPr>
              <a:t>jiný komentář. </a:t>
            </a:r>
          </a:p>
          <a:p>
            <a:pPr algn="just"/>
            <a:endParaRPr lang="cs-CZ" sz="1600" b="1">
              <a:effectLst/>
              <a:latin typeface="Calibri" panose="020F0502020204030204" pitchFamily="34" charset="0"/>
              <a:ea typeface="Calibri" panose="020F0502020204030204" pitchFamily="34" charset="0"/>
              <a:cs typeface="Times New Roman" panose="02020603050405020304" pitchFamily="18" charset="0"/>
            </a:endParaRPr>
          </a:p>
          <a:p>
            <a:pPr algn="just"/>
            <a:r>
              <a:rPr lang="cs-CZ" sz="1600" b="1">
                <a:effectLst/>
                <a:latin typeface="Times New Roman" panose="02020603050405020304" pitchFamily="18" charset="0"/>
                <a:ea typeface="Calibri" panose="020F0502020204030204" pitchFamily="34" charset="0"/>
                <a:cs typeface="Times New Roman" panose="02020603050405020304" pitchFamily="18" charset="0"/>
              </a:rPr>
              <a:t>DW nebyl uváděn mimo Říši s výjimkou projekcí pro německé vojáky, ale na územích připojených k Velkoněmecké říši – </a:t>
            </a:r>
            <a:r>
              <a:rPr lang="cs-CZ" sz="1600" b="1" err="1">
                <a:effectLst/>
                <a:latin typeface="Times New Roman" panose="02020603050405020304" pitchFamily="18" charset="0"/>
                <a:ea typeface="Calibri" panose="020F0502020204030204" pitchFamily="34" charset="0"/>
                <a:cs typeface="Times New Roman" panose="02020603050405020304" pitchFamily="18" charset="0"/>
              </a:rPr>
              <a:t>Grossdeutsches</a:t>
            </a:r>
            <a:r>
              <a:rPr lang="cs-CZ" sz="1600" b="1">
                <a:effectLst/>
                <a:latin typeface="Times New Roman" panose="02020603050405020304" pitchFamily="18" charset="0"/>
                <a:ea typeface="Calibri" panose="020F0502020204030204" pitchFamily="34" charset="0"/>
                <a:cs typeface="Times New Roman" panose="02020603050405020304" pitchFamily="18" charset="0"/>
              </a:rPr>
              <a:t> Reich – byly dostupné ATW i DW. To se týkalo i Protektorátu.</a:t>
            </a:r>
          </a:p>
          <a:p>
            <a:pPr algn="just"/>
            <a:endParaRPr lang="cs-CZ" sz="1600" b="1">
              <a:effectLst/>
              <a:latin typeface="Calibri" panose="020F0502020204030204" pitchFamily="34" charset="0"/>
              <a:ea typeface="Calibri" panose="020F0502020204030204" pitchFamily="34" charset="0"/>
              <a:cs typeface="Times New Roman" panose="02020603050405020304" pitchFamily="18" charset="0"/>
            </a:endParaRPr>
          </a:p>
          <a:p>
            <a:pPr algn="just"/>
            <a:r>
              <a:rPr lang="cs-CZ" sz="1600" b="1">
                <a:effectLst/>
                <a:latin typeface="Times New Roman" panose="02020603050405020304" pitchFamily="18" charset="0"/>
                <a:ea typeface="Calibri" panose="020F0502020204030204" pitchFamily="34" charset="0"/>
                <a:cs typeface="Times New Roman" panose="02020603050405020304" pitchFamily="18" charset="0"/>
              </a:rPr>
              <a:t> Příklad rozdílného přístupu k publiku DW a ATW ukazují šoty z Katyně, kde byl počátkem roku 1943 Němci odhalen hrob 4000 polských důstojníků zavražděných sovětskou NKVD v dubnu 1940; záběry exhumace se objevily v </a:t>
            </a:r>
            <a:r>
              <a:rPr lang="cs-CZ" sz="1600" b="1" err="1">
                <a:effectLst/>
                <a:latin typeface="Times New Roman" panose="02020603050405020304" pitchFamily="18" charset="0"/>
                <a:ea typeface="Calibri" panose="020F0502020204030204" pitchFamily="34" charset="0"/>
                <a:cs typeface="Times New Roman" panose="02020603050405020304" pitchFamily="18" charset="0"/>
              </a:rPr>
              <a:t>Auslandstonwoche</a:t>
            </a:r>
            <a:r>
              <a:rPr lang="cs-CZ" sz="1600" b="1">
                <a:effectLst/>
                <a:latin typeface="Times New Roman" panose="02020603050405020304" pitchFamily="18" charset="0"/>
                <a:ea typeface="Calibri" panose="020F0502020204030204" pitchFamily="34" charset="0"/>
                <a:cs typeface="Times New Roman" panose="02020603050405020304" pitchFamily="18" charset="0"/>
              </a:rPr>
              <a:t>, ale ne v </a:t>
            </a:r>
            <a:r>
              <a:rPr lang="cs-CZ" sz="1600" b="1" err="1">
                <a:effectLst/>
                <a:latin typeface="Times New Roman" panose="02020603050405020304" pitchFamily="18" charset="0"/>
                <a:ea typeface="Calibri" panose="020F0502020204030204" pitchFamily="34" charset="0"/>
                <a:cs typeface="Times New Roman" panose="02020603050405020304" pitchFamily="18" charset="0"/>
              </a:rPr>
              <a:t>Deutsche</a:t>
            </a:r>
            <a:r>
              <a:rPr lang="cs-CZ" sz="1600" b="1">
                <a:effectLst/>
                <a:latin typeface="Times New Roman" panose="02020603050405020304" pitchFamily="18" charset="0"/>
                <a:ea typeface="Calibri" panose="020F0502020204030204" pitchFamily="34" charset="0"/>
                <a:cs typeface="Times New Roman" panose="02020603050405020304" pitchFamily="18" charset="0"/>
              </a:rPr>
              <a:t> </a:t>
            </a:r>
            <a:r>
              <a:rPr lang="cs-CZ" sz="1600" b="1" err="1">
                <a:effectLst/>
                <a:latin typeface="Times New Roman" panose="02020603050405020304" pitchFamily="18" charset="0"/>
                <a:ea typeface="Calibri" panose="020F0502020204030204" pitchFamily="34" charset="0"/>
                <a:cs typeface="Times New Roman" panose="02020603050405020304" pitchFamily="18" charset="0"/>
              </a:rPr>
              <a:t>Wochenschau</a:t>
            </a:r>
            <a:r>
              <a:rPr lang="cs-CZ" sz="1600" b="1">
                <a:latin typeface="Times New Roman" panose="02020603050405020304" pitchFamily="18" charset="0"/>
                <a:ea typeface="Calibri" panose="020F0502020204030204" pitchFamily="34" charset="0"/>
                <a:cs typeface="Times New Roman" panose="02020603050405020304" pitchFamily="18" charset="0"/>
              </a:rPr>
              <a:t> </a:t>
            </a:r>
            <a:r>
              <a:rPr lang="cs-CZ" sz="1600" b="1">
                <a:effectLst/>
                <a:latin typeface="Times New Roman" panose="02020603050405020304" pitchFamily="18" charset="0"/>
                <a:ea typeface="Calibri" panose="020F0502020204030204" pitchFamily="34" charset="0"/>
                <a:cs typeface="Times New Roman" panose="02020603050405020304" pitchFamily="18" charset="0"/>
              </a:rPr>
              <a:t>– armáda přesvědčila Hitlera, aby to německému publiku neukazoval. mohlo by to vyvolat negativní reakci u rodin, které měly své členy na východní frontě – měli by strach z krutosti sovětské armády. </a:t>
            </a:r>
            <a:endParaRPr lang="cs-CZ" sz="16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1622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93532" y="190351"/>
            <a:ext cx="10058400" cy="1450757"/>
          </a:xfrm>
        </p:spPr>
        <p:txBody>
          <a:bodyPr/>
          <a:lstStyle/>
          <a:p>
            <a:r>
              <a:rPr lang="cs-CZ" b="1"/>
              <a:t>Aktualita </a:t>
            </a:r>
            <a:endParaRPr lang="en-GB" b="1"/>
          </a:p>
        </p:txBody>
      </p:sp>
      <p:pic>
        <p:nvPicPr>
          <p:cNvPr id="5" name="Obrázek 4"/>
          <p:cNvPicPr>
            <a:picLocks noChangeAspect="1"/>
          </p:cNvPicPr>
          <p:nvPr/>
        </p:nvPicPr>
        <p:blipFill>
          <a:blip r:embed="rId2"/>
          <a:stretch>
            <a:fillRect/>
          </a:stretch>
        </p:blipFill>
        <p:spPr>
          <a:xfrm>
            <a:off x="7181850" y="190351"/>
            <a:ext cx="4318908" cy="6286876"/>
          </a:xfrm>
          <a:prstGeom prst="rect">
            <a:avLst/>
          </a:prstGeom>
        </p:spPr>
      </p:pic>
      <p:sp>
        <p:nvSpPr>
          <p:cNvPr id="3" name="Zástupný symbol pro obsah 2"/>
          <p:cNvSpPr>
            <a:spLocks noGrp="1"/>
          </p:cNvSpPr>
          <p:nvPr>
            <p:ph idx="1"/>
          </p:nvPr>
        </p:nvSpPr>
        <p:spPr>
          <a:xfrm>
            <a:off x="1097280" y="1845734"/>
            <a:ext cx="5712823" cy="4372186"/>
          </a:xfrm>
        </p:spPr>
        <p:txBody>
          <a:bodyPr>
            <a:normAutofit fontScale="85000" lnSpcReduction="10000"/>
          </a:bodyPr>
          <a:lstStyle/>
          <a:p>
            <a:r>
              <a:rPr lang="cs-CZ"/>
              <a:t>Aktualita vznikla v dubnu 1937 </a:t>
            </a:r>
          </a:p>
          <a:p>
            <a:endParaRPr lang="en-GB"/>
          </a:p>
          <a:p>
            <a:r>
              <a:rPr lang="cs-CZ"/>
              <a:t>Šéfredaktor týdeníku - do roku 1942 Jindřich </a:t>
            </a:r>
            <a:r>
              <a:rPr lang="cs-CZ" err="1"/>
              <a:t>Elbl</a:t>
            </a:r>
            <a:r>
              <a:rPr lang="cs-CZ"/>
              <a:t>, po něm Jan Kučera, pak teprve samotný Karel Pečený</a:t>
            </a:r>
          </a:p>
          <a:p>
            <a:r>
              <a:rPr lang="cs-CZ">
                <a:hlinkClick r:id="rId3"/>
              </a:rPr>
              <a:t>(38) Týden národního zdraví 1942 – YouTube</a:t>
            </a:r>
            <a:endParaRPr lang="cs-CZ"/>
          </a:p>
          <a:p>
            <a:pPr algn="just">
              <a:lnSpc>
                <a:spcPct val="150000"/>
              </a:lnSpc>
              <a:spcAft>
                <a:spcPts val="800"/>
              </a:spcAft>
            </a:pPr>
            <a:r>
              <a:rPr lang="cs-CZ" sz="2000">
                <a:effectLst/>
                <a:latin typeface="Times New Roman" panose="02020603050405020304" pitchFamily="18" charset="0"/>
                <a:ea typeface="Calibri" panose="020F0502020204030204" pitchFamily="34" charset="0"/>
                <a:cs typeface="Times New Roman" panose="02020603050405020304" pitchFamily="18" charset="0"/>
              </a:rPr>
              <a:t>Šablona Aktuality v roce 1944: </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cs-CZ" sz="2000">
                <a:effectLst/>
                <a:latin typeface="Times New Roman" panose="02020603050405020304" pitchFamily="18" charset="0"/>
                <a:ea typeface="Calibri" panose="020F0502020204030204" pitchFamily="34" charset="0"/>
                <a:cs typeface="Times New Roman" panose="02020603050405020304" pitchFamily="18" charset="0"/>
              </a:rPr>
              <a:t>6 šotů, u prvních 4 se střídaly příspěvky z Německa a protektorátu. Příspěvky z protektorátu: jeden z Prahy a jeden z jiného místa. Příspěvky z Německa poskytoval </a:t>
            </a:r>
            <a:r>
              <a:rPr lang="cs-CZ" sz="2000" err="1">
                <a:effectLst/>
                <a:latin typeface="Times New Roman" panose="02020603050405020304" pitchFamily="18" charset="0"/>
                <a:ea typeface="Calibri" panose="020F0502020204030204" pitchFamily="34" charset="0"/>
                <a:cs typeface="Times New Roman" panose="02020603050405020304" pitchFamily="18" charset="0"/>
              </a:rPr>
              <a:t>Deustche</a:t>
            </a:r>
            <a:r>
              <a:rPr lang="cs-CZ" sz="200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err="1">
                <a:effectLst/>
                <a:latin typeface="Times New Roman" panose="02020603050405020304" pitchFamily="18" charset="0"/>
                <a:ea typeface="Calibri" panose="020F0502020204030204" pitchFamily="34" charset="0"/>
                <a:cs typeface="Times New Roman" panose="02020603050405020304" pitchFamily="18" charset="0"/>
              </a:rPr>
              <a:t>Wochenschau</a:t>
            </a:r>
            <a:r>
              <a:rPr lang="cs-CZ" sz="2000">
                <a:effectLst/>
                <a:latin typeface="Times New Roman" panose="02020603050405020304" pitchFamily="18" charset="0"/>
                <a:ea typeface="Calibri" panose="020F0502020204030204" pitchFamily="34" charset="0"/>
                <a:cs typeface="Times New Roman" panose="02020603050405020304" pitchFamily="18" charset="0"/>
              </a:rPr>
              <a:t>. Pátý šot ze zahraničí, šestý válečná reportáž z </a:t>
            </a:r>
            <a:r>
              <a:rPr lang="cs-CZ" sz="2000" err="1">
                <a:effectLst/>
                <a:latin typeface="Times New Roman" panose="02020603050405020304" pitchFamily="18" charset="0"/>
                <a:ea typeface="Calibri" panose="020F0502020204030204" pitchFamily="34" charset="0"/>
                <a:cs typeface="Times New Roman" panose="02020603050405020304" pitchFamily="18" charset="0"/>
              </a:rPr>
              <a:t>Deutsche</a:t>
            </a:r>
            <a:r>
              <a:rPr lang="cs-CZ" sz="200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err="1">
                <a:effectLst/>
                <a:latin typeface="Times New Roman" panose="02020603050405020304" pitchFamily="18" charset="0"/>
                <a:ea typeface="Calibri" panose="020F0502020204030204" pitchFamily="34" charset="0"/>
                <a:cs typeface="Times New Roman" panose="02020603050405020304" pitchFamily="18" charset="0"/>
              </a:rPr>
              <a:t>Wochenschau</a:t>
            </a:r>
            <a:r>
              <a:rPr lang="cs-CZ" sz="2000">
                <a:effectLst/>
                <a:latin typeface="Times New Roman" panose="02020603050405020304" pitchFamily="18" charset="0"/>
                <a:ea typeface="Calibri" panose="020F0502020204030204" pitchFamily="34" charset="0"/>
                <a:cs typeface="Times New Roman" panose="02020603050405020304" pitchFamily="18" charset="0"/>
              </a:rPr>
              <a:t>. </a:t>
            </a:r>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endParaRPr lang="en-GB"/>
          </a:p>
        </p:txBody>
      </p:sp>
    </p:spTree>
    <p:extLst>
      <p:ext uri="{BB962C8B-B14F-4D97-AF65-F5344CB8AC3E}">
        <p14:creationId xmlns:p14="http://schemas.microsoft.com/office/powerpoint/2010/main" val="1830530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4" name="Zástupný symbol pro obsah 3"/>
          <p:cNvPicPr>
            <a:picLocks noGrp="1" noChangeAspect="1"/>
          </p:cNvPicPr>
          <p:nvPr>
            <p:ph idx="1"/>
          </p:nvPr>
        </p:nvPicPr>
        <p:blipFill>
          <a:blip r:embed="rId2"/>
          <a:stretch>
            <a:fillRect/>
          </a:stretch>
        </p:blipFill>
        <p:spPr>
          <a:xfrm>
            <a:off x="5433237" y="286603"/>
            <a:ext cx="5990874" cy="5955264"/>
          </a:xfrm>
          <a:prstGeom prst="rect">
            <a:avLst/>
          </a:prstGeom>
        </p:spPr>
      </p:pic>
    </p:spTree>
    <p:extLst>
      <p:ext uri="{BB962C8B-B14F-4D97-AF65-F5344CB8AC3E}">
        <p14:creationId xmlns:p14="http://schemas.microsoft.com/office/powerpoint/2010/main" val="1699187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Počátky protektorátu</a:t>
            </a:r>
            <a:endParaRPr lang="en-GB"/>
          </a:p>
        </p:txBody>
      </p:sp>
      <p:sp>
        <p:nvSpPr>
          <p:cNvPr id="3" name="Zástupný symbol pro text 2"/>
          <p:cNvSpPr>
            <a:spLocks noGrp="1"/>
          </p:cNvSpPr>
          <p:nvPr>
            <p:ph type="body" idx="1"/>
          </p:nvPr>
        </p:nvSpPr>
        <p:spPr/>
        <p:txBody>
          <a:bodyPr/>
          <a:lstStyle/>
          <a:p>
            <a:r>
              <a:rPr lang="cs-CZ"/>
              <a:t>Protektorátní správa</a:t>
            </a:r>
            <a:endParaRPr lang="en-GB"/>
          </a:p>
        </p:txBody>
      </p:sp>
      <p:sp>
        <p:nvSpPr>
          <p:cNvPr id="4" name="Zástupný symbol pro obsah 3"/>
          <p:cNvSpPr>
            <a:spLocks noGrp="1"/>
          </p:cNvSpPr>
          <p:nvPr>
            <p:ph sz="half" idx="2"/>
          </p:nvPr>
        </p:nvSpPr>
        <p:spPr/>
        <p:txBody>
          <a:bodyPr>
            <a:normAutofit/>
          </a:bodyPr>
          <a:lstStyle/>
          <a:p>
            <a:r>
              <a:rPr lang="cs-CZ"/>
              <a:t>18. 3. 1939 jmenován protektorem </a:t>
            </a:r>
            <a:r>
              <a:rPr lang="cs-CZ" b="1"/>
              <a:t>Konstantin von </a:t>
            </a:r>
            <a:r>
              <a:rPr lang="cs-CZ" b="1" err="1"/>
              <a:t>Neurath</a:t>
            </a:r>
            <a:r>
              <a:rPr lang="cs-CZ" b="1"/>
              <a:t>, který se ujal funkce 16. 4. 1939 po </a:t>
            </a:r>
            <a:r>
              <a:rPr lang="cs-CZ" b="1" u="sng"/>
              <a:t>zrušení</a:t>
            </a:r>
            <a:r>
              <a:rPr lang="cs-CZ" b="1"/>
              <a:t> německé </a:t>
            </a:r>
            <a:r>
              <a:rPr lang="cs-CZ" b="1" u="sng"/>
              <a:t>vojenské</a:t>
            </a:r>
            <a:r>
              <a:rPr lang="cs-CZ" b="1"/>
              <a:t> správy - </a:t>
            </a:r>
            <a:r>
              <a:rPr lang="cs-CZ"/>
              <a:t>do 26. 9. 1941, kdy byl poslán na zdravotní dovolenou.</a:t>
            </a:r>
          </a:p>
          <a:p>
            <a:r>
              <a:rPr lang="cs-CZ"/>
              <a:t>Vedením úřadu v zastoupení byl Hitlerem pověřen 27. 9. 1941 Reinhard Heydrich.</a:t>
            </a:r>
            <a:endParaRPr lang="en-GB"/>
          </a:p>
          <a:p>
            <a:r>
              <a:rPr lang="cs-CZ"/>
              <a:t>Ve vedení úřadu zastupoval říšského protektora </a:t>
            </a:r>
            <a:r>
              <a:rPr lang="cs-CZ" b="1"/>
              <a:t>státní tajemník</a:t>
            </a:r>
            <a:r>
              <a:rPr lang="cs-CZ"/>
              <a:t>, kterým byl již 18. 3. 1939 jmenován </a:t>
            </a:r>
            <a:r>
              <a:rPr lang="cs-CZ" b="1"/>
              <a:t>Karl Hermann Frank.</a:t>
            </a:r>
          </a:p>
        </p:txBody>
      </p:sp>
      <p:sp>
        <p:nvSpPr>
          <p:cNvPr id="5" name="Zástupný symbol pro text 4"/>
          <p:cNvSpPr>
            <a:spLocks noGrp="1"/>
          </p:cNvSpPr>
          <p:nvPr>
            <p:ph type="body" sz="quarter" idx="3"/>
          </p:nvPr>
        </p:nvSpPr>
        <p:spPr/>
        <p:txBody>
          <a:bodyPr/>
          <a:lstStyle/>
          <a:p>
            <a:r>
              <a:rPr lang="cs-CZ"/>
              <a:t>Národní souručenství</a:t>
            </a:r>
            <a:endParaRPr lang="en-GB"/>
          </a:p>
          <a:p>
            <a:endParaRPr lang="en-GB"/>
          </a:p>
        </p:txBody>
      </p:sp>
      <p:sp>
        <p:nvSpPr>
          <p:cNvPr id="6" name="Zástupný symbol pro obsah 5"/>
          <p:cNvSpPr>
            <a:spLocks noGrp="1"/>
          </p:cNvSpPr>
          <p:nvPr>
            <p:ph sz="quarter" idx="4"/>
          </p:nvPr>
        </p:nvSpPr>
        <p:spPr/>
        <p:txBody>
          <a:bodyPr/>
          <a:lstStyle/>
          <a:p>
            <a:r>
              <a:rPr lang="cs-CZ"/>
              <a:t>od 6. 4. 1939 jediná česká politická strana Protektorátu Čechy a Morava. Koncem března 1939 se Strana národní jednoty a Národní strana práce rozpustily a vyzvaly své členy ke vstupu do NS</a:t>
            </a:r>
            <a:endParaRPr lang="en-GB"/>
          </a:p>
          <a:p>
            <a:endParaRPr lang="en-GB"/>
          </a:p>
        </p:txBody>
      </p:sp>
    </p:spTree>
    <p:extLst>
      <p:ext uri="{BB962C8B-B14F-4D97-AF65-F5344CB8AC3E}">
        <p14:creationId xmlns:p14="http://schemas.microsoft.com/office/powerpoint/2010/main" val="557238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a:t>Filmový referát Kulturně-politického oddělení ÚŘP</a:t>
            </a:r>
            <a:endParaRPr lang="en-GB"/>
          </a:p>
        </p:txBody>
      </p:sp>
      <p:sp>
        <p:nvSpPr>
          <p:cNvPr id="6" name="Zástupný symbol pro text 5"/>
          <p:cNvSpPr>
            <a:spLocks noGrp="1"/>
          </p:cNvSpPr>
          <p:nvPr>
            <p:ph type="body" idx="1"/>
          </p:nvPr>
        </p:nvSpPr>
        <p:spPr/>
        <p:txBody>
          <a:bodyPr/>
          <a:lstStyle/>
          <a:p>
            <a:r>
              <a:rPr lang="cs-CZ" err="1"/>
              <a:t>Gutterer</a:t>
            </a:r>
            <a:r>
              <a:rPr lang="cs-CZ"/>
              <a:t>, Wolf a </a:t>
            </a:r>
            <a:r>
              <a:rPr lang="cs-CZ" err="1"/>
              <a:t>Zankl</a:t>
            </a:r>
            <a:r>
              <a:rPr lang="cs-CZ"/>
              <a:t> na ÚŘP</a:t>
            </a:r>
            <a:endParaRPr lang="en-GB"/>
          </a:p>
        </p:txBody>
      </p:sp>
      <p:pic>
        <p:nvPicPr>
          <p:cNvPr id="4" name="Zástupný symbol pro obsah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01837" y="2396849"/>
            <a:ext cx="4144928" cy="3912557"/>
          </a:xfrm>
        </p:spPr>
      </p:pic>
      <p:sp>
        <p:nvSpPr>
          <p:cNvPr id="3" name="Zástupný symbol pro obsah 2"/>
          <p:cNvSpPr>
            <a:spLocks noGrp="1"/>
          </p:cNvSpPr>
          <p:nvPr>
            <p:ph sz="quarter" idx="4"/>
          </p:nvPr>
        </p:nvSpPr>
        <p:spPr>
          <a:xfrm>
            <a:off x="6217920" y="1915886"/>
            <a:ext cx="4937760" cy="4145280"/>
          </a:xfrm>
        </p:spPr>
        <p:txBody>
          <a:bodyPr>
            <a:normAutofit fontScale="77500" lnSpcReduction="20000"/>
          </a:bodyPr>
          <a:lstStyle/>
          <a:p>
            <a:r>
              <a:rPr lang="cs-CZ" b="1"/>
              <a:t>Vznikl Úřad říšského protektora</a:t>
            </a:r>
            <a:r>
              <a:rPr lang="cs-CZ"/>
              <a:t> a pod ním 4 oddělení – </a:t>
            </a:r>
            <a:r>
              <a:rPr lang="cs-CZ" i="1" err="1"/>
              <a:t>Abteilungen</a:t>
            </a:r>
            <a:endParaRPr lang="en-GB"/>
          </a:p>
          <a:p>
            <a:r>
              <a:rPr lang="cs-CZ"/>
              <a:t>čtvrté oddělení: </a:t>
            </a:r>
            <a:r>
              <a:rPr lang="cs-CZ" b="1"/>
              <a:t>kulturně-politické</a:t>
            </a:r>
            <a:r>
              <a:rPr lang="cs-CZ"/>
              <a:t>: </a:t>
            </a:r>
            <a:r>
              <a:rPr lang="cs-CZ" b="1"/>
              <a:t>v jeho čele stál Karl von Gregory, od 1942 Martin Wolf</a:t>
            </a:r>
            <a:endParaRPr lang="en-GB"/>
          </a:p>
          <a:p>
            <a:r>
              <a:rPr lang="cs-CZ"/>
              <a:t>Nejprve 6 referátů, mj. filmový referát</a:t>
            </a:r>
            <a:endParaRPr lang="en-GB"/>
          </a:p>
          <a:p>
            <a:r>
              <a:rPr lang="cs-CZ"/>
              <a:t>Ale od začátku roku 1940 změna na 4 referáty:</a:t>
            </a:r>
            <a:endParaRPr lang="en-GB"/>
          </a:p>
          <a:p>
            <a:pPr lvl="0"/>
            <a:r>
              <a:rPr lang="cs-CZ"/>
              <a:t>I. Obecná kultura, divadlo, turistika a reklama; </a:t>
            </a:r>
            <a:endParaRPr lang="en-GB"/>
          </a:p>
          <a:p>
            <a:pPr lvl="0"/>
            <a:r>
              <a:rPr lang="cs-CZ" b="1"/>
              <a:t>II. propaganda, němectví, literatura, film, hudba, výtvarné umění a výzkum veřejného mínění; </a:t>
            </a:r>
            <a:endParaRPr lang="en-GB"/>
          </a:p>
          <a:p>
            <a:pPr lvl="0"/>
            <a:r>
              <a:rPr lang="cs-CZ"/>
              <a:t>III. tisk; </a:t>
            </a:r>
            <a:endParaRPr lang="en-GB"/>
          </a:p>
          <a:p>
            <a:pPr lvl="0"/>
            <a:r>
              <a:rPr lang="cs-CZ"/>
              <a:t>IV: rozhlas </a:t>
            </a:r>
            <a:endParaRPr lang="en-GB"/>
          </a:p>
          <a:p>
            <a:r>
              <a:rPr lang="cs-CZ" b="1"/>
              <a:t>Vedoucím filmového referátu v oddělení kulturně-politických záležitostí Úřadu říšského protektora se stali: </a:t>
            </a:r>
            <a:endParaRPr lang="en-GB"/>
          </a:p>
          <a:p>
            <a:r>
              <a:rPr lang="cs-CZ" b="1"/>
              <a:t>Hermann </a:t>
            </a:r>
            <a:r>
              <a:rPr lang="cs-CZ" b="1" err="1"/>
              <a:t>Glessgen</a:t>
            </a:r>
            <a:r>
              <a:rPr lang="cs-CZ" b="1"/>
              <a:t> do 30.4.1940, poté Anton </a:t>
            </a:r>
            <a:r>
              <a:rPr lang="cs-CZ" b="1" err="1"/>
              <a:t>Zankl</a:t>
            </a:r>
            <a:endParaRPr lang="en-GB"/>
          </a:p>
          <a:p>
            <a:endParaRPr lang="en-GB"/>
          </a:p>
        </p:txBody>
      </p:sp>
    </p:spTree>
    <p:extLst>
      <p:ext uri="{BB962C8B-B14F-4D97-AF65-F5344CB8AC3E}">
        <p14:creationId xmlns:p14="http://schemas.microsoft.com/office/powerpoint/2010/main" val="3271315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E2BE4C-E9CB-3382-9930-F8D0D2D62477}"/>
              </a:ext>
            </a:extLst>
          </p:cNvPr>
          <p:cNvSpPr>
            <a:spLocks noGrp="1"/>
          </p:cNvSpPr>
          <p:nvPr>
            <p:ph type="title"/>
          </p:nvPr>
        </p:nvSpPr>
        <p:spPr/>
        <p:txBody>
          <a:bodyPr/>
          <a:lstStyle/>
          <a:p>
            <a:r>
              <a:rPr lang="cs-CZ" err="1"/>
              <a:t>Nonfikční</a:t>
            </a:r>
            <a:r>
              <a:rPr lang="cs-CZ"/>
              <a:t> produkce</a:t>
            </a:r>
          </a:p>
        </p:txBody>
      </p:sp>
      <p:sp>
        <p:nvSpPr>
          <p:cNvPr id="3" name="Zástupný obsah 2">
            <a:extLst>
              <a:ext uri="{FF2B5EF4-FFF2-40B4-BE49-F238E27FC236}">
                <a16:creationId xmlns:a16="http://schemas.microsoft.com/office/drawing/2014/main" id="{6DB7D1A9-42F9-E0CA-3685-AF8D29D755B6}"/>
              </a:ext>
            </a:extLst>
          </p:cNvPr>
          <p:cNvSpPr>
            <a:spLocks noGrp="1"/>
          </p:cNvSpPr>
          <p:nvPr>
            <p:ph idx="1"/>
          </p:nvPr>
        </p:nvSpPr>
        <p:spPr/>
        <p:txBody>
          <a:bodyPr/>
          <a:lstStyle/>
          <a:p>
            <a:r>
              <a:rPr lang="cs-CZ" err="1"/>
              <a:t>Guba</a:t>
            </a:r>
            <a:r>
              <a:rPr lang="cs-CZ"/>
              <a:t>, </a:t>
            </a:r>
            <a:r>
              <a:rPr lang="cs-CZ" err="1"/>
              <a:t>Propaga</a:t>
            </a:r>
            <a:r>
              <a:rPr lang="cs-CZ"/>
              <a:t>, Union, Koza, Baťa, </a:t>
            </a:r>
            <a:r>
              <a:rPr lang="cs-CZ" err="1"/>
              <a:t>Kokeisl</a:t>
            </a:r>
            <a:r>
              <a:rPr lang="cs-CZ"/>
              <a:t>, Fischer</a:t>
            </a:r>
          </a:p>
          <a:p>
            <a:r>
              <a:rPr lang="cs-CZ" err="1"/>
              <a:t>Delfa</a:t>
            </a:r>
            <a:r>
              <a:rPr lang="cs-CZ"/>
              <a:t>, </a:t>
            </a:r>
            <a:r>
              <a:rPr lang="cs-CZ" err="1"/>
              <a:t>Baal</a:t>
            </a:r>
            <a:r>
              <a:rPr lang="cs-CZ"/>
              <a:t>, </a:t>
            </a:r>
            <a:r>
              <a:rPr lang="cs-CZ" err="1"/>
              <a:t>Tovarcolor</a:t>
            </a:r>
            <a:r>
              <a:rPr lang="cs-CZ"/>
              <a:t>, </a:t>
            </a:r>
            <a:r>
              <a:rPr lang="cs-CZ" err="1"/>
              <a:t>Tonfilm</a:t>
            </a:r>
            <a:r>
              <a:rPr lang="cs-CZ"/>
              <a:t>, Avis, Utěšil, Lachman, Jano, Mencl, Staněk, Lehovec </a:t>
            </a:r>
          </a:p>
          <a:p>
            <a:endParaRPr lang="cs-CZ"/>
          </a:p>
        </p:txBody>
      </p:sp>
    </p:spTree>
    <p:extLst>
      <p:ext uri="{BB962C8B-B14F-4D97-AF65-F5344CB8AC3E}">
        <p14:creationId xmlns:p14="http://schemas.microsoft.com/office/powerpoint/2010/main" val="3275410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1E1AEA-CC28-C47D-17FD-5773938F665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F064AC7-A2C0-B1BE-6474-794A22899A17}"/>
              </a:ext>
            </a:extLst>
          </p:cNvPr>
          <p:cNvSpPr>
            <a:spLocks noGrp="1"/>
          </p:cNvSpPr>
          <p:nvPr>
            <p:ph idx="1"/>
          </p:nvPr>
        </p:nvSpPr>
        <p:spPr/>
        <p:txBody>
          <a:bodyPr/>
          <a:lstStyle/>
          <a:p>
            <a:r>
              <a:rPr lang="cs-CZ"/>
              <a:t>2 filmy - po 2 bodech, </a:t>
            </a:r>
            <a:r>
              <a:rPr lang="cs-CZ" err="1"/>
              <a:t>odpovědníky</a:t>
            </a:r>
            <a:r>
              <a:rPr lang="cs-CZ"/>
              <a:t>, jeden na začátku a jeden na konci přednášky, celkem 40 bodů; závěrečný test - 20 bodů za interpretaci zadaného textu, 40 za znalosti odpřednášené látky</a:t>
            </a:r>
          </a:p>
          <a:p>
            <a:r>
              <a:rPr lang="cs-CZ"/>
              <a:t>1. zadaný film: Tulák Macoun</a:t>
            </a:r>
          </a:p>
          <a:p>
            <a:r>
              <a:rPr lang="cs-CZ"/>
              <a:t>2. zadaný film: Bohéma 1 – iVysílání ČT </a:t>
            </a:r>
            <a:r>
              <a:rPr lang="cs-CZ">
                <a:hlinkClick r:id="rId2"/>
              </a:rPr>
              <a:t>1/6 Snad to nebude tak hrozné - Bohéma | Česká televize (ceskatelevize.cz)</a:t>
            </a:r>
            <a:endParaRPr lang="cs-CZ"/>
          </a:p>
          <a:p>
            <a:r>
              <a:rPr lang="cs-CZ"/>
              <a:t>Text: Karel </a:t>
            </a:r>
            <a:r>
              <a:rPr lang="cs-CZ" err="1"/>
              <a:t>Feix</a:t>
            </a:r>
            <a:r>
              <a:rPr lang="cs-CZ"/>
              <a:t>, Možnost vývozu. Filmový kurýr, 1.9.1939</a:t>
            </a:r>
          </a:p>
          <a:p>
            <a:r>
              <a:rPr lang="cs-CZ"/>
              <a:t> </a:t>
            </a:r>
          </a:p>
        </p:txBody>
      </p:sp>
    </p:spTree>
    <p:extLst>
      <p:ext uri="{BB962C8B-B14F-4D97-AF65-F5344CB8AC3E}">
        <p14:creationId xmlns:p14="http://schemas.microsoft.com/office/powerpoint/2010/main" val="3405111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CBB846-0777-8CFE-95D4-5AF48331F426}"/>
              </a:ext>
            </a:extLst>
          </p:cNvPr>
          <p:cNvSpPr>
            <a:spLocks noGrp="1"/>
          </p:cNvSpPr>
          <p:nvPr>
            <p:ph type="title"/>
          </p:nvPr>
        </p:nvSpPr>
        <p:spPr>
          <a:xfrm>
            <a:off x="1097280" y="286603"/>
            <a:ext cx="10058400" cy="913547"/>
          </a:xfrm>
        </p:spPr>
        <p:txBody>
          <a:bodyPr/>
          <a:lstStyle/>
          <a:p>
            <a:pPr algn="ctr"/>
            <a:r>
              <a:rPr lang="cs-CZ" b="1"/>
              <a:t>Zlín</a:t>
            </a:r>
          </a:p>
        </p:txBody>
      </p:sp>
      <p:sp>
        <p:nvSpPr>
          <p:cNvPr id="3" name="Zástupný obsah 2">
            <a:extLst>
              <a:ext uri="{FF2B5EF4-FFF2-40B4-BE49-F238E27FC236}">
                <a16:creationId xmlns:a16="http://schemas.microsoft.com/office/drawing/2014/main" id="{40F9D578-28C2-C216-0574-B5FC26EB4E80}"/>
              </a:ext>
            </a:extLst>
          </p:cNvPr>
          <p:cNvSpPr>
            <a:spLocks noGrp="1"/>
          </p:cNvSpPr>
          <p:nvPr>
            <p:ph idx="1"/>
          </p:nvPr>
        </p:nvSpPr>
        <p:spPr>
          <a:xfrm>
            <a:off x="1097280" y="1845733"/>
            <a:ext cx="10058400" cy="4335991"/>
          </a:xfrm>
        </p:spPr>
        <p:txBody>
          <a:bodyPr>
            <a:normAutofit/>
          </a:bodyPr>
          <a:lstStyle/>
          <a:p>
            <a:pPr>
              <a:lnSpc>
                <a:spcPct val="107000"/>
              </a:lnSpc>
              <a:spcAft>
                <a:spcPts val="800"/>
              </a:spcAft>
            </a:pPr>
            <a:r>
              <a:rPr lang="cs-CZ" sz="1800">
                <a:solidFill>
                  <a:schemeClr val="tx1"/>
                </a:solidFill>
                <a:effectLst/>
                <a:ea typeface="Calibri" panose="020F0502020204030204" pitchFamily="34" charset="0"/>
                <a:cs typeface="Times New Roman" panose="02020603050405020304" pitchFamily="18" charset="0"/>
              </a:rPr>
              <a:t>Za hospodářskou administrativu odpovídal </a:t>
            </a:r>
            <a:r>
              <a:rPr lang="cs-CZ" sz="1800" b="1">
                <a:solidFill>
                  <a:schemeClr val="tx1"/>
                </a:solidFill>
                <a:effectLst/>
                <a:ea typeface="Calibri" panose="020F0502020204030204" pitchFamily="34" charset="0"/>
                <a:cs typeface="Times New Roman" panose="02020603050405020304" pitchFamily="18" charset="0"/>
              </a:rPr>
              <a:t>Vlastimil </a:t>
            </a:r>
            <a:r>
              <a:rPr lang="cs-CZ" sz="1800" b="1" err="1">
                <a:solidFill>
                  <a:schemeClr val="tx1"/>
                </a:solidFill>
                <a:effectLst/>
                <a:ea typeface="Calibri" panose="020F0502020204030204" pitchFamily="34" charset="0"/>
                <a:cs typeface="Times New Roman" panose="02020603050405020304" pitchFamily="18" charset="0"/>
              </a:rPr>
              <a:t>Harnach</a:t>
            </a:r>
            <a:r>
              <a:rPr lang="cs-CZ" sz="1800" b="1">
                <a:solidFill>
                  <a:schemeClr val="tx1"/>
                </a:solidFill>
                <a:effectLst/>
                <a:ea typeface="Calibri" panose="020F0502020204030204" pitchFamily="34" charset="0"/>
                <a:cs typeface="Times New Roman" panose="02020603050405020304" pitchFamily="18" charset="0"/>
              </a:rPr>
              <a:t>: </a:t>
            </a:r>
            <a:r>
              <a:rPr lang="cs-CZ" sz="1800">
                <a:solidFill>
                  <a:schemeClr val="tx1"/>
                </a:solidFill>
                <a:effectLst/>
                <a:ea typeface="Calibri" panose="020F0502020204030204" pitchFamily="34" charset="0"/>
                <a:cs typeface="Times New Roman" panose="02020603050405020304" pitchFamily="18" charset="0"/>
              </a:rPr>
              <a:t>V letech 1939–1942 pracoval jako ekonom Filmových ateliérů BAPOZ a od roku 1942 do 1945 jako vedoucí ekonom německé společnosti </a:t>
            </a:r>
            <a:r>
              <a:rPr lang="cs-CZ" sz="1800" err="1">
                <a:solidFill>
                  <a:schemeClr val="tx1"/>
                </a:solidFill>
                <a:effectLst/>
                <a:ea typeface="Calibri" panose="020F0502020204030204" pitchFamily="34" charset="0"/>
                <a:cs typeface="Times New Roman" panose="02020603050405020304" pitchFamily="18" charset="0"/>
              </a:rPr>
              <a:t>Böhmisch-mährische</a:t>
            </a:r>
            <a:r>
              <a:rPr lang="cs-CZ" sz="1800">
                <a:solidFill>
                  <a:schemeClr val="tx1"/>
                </a:solidFill>
                <a:effectLst/>
                <a:ea typeface="Calibri" panose="020F0502020204030204" pitchFamily="34" charset="0"/>
                <a:cs typeface="Times New Roman" panose="02020603050405020304" pitchFamily="18" charset="0"/>
              </a:rPr>
              <a:t> </a:t>
            </a:r>
            <a:r>
              <a:rPr lang="cs-CZ" sz="1800" err="1">
                <a:solidFill>
                  <a:schemeClr val="tx1"/>
                </a:solidFill>
                <a:effectLst/>
                <a:ea typeface="Calibri" panose="020F0502020204030204" pitchFamily="34" charset="0"/>
                <a:cs typeface="Times New Roman" panose="02020603050405020304" pitchFamily="18" charset="0"/>
              </a:rPr>
              <a:t>Schmalfilmgesellschaft</a:t>
            </a:r>
            <a:r>
              <a:rPr lang="cs-CZ" sz="1800">
                <a:solidFill>
                  <a:schemeClr val="tx1"/>
                </a:solidFill>
                <a:effectLst/>
                <a:ea typeface="Calibri" panose="020F0502020204030204" pitchFamily="34" charset="0"/>
                <a:cs typeface="Times New Roman" panose="02020603050405020304" pitchFamily="18" charset="0"/>
              </a:rPr>
              <a:t> (Českomoravská společnost pro úzký film). </a:t>
            </a:r>
          </a:p>
          <a:p>
            <a:pPr>
              <a:lnSpc>
                <a:spcPct val="107000"/>
              </a:lnSpc>
              <a:spcAft>
                <a:spcPts val="800"/>
              </a:spcAft>
            </a:pPr>
            <a:r>
              <a:rPr lang="cs-CZ" sz="1800">
                <a:solidFill>
                  <a:schemeClr val="tx1"/>
                </a:solidFill>
                <a:effectLst/>
                <a:ea typeface="Calibri" panose="020F0502020204030204" pitchFamily="34" charset="0"/>
                <a:cs typeface="Times New Roman" panose="02020603050405020304" pitchFamily="18" charset="0"/>
              </a:rPr>
              <a:t>zlínské studio převzala v roce 1942 německá firma </a:t>
            </a:r>
            <a:r>
              <a:rPr lang="cs-CZ" sz="1800" err="1">
                <a:solidFill>
                  <a:schemeClr val="tx1"/>
                </a:solidFill>
                <a:effectLst/>
                <a:ea typeface="Calibri" panose="020F0502020204030204" pitchFamily="34" charset="0"/>
                <a:cs typeface="Times New Roman" panose="02020603050405020304" pitchFamily="18" charset="0"/>
              </a:rPr>
              <a:t>Deutsche</a:t>
            </a:r>
            <a:r>
              <a:rPr lang="cs-CZ" sz="1800">
                <a:solidFill>
                  <a:schemeClr val="tx1"/>
                </a:solidFill>
                <a:effectLst/>
                <a:ea typeface="Calibri" panose="020F0502020204030204" pitchFamily="34" charset="0"/>
                <a:cs typeface="Times New Roman" panose="02020603050405020304" pitchFamily="18" charset="0"/>
              </a:rPr>
              <a:t> </a:t>
            </a:r>
            <a:r>
              <a:rPr lang="cs-CZ" sz="1800" err="1">
                <a:solidFill>
                  <a:schemeClr val="tx1"/>
                </a:solidFill>
                <a:effectLst/>
                <a:ea typeface="Calibri" panose="020F0502020204030204" pitchFamily="34" charset="0"/>
                <a:cs typeface="Times New Roman" panose="02020603050405020304" pitchFamily="18" charset="0"/>
              </a:rPr>
              <a:t>Schmalfilmgesellschaft</a:t>
            </a:r>
            <a:r>
              <a:rPr lang="cs-CZ" sz="1800">
                <a:solidFill>
                  <a:schemeClr val="tx1"/>
                </a:solidFill>
                <a:effectLst/>
                <a:ea typeface="Calibri" panose="020F0502020204030204" pitchFamily="34" charset="0"/>
                <a:cs typeface="Times New Roman" panose="02020603050405020304" pitchFamily="18" charset="0"/>
              </a:rPr>
              <a:t> (</a:t>
            </a:r>
            <a:r>
              <a:rPr lang="cs-CZ" sz="1800" err="1">
                <a:solidFill>
                  <a:schemeClr val="tx1"/>
                </a:solidFill>
                <a:effectLst/>
                <a:ea typeface="Calibri" panose="020F0502020204030204" pitchFamily="34" charset="0"/>
                <a:cs typeface="Times New Roman" panose="02020603050405020304" pitchFamily="18" charset="0"/>
              </a:rPr>
              <a:t>Descheg</a:t>
            </a:r>
            <a:r>
              <a:rPr lang="cs-CZ" sz="1800">
                <a:solidFill>
                  <a:schemeClr val="tx1"/>
                </a:solidFill>
                <a:effectLst/>
                <a:ea typeface="Calibri" panose="020F0502020204030204" pitchFamily="34" charset="0"/>
                <a:cs typeface="Times New Roman" panose="02020603050405020304" pitchFamily="18" charset="0"/>
              </a:rPr>
              <a:t>) - součást koncernu </a:t>
            </a:r>
            <a:r>
              <a:rPr lang="cs-CZ" sz="1800" err="1">
                <a:solidFill>
                  <a:schemeClr val="tx1"/>
                </a:solidFill>
                <a:effectLst/>
                <a:ea typeface="Calibri" panose="020F0502020204030204" pitchFamily="34" charset="0"/>
                <a:cs typeface="Times New Roman" panose="02020603050405020304" pitchFamily="18" charset="0"/>
              </a:rPr>
              <a:t>Tobis</a:t>
            </a:r>
            <a:endParaRPr lang="cs-CZ" sz="180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cs-CZ" sz="1800">
                <a:solidFill>
                  <a:srgbClr val="000000"/>
                </a:solidFill>
                <a:effectLst/>
                <a:latin typeface="docs-Roboto"/>
                <a:ea typeface="Calibri" panose="020F0502020204030204" pitchFamily="34" charset="0"/>
                <a:cs typeface="Times New Roman" panose="02020603050405020304" pitchFamily="18" charset="0"/>
              </a:rPr>
              <a:t>Důležitou částí byly </a:t>
            </a:r>
            <a:r>
              <a:rPr lang="cs-CZ" sz="1800" b="1">
                <a:solidFill>
                  <a:srgbClr val="000000"/>
                </a:solidFill>
                <a:effectLst/>
                <a:latin typeface="docs-Roboto"/>
                <a:ea typeface="Calibri" panose="020F0502020204030204" pitchFamily="34" charset="0"/>
                <a:cs typeface="Times New Roman" panose="02020603050405020304" pitchFamily="18" charset="0"/>
              </a:rPr>
              <a:t>laboratoře</a:t>
            </a:r>
            <a:r>
              <a:rPr lang="cs-CZ" sz="1800">
                <a:solidFill>
                  <a:srgbClr val="000000"/>
                </a:solidFill>
                <a:effectLst/>
                <a:latin typeface="docs-Roboto"/>
                <a:ea typeface="Calibri" panose="020F0502020204030204" pitchFamily="34" charset="0"/>
                <a:cs typeface="Times New Roman" panose="02020603050405020304" pitchFamily="18" charset="0"/>
              </a:rPr>
              <a:t>, vyrábějící kopie zahraničních filmů.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a:solidFill>
                  <a:srgbClr val="000000"/>
                </a:solidFill>
                <a:effectLst/>
                <a:latin typeface="docs-Roboto"/>
                <a:ea typeface="Calibri" panose="020F0502020204030204" pitchFamily="34" charset="0"/>
                <a:cs typeface="Times New Roman" panose="02020603050405020304" pitchFamily="18" charset="0"/>
              </a:rPr>
              <a:t>VYROBNI PROGRAM: Ve Zlíně pokračovalo </a:t>
            </a:r>
            <a:r>
              <a:rPr lang="cs-CZ" sz="1800" b="1">
                <a:solidFill>
                  <a:srgbClr val="000000"/>
                </a:solidFill>
                <a:effectLst/>
                <a:latin typeface="docs-Roboto"/>
                <a:ea typeface="Calibri" panose="020F0502020204030204" pitchFamily="34" charset="0"/>
                <a:cs typeface="Times New Roman" panose="02020603050405020304" pitchFamily="18" charset="0"/>
              </a:rPr>
              <a:t>natáčení instrukčních a školních filmů </a:t>
            </a:r>
            <a:r>
              <a:rPr lang="cs-CZ" sz="1800">
                <a:solidFill>
                  <a:srgbClr val="000000"/>
                </a:solidFill>
                <a:effectLst/>
                <a:latin typeface="docs-Roboto"/>
                <a:ea typeface="Calibri" panose="020F0502020204030204" pitchFamily="34" charset="0"/>
                <a:cs typeface="Times New Roman" panose="02020603050405020304" pitchFamily="18" charset="0"/>
              </a:rPr>
              <a:t>pod vedením Jaroslava Novotného a Františka </a:t>
            </a:r>
            <a:r>
              <a:rPr lang="cs-CZ" sz="1800" err="1">
                <a:solidFill>
                  <a:srgbClr val="000000"/>
                </a:solidFill>
                <a:effectLst/>
                <a:latin typeface="docs-Roboto"/>
                <a:ea typeface="Calibri" panose="020F0502020204030204" pitchFamily="34" charset="0"/>
                <a:cs typeface="Times New Roman" panose="02020603050405020304" pitchFamily="18" charset="0"/>
              </a:rPr>
              <a:t>Gürtlera</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180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endParaRPr lang="cs-CZ"/>
          </a:p>
        </p:txBody>
      </p:sp>
    </p:spTree>
    <p:extLst>
      <p:ext uri="{BB962C8B-B14F-4D97-AF65-F5344CB8AC3E}">
        <p14:creationId xmlns:p14="http://schemas.microsoft.com/office/powerpoint/2010/main" val="901494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8D89B0-2016-B63F-4DD0-73626BAFA1F4}"/>
              </a:ext>
            </a:extLst>
          </p:cNvPr>
          <p:cNvSpPr>
            <a:spLocks noGrp="1"/>
          </p:cNvSpPr>
          <p:nvPr>
            <p:ph type="title"/>
          </p:nvPr>
        </p:nvSpPr>
        <p:spPr/>
        <p:txBody>
          <a:bodyPr/>
          <a:lstStyle/>
          <a:p>
            <a:r>
              <a:rPr lang="cs-CZ"/>
              <a:t>Produkce ve Zlíně</a:t>
            </a:r>
          </a:p>
        </p:txBody>
      </p:sp>
      <p:sp>
        <p:nvSpPr>
          <p:cNvPr id="3" name="Zástupný obsah 2">
            <a:extLst>
              <a:ext uri="{FF2B5EF4-FFF2-40B4-BE49-F238E27FC236}">
                <a16:creationId xmlns:a16="http://schemas.microsoft.com/office/drawing/2014/main" id="{37C6CCF3-2C23-3ADF-5AA4-1AE6E9598025}"/>
              </a:ext>
            </a:extLst>
          </p:cNvPr>
          <p:cNvSpPr>
            <a:spLocks noGrp="1"/>
          </p:cNvSpPr>
          <p:nvPr>
            <p:ph idx="1"/>
          </p:nvPr>
        </p:nvSpPr>
        <p:spPr/>
        <p:txBody>
          <a:bodyPr/>
          <a:lstStyle/>
          <a:p>
            <a:r>
              <a:rPr lang="cs-CZ"/>
              <a:t>Naučné, reportážní, instrukční, školní, dokumentární filmy</a:t>
            </a:r>
          </a:p>
          <a:p>
            <a:r>
              <a:rPr lang="cs-CZ"/>
              <a:t>V roce 1940: 31 filmů, 1941: 17, 1942: 8, 1943: 6 (z toho 2 animované), 1944: 4 (1 animovaný)</a:t>
            </a:r>
          </a:p>
          <a:p>
            <a:r>
              <a:rPr lang="cs-CZ"/>
              <a:t>Rytmus – naučný, Jiří Lehovec, 1941</a:t>
            </a:r>
          </a:p>
          <a:p>
            <a:r>
              <a:rPr lang="cs-CZ">
                <a:hlinkClick r:id="rId2"/>
              </a:rPr>
              <a:t>(38) Rytmus | dokumentární film | Česká filmová klasika – YouTube</a:t>
            </a:r>
            <a:endParaRPr lang="cs-CZ"/>
          </a:p>
          <a:p>
            <a:r>
              <a:rPr lang="cs-CZ">
                <a:hlinkClick r:id="rId3"/>
              </a:rPr>
              <a:t>(38) II. Filmové žně (1941) ve Zlíně – YouTube</a:t>
            </a:r>
            <a:endParaRPr lang="cs-CZ"/>
          </a:p>
          <a:p>
            <a:endParaRPr lang="cs-CZ"/>
          </a:p>
          <a:p>
            <a:endParaRPr lang="cs-CZ"/>
          </a:p>
        </p:txBody>
      </p:sp>
    </p:spTree>
    <p:extLst>
      <p:ext uri="{BB962C8B-B14F-4D97-AF65-F5344CB8AC3E}">
        <p14:creationId xmlns:p14="http://schemas.microsoft.com/office/powerpoint/2010/main" val="3726746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0711D7-E0E3-560C-F1A4-2A7AC044F58D}"/>
              </a:ext>
            </a:extLst>
          </p:cNvPr>
          <p:cNvSpPr>
            <a:spLocks noGrp="1"/>
          </p:cNvSpPr>
          <p:nvPr>
            <p:ph type="title"/>
          </p:nvPr>
        </p:nvSpPr>
        <p:spPr>
          <a:xfrm>
            <a:off x="1097280" y="286604"/>
            <a:ext cx="10058400" cy="1056422"/>
          </a:xfrm>
        </p:spPr>
        <p:txBody>
          <a:bodyPr/>
          <a:lstStyle/>
          <a:p>
            <a:pPr algn="ctr"/>
            <a:r>
              <a:rPr lang="cs-CZ" b="1"/>
              <a:t>Filmové žně</a:t>
            </a:r>
          </a:p>
        </p:txBody>
      </p:sp>
      <p:sp>
        <p:nvSpPr>
          <p:cNvPr id="3" name="Zástupný obsah 2">
            <a:extLst>
              <a:ext uri="{FF2B5EF4-FFF2-40B4-BE49-F238E27FC236}">
                <a16:creationId xmlns:a16="http://schemas.microsoft.com/office/drawing/2014/main" id="{8F37AC9E-6CBC-A372-B6F3-B47C5DAD0EA4}"/>
              </a:ext>
            </a:extLst>
          </p:cNvPr>
          <p:cNvSpPr>
            <a:spLocks noGrp="1"/>
          </p:cNvSpPr>
          <p:nvPr>
            <p:ph idx="1"/>
          </p:nvPr>
        </p:nvSpPr>
        <p:spPr/>
        <p:txBody>
          <a:bodyPr>
            <a:normAutofit/>
          </a:bodyPr>
          <a:lstStyle/>
          <a:p>
            <a:pPr marR="635" algn="just">
              <a:lnSpc>
                <a:spcPct val="107000"/>
              </a:lnSpc>
              <a:spcAft>
                <a:spcPts val="800"/>
              </a:spcAft>
            </a:pPr>
            <a:r>
              <a:rPr lang="cs-CZ" sz="1800">
                <a:effectLst/>
                <a:latin typeface="Calibri" panose="020F0502020204030204" pitchFamily="34" charset="0"/>
                <a:ea typeface="Calibri" panose="020F0502020204030204" pitchFamily="34" charset="0"/>
                <a:cs typeface="Times New Roman" panose="02020603050405020304" pitchFamily="18" charset="0"/>
              </a:rPr>
              <a:t>3.-7. červenec 1940: Filmové žně</a:t>
            </a:r>
          </a:p>
          <a:p>
            <a:pPr marR="635" algn="just">
              <a:lnSpc>
                <a:spcPct val="107000"/>
              </a:lnSpc>
              <a:spcAft>
                <a:spcPts val="800"/>
              </a:spcAft>
            </a:pPr>
            <a:r>
              <a:rPr lang="cs-CZ" sz="1800">
                <a:effectLst/>
                <a:latin typeface="Calibri" panose="020F0502020204030204" pitchFamily="34" charset="0"/>
                <a:ea typeface="Calibri" panose="020F0502020204030204" pitchFamily="34" charset="0"/>
                <a:cs typeface="Times New Roman" panose="02020603050405020304" pitchFamily="18" charset="0"/>
              </a:rPr>
              <a:t>Přehlídku uspořádalo Filmové ústřední pro Čechy a Moravu ve spolupráci s Filmovými ateliéry Baťa. Záštitu převzal ministr průmyslu, obchodu a živnosti Jaroslav Kratochvíl</a:t>
            </a:r>
          </a:p>
          <a:p>
            <a:pPr marL="228600">
              <a:lnSpc>
                <a:spcPct val="107000"/>
              </a:lnSpc>
              <a:spcAft>
                <a:spcPts val="800"/>
              </a:spcAft>
            </a:pPr>
            <a:r>
              <a:rPr lang="cs-CZ" sz="1800">
                <a:effectLst/>
                <a:latin typeface="Calibri" panose="020F0502020204030204" pitchFamily="34" charset="0"/>
                <a:ea typeface="Calibri" panose="020F0502020204030204" pitchFamily="34" charset="0"/>
                <a:cs typeface="Calibri" panose="020F0502020204030204" pitchFamily="34" charset="0"/>
              </a:rPr>
              <a:t>29. červenec – 2. srpen: ve Zlíně se konaly II. filmové žně. U</a:t>
            </a:r>
            <a:r>
              <a:rPr lang="cs-CZ" sz="1800">
                <a:effectLst/>
                <a:latin typeface="Times New Roman" panose="02020603050405020304" pitchFamily="18" charset="0"/>
                <a:ea typeface="TimesNewRoman"/>
                <a:cs typeface="Times New Roman" panose="02020603050405020304" pitchFamily="18" charset="0"/>
              </a:rPr>
              <a:t>staven </a:t>
            </a:r>
            <a:r>
              <a:rPr lang="cs-CZ" sz="1800" err="1">
                <a:effectLst/>
                <a:latin typeface="Times New Roman" panose="02020603050405020304" pitchFamily="18" charset="0"/>
                <a:ea typeface="TimesNewRoman"/>
                <a:cs typeface="Times New Roman" panose="02020603050405020304" pitchFamily="18" charset="0"/>
              </a:rPr>
              <a:t>ilegalni</a:t>
            </a:r>
            <a:r>
              <a:rPr lang="cs-CZ" sz="1800">
                <a:effectLst/>
                <a:latin typeface="Times New Roman" panose="02020603050405020304" pitchFamily="18" charset="0"/>
                <a:ea typeface="TimesNewRoman"/>
                <a:cs typeface="Times New Roman" panose="02020603050405020304" pitchFamily="18" charset="0"/>
              </a:rPr>
              <a:t> výbor pražských a zlínských filmařů.</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marR="635" algn="just">
              <a:lnSpc>
                <a:spcPct val="107000"/>
              </a:lnSpc>
              <a:spcAft>
                <a:spcPts val="800"/>
              </a:spcAft>
            </a:pP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marR="635" algn="just">
              <a:lnSpc>
                <a:spcPct val="107000"/>
              </a:lnSpc>
              <a:spcAft>
                <a:spcPts val="800"/>
              </a:spcAft>
            </a:pPr>
            <a:r>
              <a:rPr lang="cs-CZ"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https://www.ceskatelevize.cz/porady/10655115754-arzenal/213562267310005-film-lez</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marR="635" algn="just">
              <a:lnSpc>
                <a:spcPct val="107000"/>
              </a:lnSpc>
              <a:spcAft>
                <a:spcPts val="800"/>
              </a:spcAft>
            </a:pP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endParaRPr lang="cs-CZ"/>
          </a:p>
        </p:txBody>
      </p:sp>
    </p:spTree>
    <p:extLst>
      <p:ext uri="{BB962C8B-B14F-4D97-AF65-F5344CB8AC3E}">
        <p14:creationId xmlns:p14="http://schemas.microsoft.com/office/powerpoint/2010/main" val="694044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a:extLst>
              <a:ext uri="{FF2B5EF4-FFF2-40B4-BE49-F238E27FC236}">
                <a16:creationId xmlns:a16="http://schemas.microsoft.com/office/drawing/2014/main" id="{E314F6A4-D699-F826-2094-5C26620455A1}"/>
              </a:ext>
            </a:extLst>
          </p:cNvPr>
          <p:cNvSpPr>
            <a:spLocks noGrp="1"/>
          </p:cNvSpPr>
          <p:nvPr>
            <p:ph type="title"/>
          </p:nvPr>
        </p:nvSpPr>
        <p:spPr>
          <a:xfrm>
            <a:off x="1097280" y="286604"/>
            <a:ext cx="10058400" cy="586700"/>
          </a:xfrm>
        </p:spPr>
        <p:txBody>
          <a:bodyPr>
            <a:noAutofit/>
          </a:bodyPr>
          <a:lstStyle/>
          <a:p>
            <a:r>
              <a:rPr lang="cs-CZ" sz="1800"/>
              <a:t>Alois </a:t>
            </a:r>
            <a:r>
              <a:rPr lang="cs-CZ" sz="1800" err="1"/>
              <a:t>Rathauský</a:t>
            </a:r>
            <a:r>
              <a:rPr lang="cs-CZ" sz="1800"/>
              <a:t>, předseda FPS                                                                Miroslav </a:t>
            </a:r>
            <a:r>
              <a:rPr lang="cs-CZ" sz="1800" err="1"/>
              <a:t>Rutte</a:t>
            </a:r>
            <a:r>
              <a:rPr lang="cs-CZ" sz="1800"/>
              <a:t>, kritik, scenárista</a:t>
            </a:r>
          </a:p>
        </p:txBody>
      </p:sp>
      <p:pic>
        <p:nvPicPr>
          <p:cNvPr id="5" name="Zástupný obsah 4">
            <a:extLst>
              <a:ext uri="{FF2B5EF4-FFF2-40B4-BE49-F238E27FC236}">
                <a16:creationId xmlns:a16="http://schemas.microsoft.com/office/drawing/2014/main" id="{7E3C9D5D-BB38-D588-7096-FEDE2C4309B7}"/>
              </a:ext>
            </a:extLst>
          </p:cNvPr>
          <p:cNvPicPr>
            <a:picLocks noGrp="1" noChangeAspect="1"/>
          </p:cNvPicPr>
          <p:nvPr>
            <p:ph idx="1"/>
          </p:nvPr>
        </p:nvPicPr>
        <p:blipFill>
          <a:blip r:embed="rId2"/>
          <a:stretch>
            <a:fillRect/>
          </a:stretch>
        </p:blipFill>
        <p:spPr>
          <a:xfrm>
            <a:off x="1097280" y="1106140"/>
            <a:ext cx="3260342" cy="5122446"/>
          </a:xfrm>
        </p:spPr>
      </p:pic>
      <p:pic>
        <p:nvPicPr>
          <p:cNvPr id="12" name="Obrázek 11">
            <a:extLst>
              <a:ext uri="{FF2B5EF4-FFF2-40B4-BE49-F238E27FC236}">
                <a16:creationId xmlns:a16="http://schemas.microsoft.com/office/drawing/2014/main" id="{52DA7E7D-C8DE-5817-47FA-A3EEAB9AA13C}"/>
              </a:ext>
            </a:extLst>
          </p:cNvPr>
          <p:cNvPicPr>
            <a:picLocks noChangeAspect="1"/>
          </p:cNvPicPr>
          <p:nvPr/>
        </p:nvPicPr>
        <p:blipFill>
          <a:blip r:embed="rId3"/>
          <a:stretch>
            <a:fillRect/>
          </a:stretch>
        </p:blipFill>
        <p:spPr>
          <a:xfrm>
            <a:off x="5630596" y="2488203"/>
            <a:ext cx="5625296" cy="3237781"/>
          </a:xfrm>
          <a:prstGeom prst="rect">
            <a:avLst/>
          </a:prstGeom>
        </p:spPr>
      </p:pic>
    </p:spTree>
    <p:extLst>
      <p:ext uri="{BB962C8B-B14F-4D97-AF65-F5344CB8AC3E}">
        <p14:creationId xmlns:p14="http://schemas.microsoft.com/office/powerpoint/2010/main" val="2622127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BBA777-0327-F694-4659-E81CB5C9E55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68E731E-4495-D77E-F347-D690BB21BD7B}"/>
              </a:ext>
            </a:extLst>
          </p:cNvPr>
          <p:cNvSpPr>
            <a:spLocks noGrp="1"/>
          </p:cNvSpPr>
          <p:nvPr>
            <p:ph idx="1"/>
          </p:nvPr>
        </p:nvSpPr>
        <p:spPr/>
        <p:txBody>
          <a:bodyPr>
            <a:normAutofit fontScale="70000" lnSpcReduction="20000"/>
          </a:bodyPr>
          <a:lstStyle/>
          <a:p>
            <a:pPr>
              <a:lnSpc>
                <a:spcPct val="120000"/>
              </a:lnSpc>
              <a:spcBef>
                <a:spcPts val="0"/>
              </a:spcBef>
              <a:spcAft>
                <a:spcPts val="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(Kurt </a:t>
            </a:r>
            <a:r>
              <a:rPr lang="cs-CZ" sz="1800" b="1" err="1">
                <a:effectLst/>
                <a:latin typeface="Calibri" panose="020F0502020204030204" pitchFamily="34" charset="0"/>
                <a:ea typeface="Calibri" panose="020F0502020204030204" pitchFamily="34" charset="0"/>
                <a:cs typeface="Times New Roman" panose="02020603050405020304" pitchFamily="18" charset="0"/>
              </a:rPr>
              <a:t>Gerron</a:t>
            </a:r>
            <a:r>
              <a:rPr lang="cs-CZ" sz="1800" b="1">
                <a:effectLst/>
                <a:latin typeface="Calibri" panose="020F0502020204030204" pitchFamily="34" charset="0"/>
                <a:ea typeface="Calibri" panose="020F0502020204030204" pitchFamily="34" charset="0"/>
                <a:cs typeface="Times New Roman" panose="02020603050405020304" pitchFamily="18" charset="0"/>
              </a:rPr>
              <a:t>, Karel Pečený, 1944) </a:t>
            </a:r>
          </a:p>
          <a:p>
            <a:pPr>
              <a:lnSpc>
                <a:spcPct val="120000"/>
              </a:lnSpc>
              <a:spcBef>
                <a:spcPts val="0"/>
              </a:spcBef>
              <a:spcAft>
                <a:spcPts val="0"/>
              </a:spcAft>
            </a:pPr>
            <a:r>
              <a:rPr lang="cs-CZ"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https://www.ceskatelevize.cz/porady/10655115754-arzenal/213562267310005-film-lez</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1800">
                <a:effectLst/>
                <a:latin typeface="Calibri" panose="020F0502020204030204" pitchFamily="34" charset="0"/>
                <a:ea typeface="Calibri" panose="020F0502020204030204" pitchFamily="34" charset="0"/>
                <a:cs typeface="Times New Roman" panose="02020603050405020304" pitchFamily="18" charset="0"/>
              </a:rPr>
              <a:t>dokument Film lež (Martin Řezníček, 2016) s komentářem Karla </a:t>
            </a:r>
            <a:r>
              <a:rPr lang="cs-CZ" sz="1800" err="1">
                <a:effectLst/>
                <a:latin typeface="Calibri" panose="020F0502020204030204" pitchFamily="34" charset="0"/>
                <a:ea typeface="Calibri" panose="020F0502020204030204" pitchFamily="34" charset="0"/>
                <a:cs typeface="Times New Roman" panose="02020603050405020304" pitchFamily="18" charset="0"/>
              </a:rPr>
              <a:t>Margryho</a:t>
            </a:r>
            <a:r>
              <a:rPr lang="cs-CZ"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20000"/>
              </a:lnSpc>
              <a:spcBef>
                <a:spcPts val="0"/>
              </a:spcBef>
              <a:spcAft>
                <a:spcPts val="0"/>
              </a:spcAft>
            </a:pPr>
            <a:r>
              <a:rPr lang="cs-CZ"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2.40 – 3.40 hry x </a:t>
            </a:r>
            <a:r>
              <a:rPr lang="cs-CZ" sz="18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výpověd</a:t>
            </a:r>
            <a:r>
              <a:rPr lang="cs-CZ"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cs-CZ" sz="18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Margryho</a:t>
            </a:r>
            <a:r>
              <a:rPr lang="cs-CZ"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10.30 – o přítomnosti SS při natáčení  - po 13.00; </a:t>
            </a:r>
            <a:endParaRPr lang="cs-CZ" b="1">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23.00-konec</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1800">
                <a:effectLst/>
                <a:latin typeface="Calibri" panose="020F0502020204030204" pitchFamily="34" charset="0"/>
                <a:ea typeface="Calibri" panose="020F0502020204030204" pitchFamily="34" charset="0"/>
                <a:cs typeface="Times New Roman" panose="02020603050405020304" pitchFamily="18" charset="0"/>
              </a:rPr>
              <a:t>Existuje ca 25 min. filmu</a:t>
            </a:r>
          </a:p>
          <a:p>
            <a:pPr>
              <a:lnSpc>
                <a:spcPct val="120000"/>
              </a:lnSpc>
              <a:spcBef>
                <a:spcPts val="0"/>
              </a:spcBef>
              <a:spcAft>
                <a:spcPts val="0"/>
              </a:spcAft>
            </a:pPr>
            <a:r>
              <a:rPr lang="cs-CZ" sz="1800">
                <a:effectLst/>
                <a:latin typeface="Calibri" panose="020F0502020204030204" pitchFamily="34" charset="0"/>
                <a:ea typeface="Calibri" panose="020F0502020204030204" pitchFamily="34" charset="0"/>
                <a:cs typeface="Times New Roman" panose="02020603050405020304" pitchFamily="18" charset="0"/>
              </a:rPr>
              <a:t>Určeno pro promítání mimo Německo, hlavně v neutrálních zemích pro popření persekuce Židů</a:t>
            </a:r>
          </a:p>
          <a:p>
            <a:pPr>
              <a:lnSpc>
                <a:spcPct val="120000"/>
              </a:lnSpc>
              <a:spcBef>
                <a:spcPts val="0"/>
              </a:spcBef>
              <a:spcAft>
                <a:spcPts val="0"/>
              </a:spcAft>
            </a:pPr>
            <a:r>
              <a:rPr lang="cs-CZ" sz="1800" i="1">
                <a:effectLst/>
                <a:latin typeface="Calibri" panose="020F0502020204030204" pitchFamily="34" charset="0"/>
                <a:ea typeface="Calibri" panose="020F0502020204030204" pitchFamily="34" charset="0"/>
                <a:cs typeface="Times New Roman" panose="02020603050405020304" pitchFamily="18" charset="0"/>
              </a:rPr>
              <a:t>První film se plánoval od konce 1942 a scénář připravovala Irena </a:t>
            </a:r>
            <a:r>
              <a:rPr lang="cs-CZ" sz="1800" i="1" err="1">
                <a:effectLst/>
                <a:latin typeface="Calibri" panose="020F0502020204030204" pitchFamily="34" charset="0"/>
                <a:ea typeface="Calibri" panose="020F0502020204030204" pitchFamily="34" charset="0"/>
                <a:cs typeface="Times New Roman" panose="02020603050405020304" pitchFamily="18" charset="0"/>
              </a:rPr>
              <a:t>Dodalová</a:t>
            </a:r>
            <a:r>
              <a:rPr lang="cs-CZ" sz="1800" i="1">
                <a:effectLst/>
                <a:latin typeface="Calibri" panose="020F0502020204030204" pitchFamily="34" charset="0"/>
                <a:ea typeface="Calibri" panose="020F0502020204030204" pitchFamily="34" charset="0"/>
                <a:cs typeface="Times New Roman" panose="02020603050405020304" pitchFamily="18" charset="0"/>
              </a:rPr>
              <a:t>. Nebyl použitelný.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1800">
                <a:effectLst/>
                <a:latin typeface="Calibri" panose="020F0502020204030204" pitchFamily="34" charset="0"/>
                <a:ea typeface="Calibri" panose="020F0502020204030204" pitchFamily="34" charset="0"/>
                <a:cs typeface="Times New Roman" panose="02020603050405020304" pitchFamily="18" charset="0"/>
              </a:rPr>
              <a:t>Aktualita filmovala v lednu 1944 příjezd holandského transportu do Terezína. V tomto transportu přijel také Kurt </a:t>
            </a:r>
            <a:r>
              <a:rPr lang="cs-CZ" sz="1800" err="1">
                <a:effectLst/>
                <a:latin typeface="Calibri" panose="020F0502020204030204" pitchFamily="34" charset="0"/>
                <a:ea typeface="Calibri" panose="020F0502020204030204" pitchFamily="34" charset="0"/>
                <a:cs typeface="Times New Roman" panose="02020603050405020304" pitchFamily="18" charset="0"/>
              </a:rPr>
              <a:t>Gerron</a:t>
            </a:r>
            <a:r>
              <a:rPr lang="cs-CZ" sz="1800">
                <a:effectLst/>
                <a:latin typeface="Calibri" panose="020F0502020204030204" pitchFamily="34" charset="0"/>
                <a:ea typeface="Calibri" panose="020F0502020204030204" pitchFamily="34" charset="0"/>
                <a:cs typeface="Times New Roman" panose="02020603050405020304" pitchFamily="18" charset="0"/>
              </a:rPr>
              <a:t>, německý filmař, který byl pověřen natáčením filmu. </a:t>
            </a:r>
          </a:p>
          <a:p>
            <a:pPr>
              <a:lnSpc>
                <a:spcPct val="120000"/>
              </a:lnSpc>
              <a:spcBef>
                <a:spcPts val="0"/>
              </a:spcBef>
              <a:spcAft>
                <a:spcPts val="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Na jaře 1944 probíhala v Terezíně tzv. zkrášlovací akce, protože nacisté se rozhodli umožnit prohlídku ghetta komisí Mezinárodního červeného kříže. </a:t>
            </a:r>
            <a:r>
              <a:rPr lang="cs-CZ" sz="1800">
                <a:effectLst/>
                <a:latin typeface="Calibri" panose="020F0502020204030204" pitchFamily="34" charset="0"/>
                <a:ea typeface="Calibri" panose="020F0502020204030204" pitchFamily="34" charset="0"/>
                <a:cs typeface="Times New Roman" panose="02020603050405020304" pitchFamily="18" charset="0"/>
              </a:rPr>
              <a:t>Ta se konala</a:t>
            </a:r>
            <a:r>
              <a:rPr lang="cs-CZ" sz="1800" b="1">
                <a:effectLst/>
                <a:latin typeface="Calibri" panose="020F0502020204030204" pitchFamily="34" charset="0"/>
                <a:ea typeface="Calibri" panose="020F0502020204030204" pitchFamily="34" charset="0"/>
                <a:cs typeface="Times New Roman" panose="02020603050405020304" pitchFamily="18" charset="0"/>
              </a:rPr>
              <a:t> v červnu 1944.</a:t>
            </a:r>
            <a:r>
              <a:rPr lang="cs-CZ" sz="1800">
                <a:effectLst/>
                <a:latin typeface="Calibri" panose="020F0502020204030204" pitchFamily="34" charset="0"/>
                <a:ea typeface="Calibri" panose="020F0502020204030204" pitchFamily="34" charset="0"/>
                <a:cs typeface="Times New Roman" panose="02020603050405020304" pitchFamily="18" charset="0"/>
              </a:rPr>
              <a:t> Poté v srpnu a v září se natáčel film. </a:t>
            </a:r>
          </a:p>
          <a:p>
            <a:pPr>
              <a:lnSpc>
                <a:spcPct val="120000"/>
              </a:lnSpc>
              <a:spcBef>
                <a:spcPts val="0"/>
              </a:spcBef>
              <a:spcAft>
                <a:spcPts val="0"/>
              </a:spcAft>
            </a:pPr>
            <a:r>
              <a:rPr lang="cs-CZ" sz="1800">
                <a:effectLst/>
                <a:latin typeface="Calibri" panose="020F0502020204030204" pitchFamily="34" charset="0"/>
                <a:ea typeface="Calibri" panose="020F0502020204030204" pitchFamily="34" charset="0"/>
                <a:cs typeface="Times New Roman" panose="02020603050405020304" pitchFamily="18" charset="0"/>
              </a:rPr>
              <a:t>Správný název byl „</a:t>
            </a:r>
            <a:r>
              <a:rPr lang="cs-CZ" sz="1800" err="1">
                <a:effectLst/>
                <a:latin typeface="Calibri" panose="020F0502020204030204" pitchFamily="34" charset="0"/>
                <a:ea typeface="Calibri" panose="020F0502020204030204" pitchFamily="34" charset="0"/>
                <a:cs typeface="Times New Roman" panose="02020603050405020304" pitchFamily="18" charset="0"/>
              </a:rPr>
              <a:t>Theresienstadt</a:t>
            </a:r>
            <a:r>
              <a:rPr lang="cs-CZ" sz="1800">
                <a:effectLst/>
                <a:latin typeface="Calibri" panose="020F0502020204030204" pitchFamily="34" charset="0"/>
                <a:ea typeface="Calibri" panose="020F0502020204030204" pitchFamily="34" charset="0"/>
                <a:cs typeface="Times New Roman" panose="02020603050405020304" pitchFamily="18" charset="0"/>
              </a:rPr>
              <a:t>“, ne</a:t>
            </a:r>
            <a:r>
              <a:rPr lang="cs-CZ" sz="1800" b="1">
                <a:effectLst/>
                <a:latin typeface="Calibri" panose="020F0502020204030204" pitchFamily="34" charset="0"/>
                <a:ea typeface="Calibri" panose="020F0502020204030204" pitchFamily="34" charset="0"/>
                <a:cs typeface="Times New Roman" panose="02020603050405020304" pitchFamily="18" charset="0"/>
              </a:rPr>
              <a:t> „Der Führer </a:t>
            </a:r>
            <a:r>
              <a:rPr lang="cs-CZ" sz="1800" b="1" err="1">
                <a:effectLst/>
                <a:latin typeface="Calibri" panose="020F0502020204030204" pitchFamily="34" charset="0"/>
                <a:ea typeface="Calibri" panose="020F0502020204030204" pitchFamily="34" charset="0"/>
                <a:cs typeface="Times New Roman" panose="02020603050405020304" pitchFamily="18" charset="0"/>
              </a:rPr>
              <a:t>schenkt</a:t>
            </a:r>
            <a:r>
              <a:rPr lang="cs-CZ" sz="1800" b="1">
                <a:effectLst/>
                <a:latin typeface="Calibri" panose="020F0502020204030204" pitchFamily="34" charset="0"/>
                <a:ea typeface="Calibri" panose="020F0502020204030204" pitchFamily="34" charset="0"/>
                <a:cs typeface="Times New Roman" panose="02020603050405020304" pitchFamily="18" charset="0"/>
              </a:rPr>
              <a:t> den </a:t>
            </a:r>
            <a:r>
              <a:rPr lang="cs-CZ" sz="1800" b="1" err="1">
                <a:effectLst/>
                <a:latin typeface="Calibri" panose="020F0502020204030204" pitchFamily="34" charset="0"/>
                <a:ea typeface="Calibri" panose="020F0502020204030204" pitchFamily="34" charset="0"/>
                <a:cs typeface="Times New Roman" panose="02020603050405020304" pitchFamily="18" charset="0"/>
              </a:rPr>
              <a:t>Juden</a:t>
            </a:r>
            <a:r>
              <a:rPr lang="cs-CZ" sz="1800" b="1">
                <a:effectLst/>
                <a:latin typeface="Calibri" panose="020F0502020204030204" pitchFamily="34" charset="0"/>
                <a:ea typeface="Calibri" panose="020F0502020204030204" pitchFamily="34" charset="0"/>
                <a:cs typeface="Times New Roman" panose="02020603050405020304" pitchFamily="18" charset="0"/>
              </a:rPr>
              <a:t> </a:t>
            </a:r>
            <a:r>
              <a:rPr lang="cs-CZ" sz="1800" b="1" err="1">
                <a:effectLst/>
                <a:latin typeface="Calibri" panose="020F0502020204030204" pitchFamily="34" charset="0"/>
                <a:ea typeface="Calibri" panose="020F0502020204030204" pitchFamily="34" charset="0"/>
                <a:cs typeface="Times New Roman" panose="02020603050405020304" pitchFamily="18" charset="0"/>
              </a:rPr>
              <a:t>eine</a:t>
            </a:r>
            <a:r>
              <a:rPr lang="cs-CZ" sz="1800" b="1">
                <a:effectLst/>
                <a:latin typeface="Calibri" panose="020F0502020204030204" pitchFamily="34" charset="0"/>
                <a:ea typeface="Calibri" panose="020F0502020204030204" pitchFamily="34" charset="0"/>
                <a:cs typeface="Times New Roman" panose="02020603050405020304" pitchFamily="18" charset="0"/>
              </a:rPr>
              <a:t> </a:t>
            </a:r>
            <a:r>
              <a:rPr lang="cs-CZ" sz="1800" b="1" err="1">
                <a:effectLst/>
                <a:latin typeface="Calibri" panose="020F0502020204030204" pitchFamily="34" charset="0"/>
                <a:ea typeface="Calibri" panose="020F0502020204030204" pitchFamily="34" charset="0"/>
                <a:cs typeface="Times New Roman" panose="02020603050405020304" pitchFamily="18" charset="0"/>
              </a:rPr>
              <a:t>Stadt</a:t>
            </a:r>
            <a:r>
              <a:rPr lang="cs-CZ" sz="1800" b="1">
                <a:effectLst/>
                <a:latin typeface="Calibri" panose="020F0502020204030204" pitchFamily="34" charset="0"/>
                <a:ea typeface="Calibri" panose="020F0502020204030204" pitchFamily="34" charset="0"/>
                <a:cs typeface="Times New Roman" panose="02020603050405020304" pitchFamily="18" charset="0"/>
              </a:rPr>
              <a:t>“, </a:t>
            </a:r>
            <a:r>
              <a:rPr lang="cs-CZ" sz="1800">
                <a:effectLst/>
                <a:latin typeface="Calibri" panose="020F0502020204030204" pitchFamily="34" charset="0"/>
                <a:ea typeface="Calibri" panose="020F0502020204030204" pitchFamily="34" charset="0"/>
                <a:cs typeface="Times New Roman" panose="02020603050405020304" pitchFamily="18" charset="0"/>
              </a:rPr>
              <a:t>jak se často uvádí – takový název by naznačoval něco, co nebylo přijatelné, tedy že Hitler něco Židům „daroval“. Tento alternativní název pochází zřejmě od samotných terezínských vězňů. </a:t>
            </a:r>
          </a:p>
          <a:p>
            <a:pPr>
              <a:lnSpc>
                <a:spcPct val="120000"/>
              </a:lnSpc>
              <a:spcBef>
                <a:spcPts val="0"/>
              </a:spcBef>
              <a:spcAft>
                <a:spcPts val="0"/>
              </a:spcAft>
            </a:pPr>
            <a:r>
              <a:rPr lang="cs-CZ" sz="1800">
                <a:effectLst/>
                <a:latin typeface="Calibri" panose="020F0502020204030204" pitchFamily="34" charset="0"/>
                <a:ea typeface="Calibri" panose="020F0502020204030204" pitchFamily="34" charset="0"/>
                <a:cs typeface="Times New Roman" panose="02020603050405020304" pitchFamily="18" charset="0"/>
              </a:rPr>
              <a:t>Natáčení zadala </a:t>
            </a:r>
            <a:r>
              <a:rPr lang="cs-CZ" sz="1800" b="1" i="1" err="1">
                <a:effectLst/>
                <a:latin typeface="Calibri" panose="020F0502020204030204" pitchFamily="34" charset="0"/>
                <a:ea typeface="Calibri" panose="020F0502020204030204" pitchFamily="34" charset="0"/>
                <a:cs typeface="Times New Roman" panose="02020603050405020304" pitchFamily="18" charset="0"/>
              </a:rPr>
              <a:t>Zentrallstelle</a:t>
            </a:r>
            <a:r>
              <a:rPr lang="cs-CZ" sz="1800" b="1" i="1">
                <a:effectLst/>
                <a:latin typeface="Calibri" panose="020F0502020204030204" pitchFamily="34" charset="0"/>
                <a:ea typeface="Calibri" panose="020F0502020204030204" pitchFamily="34" charset="0"/>
                <a:cs typeface="Times New Roman" panose="02020603050405020304" pitchFamily="18" charset="0"/>
              </a:rPr>
              <a:t> </a:t>
            </a:r>
            <a:r>
              <a:rPr lang="cs-CZ" sz="1800" b="1" i="1" err="1">
                <a:effectLst/>
                <a:latin typeface="Calibri" panose="020F0502020204030204" pitchFamily="34" charset="0"/>
                <a:ea typeface="Calibri" panose="020F0502020204030204" pitchFamily="34" charset="0"/>
                <a:cs typeface="Times New Roman" panose="02020603050405020304" pitchFamily="18" charset="0"/>
              </a:rPr>
              <a:t>zur</a:t>
            </a:r>
            <a:r>
              <a:rPr lang="cs-CZ" sz="1800" b="1" i="1">
                <a:effectLst/>
                <a:latin typeface="Calibri" panose="020F0502020204030204" pitchFamily="34" charset="0"/>
                <a:ea typeface="Calibri" panose="020F0502020204030204" pitchFamily="34" charset="0"/>
                <a:cs typeface="Times New Roman" panose="02020603050405020304" pitchFamily="18" charset="0"/>
              </a:rPr>
              <a:t> </a:t>
            </a:r>
            <a:r>
              <a:rPr lang="cs-CZ" sz="1800" b="1" i="1" err="1">
                <a:effectLst/>
                <a:latin typeface="Calibri" panose="020F0502020204030204" pitchFamily="34" charset="0"/>
                <a:ea typeface="Calibri" panose="020F0502020204030204" pitchFamily="34" charset="0"/>
                <a:cs typeface="Times New Roman" panose="02020603050405020304" pitchFamily="18" charset="0"/>
              </a:rPr>
              <a:t>Regelung</a:t>
            </a:r>
            <a:r>
              <a:rPr lang="cs-CZ" sz="1800" b="1" i="1">
                <a:effectLst/>
                <a:latin typeface="Calibri" panose="020F0502020204030204" pitchFamily="34" charset="0"/>
                <a:ea typeface="Calibri" panose="020F0502020204030204" pitchFamily="34" charset="0"/>
                <a:cs typeface="Times New Roman" panose="02020603050405020304" pitchFamily="18" charset="0"/>
              </a:rPr>
              <a:t> der </a:t>
            </a:r>
            <a:r>
              <a:rPr lang="cs-CZ" sz="1800" b="1" i="1" err="1">
                <a:effectLst/>
                <a:latin typeface="Calibri" panose="020F0502020204030204" pitchFamily="34" charset="0"/>
                <a:ea typeface="Calibri" panose="020F0502020204030204" pitchFamily="34" charset="0"/>
                <a:cs typeface="Times New Roman" panose="02020603050405020304" pitchFamily="18" charset="0"/>
              </a:rPr>
              <a:t>Judenfrage</a:t>
            </a:r>
            <a:r>
              <a:rPr lang="cs-CZ" sz="1800" b="1">
                <a:effectLst/>
                <a:latin typeface="Calibri" panose="020F0502020204030204" pitchFamily="34" charset="0"/>
                <a:ea typeface="Calibri" panose="020F0502020204030204" pitchFamily="34" charset="0"/>
                <a:cs typeface="Times New Roman" panose="02020603050405020304" pitchFamily="18" charset="0"/>
              </a:rPr>
              <a:t> </a:t>
            </a:r>
            <a:r>
              <a:rPr lang="cs-CZ" sz="1800">
                <a:effectLst/>
                <a:latin typeface="Calibri" panose="020F0502020204030204" pitchFamily="34" charset="0"/>
                <a:ea typeface="Calibri" panose="020F0502020204030204" pitchFamily="34" charset="0"/>
                <a:cs typeface="Times New Roman" panose="02020603050405020304" pitchFamily="18" charset="0"/>
              </a:rPr>
              <a:t>Aktualitě, konkrétně se na natáčení podíleli </a:t>
            </a:r>
            <a:r>
              <a:rPr lang="cs-CZ" sz="1800" b="1">
                <a:effectLst/>
                <a:latin typeface="Calibri" panose="020F0502020204030204" pitchFamily="34" charset="0"/>
                <a:ea typeface="Calibri" panose="020F0502020204030204" pitchFamily="34" charset="0"/>
                <a:cs typeface="Times New Roman" panose="02020603050405020304" pitchFamily="18" charset="0"/>
              </a:rPr>
              <a:t>Karel Pečený</a:t>
            </a:r>
            <a:r>
              <a:rPr lang="cs-CZ" sz="1800">
                <a:effectLst/>
                <a:latin typeface="Calibri" panose="020F0502020204030204" pitchFamily="34" charset="0"/>
                <a:ea typeface="Calibri" panose="020F0502020204030204" pitchFamily="34" charset="0"/>
                <a:cs typeface="Times New Roman" panose="02020603050405020304" pitchFamily="18" charset="0"/>
              </a:rPr>
              <a:t> a kameramani Ivan Frič a Čeněk Zahradníček. </a:t>
            </a:r>
            <a:r>
              <a:rPr lang="cs-CZ" sz="1800" b="1">
                <a:effectLst/>
                <a:latin typeface="Calibri" panose="020F0502020204030204" pitchFamily="34" charset="0"/>
                <a:ea typeface="Calibri" panose="020F0502020204030204" pitchFamily="34" charset="0"/>
                <a:cs typeface="Times New Roman" panose="02020603050405020304" pitchFamily="18" charset="0"/>
              </a:rPr>
              <a:t>Na filmu se zpočátku podílel taky německý herec a režisér Kurt </a:t>
            </a:r>
            <a:r>
              <a:rPr lang="cs-CZ" sz="1800" b="1" err="1">
                <a:effectLst/>
                <a:latin typeface="Calibri" panose="020F0502020204030204" pitchFamily="34" charset="0"/>
                <a:ea typeface="Calibri" panose="020F0502020204030204" pitchFamily="34" charset="0"/>
                <a:cs typeface="Times New Roman" panose="02020603050405020304" pitchFamily="18" charset="0"/>
              </a:rPr>
              <a:t>Gerron</a:t>
            </a:r>
            <a:r>
              <a:rPr lang="cs-CZ" sz="1800" b="1">
                <a:effectLst/>
                <a:latin typeface="Calibri" panose="020F0502020204030204" pitchFamily="34" charset="0"/>
                <a:ea typeface="Calibri" panose="020F0502020204030204" pitchFamily="34" charset="0"/>
                <a:cs typeface="Times New Roman" panose="02020603050405020304" pitchFamily="18" charset="0"/>
              </a:rPr>
              <a:t>. </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spcAft>
                <a:spcPts val="0"/>
              </a:spcAft>
            </a:pPr>
            <a:r>
              <a:rPr lang="cs-CZ" sz="1800">
                <a:effectLst/>
                <a:latin typeface="Calibri" panose="020F0502020204030204" pitchFamily="34" charset="0"/>
                <a:ea typeface="Calibri" panose="020F0502020204030204" pitchFamily="34" charset="0"/>
                <a:cs typeface="Times New Roman" panose="02020603050405020304" pitchFamily="18" charset="0"/>
              </a:rPr>
              <a:t>Film nezadal Goebbels a Ministerstvo propagandy, ale protektorátní úřad: </a:t>
            </a:r>
            <a:r>
              <a:rPr lang="cs-CZ" sz="1800" err="1">
                <a:effectLst/>
                <a:latin typeface="Calibri" panose="020F0502020204030204" pitchFamily="34" charset="0"/>
                <a:ea typeface="Calibri" panose="020F0502020204030204" pitchFamily="34" charset="0"/>
                <a:cs typeface="Times New Roman" panose="02020603050405020304" pitchFamily="18" charset="0"/>
              </a:rPr>
              <a:t>Zentralstelle</a:t>
            </a:r>
            <a:r>
              <a:rPr lang="cs-CZ" sz="1800">
                <a:effectLst/>
                <a:latin typeface="Calibri" panose="020F0502020204030204" pitchFamily="34" charset="0"/>
                <a:ea typeface="Calibri" panose="020F0502020204030204" pitchFamily="34" charset="0"/>
                <a:cs typeface="Times New Roman" panose="02020603050405020304" pitchFamily="18" charset="0"/>
              </a:rPr>
              <a:t> </a:t>
            </a:r>
            <a:r>
              <a:rPr lang="cs-CZ" sz="1800" err="1">
                <a:effectLst/>
                <a:latin typeface="Calibri" panose="020F0502020204030204" pitchFamily="34" charset="0"/>
                <a:ea typeface="Calibri" panose="020F0502020204030204" pitchFamily="34" charset="0"/>
                <a:cs typeface="Times New Roman" panose="02020603050405020304" pitchFamily="18" charset="0"/>
              </a:rPr>
              <a:t>zur</a:t>
            </a:r>
            <a:r>
              <a:rPr lang="cs-CZ" sz="1800">
                <a:effectLst/>
                <a:latin typeface="Calibri" panose="020F0502020204030204" pitchFamily="34" charset="0"/>
                <a:ea typeface="Calibri" panose="020F0502020204030204" pitchFamily="34" charset="0"/>
                <a:cs typeface="Times New Roman" panose="02020603050405020304" pitchFamily="18" charset="0"/>
              </a:rPr>
              <a:t> </a:t>
            </a:r>
            <a:r>
              <a:rPr lang="cs-CZ" sz="1800" err="1">
                <a:effectLst/>
                <a:latin typeface="Calibri" panose="020F0502020204030204" pitchFamily="34" charset="0"/>
                <a:ea typeface="Calibri" panose="020F0502020204030204" pitchFamily="34" charset="0"/>
                <a:cs typeface="Times New Roman" panose="02020603050405020304" pitchFamily="18" charset="0"/>
              </a:rPr>
              <a:t>Regelung</a:t>
            </a:r>
            <a:r>
              <a:rPr lang="cs-CZ" sz="1800">
                <a:effectLst/>
                <a:latin typeface="Calibri" panose="020F0502020204030204" pitchFamily="34" charset="0"/>
                <a:ea typeface="Calibri" panose="020F0502020204030204" pitchFamily="34" charset="0"/>
                <a:cs typeface="Times New Roman" panose="02020603050405020304" pitchFamily="18" charset="0"/>
              </a:rPr>
              <a:t> der </a:t>
            </a:r>
            <a:r>
              <a:rPr lang="cs-CZ" sz="1800" err="1">
                <a:effectLst/>
                <a:latin typeface="Calibri" panose="020F0502020204030204" pitchFamily="34" charset="0"/>
                <a:ea typeface="Calibri" panose="020F0502020204030204" pitchFamily="34" charset="0"/>
                <a:cs typeface="Times New Roman" panose="02020603050405020304" pitchFamily="18" charset="0"/>
              </a:rPr>
              <a:t>Judenfrage</a:t>
            </a:r>
            <a:r>
              <a:rPr lang="cs-CZ" sz="1800">
                <a:effectLst/>
                <a:latin typeface="Calibri" panose="020F0502020204030204" pitchFamily="34" charset="0"/>
                <a:ea typeface="Calibri" panose="020F0502020204030204" pitchFamily="34" charset="0"/>
                <a:cs typeface="Times New Roman" panose="02020603050405020304" pitchFamily="18" charset="0"/>
              </a:rPr>
              <a:t> v Praze. </a:t>
            </a:r>
          </a:p>
          <a:p>
            <a:pPr>
              <a:lnSpc>
                <a:spcPct val="120000"/>
              </a:lnSpc>
              <a:spcBef>
                <a:spcPts val="0"/>
              </a:spcBef>
              <a:spcAft>
                <a:spcPts val="0"/>
              </a:spcAft>
            </a:pPr>
            <a:r>
              <a:rPr lang="cs-CZ" sz="1800">
                <a:effectLst/>
                <a:latin typeface="Calibri" panose="020F0502020204030204" pitchFamily="34" charset="0"/>
                <a:ea typeface="Calibri" panose="020F0502020204030204" pitchFamily="34" charset="0"/>
                <a:cs typeface="Times New Roman" panose="02020603050405020304" pitchFamily="18" charset="0"/>
              </a:rPr>
              <a:t>Spory Goebbels/Heydrich, rozdělení pravomocí, výjimka: u propagandy mohlo rozhodovat ještě taky Gestapo, a to se stalo zde. </a:t>
            </a:r>
          </a:p>
          <a:p>
            <a:endParaRPr lang="cs-CZ"/>
          </a:p>
        </p:txBody>
      </p:sp>
    </p:spTree>
    <p:extLst>
      <p:ext uri="{BB962C8B-B14F-4D97-AF65-F5344CB8AC3E}">
        <p14:creationId xmlns:p14="http://schemas.microsoft.com/office/powerpoint/2010/main" val="1422988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408824-B15E-5372-B1F0-8CB721CA1745}"/>
              </a:ext>
            </a:extLst>
          </p:cNvPr>
          <p:cNvSpPr>
            <a:spLocks noGrp="1"/>
          </p:cNvSpPr>
          <p:nvPr>
            <p:ph type="title"/>
          </p:nvPr>
        </p:nvSpPr>
        <p:spPr/>
        <p:txBody>
          <a:bodyPr/>
          <a:lstStyle/>
          <a:p>
            <a:r>
              <a:rPr lang="cs-CZ" sz="1800">
                <a:effectLst/>
                <a:latin typeface="Calibri" panose="020F0502020204030204" pitchFamily="34" charset="0"/>
                <a:ea typeface="Calibri" panose="020F0502020204030204" pitchFamily="34" charset="0"/>
                <a:cs typeface="Times New Roman" panose="02020603050405020304" pitchFamily="18" charset="0"/>
              </a:rPr>
              <a:t>FPS: „ve výrobní komisi doporučeno, aby přerod inženýra byl lépe odůvodněn, aby to nebylo dekadentní. S touto výhradou schváleno, jinak se předpokládá, že by to mohl býti mimořádný film.“ (1940; premiéra leden 1942)</a:t>
            </a:r>
            <a:endParaRPr lang="cs-CZ"/>
          </a:p>
        </p:txBody>
      </p:sp>
      <p:sp>
        <p:nvSpPr>
          <p:cNvPr id="3" name="Zástupný text 2">
            <a:extLst>
              <a:ext uri="{FF2B5EF4-FFF2-40B4-BE49-F238E27FC236}">
                <a16:creationId xmlns:a16="http://schemas.microsoft.com/office/drawing/2014/main" id="{564B679B-D165-A447-65AC-E71F90649ED8}"/>
              </a:ext>
            </a:extLst>
          </p:cNvPr>
          <p:cNvSpPr>
            <a:spLocks noGrp="1"/>
          </p:cNvSpPr>
          <p:nvPr>
            <p:ph type="body" idx="1"/>
          </p:nvPr>
        </p:nvSpPr>
        <p:spPr/>
        <p:txBody>
          <a:bodyPr/>
          <a:lstStyle/>
          <a:p>
            <a:r>
              <a:rPr lang="cs-CZ"/>
              <a:t>Filmové listy</a:t>
            </a:r>
          </a:p>
        </p:txBody>
      </p:sp>
      <p:pic>
        <p:nvPicPr>
          <p:cNvPr id="8" name="Zástupný obsah 7">
            <a:extLst>
              <a:ext uri="{FF2B5EF4-FFF2-40B4-BE49-F238E27FC236}">
                <a16:creationId xmlns:a16="http://schemas.microsoft.com/office/drawing/2014/main" id="{CA38697C-0DD6-0E36-3B1B-5DE39F6BE90F}"/>
              </a:ext>
            </a:extLst>
          </p:cNvPr>
          <p:cNvPicPr>
            <a:picLocks noGrp="1" noChangeAspect="1"/>
          </p:cNvPicPr>
          <p:nvPr>
            <p:ph sz="half" idx="2"/>
          </p:nvPr>
        </p:nvPicPr>
        <p:blipFill>
          <a:blip r:embed="rId2"/>
          <a:stretch>
            <a:fillRect/>
          </a:stretch>
        </p:blipFill>
        <p:spPr>
          <a:xfrm>
            <a:off x="803119" y="3429000"/>
            <a:ext cx="5526082" cy="2406775"/>
          </a:xfrm>
        </p:spPr>
      </p:pic>
      <p:sp>
        <p:nvSpPr>
          <p:cNvPr id="5" name="Zástupný text 4">
            <a:extLst>
              <a:ext uri="{FF2B5EF4-FFF2-40B4-BE49-F238E27FC236}">
                <a16:creationId xmlns:a16="http://schemas.microsoft.com/office/drawing/2014/main" id="{62652738-63DD-EBA9-6A76-CEE0FA3FCF43}"/>
              </a:ext>
            </a:extLst>
          </p:cNvPr>
          <p:cNvSpPr>
            <a:spLocks noGrp="1"/>
          </p:cNvSpPr>
          <p:nvPr>
            <p:ph type="body" sz="quarter" idx="3"/>
          </p:nvPr>
        </p:nvSpPr>
        <p:spPr/>
        <p:txBody>
          <a:bodyPr/>
          <a:lstStyle/>
          <a:p>
            <a:r>
              <a:rPr lang="cs-CZ" err="1"/>
              <a:t>kinorevue</a:t>
            </a:r>
            <a:endParaRPr lang="cs-CZ"/>
          </a:p>
        </p:txBody>
      </p:sp>
      <p:pic>
        <p:nvPicPr>
          <p:cNvPr id="10" name="Zástupný obsah 9">
            <a:extLst>
              <a:ext uri="{FF2B5EF4-FFF2-40B4-BE49-F238E27FC236}">
                <a16:creationId xmlns:a16="http://schemas.microsoft.com/office/drawing/2014/main" id="{BF23CD3A-2051-F72E-4B87-3E80E0D3CA15}"/>
              </a:ext>
            </a:extLst>
          </p:cNvPr>
          <p:cNvPicPr>
            <a:picLocks noGrp="1" noChangeAspect="1"/>
          </p:cNvPicPr>
          <p:nvPr>
            <p:ph sz="quarter" idx="4"/>
          </p:nvPr>
        </p:nvPicPr>
        <p:blipFill>
          <a:blip r:embed="rId3"/>
          <a:stretch>
            <a:fillRect/>
          </a:stretch>
        </p:blipFill>
        <p:spPr>
          <a:xfrm>
            <a:off x="8294584" y="2015231"/>
            <a:ext cx="2637119" cy="4088744"/>
          </a:xfrm>
        </p:spPr>
      </p:pic>
    </p:spTree>
    <p:extLst>
      <p:ext uri="{BB962C8B-B14F-4D97-AF65-F5344CB8AC3E}">
        <p14:creationId xmlns:p14="http://schemas.microsoft.com/office/powerpoint/2010/main" val="21217084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4523EA-AA01-9D31-CAA7-48C945A07822}"/>
              </a:ext>
            </a:extLst>
          </p:cNvPr>
          <p:cNvSpPr>
            <a:spLocks noGrp="1"/>
          </p:cNvSpPr>
          <p:nvPr>
            <p:ph type="title"/>
          </p:nvPr>
        </p:nvSpPr>
        <p:spPr/>
        <p:txBody>
          <a:bodyPr/>
          <a:lstStyle/>
          <a:p>
            <a:r>
              <a:rPr lang="cs-CZ"/>
              <a:t>DRUHY TEST – PREHRADA + Zadání pro 8.3.</a:t>
            </a:r>
          </a:p>
        </p:txBody>
      </p:sp>
      <p:sp>
        <p:nvSpPr>
          <p:cNvPr id="3" name="Zástupný obsah 2">
            <a:extLst>
              <a:ext uri="{FF2B5EF4-FFF2-40B4-BE49-F238E27FC236}">
                <a16:creationId xmlns:a16="http://schemas.microsoft.com/office/drawing/2014/main" id="{F5E537C8-7FA8-7C40-EBF3-5D6F005CE46A}"/>
              </a:ext>
            </a:extLst>
          </p:cNvPr>
          <p:cNvSpPr>
            <a:spLocks noGrp="1"/>
          </p:cNvSpPr>
          <p:nvPr>
            <p:ph idx="1"/>
          </p:nvPr>
        </p:nvSpPr>
        <p:spPr/>
        <p:txBody>
          <a:bodyPr/>
          <a:lstStyle/>
          <a:p>
            <a:r>
              <a:rPr lang="cs-CZ"/>
              <a:t>Bohéma 2</a:t>
            </a:r>
          </a:p>
          <a:p>
            <a:r>
              <a:rPr lang="cs-CZ"/>
              <a:t>Jan </a:t>
            </a:r>
            <a:r>
              <a:rPr lang="cs-CZ" err="1"/>
              <a:t>Cimbura</a:t>
            </a:r>
            <a:endParaRPr lang="cs-CZ"/>
          </a:p>
          <a:p>
            <a:r>
              <a:rPr lang="cs-CZ"/>
              <a:t>Četba: Přípis Václava </a:t>
            </a:r>
            <a:r>
              <a:rPr lang="cs-CZ" err="1"/>
              <a:t>Binovce</a:t>
            </a:r>
            <a:r>
              <a:rPr lang="cs-CZ"/>
              <a:t> Emanuelu Moravcovi</a:t>
            </a:r>
          </a:p>
          <a:p>
            <a:endParaRPr lang="cs-CZ"/>
          </a:p>
        </p:txBody>
      </p:sp>
    </p:spTree>
    <p:extLst>
      <p:ext uri="{BB962C8B-B14F-4D97-AF65-F5344CB8AC3E}">
        <p14:creationId xmlns:p14="http://schemas.microsoft.com/office/powerpoint/2010/main" val="2882698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94AB6D-74AA-9A5E-B1DC-A8B401EF17B5}"/>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B91D087D-C6FC-9E23-6AD2-BE6B1D35045F}"/>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162C5A67-4DA2-794E-C426-2B93E5869BC2}"/>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AA5684F9-DBE8-CE6B-103B-47FDE3150136}"/>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3096CEA6-EEBA-2331-438E-62912E9639E9}"/>
              </a:ext>
            </a:extLst>
          </p:cNvPr>
          <p:cNvSpPr>
            <a:spLocks noGrp="1"/>
          </p:cNvSpPr>
          <p:nvPr>
            <p:ph sz="quarter" idx="4"/>
          </p:nvPr>
        </p:nvSpPr>
        <p:spPr/>
        <p:txBody>
          <a:bodyPr/>
          <a:lstStyle/>
          <a:p>
            <a:endParaRPr lang="cs-CZ"/>
          </a:p>
        </p:txBody>
      </p:sp>
    </p:spTree>
    <p:extLst>
      <p:ext uri="{BB962C8B-B14F-4D97-AF65-F5344CB8AC3E}">
        <p14:creationId xmlns:p14="http://schemas.microsoft.com/office/powerpoint/2010/main" val="215251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kalendárium</a:t>
            </a:r>
            <a:endParaRPr lang="en-GB"/>
          </a:p>
        </p:txBody>
      </p:sp>
      <p:sp>
        <p:nvSpPr>
          <p:cNvPr id="3" name="Zástupný symbol pro text 2"/>
          <p:cNvSpPr>
            <a:spLocks noGrp="1"/>
          </p:cNvSpPr>
          <p:nvPr>
            <p:ph type="body" idx="1"/>
          </p:nvPr>
        </p:nvSpPr>
        <p:spPr/>
        <p:txBody>
          <a:bodyPr/>
          <a:lstStyle/>
          <a:p>
            <a:endParaRPr lang="en-GB"/>
          </a:p>
        </p:txBody>
      </p:sp>
      <p:sp>
        <p:nvSpPr>
          <p:cNvPr id="4" name="Zástupný symbol pro obsah 3"/>
          <p:cNvSpPr>
            <a:spLocks noGrp="1"/>
          </p:cNvSpPr>
          <p:nvPr>
            <p:ph sz="half" idx="2"/>
          </p:nvPr>
        </p:nvSpPr>
        <p:spPr/>
        <p:txBody>
          <a:bodyPr/>
          <a:lstStyle/>
          <a:p>
            <a:r>
              <a:rPr lang="cs-CZ"/>
              <a:t>17. 3. 1939: zásahy české cenzury</a:t>
            </a:r>
          </a:p>
          <a:p>
            <a:r>
              <a:rPr lang="cs-CZ"/>
              <a:t>začátky představení pro německé vojáky a členy NSDAP</a:t>
            </a:r>
          </a:p>
          <a:p>
            <a:r>
              <a:rPr lang="cs-CZ"/>
              <a:t>16. května: ustaveno Ústředí filmového oboru</a:t>
            </a:r>
            <a:endParaRPr lang="en-GB"/>
          </a:p>
        </p:txBody>
      </p:sp>
      <p:sp>
        <p:nvSpPr>
          <p:cNvPr id="5" name="Zástupný symbol pro text 4"/>
          <p:cNvSpPr>
            <a:spLocks noGrp="1"/>
          </p:cNvSpPr>
          <p:nvPr>
            <p:ph type="body" sz="quarter" idx="3"/>
          </p:nvPr>
        </p:nvSpPr>
        <p:spPr/>
        <p:txBody>
          <a:bodyPr/>
          <a:lstStyle/>
          <a:p>
            <a:endParaRPr lang="en-GB"/>
          </a:p>
        </p:txBody>
      </p:sp>
      <p:sp>
        <p:nvSpPr>
          <p:cNvPr id="6" name="Zástupný symbol pro obsah 5"/>
          <p:cNvSpPr>
            <a:spLocks noGrp="1"/>
          </p:cNvSpPr>
          <p:nvPr>
            <p:ph sz="quarter" idx="4"/>
          </p:nvPr>
        </p:nvSpPr>
        <p:spPr/>
        <p:txBody>
          <a:bodyPr/>
          <a:lstStyle/>
          <a:p>
            <a:endParaRPr lang="en-GB"/>
          </a:p>
        </p:txBody>
      </p:sp>
    </p:spTree>
    <p:extLst>
      <p:ext uri="{BB962C8B-B14F-4D97-AF65-F5344CB8AC3E}">
        <p14:creationId xmlns:p14="http://schemas.microsoft.com/office/powerpoint/2010/main" val="30838532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4"/>
            <a:ext cx="10058400" cy="1115476"/>
          </a:xfrm>
        </p:spPr>
        <p:txBody>
          <a:bodyPr>
            <a:noAutofit/>
          </a:bodyPr>
          <a:lstStyle/>
          <a:p>
            <a:r>
              <a:rPr lang="cs-CZ" sz="3600"/>
              <a:t>Film na příští týden: </a:t>
            </a:r>
            <a:br>
              <a:rPr lang="cs-CZ" sz="3600"/>
            </a:br>
            <a:r>
              <a:rPr lang="cs-CZ" sz="3600" b="1"/>
              <a:t>Tulák Macoun (Ladislav Brom, 1939)</a:t>
            </a:r>
            <a:endParaRPr lang="en-GB" sz="3600"/>
          </a:p>
        </p:txBody>
      </p:sp>
      <p:sp>
        <p:nvSpPr>
          <p:cNvPr id="3" name="Zástupný symbol pro obsah 2"/>
          <p:cNvSpPr>
            <a:spLocks noGrp="1"/>
          </p:cNvSpPr>
          <p:nvPr>
            <p:ph idx="1"/>
          </p:nvPr>
        </p:nvSpPr>
        <p:spPr/>
        <p:txBody>
          <a:bodyPr>
            <a:normAutofit/>
          </a:bodyPr>
          <a:lstStyle/>
          <a:p>
            <a:pPr algn="ctr"/>
            <a:endParaRPr lang="en-GB" sz="4000" b="1"/>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940" y="1938347"/>
            <a:ext cx="6038306" cy="4240383"/>
          </a:xfrm>
          <a:prstGeom prst="rect">
            <a:avLst/>
          </a:prstGeom>
        </p:spPr>
      </p:pic>
    </p:spTree>
    <p:extLst>
      <p:ext uri="{BB962C8B-B14F-4D97-AF65-F5344CB8AC3E}">
        <p14:creationId xmlns:p14="http://schemas.microsoft.com/office/powerpoint/2010/main" val="1857004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88BE6C2-1394-9AA9-9B1F-512585E9F0AD}"/>
              </a:ext>
            </a:extLst>
          </p:cNvPr>
          <p:cNvSpPr>
            <a:spLocks noGrp="1"/>
          </p:cNvSpPr>
          <p:nvPr>
            <p:ph type="title"/>
          </p:nvPr>
        </p:nvSpPr>
        <p:spPr/>
        <p:txBody>
          <a:bodyPr/>
          <a:lstStyle/>
          <a:p>
            <a:endParaRPr lang="cs-CZ"/>
          </a:p>
        </p:txBody>
      </p:sp>
      <p:sp>
        <p:nvSpPr>
          <p:cNvPr id="6" name="Zástupný obsah 5">
            <a:extLst>
              <a:ext uri="{FF2B5EF4-FFF2-40B4-BE49-F238E27FC236}">
                <a16:creationId xmlns:a16="http://schemas.microsoft.com/office/drawing/2014/main" id="{28A6AD88-E35C-78CF-F9C2-A71234487CF0}"/>
              </a:ext>
            </a:extLst>
          </p:cNvPr>
          <p:cNvSpPr>
            <a:spLocks noGrp="1"/>
          </p:cNvSpPr>
          <p:nvPr>
            <p:ph idx="1"/>
          </p:nvPr>
        </p:nvSpPr>
        <p:spPr/>
        <p:txBody>
          <a:bodyPr/>
          <a:lstStyle/>
          <a:p>
            <a:r>
              <a:rPr lang="cs-CZ" dirty="0"/>
              <a:t>Filmový průmysl v okupovaných zemích</a:t>
            </a:r>
          </a:p>
          <a:p>
            <a:r>
              <a:rPr lang="cs-CZ" dirty="0"/>
              <a:t>Dobové filmy: (Krise), Tulák Macoun, Velká přehrada, Jan </a:t>
            </a:r>
            <a:r>
              <a:rPr lang="cs-CZ" dirty="0" err="1"/>
              <a:t>Cimbura</a:t>
            </a:r>
            <a:r>
              <a:rPr lang="cs-CZ" dirty="0"/>
              <a:t>, </a:t>
            </a:r>
            <a:r>
              <a:rPr lang="cs-CZ" b="1" dirty="0"/>
              <a:t>Madla zpívá Evropě, Těžký život dobrodruha, Babička, </a:t>
            </a:r>
            <a:r>
              <a:rPr lang="cs-CZ" sz="1600" i="1" dirty="0"/>
              <a:t>Ryba na suchu, </a:t>
            </a:r>
            <a:r>
              <a:rPr lang="cs-CZ" b="1" dirty="0"/>
              <a:t>Maskovaná milenka, Štěstí pro dva, Noční motýl</a:t>
            </a:r>
          </a:p>
          <a:p>
            <a:r>
              <a:rPr lang="cs-CZ" dirty="0"/>
              <a:t>Současná produkce: </a:t>
            </a:r>
            <a:r>
              <a:rPr lang="cs-CZ" b="1" dirty="0"/>
              <a:t>Bohéma 1-6</a:t>
            </a:r>
            <a:r>
              <a:rPr lang="cs-CZ" dirty="0"/>
              <a:t>, Film lež, </a:t>
            </a:r>
            <a:r>
              <a:rPr lang="cs-CZ" b="1" dirty="0"/>
              <a:t>Zkáza krásou, Lída Baarová, Protektor</a:t>
            </a:r>
          </a:p>
        </p:txBody>
      </p:sp>
    </p:spTree>
    <p:extLst>
      <p:ext uri="{BB962C8B-B14F-4D97-AF65-F5344CB8AC3E}">
        <p14:creationId xmlns:p14="http://schemas.microsoft.com/office/powerpoint/2010/main" val="41011524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Výběrová literatura</a:t>
            </a:r>
            <a:endParaRPr lang="en-GB"/>
          </a:p>
        </p:txBody>
      </p:sp>
      <p:sp>
        <p:nvSpPr>
          <p:cNvPr id="3" name="Zástupný symbol pro obsah 2"/>
          <p:cNvSpPr>
            <a:spLocks noGrp="1"/>
          </p:cNvSpPr>
          <p:nvPr>
            <p:ph idx="1"/>
          </p:nvPr>
        </p:nvSpPr>
        <p:spPr/>
        <p:txBody>
          <a:bodyPr/>
          <a:lstStyle/>
          <a:p>
            <a:r>
              <a:rPr lang="cs-CZ" err="1"/>
              <a:t>Winkel</a:t>
            </a:r>
            <a:r>
              <a:rPr lang="cs-CZ"/>
              <a:t>, </a:t>
            </a:r>
            <a:r>
              <a:rPr lang="cs-CZ" err="1"/>
              <a:t>Roel</a:t>
            </a:r>
            <a:r>
              <a:rPr lang="cs-CZ"/>
              <a:t> </a:t>
            </a:r>
            <a:r>
              <a:rPr lang="cs-CZ" err="1"/>
              <a:t>Vande</a:t>
            </a:r>
            <a:r>
              <a:rPr lang="cs-CZ"/>
              <a:t>: </a:t>
            </a:r>
            <a:r>
              <a:rPr lang="cs-CZ" err="1"/>
              <a:t>Nazi</a:t>
            </a:r>
            <a:r>
              <a:rPr lang="cs-CZ"/>
              <a:t> </a:t>
            </a:r>
            <a:r>
              <a:rPr lang="cs-CZ" err="1"/>
              <a:t>Newsreels</a:t>
            </a:r>
            <a:r>
              <a:rPr lang="cs-CZ"/>
              <a:t> in </a:t>
            </a:r>
            <a:r>
              <a:rPr lang="cs-CZ" err="1"/>
              <a:t>Europe</a:t>
            </a:r>
            <a:r>
              <a:rPr lang="cs-CZ"/>
              <a:t>, 1939-1945: </a:t>
            </a:r>
            <a:r>
              <a:rPr lang="cs-CZ" err="1"/>
              <a:t>the</a:t>
            </a:r>
            <a:r>
              <a:rPr lang="cs-CZ"/>
              <a:t> many </a:t>
            </a:r>
            <a:r>
              <a:rPr lang="cs-CZ" err="1"/>
              <a:t>faces</a:t>
            </a:r>
            <a:r>
              <a:rPr lang="cs-CZ"/>
              <a:t> </a:t>
            </a:r>
            <a:r>
              <a:rPr lang="cs-CZ" err="1"/>
              <a:t>of</a:t>
            </a:r>
            <a:r>
              <a:rPr lang="cs-CZ"/>
              <a:t> </a:t>
            </a:r>
            <a:r>
              <a:rPr lang="cs-CZ" err="1"/>
              <a:t>UFA´s</a:t>
            </a:r>
            <a:r>
              <a:rPr lang="cs-CZ"/>
              <a:t> </a:t>
            </a:r>
            <a:r>
              <a:rPr lang="cs-CZ" err="1"/>
              <a:t>foreign</a:t>
            </a:r>
            <a:r>
              <a:rPr lang="cs-CZ"/>
              <a:t> </a:t>
            </a:r>
            <a:r>
              <a:rPr lang="cs-CZ" err="1"/>
              <a:t>weekly</a:t>
            </a:r>
            <a:r>
              <a:rPr lang="cs-CZ"/>
              <a:t> </a:t>
            </a:r>
            <a:r>
              <a:rPr lang="cs-CZ" err="1"/>
              <a:t>newsreel</a:t>
            </a:r>
            <a:r>
              <a:rPr lang="cs-CZ"/>
              <a:t> (</a:t>
            </a:r>
            <a:r>
              <a:rPr lang="cs-CZ" err="1"/>
              <a:t>Auslandstonwoche</a:t>
            </a:r>
            <a:r>
              <a:rPr lang="cs-CZ"/>
              <a:t>) versus </a:t>
            </a:r>
            <a:r>
              <a:rPr lang="cs-CZ" err="1"/>
              <a:t>German´s</a:t>
            </a:r>
            <a:r>
              <a:rPr lang="cs-CZ"/>
              <a:t> </a:t>
            </a:r>
            <a:r>
              <a:rPr lang="cs-CZ" err="1"/>
              <a:t>weekly</a:t>
            </a:r>
            <a:r>
              <a:rPr lang="cs-CZ"/>
              <a:t> </a:t>
            </a:r>
            <a:r>
              <a:rPr lang="cs-CZ" err="1"/>
              <a:t>newsreel</a:t>
            </a:r>
            <a:r>
              <a:rPr lang="cs-CZ"/>
              <a:t> (</a:t>
            </a:r>
            <a:r>
              <a:rPr lang="cs-CZ" err="1"/>
              <a:t>Deutsche</a:t>
            </a:r>
            <a:r>
              <a:rPr lang="cs-CZ"/>
              <a:t> </a:t>
            </a:r>
            <a:r>
              <a:rPr lang="cs-CZ" err="1"/>
              <a:t>Wochenschau</a:t>
            </a:r>
            <a:r>
              <a:rPr lang="cs-CZ"/>
              <a:t>). </a:t>
            </a:r>
            <a:r>
              <a:rPr lang="cs-CZ" i="1" err="1"/>
              <a:t>Historical</a:t>
            </a:r>
            <a:r>
              <a:rPr lang="cs-CZ" i="1"/>
              <a:t> </a:t>
            </a:r>
            <a:r>
              <a:rPr lang="cs-CZ" i="1" err="1"/>
              <a:t>Journal</a:t>
            </a:r>
            <a:r>
              <a:rPr lang="cs-CZ" i="1"/>
              <a:t> </a:t>
            </a:r>
            <a:r>
              <a:rPr lang="cs-CZ" i="1" err="1"/>
              <a:t>of</a:t>
            </a:r>
            <a:r>
              <a:rPr lang="cs-CZ" i="1"/>
              <a:t> Film, </a:t>
            </a:r>
            <a:r>
              <a:rPr lang="cs-CZ" i="1" err="1"/>
              <a:t>Radio</a:t>
            </a:r>
            <a:r>
              <a:rPr lang="cs-CZ" i="1"/>
              <a:t> and </a:t>
            </a:r>
            <a:r>
              <a:rPr lang="cs-CZ" i="1" err="1"/>
              <a:t>Television</a:t>
            </a:r>
            <a:r>
              <a:rPr lang="cs-CZ"/>
              <a:t> 24, č. 1, 2004, s. 5-34</a:t>
            </a:r>
            <a:endParaRPr lang="en-GB"/>
          </a:p>
          <a:p>
            <a:r>
              <a:rPr lang="cs-CZ"/>
              <a:t>Zeman, Pavel: Týdeník Aktualita. České filmové zpravodajství na začátku druhé světové války. In: Iluminace. Časopis pro teorii, historii a estetiku filmu. Praha : Národní filmový archiv 9, č. 4, (1997) s. 67-90</a:t>
            </a:r>
            <a:endParaRPr lang="en-GB"/>
          </a:p>
          <a:p>
            <a:r>
              <a:rPr lang="cs-CZ" err="1"/>
              <a:t>Margry</a:t>
            </a:r>
            <a:r>
              <a:rPr lang="cs-CZ"/>
              <a:t>, Karel: Filmové týdeníky v okupovaném Československu. Karel Pečený a jeho společnost Aktualita. Iluminace. Časopis pro teorii, historii a estetiku filmu. 21, č. 2, (2009,) s. 83-134</a:t>
            </a:r>
            <a:endParaRPr lang="en-GB"/>
          </a:p>
          <a:p>
            <a:r>
              <a:rPr lang="cs-CZ" err="1"/>
              <a:t>Dassanowsky</a:t>
            </a:r>
            <a:r>
              <a:rPr lang="cs-CZ"/>
              <a:t>, Robert von: </a:t>
            </a:r>
            <a:r>
              <a:rPr lang="cs-CZ" err="1"/>
              <a:t>Screening</a:t>
            </a:r>
            <a:r>
              <a:rPr lang="cs-CZ"/>
              <a:t> Transcendence: </a:t>
            </a:r>
            <a:r>
              <a:rPr lang="cs-CZ" err="1"/>
              <a:t>Austria´s</a:t>
            </a:r>
            <a:r>
              <a:rPr lang="cs-CZ"/>
              <a:t> </a:t>
            </a:r>
            <a:r>
              <a:rPr lang="cs-CZ" i="1" err="1"/>
              <a:t>Emigrantenfilm</a:t>
            </a:r>
            <a:r>
              <a:rPr lang="cs-CZ"/>
              <a:t> and </a:t>
            </a:r>
            <a:r>
              <a:rPr lang="cs-CZ" err="1"/>
              <a:t>the</a:t>
            </a:r>
            <a:r>
              <a:rPr lang="cs-CZ"/>
              <a:t> </a:t>
            </a:r>
            <a:r>
              <a:rPr lang="cs-CZ" err="1"/>
              <a:t>Construction</a:t>
            </a:r>
            <a:r>
              <a:rPr lang="cs-CZ"/>
              <a:t> </a:t>
            </a:r>
            <a:r>
              <a:rPr lang="cs-CZ" err="1"/>
              <a:t>of</a:t>
            </a:r>
            <a:r>
              <a:rPr lang="cs-CZ"/>
              <a:t> </a:t>
            </a:r>
            <a:r>
              <a:rPr lang="cs-CZ" err="1"/>
              <a:t>an</a:t>
            </a:r>
            <a:r>
              <a:rPr lang="cs-CZ"/>
              <a:t> </a:t>
            </a:r>
            <a:r>
              <a:rPr lang="cs-CZ" err="1"/>
              <a:t>Austrofascist</a:t>
            </a:r>
            <a:r>
              <a:rPr lang="cs-CZ"/>
              <a:t> Identity in </a:t>
            </a:r>
            <a:r>
              <a:rPr lang="cs-CZ" i="1" err="1"/>
              <a:t>Singende</a:t>
            </a:r>
            <a:r>
              <a:rPr lang="cs-CZ" i="1"/>
              <a:t> </a:t>
            </a:r>
            <a:r>
              <a:rPr lang="cs-CZ" i="1" err="1"/>
              <a:t>Jugend</a:t>
            </a:r>
            <a:r>
              <a:rPr lang="cs-CZ"/>
              <a:t>. </a:t>
            </a:r>
            <a:r>
              <a:rPr lang="cs-CZ" i="1" err="1"/>
              <a:t>Austrian</a:t>
            </a:r>
            <a:r>
              <a:rPr lang="cs-CZ" i="1"/>
              <a:t> </a:t>
            </a:r>
            <a:r>
              <a:rPr lang="cs-CZ" i="1" err="1"/>
              <a:t>History</a:t>
            </a:r>
            <a:r>
              <a:rPr lang="cs-CZ" i="1"/>
              <a:t> </a:t>
            </a:r>
            <a:r>
              <a:rPr lang="cs-CZ" i="1" err="1"/>
              <a:t>Yearbook</a:t>
            </a:r>
            <a:r>
              <a:rPr lang="cs-CZ"/>
              <a:t> 39, 2008, s. 157-175</a:t>
            </a:r>
            <a:endParaRPr lang="en-GB"/>
          </a:p>
        </p:txBody>
      </p:sp>
    </p:spTree>
    <p:extLst>
      <p:ext uri="{BB962C8B-B14F-4D97-AF65-F5344CB8AC3E}">
        <p14:creationId xmlns:p14="http://schemas.microsoft.com/office/powerpoint/2010/main" val="486528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9B2643-7149-4D98-A1DC-C69A18CA325D}"/>
              </a:ext>
            </a:extLst>
          </p:cNvPr>
          <p:cNvSpPr>
            <a:spLocks noGrp="1"/>
          </p:cNvSpPr>
          <p:nvPr>
            <p:ph type="title"/>
          </p:nvPr>
        </p:nvSpPr>
        <p:spPr/>
        <p:txBody>
          <a:bodyPr/>
          <a:lstStyle/>
          <a:p>
            <a:endParaRPr lang="cs-CZ"/>
          </a:p>
        </p:txBody>
      </p:sp>
      <p:pic>
        <p:nvPicPr>
          <p:cNvPr id="6" name="Zástupný obsah 5">
            <a:extLst>
              <a:ext uri="{FF2B5EF4-FFF2-40B4-BE49-F238E27FC236}">
                <a16:creationId xmlns:a16="http://schemas.microsoft.com/office/drawing/2014/main" id="{37F5D744-23C7-4981-A82B-225A827771A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57797" y="1846263"/>
            <a:ext cx="3017043" cy="4022725"/>
          </a:xfrm>
        </p:spPr>
      </p:pic>
      <p:pic>
        <p:nvPicPr>
          <p:cNvPr id="8" name="Zástupný obsah 7" descr="Obsah obrázku text&#10;&#10;Popis byl vytvořen automaticky">
            <a:extLst>
              <a:ext uri="{FF2B5EF4-FFF2-40B4-BE49-F238E27FC236}">
                <a16:creationId xmlns:a16="http://schemas.microsoft.com/office/drawing/2014/main" id="{87B8B26E-263D-4E42-88BC-B09F1C0F252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78279" y="1846263"/>
            <a:ext cx="3017043" cy="4022725"/>
          </a:xfrm>
        </p:spPr>
      </p:pic>
    </p:spTree>
    <p:extLst>
      <p:ext uri="{BB962C8B-B14F-4D97-AF65-F5344CB8AC3E}">
        <p14:creationId xmlns:p14="http://schemas.microsoft.com/office/powerpoint/2010/main" val="41338429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Alice „Babs“ Nilson</a:t>
            </a:r>
            <a:endParaRPr lang="en-GB"/>
          </a:p>
        </p:txBody>
      </p:sp>
      <p:pic>
        <p:nvPicPr>
          <p:cNvPr id="6" name="Zástupný obsah 5" descr="Obsah obrázku text, osoba, staré, pózování&#10;&#10;Popis byl vytvořen automaticky">
            <a:extLst>
              <a:ext uri="{FF2B5EF4-FFF2-40B4-BE49-F238E27FC236}">
                <a16:creationId xmlns:a16="http://schemas.microsoft.com/office/drawing/2014/main" id="{0F3AB2D8-277F-4D4B-B2DE-B9925C65FD9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94642" y="1822214"/>
            <a:ext cx="3214055" cy="4111001"/>
          </a:xfrm>
        </p:spPr>
      </p:pic>
      <p:sp>
        <p:nvSpPr>
          <p:cNvPr id="4" name="Zástupný symbol pro obsah 3"/>
          <p:cNvSpPr>
            <a:spLocks noGrp="1"/>
          </p:cNvSpPr>
          <p:nvPr>
            <p:ph sz="half" idx="2"/>
          </p:nvPr>
        </p:nvSpPr>
        <p:spPr/>
        <p:txBody>
          <a:bodyPr/>
          <a:lstStyle/>
          <a:p>
            <a:endParaRPr lang="en-GB"/>
          </a:p>
        </p:txBody>
      </p:sp>
      <p:pic>
        <p:nvPicPr>
          <p:cNvPr id="8" name="Obrázek 7">
            <a:extLst>
              <a:ext uri="{FF2B5EF4-FFF2-40B4-BE49-F238E27FC236}">
                <a16:creationId xmlns:a16="http://schemas.microsoft.com/office/drawing/2014/main" id="{E99E18F8-8528-42C4-B684-A071CF3A9816}"/>
              </a:ext>
            </a:extLst>
          </p:cNvPr>
          <p:cNvPicPr>
            <a:picLocks noChangeAspect="1"/>
          </p:cNvPicPr>
          <p:nvPr/>
        </p:nvPicPr>
        <p:blipFill>
          <a:blip r:embed="rId3"/>
          <a:stretch>
            <a:fillRect/>
          </a:stretch>
        </p:blipFill>
        <p:spPr>
          <a:xfrm>
            <a:off x="531711" y="1750142"/>
            <a:ext cx="5423198" cy="4587823"/>
          </a:xfrm>
          <a:prstGeom prst="rect">
            <a:avLst/>
          </a:prstGeom>
        </p:spPr>
      </p:pic>
    </p:spTree>
    <p:extLst>
      <p:ext uri="{BB962C8B-B14F-4D97-AF65-F5344CB8AC3E}">
        <p14:creationId xmlns:p14="http://schemas.microsoft.com/office/powerpoint/2010/main" val="35007228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D55F6C58-76A9-C081-C7DF-E378029FFF7C}"/>
              </a:ext>
            </a:extLst>
          </p:cNvPr>
          <p:cNvSpPr>
            <a:spLocks noGrp="1"/>
          </p:cNvSpPr>
          <p:nvPr>
            <p:ph type="title"/>
          </p:nvPr>
        </p:nvSpPr>
        <p:spPr/>
        <p:txBody>
          <a:bodyPr/>
          <a:lstStyle/>
          <a:p>
            <a:r>
              <a:rPr lang="cs-CZ"/>
              <a:t>Zadání </a:t>
            </a:r>
          </a:p>
        </p:txBody>
      </p:sp>
      <p:sp>
        <p:nvSpPr>
          <p:cNvPr id="6" name="Zástupný obsah 5">
            <a:extLst>
              <a:ext uri="{FF2B5EF4-FFF2-40B4-BE49-F238E27FC236}">
                <a16:creationId xmlns:a16="http://schemas.microsoft.com/office/drawing/2014/main" id="{508AC7BB-341F-763F-0406-B3352232ACAF}"/>
              </a:ext>
            </a:extLst>
          </p:cNvPr>
          <p:cNvSpPr>
            <a:spLocks noGrp="1"/>
          </p:cNvSpPr>
          <p:nvPr>
            <p:ph idx="1"/>
          </p:nvPr>
        </p:nvSpPr>
        <p:spPr/>
        <p:txBody>
          <a:bodyPr/>
          <a:lstStyle/>
          <a:p>
            <a:r>
              <a:rPr lang="cs-CZ" dirty="0"/>
              <a:t>Film 1: Madla zpívá Evropě</a:t>
            </a:r>
          </a:p>
          <a:p>
            <a:r>
              <a:rPr lang="cs-CZ" dirty="0"/>
              <a:t>Film 2: Bohéma 3</a:t>
            </a:r>
          </a:p>
          <a:p>
            <a:r>
              <a:rPr lang="cs-CZ" dirty="0"/>
              <a:t>Četba: Zápis přátelské schůzky filmových tvůrčích pracovníků s panem ministrem Dr. Jaroslavem Kratochvílem, konané dne 7. července 1941. Iluminace 11, 1999, č. 2</a:t>
            </a:r>
          </a:p>
        </p:txBody>
      </p:sp>
    </p:spTree>
    <p:extLst>
      <p:ext uri="{BB962C8B-B14F-4D97-AF65-F5344CB8AC3E}">
        <p14:creationId xmlns:p14="http://schemas.microsoft.com/office/powerpoint/2010/main" val="1316975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C079B82-E2E1-2311-B558-E0E3ADA795FA}"/>
              </a:ext>
            </a:extLst>
          </p:cNvPr>
          <p:cNvSpPr>
            <a:spLocks noGrp="1"/>
          </p:cNvSpPr>
          <p:nvPr>
            <p:ph idx="1"/>
          </p:nvPr>
        </p:nvSpPr>
        <p:spPr/>
        <p:txBody>
          <a:bodyPr/>
          <a:lstStyle/>
          <a:p>
            <a:r>
              <a:rPr lang="cs-CZ" sz="2400">
                <a:solidFill>
                  <a:srgbClr val="FF0000"/>
                </a:solidFill>
              </a:rPr>
              <a:t>Polsko/Generální gouvernement; kinematografie, kina, produkce; osudy Jana </a:t>
            </a:r>
            <a:r>
              <a:rPr lang="cs-CZ" sz="2400" err="1">
                <a:solidFill>
                  <a:srgbClr val="FF0000"/>
                </a:solidFill>
              </a:rPr>
              <a:t>Fethkeho</a:t>
            </a:r>
            <a:r>
              <a:rPr lang="cs-CZ" sz="2400">
                <a:solidFill>
                  <a:srgbClr val="FF0000"/>
                </a:solidFill>
              </a:rPr>
              <a:t> </a:t>
            </a:r>
          </a:p>
          <a:p>
            <a:r>
              <a:rPr lang="cs-CZ" sz="2400">
                <a:solidFill>
                  <a:srgbClr val="FF0000"/>
                </a:solidFill>
              </a:rPr>
              <a:t>Arizace</a:t>
            </a:r>
          </a:p>
          <a:p>
            <a:r>
              <a:rPr lang="cs-CZ" sz="2400">
                <a:solidFill>
                  <a:srgbClr val="FF0000"/>
                </a:solidFill>
              </a:rPr>
              <a:t>Antisemitismus</a:t>
            </a:r>
          </a:p>
          <a:p>
            <a:endParaRPr lang="cs-CZ"/>
          </a:p>
        </p:txBody>
      </p:sp>
    </p:spTree>
    <p:extLst>
      <p:ext uri="{BB962C8B-B14F-4D97-AF65-F5344CB8AC3E}">
        <p14:creationId xmlns:p14="http://schemas.microsoft.com/office/powerpoint/2010/main" val="991092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sp>
        <p:nvSpPr>
          <p:cNvPr id="3" name="Zástupný symbol pro text 2"/>
          <p:cNvSpPr>
            <a:spLocks noGrp="1"/>
          </p:cNvSpPr>
          <p:nvPr>
            <p:ph type="body" idx="1"/>
          </p:nvPr>
        </p:nvSpPr>
        <p:spPr/>
        <p:txBody>
          <a:bodyPr/>
          <a:lstStyle/>
          <a:p>
            <a:endParaRPr lang="en-GB"/>
          </a:p>
        </p:txBody>
      </p:sp>
      <p:sp>
        <p:nvSpPr>
          <p:cNvPr id="5" name="Zástupný symbol pro text 4"/>
          <p:cNvSpPr>
            <a:spLocks noGrp="1"/>
          </p:cNvSpPr>
          <p:nvPr>
            <p:ph type="body" sz="quarter" idx="3"/>
          </p:nvPr>
        </p:nvSpPr>
        <p:spPr/>
        <p:txBody>
          <a:bodyPr/>
          <a:lstStyle/>
          <a:p>
            <a:endParaRPr lang="en-GB"/>
          </a:p>
        </p:txBody>
      </p:sp>
      <p:sp>
        <p:nvSpPr>
          <p:cNvPr id="6" name="Zástupný symbol pro obsah 5"/>
          <p:cNvSpPr>
            <a:spLocks noGrp="1"/>
          </p:cNvSpPr>
          <p:nvPr>
            <p:ph sz="quarter" idx="4"/>
          </p:nvPr>
        </p:nvSpPr>
        <p:spPr/>
        <p:txBody>
          <a:bodyPr/>
          <a:lstStyle/>
          <a:p>
            <a:endParaRPr lang="en-GB"/>
          </a:p>
        </p:txBody>
      </p:sp>
      <p:pic>
        <p:nvPicPr>
          <p:cNvPr id="7" name="Zástupný symbol pro obsah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490732" y="195773"/>
            <a:ext cx="4967467" cy="5948170"/>
          </a:xfrm>
        </p:spPr>
      </p:pic>
    </p:spTree>
    <p:extLst>
      <p:ext uri="{BB962C8B-B14F-4D97-AF65-F5344CB8AC3E}">
        <p14:creationId xmlns:p14="http://schemas.microsoft.com/office/powerpoint/2010/main" val="15014931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Polsko</a:t>
            </a:r>
            <a:endParaRPr lang="en-GB"/>
          </a:p>
        </p:txBody>
      </p:sp>
      <p:sp>
        <p:nvSpPr>
          <p:cNvPr id="3" name="Zástupný symbol pro text 2"/>
          <p:cNvSpPr>
            <a:spLocks noGrp="1"/>
          </p:cNvSpPr>
          <p:nvPr>
            <p:ph type="body" idx="1"/>
          </p:nvPr>
        </p:nvSpPr>
        <p:spPr/>
        <p:txBody>
          <a:bodyPr/>
          <a:lstStyle/>
          <a:p>
            <a:r>
              <a:rPr lang="cs-CZ"/>
              <a:t>Polsko-německé koprodukce ve 30. letech</a:t>
            </a:r>
            <a:endParaRPr lang="en-GB"/>
          </a:p>
        </p:txBody>
      </p:sp>
      <p:sp>
        <p:nvSpPr>
          <p:cNvPr id="4" name="Zástupný symbol pro obsah 3"/>
          <p:cNvSpPr>
            <a:spLocks noGrp="1"/>
          </p:cNvSpPr>
          <p:nvPr>
            <p:ph sz="half" idx="2"/>
          </p:nvPr>
        </p:nvSpPr>
        <p:spPr>
          <a:xfrm>
            <a:off x="813816" y="2628054"/>
            <a:ext cx="3813048" cy="3378200"/>
          </a:xfrm>
        </p:spPr>
        <p:txBody>
          <a:bodyPr/>
          <a:lstStyle/>
          <a:p>
            <a:r>
              <a:rPr lang="cs-CZ"/>
              <a:t>August der </a:t>
            </a:r>
            <a:r>
              <a:rPr lang="cs-CZ" err="1"/>
              <a:t>Starke</a:t>
            </a:r>
            <a:r>
              <a:rPr lang="cs-CZ"/>
              <a:t> (Paul </a:t>
            </a:r>
            <a:r>
              <a:rPr lang="cs-CZ" err="1"/>
              <a:t>Wegener</a:t>
            </a:r>
            <a:r>
              <a:rPr lang="cs-CZ"/>
              <a:t>, Stanislaw </a:t>
            </a:r>
            <a:r>
              <a:rPr lang="cs-CZ" err="1"/>
              <a:t>Wasylewski</a:t>
            </a:r>
            <a:r>
              <a:rPr lang="cs-CZ"/>
              <a:t>; 1936)</a:t>
            </a:r>
            <a:endParaRPr lang="en-GB"/>
          </a:p>
          <a:p>
            <a:r>
              <a:rPr lang="cs-CZ" err="1"/>
              <a:t>Ritt</a:t>
            </a:r>
            <a:r>
              <a:rPr lang="cs-CZ"/>
              <a:t> in </a:t>
            </a:r>
            <a:r>
              <a:rPr lang="cs-CZ" err="1"/>
              <a:t>die</a:t>
            </a:r>
            <a:r>
              <a:rPr lang="cs-CZ"/>
              <a:t> </a:t>
            </a:r>
            <a:r>
              <a:rPr lang="cs-CZ" err="1"/>
              <a:t>Freiheit</a:t>
            </a:r>
            <a:r>
              <a:rPr lang="cs-CZ"/>
              <a:t> (Karl Hartl; 1937)</a:t>
            </a:r>
            <a:endParaRPr lang="en-GB"/>
          </a:p>
          <a:p>
            <a:r>
              <a:rPr lang="cs-CZ" err="1"/>
              <a:t>Abenteuer</a:t>
            </a:r>
            <a:r>
              <a:rPr lang="cs-CZ"/>
              <a:t> </a:t>
            </a:r>
            <a:r>
              <a:rPr lang="cs-CZ" err="1"/>
              <a:t>im</a:t>
            </a:r>
            <a:r>
              <a:rPr lang="cs-CZ"/>
              <a:t> </a:t>
            </a:r>
            <a:r>
              <a:rPr lang="cs-CZ" err="1"/>
              <a:t>Warschau</a:t>
            </a:r>
            <a:r>
              <a:rPr lang="cs-CZ"/>
              <a:t> (Carl </a:t>
            </a:r>
            <a:r>
              <a:rPr lang="cs-CZ" err="1"/>
              <a:t>Boese</a:t>
            </a:r>
            <a:r>
              <a:rPr lang="cs-CZ"/>
              <a:t>; 1938)</a:t>
            </a:r>
            <a:endParaRPr lang="en-GB"/>
          </a:p>
        </p:txBody>
      </p:sp>
      <p:sp>
        <p:nvSpPr>
          <p:cNvPr id="5" name="Zástupný symbol pro text 4"/>
          <p:cNvSpPr>
            <a:spLocks noGrp="1"/>
          </p:cNvSpPr>
          <p:nvPr>
            <p:ph type="body" sz="quarter" idx="3"/>
          </p:nvPr>
        </p:nvSpPr>
        <p:spPr/>
        <p:txBody>
          <a:bodyPr/>
          <a:lstStyle/>
          <a:p>
            <a:endParaRPr lang="en-GB"/>
          </a:p>
        </p:txBody>
      </p:sp>
      <p:pic>
        <p:nvPicPr>
          <p:cNvPr id="7" name="Zástupný symbol pro obsah 6"/>
          <p:cNvPicPr>
            <a:picLocks noGrp="1" noChangeAspect="1"/>
          </p:cNvPicPr>
          <p:nvPr>
            <p:ph sz="quarter" idx="4"/>
          </p:nvPr>
        </p:nvPicPr>
        <p:blipFill>
          <a:blip r:embed="rId2"/>
          <a:stretch>
            <a:fillRect/>
          </a:stretch>
        </p:blipFill>
        <p:spPr>
          <a:xfrm>
            <a:off x="4679112" y="2637727"/>
            <a:ext cx="2291232" cy="3378200"/>
          </a:xfrm>
          <a:prstGeom prst="rect">
            <a:avLst/>
          </a:prstGeom>
        </p:spPr>
      </p:pic>
      <p:pic>
        <p:nvPicPr>
          <p:cNvPr id="9" name="Obrázek 8"/>
          <p:cNvPicPr>
            <a:picLocks noChangeAspect="1"/>
          </p:cNvPicPr>
          <p:nvPr/>
        </p:nvPicPr>
        <p:blipFill>
          <a:blip r:embed="rId3"/>
          <a:stretch>
            <a:fillRect/>
          </a:stretch>
        </p:blipFill>
        <p:spPr>
          <a:xfrm>
            <a:off x="9674733" y="2574659"/>
            <a:ext cx="2203323" cy="3352367"/>
          </a:xfrm>
          <a:prstGeom prst="rect">
            <a:avLst/>
          </a:prstGeom>
        </p:spPr>
      </p:pic>
      <p:pic>
        <p:nvPicPr>
          <p:cNvPr id="10" name="Obrázek 9"/>
          <p:cNvPicPr>
            <a:picLocks noChangeAspect="1"/>
          </p:cNvPicPr>
          <p:nvPr/>
        </p:nvPicPr>
        <p:blipFill>
          <a:blip r:embed="rId4"/>
          <a:stretch>
            <a:fillRect/>
          </a:stretch>
        </p:blipFill>
        <p:spPr>
          <a:xfrm>
            <a:off x="7018973" y="2617760"/>
            <a:ext cx="2490788" cy="3369083"/>
          </a:xfrm>
          <a:prstGeom prst="rect">
            <a:avLst/>
          </a:prstGeom>
        </p:spPr>
      </p:pic>
    </p:spTree>
    <p:extLst>
      <p:ext uri="{BB962C8B-B14F-4D97-AF65-F5344CB8AC3E}">
        <p14:creationId xmlns:p14="http://schemas.microsoft.com/office/powerpoint/2010/main" val="16364132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3"/>
            <a:ext cx="6309360" cy="1450757"/>
          </a:xfrm>
        </p:spPr>
        <p:txBody>
          <a:bodyPr>
            <a:normAutofit fontScale="90000"/>
          </a:bodyPr>
          <a:lstStyle/>
          <a:p>
            <a:r>
              <a:rPr lang="cs-CZ" sz="3600" b="1"/>
              <a:t>Generální gouvernement (</a:t>
            </a:r>
            <a:r>
              <a:rPr lang="cs-CZ" sz="3600" b="1" i="1" err="1"/>
              <a:t>Generalgouvernement</a:t>
            </a:r>
            <a:r>
              <a:rPr lang="cs-CZ" sz="3600" b="1" i="1"/>
              <a:t> </a:t>
            </a:r>
            <a:r>
              <a:rPr lang="cs-CZ" sz="3600" b="1" i="1" err="1"/>
              <a:t>für</a:t>
            </a:r>
            <a:r>
              <a:rPr lang="cs-CZ" sz="3600" b="1" i="1"/>
              <a:t> </a:t>
            </a:r>
            <a:r>
              <a:rPr lang="cs-CZ" sz="3600" b="1" i="1" err="1"/>
              <a:t>die</a:t>
            </a:r>
            <a:r>
              <a:rPr lang="cs-CZ" sz="3600" b="1" i="1"/>
              <a:t> </a:t>
            </a:r>
            <a:r>
              <a:rPr lang="cs-CZ" sz="3600" b="1" i="1" err="1"/>
              <a:t>besetzten</a:t>
            </a:r>
            <a:r>
              <a:rPr lang="cs-CZ" sz="3600" b="1" i="1"/>
              <a:t> </a:t>
            </a:r>
            <a:r>
              <a:rPr lang="cs-CZ" sz="3600" b="1" i="1" err="1"/>
              <a:t>polnischen</a:t>
            </a:r>
            <a:r>
              <a:rPr lang="cs-CZ" sz="3600" b="1" i="1"/>
              <a:t> </a:t>
            </a:r>
            <a:r>
              <a:rPr lang="cs-CZ" sz="3600" b="1" i="1" err="1"/>
              <a:t>Gebiete</a:t>
            </a:r>
            <a:r>
              <a:rPr lang="cs-CZ" sz="3600" b="1"/>
              <a:t>)</a:t>
            </a:r>
            <a:endParaRPr lang="en-GB" sz="3600" b="1"/>
          </a:p>
        </p:txBody>
      </p:sp>
      <p:sp>
        <p:nvSpPr>
          <p:cNvPr id="3" name="Zástupný symbol pro text 2"/>
          <p:cNvSpPr>
            <a:spLocks noGrp="1"/>
          </p:cNvSpPr>
          <p:nvPr>
            <p:ph type="body" idx="1"/>
          </p:nvPr>
        </p:nvSpPr>
        <p:spPr/>
        <p:txBody>
          <a:bodyPr/>
          <a:lstStyle/>
          <a:p>
            <a:endParaRPr lang="en-GB"/>
          </a:p>
        </p:txBody>
      </p:sp>
      <p:sp>
        <p:nvSpPr>
          <p:cNvPr id="4" name="Zástupný symbol pro obsah 3"/>
          <p:cNvSpPr>
            <a:spLocks noGrp="1"/>
          </p:cNvSpPr>
          <p:nvPr>
            <p:ph sz="half" idx="2"/>
          </p:nvPr>
        </p:nvSpPr>
        <p:spPr/>
        <p:txBody>
          <a:bodyPr>
            <a:normAutofit/>
          </a:bodyPr>
          <a:lstStyle/>
          <a:p>
            <a:endParaRPr lang="en-GB"/>
          </a:p>
        </p:txBody>
      </p:sp>
      <p:sp>
        <p:nvSpPr>
          <p:cNvPr id="5" name="Zástupný symbol pro text 4"/>
          <p:cNvSpPr>
            <a:spLocks noGrp="1"/>
          </p:cNvSpPr>
          <p:nvPr>
            <p:ph type="body" sz="quarter" idx="3"/>
          </p:nvPr>
        </p:nvSpPr>
        <p:spPr/>
        <p:txBody>
          <a:bodyPr/>
          <a:lstStyle/>
          <a:p>
            <a:endParaRPr lang="en-GB"/>
          </a:p>
        </p:txBody>
      </p:sp>
      <p:pic>
        <p:nvPicPr>
          <p:cNvPr id="7" name="Zástupný symbol pro obsah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763248" y="513047"/>
            <a:ext cx="4837440" cy="5792441"/>
          </a:xfrm>
        </p:spPr>
      </p:pic>
    </p:spTree>
    <p:extLst>
      <p:ext uri="{BB962C8B-B14F-4D97-AF65-F5344CB8AC3E}">
        <p14:creationId xmlns:p14="http://schemas.microsoft.com/office/powerpoint/2010/main" val="15326604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endParaRPr lang="en-GB"/>
          </a:p>
        </p:txBody>
      </p:sp>
      <p:sp>
        <p:nvSpPr>
          <p:cNvPr id="9" name="Zástupný symbol pro text 8"/>
          <p:cNvSpPr>
            <a:spLocks noGrp="1"/>
          </p:cNvSpPr>
          <p:nvPr>
            <p:ph type="body" idx="1"/>
          </p:nvPr>
        </p:nvSpPr>
        <p:spPr/>
        <p:txBody>
          <a:bodyPr/>
          <a:lstStyle/>
          <a:p>
            <a:endParaRPr lang="en-GB"/>
          </a:p>
        </p:txBody>
      </p:sp>
      <p:sp>
        <p:nvSpPr>
          <p:cNvPr id="10" name="Zástupný symbol pro obsah 9"/>
          <p:cNvSpPr>
            <a:spLocks noGrp="1"/>
          </p:cNvSpPr>
          <p:nvPr>
            <p:ph sz="half" idx="2"/>
          </p:nvPr>
        </p:nvSpPr>
        <p:spPr/>
        <p:txBody>
          <a:bodyPr/>
          <a:lstStyle/>
          <a:p>
            <a:r>
              <a:rPr lang="cs-CZ"/>
              <a:t>Vláda gouvernementu založila </a:t>
            </a:r>
            <a:r>
              <a:rPr lang="cs-CZ" b="1"/>
              <a:t>Film- </a:t>
            </a:r>
            <a:r>
              <a:rPr lang="cs-CZ" b="1" err="1"/>
              <a:t>und</a:t>
            </a:r>
            <a:r>
              <a:rPr lang="cs-CZ" b="1"/>
              <a:t> </a:t>
            </a:r>
            <a:r>
              <a:rPr lang="cs-CZ" b="1" err="1"/>
              <a:t>Propagandamittel</a:t>
            </a:r>
            <a:r>
              <a:rPr lang="cs-CZ" b="1"/>
              <a:t>–</a:t>
            </a:r>
            <a:r>
              <a:rPr lang="cs-CZ" b="1" err="1"/>
              <a:t>Vertriebsgesellschaft</a:t>
            </a:r>
            <a:r>
              <a:rPr lang="cs-CZ" b="1"/>
              <a:t> </a:t>
            </a:r>
            <a:r>
              <a:rPr lang="cs-CZ" b="1" err="1"/>
              <a:t>GmbH</a:t>
            </a:r>
            <a:r>
              <a:rPr lang="cs-CZ" b="1"/>
              <a:t> </a:t>
            </a:r>
            <a:r>
              <a:rPr lang="cs-CZ" b="1" err="1"/>
              <a:t>Krakau</a:t>
            </a:r>
            <a:r>
              <a:rPr lang="cs-CZ"/>
              <a:t> (FIP), která převzala veškeré zařízení na výrobu filmů. </a:t>
            </a:r>
          </a:p>
          <a:p>
            <a:r>
              <a:rPr lang="cs-CZ"/>
              <a:t>Společnost FIP využívala ateliéry </a:t>
            </a:r>
            <a:r>
              <a:rPr lang="cs-CZ" b="1"/>
              <a:t>Falanga</a:t>
            </a:r>
            <a:r>
              <a:rPr lang="cs-CZ"/>
              <a:t> ve Varšavě</a:t>
            </a:r>
            <a:endParaRPr lang="en-GB"/>
          </a:p>
          <a:p>
            <a:endParaRPr lang="en-GB"/>
          </a:p>
        </p:txBody>
      </p:sp>
      <p:sp>
        <p:nvSpPr>
          <p:cNvPr id="11" name="Zástupný symbol pro text 10"/>
          <p:cNvSpPr>
            <a:spLocks noGrp="1"/>
          </p:cNvSpPr>
          <p:nvPr>
            <p:ph type="body" sz="quarter" idx="3"/>
          </p:nvPr>
        </p:nvSpPr>
        <p:spPr/>
        <p:txBody>
          <a:bodyPr/>
          <a:lstStyle/>
          <a:p>
            <a:r>
              <a:rPr lang="cs-CZ"/>
              <a:t>Falanga</a:t>
            </a:r>
            <a:endParaRPr lang="en-GB"/>
          </a:p>
        </p:txBody>
      </p:sp>
      <p:pic>
        <p:nvPicPr>
          <p:cNvPr id="13" name="Zástupný symbol pro obsah 3"/>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305550" y="2705100"/>
            <a:ext cx="4762500" cy="3133725"/>
          </a:xfrm>
        </p:spPr>
      </p:pic>
    </p:spTree>
    <p:extLst>
      <p:ext uri="{BB962C8B-B14F-4D97-AF65-F5344CB8AC3E}">
        <p14:creationId xmlns:p14="http://schemas.microsoft.com/office/powerpoint/2010/main" val="25810467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097280" y="286603"/>
            <a:ext cx="9592056" cy="956981"/>
          </a:xfrm>
        </p:spPr>
        <p:txBody>
          <a:bodyPr/>
          <a:lstStyle/>
          <a:p>
            <a:r>
              <a:rPr lang="cs-CZ"/>
              <a:t>Jan </a:t>
            </a:r>
            <a:r>
              <a:rPr lang="cs-CZ" err="1"/>
              <a:t>Fethke</a:t>
            </a:r>
            <a:r>
              <a:rPr lang="cs-CZ"/>
              <a:t> (1903-1980)</a:t>
            </a:r>
            <a:endParaRPr lang="en-GB"/>
          </a:p>
        </p:txBody>
      </p:sp>
      <p:sp>
        <p:nvSpPr>
          <p:cNvPr id="5" name="Zástupný symbol pro text 4"/>
          <p:cNvSpPr>
            <a:spLocks noGrp="1"/>
          </p:cNvSpPr>
          <p:nvPr>
            <p:ph type="body" idx="1"/>
          </p:nvPr>
        </p:nvSpPr>
        <p:spPr/>
        <p:txBody>
          <a:bodyPr/>
          <a:lstStyle/>
          <a:p>
            <a:endParaRPr lang="en-GB"/>
          </a:p>
        </p:txBody>
      </p:sp>
      <p:sp>
        <p:nvSpPr>
          <p:cNvPr id="7" name="Zástupný symbol pro text 6"/>
          <p:cNvSpPr>
            <a:spLocks noGrp="1"/>
          </p:cNvSpPr>
          <p:nvPr>
            <p:ph type="body" sz="quarter" idx="3"/>
          </p:nvPr>
        </p:nvSpPr>
        <p:spPr>
          <a:xfrm>
            <a:off x="8013059" y="1846052"/>
            <a:ext cx="3142620" cy="736282"/>
          </a:xfrm>
        </p:spPr>
        <p:txBody>
          <a:bodyPr/>
          <a:lstStyle/>
          <a:p>
            <a:r>
              <a:rPr lang="cs-CZ" err="1"/>
              <a:t>Igo</a:t>
            </a:r>
            <a:r>
              <a:rPr lang="cs-CZ"/>
              <a:t> </a:t>
            </a:r>
            <a:r>
              <a:rPr lang="cs-CZ" err="1"/>
              <a:t>Sym</a:t>
            </a:r>
            <a:endParaRPr lang="en-GB"/>
          </a:p>
        </p:txBody>
      </p:sp>
      <p:pic>
        <p:nvPicPr>
          <p:cNvPr id="9" name="Zástupný symbol pro obsah 8"/>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1402515" y="1527048"/>
            <a:ext cx="3884753" cy="4716058"/>
          </a:xfrm>
        </p:spPr>
      </p:pic>
      <p:sp>
        <p:nvSpPr>
          <p:cNvPr id="2" name="Zástupný symbol pro obsah 1"/>
          <p:cNvSpPr>
            <a:spLocks noGrp="1"/>
          </p:cNvSpPr>
          <p:nvPr>
            <p:ph sz="half" idx="2"/>
          </p:nvPr>
        </p:nvSpPr>
        <p:spPr/>
        <p:txBody>
          <a:bodyPr/>
          <a:lstStyle/>
          <a:p>
            <a:endParaRPr lang="en-GB"/>
          </a:p>
        </p:txBody>
      </p:sp>
      <p:pic>
        <p:nvPicPr>
          <p:cNvPr id="8" name="Zástupný symbol pro obsah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3059" y="2582334"/>
            <a:ext cx="2366851" cy="3378200"/>
          </a:xfrm>
          <a:prstGeom prst="rect">
            <a:avLst/>
          </a:prstGeom>
        </p:spPr>
      </p:pic>
    </p:spTree>
    <p:extLst>
      <p:ext uri="{BB962C8B-B14F-4D97-AF65-F5344CB8AC3E}">
        <p14:creationId xmlns:p14="http://schemas.microsoft.com/office/powerpoint/2010/main" val="795852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38C025-143A-412E-6D8B-E52576648DF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B3B35EF-42D8-664C-5E6C-5BF4F0B8C9E8}"/>
              </a:ext>
            </a:extLst>
          </p:cNvPr>
          <p:cNvSpPr>
            <a:spLocks noGrp="1"/>
          </p:cNvSpPr>
          <p:nvPr>
            <p:ph idx="1"/>
          </p:nvPr>
        </p:nvSpPr>
        <p:spPr/>
        <p:txBody>
          <a:bodyPr/>
          <a:lstStyle/>
          <a:p>
            <a:endParaRPr lang="cs-CZ">
              <a:hlinkClick r:id="rId2"/>
            </a:endParaRPr>
          </a:p>
          <a:p>
            <a:r>
              <a:rPr lang="cs-CZ">
                <a:hlinkClick r:id="rId2"/>
              </a:rPr>
              <a:t>https://www.youtube.com/watch?v=try7eIZLN8I</a:t>
            </a:r>
            <a:endParaRPr lang="cs-CZ"/>
          </a:p>
          <a:p>
            <a:endParaRPr lang="cs-CZ"/>
          </a:p>
        </p:txBody>
      </p:sp>
    </p:spTree>
    <p:extLst>
      <p:ext uri="{BB962C8B-B14F-4D97-AF65-F5344CB8AC3E}">
        <p14:creationId xmlns:p14="http://schemas.microsoft.com/office/powerpoint/2010/main" val="23329994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Čeští lékaři se po 72 letech omluví Židům za své předchůdce | Domov |  Lidovky.cz">
            <a:extLst>
              <a:ext uri="{FF2B5EF4-FFF2-40B4-BE49-F238E27FC236}">
                <a16:creationId xmlns:a16="http://schemas.microsoft.com/office/drawing/2014/main" id="{B59E0AA6-E2A5-00E8-4144-4E2B8DA16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997" y="1464746"/>
            <a:ext cx="8032173" cy="392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5438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1E7468-4BD4-8426-E118-7F360EF57F0E}"/>
              </a:ext>
            </a:extLst>
          </p:cNvPr>
          <p:cNvSpPr>
            <a:spLocks noGrp="1"/>
          </p:cNvSpPr>
          <p:nvPr>
            <p:ph type="title"/>
          </p:nvPr>
        </p:nvSpPr>
        <p:spPr/>
        <p:txBody>
          <a:bodyPr/>
          <a:lstStyle/>
          <a:p>
            <a:r>
              <a:rPr lang="cs-CZ"/>
              <a:t>Antisemitismus druhé republiky</a:t>
            </a:r>
          </a:p>
        </p:txBody>
      </p:sp>
      <p:sp>
        <p:nvSpPr>
          <p:cNvPr id="3" name="Zástupný obsah 2">
            <a:extLst>
              <a:ext uri="{FF2B5EF4-FFF2-40B4-BE49-F238E27FC236}">
                <a16:creationId xmlns:a16="http://schemas.microsoft.com/office/drawing/2014/main" id="{B51D453A-1F9D-57BF-A4D7-5F2D1BF93645}"/>
              </a:ext>
            </a:extLst>
          </p:cNvPr>
          <p:cNvSpPr>
            <a:spLocks noGrp="1"/>
          </p:cNvSpPr>
          <p:nvPr>
            <p:ph idx="1"/>
          </p:nvPr>
        </p:nvSpPr>
        <p:spPr/>
        <p:txBody>
          <a:bodyPr>
            <a:normAutofit lnSpcReduction="10000"/>
          </a:bodyPr>
          <a:lstStyle/>
          <a:p>
            <a:pPr algn="just">
              <a:lnSpc>
                <a:spcPct val="115000"/>
              </a:lnSpc>
              <a:spcAft>
                <a:spcPts val="800"/>
              </a:spcAft>
            </a:pPr>
            <a:r>
              <a:rPr lang="cs-CZ" sz="2000">
                <a:effectLst/>
                <a:latin typeface="Calibri" panose="020F0502020204030204" pitchFamily="34" charset="0"/>
                <a:ea typeface="Calibri" panose="020F0502020204030204" pitchFamily="34" charset="0"/>
                <a:cs typeface="Times New Roman" panose="02020603050405020304" pitchFamily="18" charset="0"/>
              </a:rPr>
              <a:t>ovlivněn procesem utváření českého moderního národa. Tradiční náboženská intolerance byla vystřídána </a:t>
            </a:r>
            <a:r>
              <a:rPr lang="cs-CZ" sz="2000" b="1">
                <a:effectLst/>
                <a:latin typeface="Calibri" panose="020F0502020204030204" pitchFamily="34" charset="0"/>
                <a:ea typeface="Calibri" panose="020F0502020204030204" pitchFamily="34" charset="0"/>
                <a:cs typeface="Times New Roman" panose="02020603050405020304" pitchFamily="18" charset="0"/>
              </a:rPr>
              <a:t>sociálně-nacionálním</a:t>
            </a:r>
            <a:r>
              <a:rPr lang="cs-CZ" sz="2000">
                <a:effectLst/>
                <a:latin typeface="Calibri" panose="020F0502020204030204" pitchFamily="34" charset="0"/>
                <a:ea typeface="Calibri" panose="020F0502020204030204" pitchFamily="34" charset="0"/>
                <a:cs typeface="Times New Roman" panose="02020603050405020304" pitchFamily="18" charset="0"/>
              </a:rPr>
              <a:t> odporem vůči Židům, kteří byli vnímáni jako hospodářská konkurence</a:t>
            </a:r>
          </a:p>
          <a:p>
            <a:pPr algn="just">
              <a:lnSpc>
                <a:spcPct val="115000"/>
              </a:lnSpc>
              <a:spcAft>
                <a:spcPts val="800"/>
              </a:spcAft>
            </a:pPr>
            <a:r>
              <a:rPr lang="cs-CZ" sz="2000" b="1">
                <a:effectLst/>
                <a:latin typeface="Calibri" panose="020F0502020204030204" pitchFamily="34" charset="0"/>
                <a:ea typeface="Calibri" panose="020F0502020204030204" pitchFamily="34" charset="0"/>
                <a:cs typeface="Times New Roman" panose="02020603050405020304" pitchFamily="18" charset="0"/>
              </a:rPr>
              <a:t>Strana národní jednoty, </a:t>
            </a:r>
            <a:r>
              <a:rPr lang="cs-CZ" sz="2000">
                <a:effectLst/>
                <a:latin typeface="Calibri" panose="020F0502020204030204" pitchFamily="34" charset="0"/>
                <a:ea typeface="Calibri" panose="020F0502020204030204" pitchFamily="34" charset="0"/>
                <a:cs typeface="Times New Roman" panose="02020603050405020304" pitchFamily="18" charset="0"/>
              </a:rPr>
              <a:t>kde se sloučila v listopadu 1938 většina politických stran - Židé měli ve Straně národní jednoty členství zakázáno. Strana národní jednoty prosazovala také nové pojetí kultury bez zahraničních vlivů a s důrazem na národ a lidovou kulturu.</a:t>
            </a:r>
          </a:p>
          <a:p>
            <a:pPr algn="just">
              <a:lnSpc>
                <a:spcPct val="107000"/>
              </a:lnSpc>
              <a:spcAft>
                <a:spcPts val="800"/>
              </a:spcAft>
            </a:pPr>
            <a:r>
              <a:rPr lang="cs-CZ" sz="2000">
                <a:effectLst/>
                <a:latin typeface="Calibri" panose="020F0502020204030204" pitchFamily="34" charset="0"/>
                <a:ea typeface="Calibri" panose="020F0502020204030204" pitchFamily="34" charset="0"/>
                <a:cs typeface="Times New Roman" panose="02020603050405020304" pitchFamily="18" charset="0"/>
              </a:rPr>
              <a:t>Oproti tomu </a:t>
            </a:r>
            <a:r>
              <a:rPr lang="cs-CZ" sz="2000" b="1">
                <a:effectLst/>
                <a:latin typeface="Calibri" panose="020F0502020204030204" pitchFamily="34" charset="0"/>
                <a:ea typeface="Calibri" panose="020F0502020204030204" pitchFamily="34" charset="0"/>
                <a:cs typeface="Times New Roman" panose="02020603050405020304" pitchFamily="18" charset="0"/>
              </a:rPr>
              <a:t>Národní strana práce</a:t>
            </a:r>
            <a:r>
              <a:rPr lang="cs-CZ" sz="2000">
                <a:effectLst/>
                <a:latin typeface="Calibri" panose="020F0502020204030204" pitchFamily="34" charset="0"/>
                <a:ea typeface="Calibri" panose="020F0502020204030204" pitchFamily="34" charset="0"/>
                <a:cs typeface="Times New Roman" panose="02020603050405020304" pitchFamily="18" charset="0"/>
              </a:rPr>
              <a:t>, která sdružovala levici a liberály, byla umírněnější a smířlivější. V roce 1938 na ustavujícím sjezdu NSP zaznělo, že „pro nás otázka židovská není otázkou rasovou. Pro nás je otázkou národní. … Byl-li občan židovský vždy věrným členem našeho národa, zůstává pro nás Čechem.“ </a:t>
            </a:r>
          </a:p>
          <a:p>
            <a:endParaRPr lang="cs-CZ"/>
          </a:p>
        </p:txBody>
      </p:sp>
    </p:spTree>
    <p:extLst>
      <p:ext uri="{BB962C8B-B14F-4D97-AF65-F5344CB8AC3E}">
        <p14:creationId xmlns:p14="http://schemas.microsoft.com/office/powerpoint/2010/main" val="9220841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8D80B7-D6AB-4A49-7194-8E0646209C62}"/>
              </a:ext>
            </a:extLst>
          </p:cNvPr>
          <p:cNvSpPr>
            <a:spLocks noGrp="1"/>
          </p:cNvSpPr>
          <p:nvPr>
            <p:ph type="title"/>
          </p:nvPr>
        </p:nvSpPr>
        <p:spPr/>
        <p:txBody>
          <a:bodyPr/>
          <a:lstStyle/>
          <a:p>
            <a:r>
              <a:rPr lang="cs-CZ"/>
              <a:t>Antisemitismus v českém filmu</a:t>
            </a:r>
          </a:p>
        </p:txBody>
      </p:sp>
      <p:sp>
        <p:nvSpPr>
          <p:cNvPr id="3" name="Zástupný obsah 2">
            <a:extLst>
              <a:ext uri="{FF2B5EF4-FFF2-40B4-BE49-F238E27FC236}">
                <a16:creationId xmlns:a16="http://schemas.microsoft.com/office/drawing/2014/main" id="{148DA6DA-3CB4-8B01-3E8B-364AFD434A52}"/>
              </a:ext>
            </a:extLst>
          </p:cNvPr>
          <p:cNvSpPr>
            <a:spLocks noGrp="1"/>
          </p:cNvSpPr>
          <p:nvPr>
            <p:ph idx="1"/>
          </p:nvPr>
        </p:nvSpPr>
        <p:spPr/>
        <p:txBody>
          <a:bodyPr>
            <a:normAutofit/>
          </a:bodyPr>
          <a:lstStyle/>
          <a:p>
            <a:pPr>
              <a:lnSpc>
                <a:spcPct val="115000"/>
              </a:lnSpc>
              <a:spcAft>
                <a:spcPts val="800"/>
              </a:spcAft>
            </a:pPr>
            <a:r>
              <a:rPr lang="cs-CZ" sz="1800">
                <a:effectLst/>
                <a:latin typeface="Calibri" panose="020F0502020204030204" pitchFamily="34" charset="0"/>
                <a:ea typeface="Calibri" panose="020F0502020204030204" pitchFamily="34" charset="0"/>
                <a:cs typeface="Times New Roman" panose="02020603050405020304" pitchFamily="18" charset="0"/>
              </a:rPr>
              <a:t>Květen 1939: výbor </a:t>
            </a:r>
            <a:r>
              <a:rPr lang="cs-CZ" sz="1800" b="1">
                <a:effectLst/>
                <a:latin typeface="Calibri" panose="020F0502020204030204" pitchFamily="34" charset="0"/>
                <a:ea typeface="Calibri" panose="020F0502020204030204" pitchFamily="34" charset="0"/>
                <a:cs typeface="Times New Roman" panose="02020603050405020304" pitchFamily="18" charset="0"/>
              </a:rPr>
              <a:t>České filmové unie </a:t>
            </a:r>
            <a:r>
              <a:rPr lang="cs-CZ" sz="1800">
                <a:effectLst/>
                <a:latin typeface="Calibri" panose="020F0502020204030204" pitchFamily="34" charset="0"/>
                <a:ea typeface="Calibri" panose="020F0502020204030204" pitchFamily="34" charset="0"/>
                <a:cs typeface="Times New Roman" panose="02020603050405020304" pitchFamily="18" charset="0"/>
              </a:rPr>
              <a:t>rozhodl, že </a:t>
            </a:r>
            <a:r>
              <a:rPr lang="cs-CZ" sz="1800" b="1">
                <a:effectLst/>
                <a:latin typeface="Calibri" panose="020F0502020204030204" pitchFamily="34" charset="0"/>
                <a:ea typeface="Calibri" panose="020F0502020204030204" pitchFamily="34" charset="0"/>
                <a:cs typeface="Times New Roman" panose="02020603050405020304" pitchFamily="18" charset="0"/>
              </a:rPr>
              <a:t>členy unie mohou být jen árijci. </a:t>
            </a:r>
          </a:p>
          <a:p>
            <a:pPr>
              <a:lnSpc>
                <a:spcPct val="115000"/>
              </a:lnSpc>
              <a:spcAft>
                <a:spcPts val="800"/>
              </a:spcAft>
            </a:pPr>
            <a:r>
              <a:rPr lang="cs-CZ" sz="1800">
                <a:effectLst/>
                <a:latin typeface="Calibri" panose="020F0502020204030204" pitchFamily="34" charset="0"/>
                <a:ea typeface="Calibri" panose="020F0502020204030204" pitchFamily="34" charset="0"/>
                <a:cs typeface="Times New Roman" panose="02020603050405020304" pitchFamily="18" charset="0"/>
              </a:rPr>
              <a:t>Červenec 1939 – vzniklo </a:t>
            </a:r>
            <a:r>
              <a:rPr lang="cs-CZ" sz="1800" b="1" err="1">
                <a:effectLst/>
                <a:latin typeface="Calibri" panose="020F0502020204030204" pitchFamily="34" charset="0"/>
                <a:ea typeface="Calibri" panose="020F0502020204030204" pitchFamily="34" charset="0"/>
                <a:cs typeface="Times New Roman" panose="02020603050405020304" pitchFamily="18" charset="0"/>
              </a:rPr>
              <a:t>Filmtreuhandstelle</a:t>
            </a:r>
            <a:r>
              <a:rPr lang="cs-CZ" sz="1800">
                <a:effectLst/>
                <a:latin typeface="Calibri" panose="020F0502020204030204" pitchFamily="34" charset="0"/>
                <a:ea typeface="Calibri" panose="020F0502020204030204" pitchFamily="34" charset="0"/>
                <a:cs typeface="Times New Roman" panose="02020603050405020304" pitchFamily="18" charset="0"/>
              </a:rPr>
              <a:t> (arizační úřad), jeho zřizovatelem byl Úřad říšského protektora, </a:t>
            </a:r>
            <a:r>
              <a:rPr lang="cs-CZ" sz="1800" b="1">
                <a:effectLst/>
                <a:latin typeface="Calibri" panose="020F0502020204030204" pitchFamily="34" charset="0"/>
                <a:ea typeface="Calibri" panose="020F0502020204030204" pitchFamily="34" charset="0"/>
                <a:cs typeface="Times New Roman" panose="02020603050405020304" pitchFamily="18" charset="0"/>
              </a:rPr>
              <a:t>oddělení kulturněpolitických záležitostí (v čele s Karlem von </a:t>
            </a:r>
            <a:r>
              <a:rPr lang="cs-CZ" sz="1800" b="1" err="1">
                <a:effectLst/>
                <a:latin typeface="Calibri" panose="020F0502020204030204" pitchFamily="34" charset="0"/>
                <a:ea typeface="Calibri" panose="020F0502020204030204" pitchFamily="34" charset="0"/>
                <a:cs typeface="Times New Roman" panose="02020603050405020304" pitchFamily="18" charset="0"/>
              </a:rPr>
              <a:t>Gregorym</a:t>
            </a:r>
            <a:r>
              <a:rPr lang="cs-CZ" sz="1800" b="1">
                <a:effectLst/>
                <a:latin typeface="Calibri" panose="020F0502020204030204" pitchFamily="34" charset="0"/>
                <a:ea typeface="Calibri" panose="020F0502020204030204" pitchFamily="34" charset="0"/>
                <a:cs typeface="Times New Roman" panose="02020603050405020304" pitchFamily="18" charset="0"/>
              </a:rPr>
              <a:t>)</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Arizační úřad uložil 1. srpna 1939 všem firmám z filmového oboru, aby do 15. srpna 1939 propustily neárijské zaměstnance a na jejich místa přijaly árijské síly</a:t>
            </a:r>
          </a:p>
          <a:p>
            <a:pPr>
              <a:lnSpc>
                <a:spcPct val="115000"/>
              </a:lnSpc>
              <a:spcAft>
                <a:spcPts val="800"/>
              </a:spcAft>
            </a:pPr>
            <a:endParaRPr lang="cs-CZ"/>
          </a:p>
        </p:txBody>
      </p:sp>
    </p:spTree>
    <p:extLst>
      <p:ext uri="{BB962C8B-B14F-4D97-AF65-F5344CB8AC3E}">
        <p14:creationId xmlns:p14="http://schemas.microsoft.com/office/powerpoint/2010/main" val="21527908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D9C59B7-6C07-B41F-69E2-6BA0B516CE36}"/>
              </a:ext>
            </a:extLst>
          </p:cNvPr>
          <p:cNvPicPr>
            <a:picLocks noChangeAspect="1"/>
          </p:cNvPicPr>
          <p:nvPr/>
        </p:nvPicPr>
        <p:blipFill>
          <a:blip r:embed="rId2"/>
          <a:stretch>
            <a:fillRect/>
          </a:stretch>
        </p:blipFill>
        <p:spPr>
          <a:xfrm>
            <a:off x="457202" y="627915"/>
            <a:ext cx="5426764" cy="2292808"/>
          </a:xfrm>
          <a:prstGeom prst="rect">
            <a:avLst/>
          </a:prstGeom>
        </p:spPr>
      </p:pic>
      <p:pic>
        <p:nvPicPr>
          <p:cNvPr id="7" name="Obrázek 6">
            <a:extLst>
              <a:ext uri="{FF2B5EF4-FFF2-40B4-BE49-F238E27FC236}">
                <a16:creationId xmlns:a16="http://schemas.microsoft.com/office/drawing/2014/main" id="{B9274F62-8DBA-3149-278B-057EAB795755}"/>
              </a:ext>
            </a:extLst>
          </p:cNvPr>
          <p:cNvPicPr>
            <a:picLocks noChangeAspect="1"/>
          </p:cNvPicPr>
          <p:nvPr/>
        </p:nvPicPr>
        <p:blipFill>
          <a:blip r:embed="rId3"/>
          <a:stretch>
            <a:fillRect/>
          </a:stretch>
        </p:blipFill>
        <p:spPr>
          <a:xfrm>
            <a:off x="129142" y="4542085"/>
            <a:ext cx="5754824" cy="1064641"/>
          </a:xfrm>
          <a:prstGeom prst="rect">
            <a:avLst/>
          </a:prstGeom>
        </p:spPr>
      </p:pic>
      <p:sp>
        <p:nvSpPr>
          <p:cNvPr id="19" name="Rectangle 1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a:extLst>
              <a:ext uri="{FF2B5EF4-FFF2-40B4-BE49-F238E27FC236}">
                <a16:creationId xmlns:a16="http://schemas.microsoft.com/office/drawing/2014/main" id="{E29FF67F-4189-CDF7-0EB2-1F4521BFEEB8}"/>
              </a:ext>
            </a:extLst>
          </p:cNvPr>
          <p:cNvPicPr>
            <a:picLocks noChangeAspect="1"/>
          </p:cNvPicPr>
          <p:nvPr/>
        </p:nvPicPr>
        <p:blipFill>
          <a:blip r:embed="rId4"/>
          <a:stretch>
            <a:fillRect/>
          </a:stretch>
        </p:blipFill>
        <p:spPr>
          <a:xfrm>
            <a:off x="6308034" y="537597"/>
            <a:ext cx="5426764" cy="5638196"/>
          </a:xfrm>
          <a:prstGeom prst="rect">
            <a:avLst/>
          </a:prstGeom>
        </p:spPr>
      </p:pic>
    </p:spTree>
    <p:extLst>
      <p:ext uri="{BB962C8B-B14F-4D97-AF65-F5344CB8AC3E}">
        <p14:creationId xmlns:p14="http://schemas.microsoft.com/office/powerpoint/2010/main" val="2274506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9848" y="384048"/>
            <a:ext cx="10058400" cy="630936"/>
          </a:xfrm>
        </p:spPr>
        <p:txBody>
          <a:bodyPr>
            <a:normAutofit/>
          </a:bodyPr>
          <a:lstStyle/>
          <a:p>
            <a:pPr algn="ctr"/>
            <a:r>
              <a:rPr lang="cs-CZ" sz="2800" b="1"/>
              <a:t>Arizace filmových společností</a:t>
            </a:r>
            <a:endParaRPr lang="en-GB" sz="2800" b="1"/>
          </a:p>
        </p:txBody>
      </p:sp>
      <p:sp>
        <p:nvSpPr>
          <p:cNvPr id="3" name="Zástupný symbol pro obsah 2"/>
          <p:cNvSpPr>
            <a:spLocks noGrp="1"/>
          </p:cNvSpPr>
          <p:nvPr>
            <p:ph idx="1"/>
          </p:nvPr>
        </p:nvSpPr>
        <p:spPr>
          <a:xfrm>
            <a:off x="533400" y="1762125"/>
            <a:ext cx="11010900" cy="4619625"/>
          </a:xfrm>
        </p:spPr>
        <p:txBody>
          <a:bodyPr>
            <a:normAutofit fontScale="62500" lnSpcReduction="20000"/>
          </a:bodyPr>
          <a:lstStyle/>
          <a:p>
            <a:pPr algn="just">
              <a:lnSpc>
                <a:spcPct val="107000"/>
              </a:lnSpc>
              <a:spcAft>
                <a:spcPts val="800"/>
              </a:spcAft>
            </a:pPr>
            <a:r>
              <a:rPr lang="cs-CZ" sz="2000" b="1" err="1">
                <a:effectLst/>
                <a:latin typeface="Calibri" panose="020F0502020204030204" pitchFamily="34" charset="0"/>
                <a:ea typeface="Calibri" panose="020F0502020204030204" pitchFamily="34" charset="0"/>
                <a:cs typeface="Times New Roman" panose="02020603050405020304" pitchFamily="18" charset="0"/>
              </a:rPr>
              <a:t>Elektafilm</a:t>
            </a:r>
            <a:r>
              <a:rPr lang="cs-CZ" b="1">
                <a:latin typeface="Calibri" panose="020F0502020204030204" pitchFamily="34" charset="0"/>
                <a:ea typeface="Calibri" panose="020F0502020204030204" pitchFamily="34" charset="0"/>
                <a:cs typeface="Times New Roman" panose="02020603050405020304" pitchFamily="18" charset="0"/>
              </a:rPr>
              <a:t>: </a:t>
            </a:r>
            <a:r>
              <a:rPr lang="cs-CZ" sz="2000">
                <a:effectLst/>
                <a:latin typeface="Calibri" panose="020F0502020204030204" pitchFamily="34" charset="0"/>
                <a:ea typeface="Calibri" panose="020F0502020204030204" pitchFamily="34" charset="0"/>
                <a:cs typeface="Times New Roman" panose="02020603050405020304" pitchFamily="18" charset="0"/>
              </a:rPr>
              <a:t>Společnost vznikla v roce 1921, židovský obchodník původem z Haliče </a:t>
            </a:r>
            <a:r>
              <a:rPr lang="cs-CZ" sz="2000" b="1">
                <a:effectLst/>
                <a:latin typeface="Calibri" panose="020F0502020204030204" pitchFamily="34" charset="0"/>
                <a:ea typeface="Calibri" panose="020F0502020204030204" pitchFamily="34" charset="0"/>
                <a:cs typeface="Times New Roman" panose="02020603050405020304" pitchFamily="18" charset="0"/>
              </a:rPr>
              <a:t>Josef Auerbach </a:t>
            </a:r>
            <a:r>
              <a:rPr lang="cs-CZ" sz="2000">
                <a:effectLst/>
                <a:latin typeface="Calibri" panose="020F0502020204030204" pitchFamily="34" charset="0"/>
                <a:ea typeface="Calibri" panose="020F0502020204030204" pitchFamily="34" charset="0"/>
                <a:cs typeface="Times New Roman" panose="02020603050405020304" pitchFamily="18" charset="0"/>
              </a:rPr>
              <a:t>do ní vstoupil o dva roky později, v roce 1928 se stal majoritním vlastníkem.  V roce 1939 odstoupil z místa ředitele společnosti a odjel do Paříže</a:t>
            </a:r>
          </a:p>
          <a:p>
            <a:pPr algn="just">
              <a:lnSpc>
                <a:spcPct val="107000"/>
              </a:lnSpc>
              <a:spcAft>
                <a:spcPts val="800"/>
              </a:spcAft>
            </a:pPr>
            <a:r>
              <a:rPr lang="cs-CZ" sz="2000" b="1" err="1">
                <a:effectLst/>
                <a:latin typeface="Calibri" panose="020F0502020204030204" pitchFamily="34" charset="0"/>
                <a:ea typeface="Calibri" panose="020F0502020204030204" pitchFamily="34" charset="0"/>
                <a:cs typeface="Times New Roman" panose="02020603050405020304" pitchFamily="18" charset="0"/>
              </a:rPr>
              <a:t>Slaviafilm</a:t>
            </a:r>
            <a:r>
              <a:rPr lang="cs-CZ" b="1">
                <a:latin typeface="Calibri" panose="020F0502020204030204" pitchFamily="34" charset="0"/>
                <a:ea typeface="Calibri" panose="020F0502020204030204" pitchFamily="34" charset="0"/>
                <a:cs typeface="Times New Roman" panose="02020603050405020304" pitchFamily="18" charset="0"/>
              </a:rPr>
              <a:t>: </a:t>
            </a:r>
            <a:r>
              <a:rPr lang="cs-CZ" sz="2000">
                <a:effectLst/>
                <a:latin typeface="Calibri" panose="020F0502020204030204" pitchFamily="34" charset="0"/>
                <a:ea typeface="Calibri" panose="020F0502020204030204" pitchFamily="34" charset="0"/>
                <a:cs typeface="Times New Roman" panose="02020603050405020304" pitchFamily="18" charset="0"/>
              </a:rPr>
              <a:t>byla od roku 1930, kdy </a:t>
            </a:r>
            <a:r>
              <a:rPr lang="cs-CZ" sz="2000" err="1">
                <a:effectLst/>
                <a:latin typeface="Calibri" panose="020F0502020204030204" pitchFamily="34" charset="0"/>
                <a:ea typeface="Calibri" panose="020F0502020204030204" pitchFamily="34" charset="0"/>
                <a:cs typeface="Times New Roman" panose="02020603050405020304" pitchFamily="18" charset="0"/>
              </a:rPr>
              <a:t>Elektafilm</a:t>
            </a:r>
            <a:r>
              <a:rPr lang="cs-CZ" sz="2000">
                <a:effectLst/>
                <a:latin typeface="Calibri" panose="020F0502020204030204" pitchFamily="34" charset="0"/>
                <a:ea typeface="Calibri" panose="020F0502020204030204" pitchFamily="34" charset="0"/>
                <a:cs typeface="Times New Roman" panose="02020603050405020304" pitchFamily="18" charset="0"/>
              </a:rPr>
              <a:t> koupil 90% jejich akcií, dceřiná společnost </a:t>
            </a:r>
            <a:r>
              <a:rPr lang="cs-CZ" sz="2000" err="1">
                <a:effectLst/>
                <a:latin typeface="Calibri" panose="020F0502020204030204" pitchFamily="34" charset="0"/>
                <a:ea typeface="Calibri" panose="020F0502020204030204" pitchFamily="34" charset="0"/>
                <a:cs typeface="Times New Roman" panose="02020603050405020304" pitchFamily="18" charset="0"/>
              </a:rPr>
              <a:t>Elektafilmu</a:t>
            </a:r>
            <a:r>
              <a:rPr lang="cs-CZ" sz="2000">
                <a:effectLst/>
                <a:latin typeface="Calibri" panose="020F0502020204030204" pitchFamily="34" charset="0"/>
                <a:ea typeface="Calibri" panose="020F0502020204030204" pitchFamily="34" charset="0"/>
                <a:cs typeface="Times New Roman" panose="02020603050405020304" pitchFamily="18" charset="0"/>
              </a:rPr>
              <a:t>. Akcie obou společností koupilo </a:t>
            </a:r>
            <a:r>
              <a:rPr lang="cs-CZ" sz="2000" err="1">
                <a:effectLst/>
                <a:latin typeface="Calibri" panose="020F0502020204030204" pitchFamily="34" charset="0"/>
                <a:ea typeface="Calibri" panose="020F0502020204030204" pitchFamily="34" charset="0"/>
                <a:cs typeface="Times New Roman" panose="02020603050405020304" pitchFamily="18" charset="0"/>
              </a:rPr>
              <a:t>Cautio</a:t>
            </a:r>
            <a:r>
              <a:rPr lang="cs-CZ" sz="2000">
                <a:effectLst/>
                <a:latin typeface="Calibri" panose="020F0502020204030204" pitchFamily="34" charset="0"/>
                <a:ea typeface="Calibri" panose="020F0502020204030204" pitchFamily="34" charset="0"/>
                <a:cs typeface="Times New Roman" panose="02020603050405020304" pitchFamily="18" charset="0"/>
              </a:rPr>
              <a:t> Maxe Winklera a v červnu 1942 je převedlo na Prag-Film. </a:t>
            </a:r>
          </a:p>
          <a:p>
            <a:pPr algn="just">
              <a:lnSpc>
                <a:spcPct val="107000"/>
              </a:lnSpc>
              <a:spcAft>
                <a:spcPts val="800"/>
              </a:spcAft>
            </a:pPr>
            <a:r>
              <a:rPr lang="cs-CZ" sz="2000" err="1">
                <a:effectLst/>
                <a:latin typeface="Calibri" panose="020F0502020204030204" pitchFamily="34" charset="0"/>
                <a:ea typeface="Calibri" panose="020F0502020204030204" pitchFamily="34" charset="0"/>
                <a:cs typeface="Times New Roman" panose="02020603050405020304" pitchFamily="18" charset="0"/>
              </a:rPr>
              <a:t>Meissnerfilm</a:t>
            </a:r>
            <a:r>
              <a:rPr lang="cs-CZ" sz="2000">
                <a:effectLst/>
                <a:latin typeface="Calibri" panose="020F0502020204030204" pitchFamily="34" charset="0"/>
                <a:ea typeface="Calibri" panose="020F0502020204030204" pitchFamily="34" charset="0"/>
                <a:cs typeface="Times New Roman" panose="02020603050405020304" pitchFamily="18" charset="0"/>
              </a:rPr>
              <a:t>: Emil Meissner, </a:t>
            </a:r>
            <a:r>
              <a:rPr lang="cs-CZ" sz="2000" b="1">
                <a:effectLst/>
                <a:latin typeface="Calibri" panose="020F0502020204030204" pitchFamily="34" charset="0"/>
                <a:ea typeface="Calibri" panose="020F0502020204030204" pitchFamily="34" charset="0"/>
                <a:cs typeface="Times New Roman" panose="02020603050405020304" pitchFamily="18" charset="0"/>
              </a:rPr>
              <a:t>v roce 1938 - -3 filmy</a:t>
            </a:r>
            <a:r>
              <a:rPr lang="cs-CZ" sz="2000">
                <a:effectLst/>
                <a:latin typeface="Calibri" panose="020F0502020204030204" pitchFamily="34" charset="0"/>
                <a:ea typeface="Calibri" panose="020F0502020204030204" pitchFamily="34" charset="0"/>
                <a:cs typeface="Times New Roman" panose="02020603050405020304" pitchFamily="18" charset="0"/>
              </a:rPr>
              <a:t>, distribuce – 3 filmy</a:t>
            </a:r>
            <a:r>
              <a:rPr lang="cs-CZ">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cs-CZ" sz="2000" err="1">
                <a:effectLst/>
                <a:latin typeface="Calibri" panose="020F0502020204030204" pitchFamily="34" charset="0"/>
                <a:ea typeface="Calibri" panose="020F0502020204030204" pitchFamily="34" charset="0"/>
                <a:cs typeface="Times New Roman" panose="02020603050405020304" pitchFamily="18" charset="0"/>
              </a:rPr>
              <a:t>Metropolitanfilm</a:t>
            </a:r>
            <a:r>
              <a:rPr lang="cs-CZ" sz="2000">
                <a:effectLst/>
                <a:latin typeface="Calibri" panose="020F0502020204030204" pitchFamily="34" charset="0"/>
                <a:ea typeface="Calibri" panose="020F0502020204030204" pitchFamily="34" charset="0"/>
                <a:cs typeface="Times New Roman" panose="02020603050405020304" pitchFamily="18" charset="0"/>
              </a:rPr>
              <a:t> – půjčovna, 1938 – distribuce 13 filmů </a:t>
            </a:r>
          </a:p>
          <a:p>
            <a:pPr algn="just">
              <a:lnSpc>
                <a:spcPct val="107000"/>
              </a:lnSpc>
              <a:spcAft>
                <a:spcPts val="800"/>
              </a:spcAft>
            </a:pPr>
            <a:r>
              <a:rPr lang="cs-CZ" sz="2000" err="1">
                <a:effectLst/>
                <a:latin typeface="Calibri" panose="020F0502020204030204" pitchFamily="34" charset="0"/>
                <a:ea typeface="Calibri" panose="020F0502020204030204" pitchFamily="34" charset="0"/>
                <a:cs typeface="Times New Roman" panose="02020603050405020304" pitchFamily="18" charset="0"/>
              </a:rPr>
              <a:t>Moldaviafilm</a:t>
            </a:r>
            <a:r>
              <a:rPr lang="cs-CZ" sz="2000">
                <a:effectLst/>
                <a:latin typeface="Calibri" panose="020F0502020204030204" pitchFamily="34" charset="0"/>
                <a:ea typeface="Calibri" panose="020F0502020204030204" pitchFamily="34" charset="0"/>
                <a:cs typeface="Times New Roman" panose="02020603050405020304" pitchFamily="18" charset="0"/>
              </a:rPr>
              <a:t> – Ludvík Kantůrek. </a:t>
            </a:r>
            <a:r>
              <a:rPr lang="cs-CZ" sz="2000" b="1">
                <a:effectLst/>
                <a:latin typeface="Calibri" panose="020F0502020204030204" pitchFamily="34" charset="0"/>
                <a:ea typeface="Calibri" panose="020F0502020204030204" pitchFamily="34" charset="0"/>
                <a:cs typeface="Times New Roman" panose="02020603050405020304" pitchFamily="18" charset="0"/>
              </a:rPr>
              <a:t>Výroba 1938 – 2 filmy</a:t>
            </a:r>
            <a:r>
              <a:rPr lang="cs-CZ" sz="2000">
                <a:effectLst/>
                <a:latin typeface="Calibri" panose="020F0502020204030204" pitchFamily="34" charset="0"/>
                <a:ea typeface="Calibri" panose="020F0502020204030204" pitchFamily="34" charset="0"/>
                <a:cs typeface="Times New Roman" panose="02020603050405020304" pitchFamily="18" charset="0"/>
              </a:rPr>
              <a:t>, distribuce – 18 filmů</a:t>
            </a:r>
          </a:p>
          <a:p>
            <a:pPr algn="just">
              <a:lnSpc>
                <a:spcPct val="107000"/>
              </a:lnSpc>
              <a:spcAft>
                <a:spcPts val="800"/>
              </a:spcAft>
            </a:pPr>
            <a:r>
              <a:rPr lang="cs-CZ" sz="2000">
                <a:effectLst/>
                <a:latin typeface="Calibri" panose="020F0502020204030204" pitchFamily="34" charset="0"/>
                <a:ea typeface="Calibri" panose="020F0502020204030204" pitchFamily="34" charset="0"/>
                <a:cs typeface="Times New Roman" panose="02020603050405020304" pitchFamily="18" charset="0"/>
              </a:rPr>
              <a:t> </a:t>
            </a:r>
            <a:r>
              <a:rPr lang="cs-CZ" b="1"/>
              <a:t>Podíl židovských podnikatelů na filmovém průmyslu v roce 1938:</a:t>
            </a:r>
          </a:p>
          <a:p>
            <a:r>
              <a:rPr lang="cs-CZ"/>
              <a:t>10 ze 41, tedy čtvrtina celovečerních filmů vyrobených v tomto roce, vzniklo u židovských </a:t>
            </a:r>
            <a:r>
              <a:rPr lang="cs-CZ" b="1"/>
              <a:t>producentů. </a:t>
            </a:r>
          </a:p>
          <a:p>
            <a:r>
              <a:rPr lang="cs-CZ"/>
              <a:t>z celkových 37 firem registrovaných v kartelu filmových </a:t>
            </a:r>
            <a:r>
              <a:rPr lang="cs-CZ" b="1"/>
              <a:t>dovozců</a:t>
            </a:r>
            <a:r>
              <a:rPr lang="cs-CZ"/>
              <a:t> mělo 14 firem majitele židovského původu (tj. ca 38%). </a:t>
            </a:r>
          </a:p>
          <a:p>
            <a:r>
              <a:rPr lang="cs-CZ" b="1"/>
              <a:t>V kinech bylo uvedeno 318 filmů - 81 z nich distribuovaly firmy, které budou v r. 1939 označeny za židovské (tedy opět jedna čtvrtina). </a:t>
            </a:r>
          </a:p>
          <a:p>
            <a:r>
              <a:rPr lang="cs-CZ" sz="2000">
                <a:effectLst/>
                <a:latin typeface="Calibri" panose="020F0502020204030204" pitchFamily="34" charset="0"/>
                <a:ea typeface="Calibri" panose="020F0502020204030204" pitchFamily="34" charset="0"/>
                <a:cs typeface="Calibri" panose="020F0502020204030204" pitchFamily="34" charset="0"/>
              </a:rPr>
              <a:t>17. srpna 1939 vydal FPS nové zásady, podle kterých do distribuce nesměly být vpuštěny filmy s židovskými herci, zároveň vydal FPS prohlášení, že nebudou posuzovány filmy, na kterých se židé podílejí.</a:t>
            </a:r>
            <a:r>
              <a:rPr lang="cs-CZ">
                <a:latin typeface="Calibri" panose="020F0502020204030204" pitchFamily="34" charset="0"/>
                <a:ea typeface="Calibri" panose="020F0502020204030204" pitchFamily="34" charset="0"/>
                <a:cs typeface="Times New Roman" panose="02020603050405020304" pitchFamily="18" charset="0"/>
              </a:rPr>
              <a:t> </a:t>
            </a:r>
          </a:p>
          <a:p>
            <a:r>
              <a:rPr lang="cs-CZ">
                <a:latin typeface="Calibri" panose="020F0502020204030204" pitchFamily="34" charset="0"/>
                <a:ea typeface="Calibri" panose="020F0502020204030204" pitchFamily="34" charset="0"/>
                <a:cs typeface="Times New Roman" panose="02020603050405020304" pitchFamily="18" charset="0"/>
              </a:rPr>
              <a:t>V červenci 1939 byly židovské kinematografické firmy vyloučeny ze Svazu filmového průmyslu a obchodu, což znamenalo faktický zákaz činnosti. </a:t>
            </a:r>
            <a:endParaRPr lang="cs-CZ"/>
          </a:p>
          <a:p>
            <a:endParaRPr lang="cs-CZ" sz="2000">
              <a:effectLst/>
              <a:latin typeface="Calibri" panose="020F0502020204030204" pitchFamily="34" charset="0"/>
              <a:ea typeface="Calibri" panose="020F0502020204030204" pitchFamily="34" charset="0"/>
              <a:cs typeface="Times New Roman" panose="02020603050405020304" pitchFamily="18" charset="0"/>
            </a:endParaRPr>
          </a:p>
          <a:p>
            <a:endParaRPr lang="cs-CZ" b="1"/>
          </a:p>
          <a:p>
            <a:endParaRPr lang="en-GB"/>
          </a:p>
        </p:txBody>
      </p:sp>
    </p:spTree>
    <p:extLst>
      <p:ext uri="{BB962C8B-B14F-4D97-AF65-F5344CB8AC3E}">
        <p14:creationId xmlns:p14="http://schemas.microsoft.com/office/powerpoint/2010/main" val="36122689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9">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1">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extovéPole 2">
            <a:extLst>
              <a:ext uri="{FF2B5EF4-FFF2-40B4-BE49-F238E27FC236}">
                <a16:creationId xmlns:a16="http://schemas.microsoft.com/office/drawing/2014/main" id="{FDE40918-E63A-AC53-C887-B441E3700787}"/>
              </a:ext>
            </a:extLst>
          </p:cNvPr>
          <p:cNvSpPr txBox="1"/>
          <p:nvPr/>
        </p:nvSpPr>
        <p:spPr>
          <a:xfrm>
            <a:off x="1097279" y="1845734"/>
            <a:ext cx="6454987" cy="4023360"/>
          </a:xfrm>
          <a:prstGeom prst="rect">
            <a:avLst/>
          </a:prstGeom>
        </p:spPr>
        <p:txBody>
          <a:bodyPr vert="horz" lIns="0" tIns="45720" rIns="0" bIns="45720" rtlCol="0">
            <a:normAutofit/>
          </a:bodyPr>
          <a:lstStyle/>
          <a:p>
            <a:pPr>
              <a:lnSpc>
                <a:spcPct val="90000"/>
              </a:lnSpc>
              <a:spcAft>
                <a:spcPts val="800"/>
              </a:spcAft>
              <a:buClr>
                <a:schemeClr val="accent1"/>
              </a:buClr>
              <a:buFont typeface="Calibri" panose="020F0502020204030204" pitchFamily="34" charset="0"/>
            </a:pPr>
            <a:endParaRPr lang="en-US">
              <a:solidFill>
                <a:schemeClr val="tx1">
                  <a:lumMod val="75000"/>
                  <a:lumOff val="25000"/>
                </a:schemeClr>
              </a:solidFill>
              <a:effectLst/>
            </a:endParaRPr>
          </a:p>
          <a:p>
            <a:pPr>
              <a:lnSpc>
                <a:spcPct val="90000"/>
              </a:lnSpc>
              <a:spcAft>
                <a:spcPts val="800"/>
              </a:spcAft>
              <a:buClr>
                <a:schemeClr val="accent1"/>
              </a:buClr>
              <a:buFont typeface="Calibri" panose="020F0502020204030204" pitchFamily="34" charset="0"/>
            </a:pPr>
            <a:endParaRPr lang="en-US">
              <a:solidFill>
                <a:schemeClr val="tx1">
                  <a:lumMod val="75000"/>
                  <a:lumOff val="25000"/>
                </a:schemeClr>
              </a:solidFill>
            </a:endParaRPr>
          </a:p>
          <a:p>
            <a:pPr>
              <a:lnSpc>
                <a:spcPct val="90000"/>
              </a:lnSpc>
              <a:spcAft>
                <a:spcPts val="800"/>
              </a:spcAft>
              <a:buClr>
                <a:schemeClr val="accent1"/>
              </a:buClr>
              <a:buFont typeface="Calibri" panose="020F0502020204030204" pitchFamily="34" charset="0"/>
            </a:pPr>
            <a:r>
              <a:rPr lang="en-US">
                <a:solidFill>
                  <a:schemeClr val="tx1">
                    <a:lumMod val="75000"/>
                    <a:lumOff val="25000"/>
                  </a:schemeClr>
                </a:solidFill>
                <a:effectLst/>
              </a:rPr>
              <a:t>14. </a:t>
            </a:r>
            <a:r>
              <a:rPr lang="en-US" err="1">
                <a:solidFill>
                  <a:schemeClr val="tx1">
                    <a:lumMod val="75000"/>
                    <a:lumOff val="25000"/>
                  </a:schemeClr>
                </a:solidFill>
                <a:effectLst/>
              </a:rPr>
              <a:t>srpen</a:t>
            </a:r>
            <a:r>
              <a:rPr lang="en-US">
                <a:solidFill>
                  <a:schemeClr val="tx1">
                    <a:lumMod val="75000"/>
                    <a:lumOff val="25000"/>
                  </a:schemeClr>
                </a:solidFill>
                <a:effectLst/>
              </a:rPr>
              <a:t> 1939 – </a:t>
            </a:r>
            <a:r>
              <a:rPr lang="en-US" err="1">
                <a:solidFill>
                  <a:schemeClr val="tx1">
                    <a:lumMod val="75000"/>
                    <a:lumOff val="25000"/>
                  </a:schemeClr>
                </a:solidFill>
                <a:effectLst/>
              </a:rPr>
              <a:t>německý</a:t>
            </a:r>
            <a:r>
              <a:rPr lang="en-US">
                <a:solidFill>
                  <a:schemeClr val="tx1">
                    <a:lumMod val="75000"/>
                    <a:lumOff val="25000"/>
                  </a:schemeClr>
                </a:solidFill>
                <a:effectLst/>
              </a:rPr>
              <a:t> </a:t>
            </a:r>
            <a:r>
              <a:rPr lang="en-US" err="1">
                <a:solidFill>
                  <a:schemeClr val="tx1">
                    <a:lumMod val="75000"/>
                    <a:lumOff val="25000"/>
                  </a:schemeClr>
                </a:solidFill>
                <a:effectLst/>
              </a:rPr>
              <a:t>policejní</a:t>
            </a:r>
            <a:r>
              <a:rPr lang="en-US">
                <a:solidFill>
                  <a:schemeClr val="tx1">
                    <a:lumMod val="75000"/>
                    <a:lumOff val="25000"/>
                  </a:schemeClr>
                </a:solidFill>
                <a:effectLst/>
              </a:rPr>
              <a:t> </a:t>
            </a:r>
            <a:r>
              <a:rPr lang="en-US" err="1">
                <a:solidFill>
                  <a:schemeClr val="tx1">
                    <a:lumMod val="75000"/>
                    <a:lumOff val="25000"/>
                  </a:schemeClr>
                </a:solidFill>
                <a:effectLst/>
              </a:rPr>
              <a:t>ředitel</a:t>
            </a:r>
            <a:r>
              <a:rPr lang="en-US">
                <a:solidFill>
                  <a:schemeClr val="tx1">
                    <a:lumMod val="75000"/>
                    <a:lumOff val="25000"/>
                  </a:schemeClr>
                </a:solidFill>
                <a:effectLst/>
              </a:rPr>
              <a:t> </a:t>
            </a:r>
            <a:r>
              <a:rPr lang="en-US" err="1">
                <a:solidFill>
                  <a:schemeClr val="tx1">
                    <a:lumMod val="75000"/>
                    <a:lumOff val="25000"/>
                  </a:schemeClr>
                </a:solidFill>
                <a:effectLst/>
              </a:rPr>
              <a:t>vydal</a:t>
            </a:r>
            <a:r>
              <a:rPr lang="en-US">
                <a:solidFill>
                  <a:schemeClr val="tx1">
                    <a:lumMod val="75000"/>
                    <a:lumOff val="25000"/>
                  </a:schemeClr>
                </a:solidFill>
                <a:effectLst/>
              </a:rPr>
              <a:t> v </a:t>
            </a:r>
            <a:r>
              <a:rPr lang="en-US" err="1">
                <a:solidFill>
                  <a:schemeClr val="tx1">
                    <a:lumMod val="75000"/>
                    <a:lumOff val="25000"/>
                  </a:schemeClr>
                </a:solidFill>
                <a:effectLst/>
              </a:rPr>
              <a:t>Brně</a:t>
            </a:r>
            <a:r>
              <a:rPr lang="en-US">
                <a:solidFill>
                  <a:schemeClr val="tx1">
                    <a:lumMod val="75000"/>
                    <a:lumOff val="25000"/>
                  </a:schemeClr>
                </a:solidFill>
                <a:effectLst/>
              </a:rPr>
              <a:t> </a:t>
            </a:r>
            <a:r>
              <a:rPr lang="en-US" err="1">
                <a:solidFill>
                  <a:schemeClr val="tx1">
                    <a:lumMod val="75000"/>
                    <a:lumOff val="25000"/>
                  </a:schemeClr>
                </a:solidFill>
                <a:effectLst/>
              </a:rPr>
              <a:t>vyhlášku</a:t>
            </a:r>
            <a:r>
              <a:rPr lang="en-US">
                <a:solidFill>
                  <a:schemeClr val="tx1">
                    <a:lumMod val="75000"/>
                    <a:lumOff val="25000"/>
                  </a:schemeClr>
                </a:solidFill>
                <a:effectLst/>
              </a:rPr>
              <a:t> </a:t>
            </a:r>
            <a:r>
              <a:rPr lang="en-US" err="1">
                <a:solidFill>
                  <a:schemeClr val="tx1">
                    <a:lumMod val="75000"/>
                    <a:lumOff val="25000"/>
                  </a:schemeClr>
                </a:solidFill>
                <a:effectLst/>
              </a:rPr>
              <a:t>zakazující</a:t>
            </a:r>
            <a:r>
              <a:rPr lang="en-US">
                <a:solidFill>
                  <a:schemeClr val="tx1">
                    <a:lumMod val="75000"/>
                    <a:lumOff val="25000"/>
                  </a:schemeClr>
                </a:solidFill>
                <a:effectLst/>
              </a:rPr>
              <a:t> </a:t>
            </a:r>
            <a:r>
              <a:rPr lang="en-US" err="1">
                <a:solidFill>
                  <a:schemeClr val="tx1">
                    <a:lumMod val="75000"/>
                    <a:lumOff val="25000"/>
                  </a:schemeClr>
                </a:solidFill>
                <a:effectLst/>
              </a:rPr>
              <a:t>Židům</a:t>
            </a:r>
            <a:r>
              <a:rPr lang="en-US">
                <a:solidFill>
                  <a:schemeClr val="tx1">
                    <a:lumMod val="75000"/>
                    <a:lumOff val="25000"/>
                  </a:schemeClr>
                </a:solidFill>
                <a:effectLst/>
              </a:rPr>
              <a:t> </a:t>
            </a:r>
            <a:r>
              <a:rPr lang="en-US" err="1">
                <a:solidFill>
                  <a:schemeClr val="tx1">
                    <a:lumMod val="75000"/>
                    <a:lumOff val="25000"/>
                  </a:schemeClr>
                </a:solidFill>
                <a:effectLst/>
              </a:rPr>
              <a:t>přístup</a:t>
            </a:r>
            <a:r>
              <a:rPr lang="en-US">
                <a:solidFill>
                  <a:schemeClr val="tx1">
                    <a:lumMod val="75000"/>
                    <a:lumOff val="25000"/>
                  </a:schemeClr>
                </a:solidFill>
                <a:effectLst/>
              </a:rPr>
              <a:t> do </a:t>
            </a:r>
            <a:r>
              <a:rPr lang="en-US" err="1">
                <a:solidFill>
                  <a:schemeClr val="tx1">
                    <a:lumMod val="75000"/>
                    <a:lumOff val="25000"/>
                  </a:schemeClr>
                </a:solidFill>
                <a:effectLst/>
              </a:rPr>
              <a:t>hostinců</a:t>
            </a:r>
            <a:r>
              <a:rPr lang="en-US">
                <a:solidFill>
                  <a:schemeClr val="tx1">
                    <a:lumMod val="75000"/>
                    <a:lumOff val="25000"/>
                  </a:schemeClr>
                </a:solidFill>
                <a:effectLst/>
              </a:rPr>
              <a:t>, </a:t>
            </a:r>
            <a:r>
              <a:rPr lang="en-US" err="1">
                <a:solidFill>
                  <a:schemeClr val="tx1">
                    <a:lumMod val="75000"/>
                    <a:lumOff val="25000"/>
                  </a:schemeClr>
                </a:solidFill>
                <a:effectLst/>
              </a:rPr>
              <a:t>kaváren</a:t>
            </a:r>
            <a:r>
              <a:rPr lang="en-US">
                <a:solidFill>
                  <a:schemeClr val="tx1">
                    <a:lumMod val="75000"/>
                    <a:lumOff val="25000"/>
                  </a:schemeClr>
                </a:solidFill>
                <a:effectLst/>
              </a:rPr>
              <a:t>, </a:t>
            </a:r>
            <a:r>
              <a:rPr lang="en-US" err="1">
                <a:solidFill>
                  <a:schemeClr val="tx1">
                    <a:lumMod val="75000"/>
                    <a:lumOff val="25000"/>
                  </a:schemeClr>
                </a:solidFill>
                <a:effectLst/>
              </a:rPr>
              <a:t>lázní</a:t>
            </a:r>
            <a:r>
              <a:rPr lang="en-US">
                <a:solidFill>
                  <a:schemeClr val="tx1">
                    <a:lumMod val="75000"/>
                    <a:lumOff val="25000"/>
                  </a:schemeClr>
                </a:solidFill>
                <a:effectLst/>
              </a:rPr>
              <a:t>, </a:t>
            </a:r>
            <a:r>
              <a:rPr lang="en-US" err="1">
                <a:solidFill>
                  <a:schemeClr val="tx1">
                    <a:lumMod val="75000"/>
                    <a:lumOff val="25000"/>
                  </a:schemeClr>
                </a:solidFill>
                <a:effectLst/>
              </a:rPr>
              <a:t>sadů</a:t>
            </a:r>
            <a:r>
              <a:rPr lang="en-US">
                <a:solidFill>
                  <a:schemeClr val="tx1">
                    <a:lumMod val="75000"/>
                    <a:lumOff val="25000"/>
                  </a:schemeClr>
                </a:solidFill>
                <a:effectLst/>
              </a:rPr>
              <a:t> a </a:t>
            </a:r>
            <a:r>
              <a:rPr lang="en-US" err="1">
                <a:solidFill>
                  <a:schemeClr val="tx1">
                    <a:lumMod val="75000"/>
                    <a:lumOff val="25000"/>
                  </a:schemeClr>
                </a:solidFill>
                <a:effectLst/>
              </a:rPr>
              <a:t>podobně</a:t>
            </a:r>
            <a:r>
              <a:rPr lang="en-US">
                <a:solidFill>
                  <a:schemeClr val="tx1">
                    <a:lumMod val="75000"/>
                    <a:lumOff val="25000"/>
                  </a:schemeClr>
                </a:solidFill>
                <a:effectLst/>
              </a:rPr>
              <a:t>, </a:t>
            </a:r>
            <a:r>
              <a:rPr lang="en-US" b="1">
                <a:solidFill>
                  <a:schemeClr val="tx1">
                    <a:lumMod val="75000"/>
                    <a:lumOff val="25000"/>
                  </a:schemeClr>
                </a:solidFill>
                <a:effectLst/>
              </a:rPr>
              <a:t>do kina </a:t>
            </a:r>
            <a:r>
              <a:rPr lang="en-US" b="1" err="1">
                <a:solidFill>
                  <a:schemeClr val="tx1">
                    <a:lumMod val="75000"/>
                    <a:lumOff val="25000"/>
                  </a:schemeClr>
                </a:solidFill>
                <a:effectLst/>
              </a:rPr>
              <a:t>měli</a:t>
            </a:r>
            <a:r>
              <a:rPr lang="en-US" b="1">
                <a:solidFill>
                  <a:schemeClr val="tx1">
                    <a:lumMod val="75000"/>
                    <a:lumOff val="25000"/>
                  </a:schemeClr>
                </a:solidFill>
                <a:effectLst/>
              </a:rPr>
              <a:t> </a:t>
            </a:r>
            <a:r>
              <a:rPr lang="en-US" b="1" err="1">
                <a:solidFill>
                  <a:schemeClr val="tx1">
                    <a:lumMod val="75000"/>
                    <a:lumOff val="25000"/>
                  </a:schemeClr>
                </a:solidFill>
                <a:effectLst/>
              </a:rPr>
              <a:t>přístup</a:t>
            </a:r>
            <a:r>
              <a:rPr lang="en-US" b="1">
                <a:solidFill>
                  <a:schemeClr val="tx1">
                    <a:lumMod val="75000"/>
                    <a:lumOff val="25000"/>
                  </a:schemeClr>
                </a:solidFill>
                <a:effectLst/>
              </a:rPr>
              <a:t> </a:t>
            </a:r>
            <a:r>
              <a:rPr lang="en-US" b="1" err="1">
                <a:solidFill>
                  <a:schemeClr val="tx1">
                    <a:lumMod val="75000"/>
                    <a:lumOff val="25000"/>
                  </a:schemeClr>
                </a:solidFill>
                <a:effectLst/>
              </a:rPr>
              <a:t>jen</a:t>
            </a:r>
            <a:r>
              <a:rPr lang="en-US" b="1">
                <a:solidFill>
                  <a:schemeClr val="tx1">
                    <a:lumMod val="75000"/>
                    <a:lumOff val="25000"/>
                  </a:schemeClr>
                </a:solidFill>
                <a:effectLst/>
              </a:rPr>
              <a:t> </a:t>
            </a:r>
            <a:r>
              <a:rPr lang="en-US" b="1" err="1">
                <a:solidFill>
                  <a:schemeClr val="tx1">
                    <a:lumMod val="75000"/>
                    <a:lumOff val="25000"/>
                  </a:schemeClr>
                </a:solidFill>
                <a:effectLst/>
              </a:rPr>
              <a:t>tehdy</a:t>
            </a:r>
            <a:r>
              <a:rPr lang="en-US" b="1">
                <a:solidFill>
                  <a:schemeClr val="tx1">
                    <a:lumMod val="75000"/>
                    <a:lumOff val="25000"/>
                  </a:schemeClr>
                </a:solidFill>
                <a:effectLst/>
              </a:rPr>
              <a:t>, </a:t>
            </a:r>
            <a:r>
              <a:rPr lang="en-US" b="1" err="1">
                <a:solidFill>
                  <a:schemeClr val="tx1">
                    <a:lumMod val="75000"/>
                    <a:lumOff val="25000"/>
                  </a:schemeClr>
                </a:solidFill>
                <a:effectLst/>
              </a:rPr>
              <a:t>pokud</a:t>
            </a:r>
            <a:r>
              <a:rPr lang="en-US" b="1">
                <a:solidFill>
                  <a:schemeClr val="tx1">
                    <a:lumMod val="75000"/>
                    <a:lumOff val="25000"/>
                  </a:schemeClr>
                </a:solidFill>
                <a:effectLst/>
              </a:rPr>
              <a:t> to </a:t>
            </a:r>
            <a:r>
              <a:rPr lang="en-US" b="1" err="1">
                <a:solidFill>
                  <a:schemeClr val="tx1">
                    <a:lumMod val="75000"/>
                    <a:lumOff val="25000"/>
                  </a:schemeClr>
                </a:solidFill>
                <a:effectLst/>
              </a:rPr>
              <a:t>bylo</a:t>
            </a:r>
            <a:r>
              <a:rPr lang="en-US" b="1">
                <a:solidFill>
                  <a:schemeClr val="tx1">
                    <a:lumMod val="75000"/>
                    <a:lumOff val="25000"/>
                  </a:schemeClr>
                </a:solidFill>
                <a:effectLst/>
              </a:rPr>
              <a:t> </a:t>
            </a:r>
            <a:r>
              <a:rPr lang="en-US" b="1" err="1">
                <a:solidFill>
                  <a:schemeClr val="tx1">
                    <a:lumMod val="75000"/>
                    <a:lumOff val="25000"/>
                  </a:schemeClr>
                </a:solidFill>
                <a:effectLst/>
              </a:rPr>
              <a:t>na</a:t>
            </a:r>
            <a:r>
              <a:rPr lang="en-US" b="1">
                <a:solidFill>
                  <a:schemeClr val="tx1">
                    <a:lumMod val="75000"/>
                    <a:lumOff val="25000"/>
                  </a:schemeClr>
                </a:solidFill>
                <a:effectLst/>
              </a:rPr>
              <a:t> </a:t>
            </a:r>
            <a:r>
              <a:rPr lang="en-US" b="1" err="1">
                <a:solidFill>
                  <a:schemeClr val="tx1">
                    <a:lumMod val="75000"/>
                    <a:lumOff val="25000"/>
                  </a:schemeClr>
                </a:solidFill>
                <a:effectLst/>
              </a:rPr>
              <a:t>provozovně</a:t>
            </a:r>
            <a:r>
              <a:rPr lang="en-US" b="1">
                <a:solidFill>
                  <a:schemeClr val="tx1">
                    <a:lumMod val="75000"/>
                    <a:lumOff val="25000"/>
                  </a:schemeClr>
                </a:solidFill>
                <a:effectLst/>
              </a:rPr>
              <a:t> </a:t>
            </a:r>
            <a:r>
              <a:rPr lang="en-US" b="1" err="1">
                <a:solidFill>
                  <a:schemeClr val="tx1">
                    <a:lumMod val="75000"/>
                    <a:lumOff val="25000"/>
                  </a:schemeClr>
                </a:solidFill>
                <a:effectLst/>
              </a:rPr>
              <a:t>vyznačeno</a:t>
            </a:r>
            <a:r>
              <a:rPr lang="en-US" b="1">
                <a:solidFill>
                  <a:schemeClr val="tx1">
                    <a:lumMod val="75000"/>
                    <a:lumOff val="25000"/>
                  </a:schemeClr>
                </a:solidFill>
                <a:effectLst/>
              </a:rPr>
              <a:t> </a:t>
            </a:r>
            <a:r>
              <a:rPr lang="en-US" b="1" err="1">
                <a:solidFill>
                  <a:schemeClr val="tx1">
                    <a:lumMod val="75000"/>
                    <a:lumOff val="25000"/>
                  </a:schemeClr>
                </a:solidFill>
                <a:effectLst/>
              </a:rPr>
              <a:t>jako</a:t>
            </a:r>
            <a:r>
              <a:rPr lang="en-US" b="1">
                <a:solidFill>
                  <a:schemeClr val="tx1">
                    <a:lumMod val="75000"/>
                    <a:lumOff val="25000"/>
                  </a:schemeClr>
                </a:solidFill>
                <a:effectLst/>
              </a:rPr>
              <a:t> </a:t>
            </a:r>
            <a:r>
              <a:rPr lang="en-US" b="1" err="1">
                <a:solidFill>
                  <a:schemeClr val="tx1">
                    <a:lumMod val="75000"/>
                    <a:lumOff val="25000"/>
                  </a:schemeClr>
                </a:solidFill>
                <a:effectLst/>
              </a:rPr>
              <a:t>povolené</a:t>
            </a:r>
            <a:r>
              <a:rPr lang="en-US" b="1">
                <a:solidFill>
                  <a:schemeClr val="tx1">
                    <a:lumMod val="75000"/>
                    <a:lumOff val="25000"/>
                  </a:schemeClr>
                </a:solidFill>
                <a:effectLst/>
              </a:rPr>
              <a:t>. </a:t>
            </a:r>
            <a:r>
              <a:rPr lang="en-US" err="1">
                <a:solidFill>
                  <a:schemeClr val="tx1">
                    <a:lumMod val="75000"/>
                    <a:lumOff val="25000"/>
                  </a:schemeClr>
                </a:solidFill>
                <a:effectLst/>
              </a:rPr>
              <a:t>Podobné</a:t>
            </a:r>
            <a:r>
              <a:rPr lang="en-US">
                <a:solidFill>
                  <a:schemeClr val="tx1">
                    <a:lumMod val="75000"/>
                    <a:lumOff val="25000"/>
                  </a:schemeClr>
                </a:solidFill>
                <a:effectLst/>
              </a:rPr>
              <a:t> </a:t>
            </a:r>
            <a:r>
              <a:rPr lang="en-US" err="1">
                <a:solidFill>
                  <a:schemeClr val="tx1">
                    <a:lumMod val="75000"/>
                    <a:lumOff val="25000"/>
                  </a:schemeClr>
                </a:solidFill>
                <a:effectLst/>
              </a:rPr>
              <a:t>vyhlášky</a:t>
            </a:r>
            <a:r>
              <a:rPr lang="en-US">
                <a:solidFill>
                  <a:schemeClr val="tx1">
                    <a:lumMod val="75000"/>
                    <a:lumOff val="25000"/>
                  </a:schemeClr>
                </a:solidFill>
                <a:effectLst/>
              </a:rPr>
              <a:t> </a:t>
            </a:r>
            <a:r>
              <a:rPr lang="en-US" err="1">
                <a:solidFill>
                  <a:schemeClr val="tx1">
                    <a:lumMod val="75000"/>
                    <a:lumOff val="25000"/>
                  </a:schemeClr>
                </a:solidFill>
                <a:effectLst/>
              </a:rPr>
              <a:t>byly</a:t>
            </a:r>
            <a:r>
              <a:rPr lang="en-US">
                <a:solidFill>
                  <a:schemeClr val="tx1">
                    <a:lumMod val="75000"/>
                    <a:lumOff val="25000"/>
                  </a:schemeClr>
                </a:solidFill>
                <a:effectLst/>
              </a:rPr>
              <a:t> </a:t>
            </a:r>
            <a:r>
              <a:rPr lang="en-US" err="1">
                <a:solidFill>
                  <a:schemeClr val="tx1">
                    <a:lumMod val="75000"/>
                    <a:lumOff val="25000"/>
                  </a:schemeClr>
                </a:solidFill>
                <a:effectLst/>
              </a:rPr>
              <a:t>postupně</a:t>
            </a:r>
            <a:r>
              <a:rPr lang="en-US">
                <a:solidFill>
                  <a:schemeClr val="tx1">
                    <a:lumMod val="75000"/>
                    <a:lumOff val="25000"/>
                  </a:schemeClr>
                </a:solidFill>
                <a:effectLst/>
              </a:rPr>
              <a:t> </a:t>
            </a:r>
            <a:r>
              <a:rPr lang="en-US" err="1">
                <a:solidFill>
                  <a:schemeClr val="tx1">
                    <a:lumMod val="75000"/>
                    <a:lumOff val="25000"/>
                  </a:schemeClr>
                </a:solidFill>
                <a:effectLst/>
              </a:rPr>
              <a:t>vydány</a:t>
            </a:r>
            <a:r>
              <a:rPr lang="en-US">
                <a:solidFill>
                  <a:schemeClr val="tx1">
                    <a:lumMod val="75000"/>
                    <a:lumOff val="25000"/>
                  </a:schemeClr>
                </a:solidFill>
                <a:effectLst/>
              </a:rPr>
              <a:t> </a:t>
            </a:r>
            <a:r>
              <a:rPr lang="en-US" err="1">
                <a:solidFill>
                  <a:schemeClr val="tx1">
                    <a:lumMod val="75000"/>
                    <a:lumOff val="25000"/>
                  </a:schemeClr>
                </a:solidFill>
                <a:effectLst/>
              </a:rPr>
              <a:t>ve</a:t>
            </a:r>
            <a:r>
              <a:rPr lang="en-US">
                <a:solidFill>
                  <a:schemeClr val="tx1">
                    <a:lumMod val="75000"/>
                    <a:lumOff val="25000"/>
                  </a:schemeClr>
                </a:solidFill>
                <a:effectLst/>
              </a:rPr>
              <a:t> </a:t>
            </a:r>
            <a:r>
              <a:rPr lang="en-US" err="1">
                <a:solidFill>
                  <a:schemeClr val="tx1">
                    <a:lumMod val="75000"/>
                    <a:lumOff val="25000"/>
                  </a:schemeClr>
                </a:solidFill>
                <a:effectLst/>
              </a:rPr>
              <a:t>všech</a:t>
            </a:r>
            <a:r>
              <a:rPr lang="en-US">
                <a:solidFill>
                  <a:schemeClr val="tx1">
                    <a:lumMod val="75000"/>
                    <a:lumOff val="25000"/>
                  </a:schemeClr>
                </a:solidFill>
                <a:effectLst/>
              </a:rPr>
              <a:t> </a:t>
            </a:r>
            <a:r>
              <a:rPr lang="en-US" err="1">
                <a:solidFill>
                  <a:schemeClr val="tx1">
                    <a:lumMod val="75000"/>
                    <a:lumOff val="25000"/>
                  </a:schemeClr>
                </a:solidFill>
                <a:effectLst/>
              </a:rPr>
              <a:t>oberlandrátech</a:t>
            </a:r>
            <a:r>
              <a:rPr lang="en-US">
                <a:solidFill>
                  <a:schemeClr val="tx1">
                    <a:lumMod val="75000"/>
                    <a:lumOff val="25000"/>
                  </a:schemeClr>
                </a:solidFill>
                <a:effectLst/>
              </a:rPr>
              <a:t>. </a:t>
            </a:r>
          </a:p>
          <a:p>
            <a:pPr>
              <a:lnSpc>
                <a:spcPct val="90000"/>
              </a:lnSpc>
              <a:spcAft>
                <a:spcPts val="800"/>
              </a:spcAft>
              <a:buClr>
                <a:schemeClr val="accent1"/>
              </a:buClr>
              <a:buFont typeface="Calibri" panose="020F0502020204030204" pitchFamily="34" charset="0"/>
            </a:pPr>
            <a:r>
              <a:rPr lang="en-US" b="1">
                <a:solidFill>
                  <a:schemeClr val="tx1">
                    <a:lumMod val="75000"/>
                    <a:lumOff val="25000"/>
                  </a:schemeClr>
                </a:solidFill>
                <a:effectLst/>
              </a:rPr>
              <a:t>24. </a:t>
            </a:r>
            <a:r>
              <a:rPr lang="en-US" b="1" err="1">
                <a:solidFill>
                  <a:schemeClr val="tx1">
                    <a:lumMod val="75000"/>
                    <a:lumOff val="25000"/>
                  </a:schemeClr>
                </a:solidFill>
                <a:effectLst/>
              </a:rPr>
              <a:t>srpna</a:t>
            </a:r>
            <a:r>
              <a:rPr lang="en-US" b="1">
                <a:solidFill>
                  <a:schemeClr val="tx1">
                    <a:lumMod val="75000"/>
                    <a:lumOff val="25000"/>
                  </a:schemeClr>
                </a:solidFill>
                <a:effectLst/>
              </a:rPr>
              <a:t> 1939 </a:t>
            </a:r>
            <a:r>
              <a:rPr lang="en-US" b="1" err="1">
                <a:solidFill>
                  <a:schemeClr val="tx1">
                    <a:lumMod val="75000"/>
                    <a:lumOff val="25000"/>
                  </a:schemeClr>
                </a:solidFill>
                <a:effectLst/>
              </a:rPr>
              <a:t>přijalo</a:t>
            </a:r>
            <a:r>
              <a:rPr lang="en-US" b="1">
                <a:solidFill>
                  <a:schemeClr val="tx1">
                    <a:lumMod val="75000"/>
                    <a:lumOff val="25000"/>
                  </a:schemeClr>
                </a:solidFill>
                <a:effectLst/>
              </a:rPr>
              <a:t> </a:t>
            </a:r>
            <a:r>
              <a:rPr lang="en-US" b="1" err="1">
                <a:solidFill>
                  <a:schemeClr val="tx1">
                    <a:lumMod val="75000"/>
                    <a:lumOff val="25000"/>
                  </a:schemeClr>
                </a:solidFill>
                <a:effectLst/>
              </a:rPr>
              <a:t>Filmové</a:t>
            </a:r>
            <a:r>
              <a:rPr lang="en-US" b="1">
                <a:solidFill>
                  <a:schemeClr val="tx1">
                    <a:lumMod val="75000"/>
                    <a:lumOff val="25000"/>
                  </a:schemeClr>
                </a:solidFill>
                <a:effectLst/>
              </a:rPr>
              <a:t> </a:t>
            </a:r>
            <a:r>
              <a:rPr lang="en-US" b="1" err="1">
                <a:solidFill>
                  <a:schemeClr val="tx1">
                    <a:lumMod val="75000"/>
                    <a:lumOff val="25000"/>
                  </a:schemeClr>
                </a:solidFill>
                <a:effectLst/>
              </a:rPr>
              <a:t>ústředí</a:t>
            </a:r>
            <a:r>
              <a:rPr lang="en-US" b="1">
                <a:solidFill>
                  <a:schemeClr val="tx1">
                    <a:lumMod val="75000"/>
                    <a:lumOff val="25000"/>
                  </a:schemeClr>
                </a:solidFill>
                <a:effectLst/>
              </a:rPr>
              <a:t> </a:t>
            </a:r>
            <a:r>
              <a:rPr lang="en-US" b="1" err="1">
                <a:solidFill>
                  <a:schemeClr val="tx1">
                    <a:lumMod val="75000"/>
                    <a:lumOff val="25000"/>
                  </a:schemeClr>
                </a:solidFill>
                <a:effectLst/>
              </a:rPr>
              <a:t>na</a:t>
            </a:r>
            <a:r>
              <a:rPr lang="en-US" b="1">
                <a:solidFill>
                  <a:schemeClr val="tx1">
                    <a:lumMod val="75000"/>
                    <a:lumOff val="25000"/>
                  </a:schemeClr>
                </a:solidFill>
                <a:effectLst/>
              </a:rPr>
              <a:t> </a:t>
            </a:r>
            <a:r>
              <a:rPr lang="en-US" b="1" err="1">
                <a:solidFill>
                  <a:schemeClr val="tx1">
                    <a:lumMod val="75000"/>
                    <a:lumOff val="25000"/>
                  </a:schemeClr>
                </a:solidFill>
                <a:effectLst/>
              </a:rPr>
              <a:t>výzvu</a:t>
            </a:r>
            <a:r>
              <a:rPr lang="en-US" b="1">
                <a:solidFill>
                  <a:schemeClr val="tx1">
                    <a:lumMod val="75000"/>
                    <a:lumOff val="25000"/>
                  </a:schemeClr>
                </a:solidFill>
                <a:effectLst/>
              </a:rPr>
              <a:t> </a:t>
            </a:r>
            <a:r>
              <a:rPr lang="en-US" b="1" err="1">
                <a:solidFill>
                  <a:schemeClr val="tx1">
                    <a:lumMod val="75000"/>
                    <a:lumOff val="25000"/>
                  </a:schemeClr>
                </a:solidFill>
                <a:effectLst/>
              </a:rPr>
              <a:t>Úřadu</a:t>
            </a:r>
            <a:r>
              <a:rPr lang="en-US" b="1">
                <a:solidFill>
                  <a:schemeClr val="tx1">
                    <a:lumMod val="75000"/>
                    <a:lumOff val="25000"/>
                  </a:schemeClr>
                </a:solidFill>
                <a:effectLst/>
              </a:rPr>
              <a:t> </a:t>
            </a:r>
            <a:r>
              <a:rPr lang="en-US" b="1" err="1">
                <a:solidFill>
                  <a:schemeClr val="tx1">
                    <a:lumMod val="75000"/>
                    <a:lumOff val="25000"/>
                  </a:schemeClr>
                </a:solidFill>
                <a:effectLst/>
              </a:rPr>
              <a:t>říšského</a:t>
            </a:r>
            <a:r>
              <a:rPr lang="en-US" b="1">
                <a:solidFill>
                  <a:schemeClr val="tx1">
                    <a:lumMod val="75000"/>
                    <a:lumOff val="25000"/>
                  </a:schemeClr>
                </a:solidFill>
                <a:effectLst/>
              </a:rPr>
              <a:t> </a:t>
            </a:r>
            <a:r>
              <a:rPr lang="en-US" b="1" err="1">
                <a:solidFill>
                  <a:schemeClr val="tx1">
                    <a:lumMod val="75000"/>
                    <a:lumOff val="25000"/>
                  </a:schemeClr>
                </a:solidFill>
                <a:effectLst/>
              </a:rPr>
              <a:t>protektora</a:t>
            </a:r>
            <a:r>
              <a:rPr lang="en-US" b="1">
                <a:solidFill>
                  <a:schemeClr val="tx1">
                    <a:lumMod val="75000"/>
                    <a:lumOff val="25000"/>
                  </a:schemeClr>
                </a:solidFill>
                <a:effectLst/>
              </a:rPr>
              <a:t> </a:t>
            </a:r>
            <a:r>
              <a:rPr lang="en-US" b="1" err="1">
                <a:solidFill>
                  <a:schemeClr val="tx1">
                    <a:lumMod val="75000"/>
                    <a:lumOff val="25000"/>
                  </a:schemeClr>
                </a:solidFill>
                <a:effectLst/>
              </a:rPr>
              <a:t>usnesení</a:t>
            </a:r>
            <a:r>
              <a:rPr lang="en-US" b="1">
                <a:solidFill>
                  <a:schemeClr val="tx1">
                    <a:lumMod val="75000"/>
                    <a:lumOff val="25000"/>
                  </a:schemeClr>
                </a:solidFill>
                <a:effectLst/>
              </a:rPr>
              <a:t>, </a:t>
            </a:r>
            <a:r>
              <a:rPr lang="en-US" b="1" err="1">
                <a:solidFill>
                  <a:schemeClr val="tx1">
                    <a:lumMod val="75000"/>
                    <a:lumOff val="25000"/>
                  </a:schemeClr>
                </a:solidFill>
                <a:effectLst/>
              </a:rPr>
              <a:t>podle</a:t>
            </a:r>
            <a:r>
              <a:rPr lang="en-US" b="1">
                <a:solidFill>
                  <a:schemeClr val="tx1">
                    <a:lumMod val="75000"/>
                    <a:lumOff val="25000"/>
                  </a:schemeClr>
                </a:solidFill>
                <a:effectLst/>
              </a:rPr>
              <a:t> </a:t>
            </a:r>
            <a:r>
              <a:rPr lang="en-US" b="1" err="1">
                <a:solidFill>
                  <a:schemeClr val="tx1">
                    <a:lumMod val="75000"/>
                    <a:lumOff val="25000"/>
                  </a:schemeClr>
                </a:solidFill>
                <a:effectLst/>
              </a:rPr>
              <a:t>něhož</a:t>
            </a:r>
            <a:r>
              <a:rPr lang="en-US" b="1">
                <a:solidFill>
                  <a:schemeClr val="tx1">
                    <a:lumMod val="75000"/>
                    <a:lumOff val="25000"/>
                  </a:schemeClr>
                </a:solidFill>
                <a:effectLst/>
              </a:rPr>
              <a:t> </a:t>
            </a:r>
            <a:r>
              <a:rPr lang="en-US" b="1" err="1">
                <a:solidFill>
                  <a:schemeClr val="tx1">
                    <a:lumMod val="75000"/>
                    <a:lumOff val="25000"/>
                  </a:schemeClr>
                </a:solidFill>
                <a:effectLst/>
              </a:rPr>
              <a:t>byla</a:t>
            </a:r>
            <a:r>
              <a:rPr lang="en-US" b="1">
                <a:solidFill>
                  <a:schemeClr val="tx1">
                    <a:lumMod val="75000"/>
                    <a:lumOff val="25000"/>
                  </a:schemeClr>
                </a:solidFill>
                <a:effectLst/>
              </a:rPr>
              <a:t> </a:t>
            </a:r>
            <a:r>
              <a:rPr lang="en-US" b="1" err="1">
                <a:solidFill>
                  <a:schemeClr val="tx1">
                    <a:lumMod val="75000"/>
                    <a:lumOff val="25000"/>
                  </a:schemeClr>
                </a:solidFill>
                <a:effectLst/>
              </a:rPr>
              <a:t>židům</a:t>
            </a:r>
            <a:r>
              <a:rPr lang="en-US" b="1">
                <a:solidFill>
                  <a:schemeClr val="tx1">
                    <a:lumMod val="75000"/>
                    <a:lumOff val="25000"/>
                  </a:schemeClr>
                </a:solidFill>
                <a:effectLst/>
              </a:rPr>
              <a:t> </a:t>
            </a:r>
            <a:r>
              <a:rPr lang="en-US" b="1" err="1">
                <a:solidFill>
                  <a:schemeClr val="tx1">
                    <a:lumMod val="75000"/>
                    <a:lumOff val="25000"/>
                  </a:schemeClr>
                </a:solidFill>
                <a:effectLst/>
              </a:rPr>
              <a:t>návštěva</a:t>
            </a:r>
            <a:r>
              <a:rPr lang="en-US" b="1">
                <a:solidFill>
                  <a:schemeClr val="tx1">
                    <a:lumMod val="75000"/>
                    <a:lumOff val="25000"/>
                  </a:schemeClr>
                </a:solidFill>
                <a:effectLst/>
              </a:rPr>
              <a:t> kin v </a:t>
            </a:r>
            <a:r>
              <a:rPr lang="en-US" b="1" err="1">
                <a:solidFill>
                  <a:schemeClr val="tx1">
                    <a:lumMod val="75000"/>
                    <a:lumOff val="25000"/>
                  </a:schemeClr>
                </a:solidFill>
                <a:effectLst/>
              </a:rPr>
              <a:t>Čechách</a:t>
            </a:r>
            <a:r>
              <a:rPr lang="en-US" b="1">
                <a:solidFill>
                  <a:schemeClr val="tx1">
                    <a:lumMod val="75000"/>
                    <a:lumOff val="25000"/>
                  </a:schemeClr>
                </a:solidFill>
                <a:effectLst/>
              </a:rPr>
              <a:t> a </a:t>
            </a:r>
            <a:r>
              <a:rPr lang="en-US" b="1" err="1">
                <a:solidFill>
                  <a:schemeClr val="tx1">
                    <a:lumMod val="75000"/>
                    <a:lumOff val="25000"/>
                  </a:schemeClr>
                </a:solidFill>
                <a:effectLst/>
              </a:rPr>
              <a:t>na</a:t>
            </a:r>
            <a:r>
              <a:rPr lang="en-US" b="1">
                <a:solidFill>
                  <a:schemeClr val="tx1">
                    <a:lumMod val="75000"/>
                    <a:lumOff val="25000"/>
                  </a:schemeClr>
                </a:solidFill>
                <a:effectLst/>
              </a:rPr>
              <a:t> </a:t>
            </a:r>
            <a:r>
              <a:rPr lang="en-US" b="1" err="1">
                <a:solidFill>
                  <a:schemeClr val="tx1">
                    <a:lumMod val="75000"/>
                    <a:lumOff val="25000"/>
                  </a:schemeClr>
                </a:solidFill>
                <a:effectLst/>
              </a:rPr>
              <a:t>Moravě</a:t>
            </a:r>
            <a:r>
              <a:rPr lang="en-US" b="1">
                <a:solidFill>
                  <a:schemeClr val="tx1">
                    <a:lumMod val="75000"/>
                    <a:lumOff val="25000"/>
                  </a:schemeClr>
                </a:solidFill>
                <a:effectLst/>
              </a:rPr>
              <a:t> </a:t>
            </a:r>
            <a:r>
              <a:rPr lang="en-US" b="1" err="1">
                <a:solidFill>
                  <a:schemeClr val="tx1">
                    <a:lumMod val="75000"/>
                    <a:lumOff val="25000"/>
                  </a:schemeClr>
                </a:solidFill>
                <a:effectLst/>
              </a:rPr>
              <a:t>zakázána</a:t>
            </a:r>
            <a:r>
              <a:rPr lang="en-US" b="1">
                <a:solidFill>
                  <a:schemeClr val="tx1">
                    <a:lumMod val="75000"/>
                    <a:lumOff val="25000"/>
                  </a:schemeClr>
                </a:solidFill>
                <a:effectLst/>
              </a:rPr>
              <a:t>. </a:t>
            </a:r>
            <a:endParaRPr lang="cs-CZ" b="1">
              <a:solidFill>
                <a:schemeClr val="tx1">
                  <a:lumMod val="75000"/>
                  <a:lumOff val="25000"/>
                </a:schemeClr>
              </a:solidFill>
              <a:effectLst/>
            </a:endParaRPr>
          </a:p>
          <a:p>
            <a:pPr>
              <a:lnSpc>
                <a:spcPct val="90000"/>
              </a:lnSpc>
              <a:spcAft>
                <a:spcPts val="800"/>
              </a:spcAft>
              <a:buClr>
                <a:schemeClr val="accent1"/>
              </a:buClr>
              <a:buFont typeface="Calibri" panose="020F0502020204030204" pitchFamily="34" charset="0"/>
            </a:pPr>
            <a:r>
              <a:rPr lang="en-US" b="1" err="1">
                <a:solidFill>
                  <a:schemeClr val="tx1">
                    <a:lumMod val="75000"/>
                    <a:lumOff val="25000"/>
                  </a:schemeClr>
                </a:solidFill>
                <a:effectLst/>
              </a:rPr>
              <a:t>Všechna</a:t>
            </a:r>
            <a:r>
              <a:rPr lang="en-US" b="1">
                <a:solidFill>
                  <a:schemeClr val="tx1">
                    <a:lumMod val="75000"/>
                    <a:lumOff val="25000"/>
                  </a:schemeClr>
                </a:solidFill>
                <a:effectLst/>
              </a:rPr>
              <a:t> kina </a:t>
            </a:r>
            <a:r>
              <a:rPr lang="en-US" b="1" err="1">
                <a:solidFill>
                  <a:schemeClr val="tx1">
                    <a:lumMod val="75000"/>
                    <a:lumOff val="25000"/>
                  </a:schemeClr>
                </a:solidFill>
                <a:effectLst/>
              </a:rPr>
              <a:t>musela</a:t>
            </a:r>
            <a:r>
              <a:rPr lang="en-US" b="1">
                <a:solidFill>
                  <a:schemeClr val="tx1">
                    <a:lumMod val="75000"/>
                    <a:lumOff val="25000"/>
                  </a:schemeClr>
                </a:solidFill>
                <a:effectLst/>
              </a:rPr>
              <a:t> </a:t>
            </a:r>
            <a:r>
              <a:rPr lang="en-US" b="1" err="1">
                <a:solidFill>
                  <a:schemeClr val="tx1">
                    <a:lumMod val="75000"/>
                    <a:lumOff val="25000"/>
                  </a:schemeClr>
                </a:solidFill>
                <a:effectLst/>
              </a:rPr>
              <a:t>mít</a:t>
            </a:r>
            <a:r>
              <a:rPr lang="en-US" b="1">
                <a:solidFill>
                  <a:schemeClr val="tx1">
                    <a:lumMod val="75000"/>
                    <a:lumOff val="25000"/>
                  </a:schemeClr>
                </a:solidFill>
                <a:effectLst/>
              </a:rPr>
              <a:t> u </a:t>
            </a:r>
            <a:r>
              <a:rPr lang="en-US" b="1" err="1">
                <a:solidFill>
                  <a:schemeClr val="tx1">
                    <a:lumMod val="75000"/>
                    <a:lumOff val="25000"/>
                  </a:schemeClr>
                </a:solidFill>
                <a:effectLst/>
              </a:rPr>
              <a:t>vchodu</a:t>
            </a:r>
            <a:r>
              <a:rPr lang="en-US" b="1">
                <a:solidFill>
                  <a:schemeClr val="tx1">
                    <a:lumMod val="75000"/>
                    <a:lumOff val="25000"/>
                  </a:schemeClr>
                </a:solidFill>
                <a:effectLst/>
              </a:rPr>
              <a:t> </a:t>
            </a:r>
            <a:r>
              <a:rPr lang="en-US" b="1" err="1">
                <a:solidFill>
                  <a:schemeClr val="tx1">
                    <a:lumMod val="75000"/>
                    <a:lumOff val="25000"/>
                  </a:schemeClr>
                </a:solidFill>
                <a:effectLst/>
              </a:rPr>
              <a:t>ceduli</a:t>
            </a:r>
            <a:r>
              <a:rPr lang="en-US" b="1">
                <a:solidFill>
                  <a:schemeClr val="tx1">
                    <a:lumMod val="75000"/>
                    <a:lumOff val="25000"/>
                  </a:schemeClr>
                </a:solidFill>
                <a:effectLst/>
              </a:rPr>
              <a:t> “</a:t>
            </a:r>
            <a:r>
              <a:rPr lang="en-US" b="1" err="1">
                <a:solidFill>
                  <a:schemeClr val="tx1">
                    <a:lumMod val="75000"/>
                    <a:lumOff val="25000"/>
                  </a:schemeClr>
                </a:solidFill>
                <a:effectLst/>
              </a:rPr>
              <a:t>židům</a:t>
            </a:r>
            <a:r>
              <a:rPr lang="en-US" b="1">
                <a:solidFill>
                  <a:schemeClr val="tx1">
                    <a:lumMod val="75000"/>
                    <a:lumOff val="25000"/>
                  </a:schemeClr>
                </a:solidFill>
                <a:effectLst/>
              </a:rPr>
              <a:t> </a:t>
            </a:r>
            <a:r>
              <a:rPr lang="en-US" b="1" err="1">
                <a:solidFill>
                  <a:schemeClr val="tx1">
                    <a:lumMod val="75000"/>
                    <a:lumOff val="25000"/>
                  </a:schemeClr>
                </a:solidFill>
                <a:effectLst/>
              </a:rPr>
              <a:t>vstup</a:t>
            </a:r>
            <a:r>
              <a:rPr lang="en-US" b="1">
                <a:solidFill>
                  <a:schemeClr val="tx1">
                    <a:lumMod val="75000"/>
                    <a:lumOff val="25000"/>
                  </a:schemeClr>
                </a:solidFill>
                <a:effectLst/>
              </a:rPr>
              <a:t> </a:t>
            </a:r>
            <a:r>
              <a:rPr lang="en-US" b="1" err="1">
                <a:solidFill>
                  <a:schemeClr val="tx1">
                    <a:lumMod val="75000"/>
                    <a:lumOff val="25000"/>
                  </a:schemeClr>
                </a:solidFill>
                <a:effectLst/>
              </a:rPr>
              <a:t>zakázán</a:t>
            </a:r>
            <a:r>
              <a:rPr lang="en-US" b="1">
                <a:solidFill>
                  <a:schemeClr val="tx1">
                    <a:lumMod val="75000"/>
                    <a:lumOff val="25000"/>
                  </a:schemeClr>
                </a:solidFill>
                <a:effectLst/>
              </a:rPr>
              <a:t>”. </a:t>
            </a:r>
          </a:p>
          <a:p>
            <a:pPr>
              <a:lnSpc>
                <a:spcPct val="90000"/>
              </a:lnSpc>
              <a:spcAft>
                <a:spcPts val="800"/>
              </a:spcAft>
              <a:buClr>
                <a:schemeClr val="accent1"/>
              </a:buClr>
              <a:buFont typeface="Calibri" panose="020F0502020204030204" pitchFamily="34" charset="0"/>
            </a:pPr>
            <a:endParaRPr lang="en-US" b="1">
              <a:solidFill>
                <a:schemeClr val="tx1">
                  <a:lumMod val="75000"/>
                  <a:lumOff val="25000"/>
                </a:schemeClr>
              </a:solidFill>
              <a:effectLst/>
            </a:endParaRPr>
          </a:p>
        </p:txBody>
      </p:sp>
      <p:pic>
        <p:nvPicPr>
          <p:cNvPr id="2" name="Picture 2" descr="Čeští lékaři se po 72 letech omluví Židům za své předchůdce | Domov |  Lidovky.cz">
            <a:extLst>
              <a:ext uri="{FF2B5EF4-FFF2-40B4-BE49-F238E27FC236}">
                <a16:creationId xmlns:a16="http://schemas.microsoft.com/office/drawing/2014/main" id="{E00668BA-B6FC-2EBF-B140-A10B3B8702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20570" y="2885138"/>
            <a:ext cx="3135109" cy="153337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BF20C31-40EE-4ECF-7A72-48F22D9356B0}"/>
              </a:ext>
            </a:extLst>
          </p:cNvPr>
          <p:cNvSpPr txBox="1"/>
          <p:nvPr/>
        </p:nvSpPr>
        <p:spPr>
          <a:xfrm>
            <a:off x="1619770" y="1037590"/>
            <a:ext cx="6096000" cy="535531"/>
          </a:xfrm>
          <a:prstGeom prst="rect">
            <a:avLst/>
          </a:prstGeom>
          <a:noFill/>
        </p:spPr>
        <p:txBody>
          <a:bodyPr wrap="square">
            <a:spAutoFit/>
          </a:bodyPr>
          <a:lstStyle/>
          <a:p>
            <a:pPr>
              <a:lnSpc>
                <a:spcPct val="90000"/>
              </a:lnSpc>
              <a:spcAft>
                <a:spcPts val="800"/>
              </a:spcAft>
              <a:buClr>
                <a:schemeClr val="accent1"/>
              </a:buClr>
              <a:buFont typeface="Calibri" panose="020F0502020204030204" pitchFamily="34" charset="0"/>
            </a:pPr>
            <a:r>
              <a:rPr lang="cs-CZ" sz="3200">
                <a:solidFill>
                  <a:schemeClr val="tx1">
                    <a:lumMod val="75000"/>
                    <a:lumOff val="25000"/>
                  </a:schemeClr>
                </a:solidFill>
              </a:rPr>
              <a:t>Návštěva kin</a:t>
            </a:r>
            <a:endParaRPr lang="en-US" sz="3200">
              <a:solidFill>
                <a:schemeClr val="tx1">
                  <a:lumMod val="75000"/>
                  <a:lumOff val="25000"/>
                </a:schemeClr>
              </a:solidFill>
            </a:endParaRPr>
          </a:p>
        </p:txBody>
      </p:sp>
    </p:spTree>
    <p:extLst>
      <p:ext uri="{BB962C8B-B14F-4D97-AF65-F5344CB8AC3E}">
        <p14:creationId xmlns:p14="http://schemas.microsoft.com/office/powerpoint/2010/main" val="4230230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633999" y="4550229"/>
            <a:ext cx="10909073" cy="1057655"/>
          </a:xfrm>
        </p:spPr>
        <p:txBody>
          <a:bodyPr vert="horz" lIns="91440" tIns="45720" rIns="91440" bIns="45720" rtlCol="0" anchor="b">
            <a:normAutofit/>
          </a:bodyPr>
          <a:lstStyle/>
          <a:p>
            <a:r>
              <a:rPr lang="en-US" sz="5100">
                <a:solidFill>
                  <a:schemeClr val="tx1">
                    <a:lumMod val="85000"/>
                    <a:lumOff val="15000"/>
                  </a:schemeClr>
                </a:solidFill>
              </a:rPr>
              <a:t>Arizovaná brněnská kina Central a Kapitol</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1029" y="640080"/>
            <a:ext cx="2161641" cy="3602736"/>
          </a:xfrm>
          <a:prstGeom prst="rect">
            <a:avLst/>
          </a:prstGeom>
        </p:spPr>
      </p:pic>
      <p:sp>
        <p:nvSpPr>
          <p:cNvPr id="19" name="Rectangle 18">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ek 5" descr="Obsah obrázku text, bílá tabule&#10;&#10;Popis byl vytvořen automaticky">
            <a:extLst>
              <a:ext uri="{FF2B5EF4-FFF2-40B4-BE49-F238E27FC236}">
                <a16:creationId xmlns:a16="http://schemas.microsoft.com/office/drawing/2014/main" id="{E5419101-5396-417C-C93B-3FA4C6C7F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2872" y="851311"/>
            <a:ext cx="3312785" cy="3180273"/>
          </a:xfrm>
          <a:prstGeom prst="rect">
            <a:avLst/>
          </a:prstGeom>
        </p:spPr>
      </p:pic>
      <p:sp>
        <p:nvSpPr>
          <p:cNvPr id="21" name="Rectangle 20">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7640" y="640080"/>
            <a:ext cx="2738081" cy="3602736"/>
          </a:xfrm>
          <a:prstGeom prst="rect">
            <a:avLst/>
          </a:prstGeom>
        </p:spPr>
      </p:pic>
      <p:cxnSp>
        <p:nvCxnSpPr>
          <p:cNvPr id="23" name="Straight Connector 22">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616512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4"/>
            <a:ext cx="10058400" cy="741008"/>
          </a:xfrm>
        </p:spPr>
        <p:txBody>
          <a:bodyPr/>
          <a:lstStyle/>
          <a:p>
            <a:r>
              <a:rPr lang="cs-CZ"/>
              <a:t>Václav </a:t>
            </a:r>
            <a:r>
              <a:rPr lang="cs-CZ" err="1"/>
              <a:t>Binovec</a:t>
            </a:r>
            <a:endParaRPr lang="en-GB"/>
          </a:p>
        </p:txBody>
      </p:sp>
      <p:sp>
        <p:nvSpPr>
          <p:cNvPr id="3" name="Zástupný symbol pro text 2"/>
          <p:cNvSpPr>
            <a:spLocks noGrp="1"/>
          </p:cNvSpPr>
          <p:nvPr>
            <p:ph type="body" idx="1"/>
          </p:nvPr>
        </p:nvSpPr>
        <p:spPr>
          <a:xfrm>
            <a:off x="276225" y="1846052"/>
            <a:ext cx="5758815" cy="1135273"/>
          </a:xfrm>
        </p:spPr>
        <p:txBody>
          <a:bodyPr>
            <a:normAutofit/>
          </a:bodyPr>
          <a:lstStyle/>
          <a:p>
            <a:r>
              <a:rPr lang="cs-CZ" dirty="0">
                <a:solidFill>
                  <a:schemeClr val="tx1"/>
                </a:solidFill>
              </a:rPr>
              <a:t>Nevinná (1939), Dceruška k pohledání (1940), Píseň lásky (1940), Madla zpívá Evropě (1940), Městečko na dlani (1942)</a:t>
            </a:r>
            <a:endParaRPr lang="en-GB" dirty="0">
              <a:solidFill>
                <a:schemeClr val="tx1"/>
              </a:solidFill>
            </a:endParaRPr>
          </a:p>
          <a:p>
            <a:endParaRPr lang="en-GB" dirty="0"/>
          </a:p>
        </p:txBody>
      </p:sp>
      <p:sp>
        <p:nvSpPr>
          <p:cNvPr id="4" name="Zástupný symbol pro obsah 3"/>
          <p:cNvSpPr>
            <a:spLocks noGrp="1"/>
          </p:cNvSpPr>
          <p:nvPr>
            <p:ph sz="half" idx="2"/>
          </p:nvPr>
        </p:nvSpPr>
        <p:spPr>
          <a:xfrm>
            <a:off x="1097280" y="2582334"/>
            <a:ext cx="4074795" cy="3378200"/>
          </a:xfrm>
        </p:spPr>
        <p:txBody>
          <a:bodyPr/>
          <a:lstStyle/>
          <a:p>
            <a:endParaRPr lang="en-GB"/>
          </a:p>
        </p:txBody>
      </p:sp>
      <p:sp>
        <p:nvSpPr>
          <p:cNvPr id="5" name="Zástupný symbol pro text 4"/>
          <p:cNvSpPr>
            <a:spLocks noGrp="1"/>
          </p:cNvSpPr>
          <p:nvPr>
            <p:ph type="body" sz="quarter" idx="3"/>
          </p:nvPr>
        </p:nvSpPr>
        <p:spPr/>
        <p:txBody>
          <a:bodyPr>
            <a:normAutofit/>
          </a:bodyPr>
          <a:lstStyle/>
          <a:p>
            <a:endParaRPr lang="en-GB"/>
          </a:p>
        </p:txBody>
      </p:sp>
      <p:pic>
        <p:nvPicPr>
          <p:cNvPr id="7" name="Zástupný symbol pro obsah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1847085" y="2817916"/>
            <a:ext cx="2504315" cy="3306027"/>
          </a:xfrm>
        </p:spPr>
      </p:pic>
      <p:pic>
        <p:nvPicPr>
          <p:cNvPr id="6" name="Obrázek 5">
            <a:extLst>
              <a:ext uri="{FF2B5EF4-FFF2-40B4-BE49-F238E27FC236}">
                <a16:creationId xmlns:a16="http://schemas.microsoft.com/office/drawing/2014/main" id="{9D8B6828-2E44-582A-51FF-3EF80CB20B23}"/>
              </a:ext>
            </a:extLst>
          </p:cNvPr>
          <p:cNvPicPr>
            <a:picLocks noChangeAspect="1"/>
          </p:cNvPicPr>
          <p:nvPr/>
        </p:nvPicPr>
        <p:blipFill>
          <a:blip r:embed="rId3"/>
          <a:stretch>
            <a:fillRect/>
          </a:stretch>
        </p:blipFill>
        <p:spPr>
          <a:xfrm>
            <a:off x="7421291" y="185737"/>
            <a:ext cx="2923624" cy="6486525"/>
          </a:xfrm>
          <a:prstGeom prst="rect">
            <a:avLst/>
          </a:prstGeom>
        </p:spPr>
      </p:pic>
    </p:spTree>
    <p:extLst>
      <p:ext uri="{BB962C8B-B14F-4D97-AF65-F5344CB8AC3E}">
        <p14:creationId xmlns:p14="http://schemas.microsoft.com/office/powerpoint/2010/main" val="810036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17DB141-C69E-E497-292F-97F45A867172}"/>
              </a:ext>
            </a:extLst>
          </p:cNvPr>
          <p:cNvSpPr>
            <a:spLocks noGrp="1"/>
          </p:cNvSpPr>
          <p:nvPr>
            <p:ph type="title"/>
          </p:nvPr>
        </p:nvSpPr>
        <p:spPr>
          <a:xfrm>
            <a:off x="828675" y="634946"/>
            <a:ext cx="10710181" cy="1450757"/>
          </a:xfrm>
        </p:spPr>
        <p:txBody>
          <a:bodyPr vert="horz" lIns="91440" tIns="45720" rIns="91440" bIns="45720" rtlCol="0" anchor="b">
            <a:normAutofit/>
          </a:bodyPr>
          <a:lstStyle/>
          <a:p>
            <a:r>
              <a:rPr lang="en-US"/>
              <a:t>Jan </a:t>
            </a:r>
            <a:r>
              <a:rPr lang="en-US" err="1"/>
              <a:t>Cimbura</a:t>
            </a:r>
            <a:r>
              <a:rPr lang="cs-CZ"/>
              <a:t> (František Čáp, 1941)</a:t>
            </a:r>
            <a:endParaRPr lang="en-US"/>
          </a:p>
        </p:txBody>
      </p:sp>
      <p:cxnSp>
        <p:nvCxnSpPr>
          <p:cNvPr id="18" name="Straight Connector 17">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DE6FE3B9-CC1B-BEDE-F2E9-10601A927FC5}"/>
              </a:ext>
            </a:extLst>
          </p:cNvPr>
          <p:cNvSpPr txBox="1"/>
          <p:nvPr/>
        </p:nvSpPr>
        <p:spPr>
          <a:xfrm>
            <a:off x="685800" y="2198914"/>
            <a:ext cx="10853056" cy="3670180"/>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hlinkClick r:id="rId2"/>
              </a:rPr>
              <a:t>3/6 </a:t>
            </a:r>
            <a:r>
              <a:rPr lang="en-US" err="1">
                <a:solidFill>
                  <a:schemeClr val="tx1">
                    <a:lumMod val="75000"/>
                    <a:lumOff val="25000"/>
                  </a:schemeClr>
                </a:solidFill>
                <a:hlinkClick r:id="rId2"/>
              </a:rPr>
              <a:t>Krev</a:t>
            </a:r>
            <a:r>
              <a:rPr lang="en-US">
                <a:solidFill>
                  <a:schemeClr val="tx1">
                    <a:lumMod val="75000"/>
                    <a:lumOff val="25000"/>
                  </a:schemeClr>
                </a:solidFill>
                <a:hlinkClick r:id="rId2"/>
              </a:rPr>
              <a:t>, </a:t>
            </a:r>
            <a:r>
              <a:rPr lang="en-US" err="1">
                <a:solidFill>
                  <a:schemeClr val="tx1">
                    <a:lumMod val="75000"/>
                    <a:lumOff val="25000"/>
                  </a:schemeClr>
                </a:solidFill>
                <a:hlinkClick r:id="rId2"/>
              </a:rPr>
              <a:t>půda</a:t>
            </a:r>
            <a:r>
              <a:rPr lang="en-US">
                <a:solidFill>
                  <a:schemeClr val="tx1">
                    <a:lumMod val="75000"/>
                    <a:lumOff val="25000"/>
                  </a:schemeClr>
                </a:solidFill>
                <a:hlinkClick r:id="rId2"/>
              </a:rPr>
              <a:t> a </a:t>
            </a:r>
            <a:r>
              <a:rPr lang="en-US" err="1">
                <a:solidFill>
                  <a:schemeClr val="tx1">
                    <a:lumMod val="75000"/>
                    <a:lumOff val="25000"/>
                  </a:schemeClr>
                </a:solidFill>
                <a:hlinkClick r:id="rId2"/>
              </a:rPr>
              <a:t>strach</a:t>
            </a:r>
            <a:r>
              <a:rPr lang="en-US">
                <a:solidFill>
                  <a:schemeClr val="tx1">
                    <a:lumMod val="75000"/>
                    <a:lumOff val="25000"/>
                  </a:schemeClr>
                </a:solidFill>
                <a:hlinkClick r:id="rId2"/>
              </a:rPr>
              <a:t> - </a:t>
            </a:r>
            <a:r>
              <a:rPr lang="en-US" err="1">
                <a:solidFill>
                  <a:schemeClr val="tx1">
                    <a:lumMod val="75000"/>
                    <a:lumOff val="25000"/>
                  </a:schemeClr>
                </a:solidFill>
                <a:hlinkClick r:id="rId2"/>
              </a:rPr>
              <a:t>Bohéma</a:t>
            </a:r>
            <a:r>
              <a:rPr lang="en-US">
                <a:solidFill>
                  <a:schemeClr val="tx1">
                    <a:lumMod val="75000"/>
                    <a:lumOff val="25000"/>
                  </a:schemeClr>
                </a:solidFill>
                <a:hlinkClick r:id="rId2"/>
              </a:rPr>
              <a:t> | </a:t>
            </a:r>
            <a:r>
              <a:rPr lang="en-US" err="1">
                <a:solidFill>
                  <a:schemeClr val="tx1">
                    <a:lumMod val="75000"/>
                    <a:lumOff val="25000"/>
                  </a:schemeClr>
                </a:solidFill>
                <a:hlinkClick r:id="rId2"/>
              </a:rPr>
              <a:t>Česká</a:t>
            </a:r>
            <a:r>
              <a:rPr lang="en-US">
                <a:solidFill>
                  <a:schemeClr val="tx1">
                    <a:lumMod val="75000"/>
                    <a:lumOff val="25000"/>
                  </a:schemeClr>
                </a:solidFill>
                <a:hlinkClick r:id="rId2"/>
              </a:rPr>
              <a:t> </a:t>
            </a:r>
            <a:r>
              <a:rPr lang="en-US" err="1">
                <a:solidFill>
                  <a:schemeClr val="tx1">
                    <a:lumMod val="75000"/>
                    <a:lumOff val="25000"/>
                  </a:schemeClr>
                </a:solidFill>
                <a:hlinkClick r:id="rId2"/>
              </a:rPr>
              <a:t>televize</a:t>
            </a:r>
            <a:r>
              <a:rPr lang="en-US">
                <a:solidFill>
                  <a:schemeClr val="tx1">
                    <a:lumMod val="75000"/>
                    <a:lumOff val="25000"/>
                  </a:schemeClr>
                </a:solidFill>
                <a:hlinkClick r:id="rId2"/>
              </a:rPr>
              <a:t> (ceskatelevize.cz)</a:t>
            </a:r>
            <a:r>
              <a:rPr lang="en-US">
                <a:solidFill>
                  <a:schemeClr val="tx1">
                    <a:lumMod val="75000"/>
                    <a:lumOff val="25000"/>
                  </a:schemeClr>
                </a:solidFill>
              </a:rPr>
              <a:t>  </a:t>
            </a:r>
          </a:p>
          <a:p>
            <a:pPr>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rPr>
              <a:t>10.00-13.00</a:t>
            </a:r>
            <a:endParaRPr lang="cs-CZ">
              <a:solidFill>
                <a:schemeClr val="tx1">
                  <a:lumMod val="75000"/>
                  <a:lumOff val="25000"/>
                </a:schemeClr>
              </a:solidFill>
            </a:endParaRPr>
          </a:p>
          <a:p>
            <a:pPr>
              <a:lnSpc>
                <a:spcPct val="90000"/>
              </a:lnSpc>
              <a:spcAft>
                <a:spcPts val="600"/>
              </a:spcAft>
              <a:buClr>
                <a:schemeClr val="accent1"/>
              </a:buClr>
              <a:buFont typeface="Calibri" panose="020F0502020204030204" pitchFamily="34" charset="0"/>
            </a:pPr>
            <a:r>
              <a:rPr lang="cs-CZ">
                <a:solidFill>
                  <a:schemeClr val="tx1">
                    <a:lumMod val="75000"/>
                    <a:lumOff val="25000"/>
                  </a:schemeClr>
                </a:solidFill>
              </a:rPr>
              <a:t>24.00</a:t>
            </a:r>
          </a:p>
          <a:p>
            <a:pPr>
              <a:lnSpc>
                <a:spcPct val="90000"/>
              </a:lnSpc>
              <a:spcAft>
                <a:spcPts val="600"/>
              </a:spcAft>
              <a:buClr>
                <a:schemeClr val="accent1"/>
              </a:buClr>
              <a:buFont typeface="Calibri" panose="020F0502020204030204" pitchFamily="34" charset="0"/>
            </a:pPr>
            <a:endParaRPr lang="cs-CZ">
              <a:solidFill>
                <a:schemeClr val="tx1">
                  <a:lumMod val="75000"/>
                  <a:lumOff val="25000"/>
                </a:schemeClr>
              </a:solidFill>
            </a:endParaRPr>
          </a:p>
          <a:p>
            <a:pPr>
              <a:lnSpc>
                <a:spcPct val="90000"/>
              </a:lnSpc>
              <a:spcAft>
                <a:spcPts val="600"/>
              </a:spcAft>
              <a:buClr>
                <a:schemeClr val="accent1"/>
              </a:buClr>
              <a:buFont typeface="Calibri" panose="020F0502020204030204" pitchFamily="34" charset="0"/>
            </a:pPr>
            <a:endParaRPr lang="en-US">
              <a:solidFill>
                <a:schemeClr val="tx1">
                  <a:lumMod val="75000"/>
                  <a:lumOff val="25000"/>
                </a:schemeClr>
              </a:solidFill>
            </a:endParaRPr>
          </a:p>
        </p:txBody>
      </p:sp>
      <p:sp>
        <p:nvSpPr>
          <p:cNvPr id="20" name="Rectangle 19">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59218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DB83019-0125-B245-CD95-4C2EBA1C1172}"/>
              </a:ext>
            </a:extLst>
          </p:cNvPr>
          <p:cNvSpPr txBox="1"/>
          <p:nvPr/>
        </p:nvSpPr>
        <p:spPr>
          <a:xfrm>
            <a:off x="1209675" y="787993"/>
            <a:ext cx="8353425" cy="3259418"/>
          </a:xfrm>
          <a:prstGeom prst="rect">
            <a:avLst/>
          </a:prstGeom>
          <a:noFill/>
        </p:spPr>
        <p:txBody>
          <a:bodyPr wrap="square">
            <a:spAutoFit/>
          </a:bodyPr>
          <a:lstStyle/>
          <a:p>
            <a:pPr>
              <a:lnSpc>
                <a:spcPct val="107000"/>
              </a:lnSpc>
              <a:spcAft>
                <a:spcPts val="800"/>
              </a:spcAft>
            </a:pPr>
            <a:r>
              <a:rPr lang="cs-CZ" sz="1800">
                <a:effectLst/>
                <a:latin typeface="Calibri" panose="020F0502020204030204" pitchFamily="34" charset="0"/>
                <a:ea typeface="Calibri" panose="020F0502020204030204" pitchFamily="34" charset="0"/>
                <a:cs typeface="Times New Roman" panose="02020603050405020304" pitchFamily="18" charset="0"/>
              </a:rPr>
              <a:t>Vlajka, 30.11.41„Scéna pogromu v židově kořalně byla málo symbolická a jaksi opatrná.“ </a:t>
            </a:r>
          </a:p>
          <a:p>
            <a:pPr>
              <a:lnSpc>
                <a:spcPct val="107000"/>
              </a:lnSpc>
              <a:spcAft>
                <a:spcPts val="800"/>
              </a:spcAft>
            </a:pPr>
            <a:endParaRPr lang="cs-CZ"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b="1">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Posudek Vladislava Vančury na </a:t>
            </a:r>
            <a:r>
              <a:rPr lang="cs-CZ" sz="1800" b="1" err="1">
                <a:effectLst/>
                <a:latin typeface="Calibri" panose="020F0502020204030204" pitchFamily="34" charset="0"/>
                <a:ea typeface="Calibri" panose="020F0502020204030204" pitchFamily="34" charset="0"/>
                <a:cs typeface="Times New Roman" panose="02020603050405020304" pitchFamily="18" charset="0"/>
              </a:rPr>
              <a:t>treatment</a:t>
            </a:r>
            <a:r>
              <a:rPr lang="cs-CZ" sz="1800" b="1">
                <a:effectLst/>
                <a:latin typeface="Calibri" panose="020F0502020204030204" pitchFamily="34" charset="0"/>
                <a:ea typeface="Calibri" panose="020F0502020204030204" pitchFamily="34" charset="0"/>
                <a:cs typeface="Times New Roman" panose="02020603050405020304" pitchFamily="18" charset="0"/>
              </a:rPr>
              <a:t>:</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a:effectLst/>
                <a:latin typeface="Calibri" panose="020F0502020204030204" pitchFamily="34" charset="0"/>
                <a:ea typeface="Calibri" panose="020F0502020204030204" pitchFamily="34" charset="0"/>
                <a:cs typeface="Times New Roman" panose="02020603050405020304" pitchFamily="18" charset="0"/>
              </a:rPr>
              <a:t>Idyličnost je předimenzovaná. Člověk má věru co dělat, aby uvěřil v podobnou bouři ctností, ale koneckonců mu je v tom ušlechtilém přívalu dobře. … „tvrzení, že dobrý člověk ještě žije, je krásné. … </a:t>
            </a:r>
            <a:r>
              <a:rPr lang="cs-CZ" sz="1800" b="1">
                <a:effectLst/>
                <a:latin typeface="Calibri" panose="020F0502020204030204" pitchFamily="34" charset="0"/>
                <a:ea typeface="Calibri" panose="020F0502020204030204" pitchFamily="34" charset="0"/>
                <a:cs typeface="Times New Roman" panose="02020603050405020304" pitchFamily="18" charset="0"/>
              </a:rPr>
              <a:t>Lektoři</a:t>
            </a:r>
            <a:r>
              <a:rPr lang="cs-CZ" sz="1800">
                <a:effectLst/>
                <a:latin typeface="Calibri" panose="020F0502020204030204" pitchFamily="34" charset="0"/>
                <a:ea typeface="Calibri" panose="020F0502020204030204" pitchFamily="34" charset="0"/>
                <a:cs typeface="Times New Roman" panose="02020603050405020304" pitchFamily="18" charset="0"/>
              </a:rPr>
              <a:t> by měli věc posuzovat se zřetelem k této zářivé jistotě, a hlasuji pro </a:t>
            </a:r>
            <a:r>
              <a:rPr lang="cs-CZ" sz="1800" err="1">
                <a:effectLst/>
                <a:latin typeface="Calibri" panose="020F0502020204030204" pitchFamily="34" charset="0"/>
                <a:ea typeface="Calibri" panose="020F0502020204030204" pitchFamily="34" charset="0"/>
                <a:cs typeface="Times New Roman" panose="02020603050405020304" pitchFamily="18" charset="0"/>
              </a:rPr>
              <a:t>Cimburu</a:t>
            </a:r>
            <a:r>
              <a:rPr lang="cs-CZ"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cs-CZ"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5276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80A7EF-CF08-4B30-9BCC-2E9D79CCFFA1}"/>
              </a:ext>
            </a:extLst>
          </p:cNvPr>
          <p:cNvSpPr>
            <a:spLocks noGrp="1"/>
          </p:cNvSpPr>
          <p:nvPr>
            <p:ph type="title"/>
          </p:nvPr>
        </p:nvSpPr>
        <p:spPr>
          <a:xfrm>
            <a:off x="1097280" y="286604"/>
            <a:ext cx="10058400" cy="1113572"/>
          </a:xfrm>
        </p:spPr>
        <p:txBody>
          <a:bodyPr/>
          <a:lstStyle/>
          <a:p>
            <a:r>
              <a:rPr lang="cs-CZ"/>
              <a:t>témata</a:t>
            </a:r>
          </a:p>
        </p:txBody>
      </p:sp>
      <p:sp>
        <p:nvSpPr>
          <p:cNvPr id="3" name="Zástupný obsah 2">
            <a:extLst>
              <a:ext uri="{FF2B5EF4-FFF2-40B4-BE49-F238E27FC236}">
                <a16:creationId xmlns:a16="http://schemas.microsoft.com/office/drawing/2014/main" id="{FE94C4A0-6AE6-4E52-AF4D-B886C2D1B1DF}"/>
              </a:ext>
            </a:extLst>
          </p:cNvPr>
          <p:cNvSpPr>
            <a:spLocks noGrp="1"/>
          </p:cNvSpPr>
          <p:nvPr>
            <p:ph sz="half" idx="1"/>
          </p:nvPr>
        </p:nvSpPr>
        <p:spPr>
          <a:xfrm>
            <a:off x="1097278" y="1845734"/>
            <a:ext cx="8826897" cy="4023360"/>
          </a:xfrm>
        </p:spPr>
        <p:txBody>
          <a:bodyPr>
            <a:normAutofit fontScale="92500" lnSpcReduction="20000"/>
          </a:bodyPr>
          <a:lstStyle/>
          <a:p>
            <a:r>
              <a:rPr lang="cs-CZ"/>
              <a:t>Filmový průmysl v nacistickém Německu a v okupované Evropě + filmový export protektorátní produkce</a:t>
            </a:r>
          </a:p>
          <a:p>
            <a:r>
              <a:rPr lang="cs-CZ"/>
              <a:t>Týdeníky, </a:t>
            </a:r>
            <a:r>
              <a:rPr lang="cs-CZ" err="1"/>
              <a:t>nonfikční</a:t>
            </a:r>
            <a:r>
              <a:rPr lang="cs-CZ"/>
              <a:t> žánry</a:t>
            </a:r>
          </a:p>
          <a:p>
            <a:r>
              <a:rPr lang="cs-CZ"/>
              <a:t>Antisemitismus</a:t>
            </a:r>
          </a:p>
          <a:p>
            <a:r>
              <a:rPr lang="cs-CZ"/>
              <a:t>Filmová produkce v protektorátu</a:t>
            </a:r>
          </a:p>
          <a:p>
            <a:r>
              <a:rPr lang="cs-CZ"/>
              <a:t>Filmové žánry v protektorátní produkci </a:t>
            </a:r>
          </a:p>
          <a:p>
            <a:r>
              <a:rPr lang="cs-CZ"/>
              <a:t>Miloš Havel a filmoví producenti v okupovaných zemích</a:t>
            </a:r>
          </a:p>
          <a:p>
            <a:r>
              <a:rPr lang="cs-CZ">
                <a:solidFill>
                  <a:srgbClr val="FF0000"/>
                </a:solidFill>
              </a:rPr>
              <a:t>Protektorátní tisk a filmová kritika </a:t>
            </a:r>
          </a:p>
          <a:p>
            <a:r>
              <a:rPr lang="cs-CZ"/>
              <a:t>Filmové hvězdy</a:t>
            </a:r>
          </a:p>
          <a:p>
            <a:r>
              <a:rPr lang="cs-CZ"/>
              <a:t>Filmová distribuce a uvádění v kinech</a:t>
            </a:r>
          </a:p>
          <a:p>
            <a:r>
              <a:rPr lang="cs-CZ"/>
              <a:t>Filmová recepce, popularita filmů</a:t>
            </a:r>
          </a:p>
          <a:p>
            <a:endParaRPr lang="cs-CZ"/>
          </a:p>
        </p:txBody>
      </p:sp>
    </p:spTree>
    <p:extLst>
      <p:ext uri="{BB962C8B-B14F-4D97-AF65-F5344CB8AC3E}">
        <p14:creationId xmlns:p14="http://schemas.microsoft.com/office/powerpoint/2010/main" val="1621374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0B97C3-C0ED-8918-DEBD-60598499B64E}"/>
              </a:ext>
            </a:extLst>
          </p:cNvPr>
          <p:cNvSpPr>
            <a:spLocks noGrp="1"/>
          </p:cNvSpPr>
          <p:nvPr>
            <p:ph type="title"/>
          </p:nvPr>
        </p:nvSpPr>
        <p:spPr/>
        <p:txBody>
          <a:bodyPr>
            <a:normAutofit/>
          </a:bodyPr>
          <a:lstStyle/>
          <a:p>
            <a:pPr algn="ctr"/>
            <a:r>
              <a:rPr lang="cs-CZ" sz="4000">
                <a:effectLst/>
                <a:latin typeface="Calibri" panose="020F0502020204030204" pitchFamily="34" charset="0"/>
                <a:ea typeface="Calibri" panose="020F0502020204030204" pitchFamily="34" charset="0"/>
                <a:cs typeface="Times New Roman" panose="02020603050405020304" pitchFamily="18" charset="0"/>
              </a:rPr>
              <a:t>Chrudimské noviny, 6.12.41</a:t>
            </a:r>
            <a:endParaRPr lang="cs-CZ" sz="8800"/>
          </a:p>
        </p:txBody>
      </p:sp>
      <p:pic>
        <p:nvPicPr>
          <p:cNvPr id="4" name="Zástupný obsah 3">
            <a:extLst>
              <a:ext uri="{FF2B5EF4-FFF2-40B4-BE49-F238E27FC236}">
                <a16:creationId xmlns:a16="http://schemas.microsoft.com/office/drawing/2014/main" id="{E712F590-E1B7-212D-B71F-28FFA5E3830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1594" y="2024009"/>
            <a:ext cx="7533156" cy="3945276"/>
          </a:xfrm>
          <a:prstGeom prst="rect">
            <a:avLst/>
          </a:prstGeom>
          <a:noFill/>
          <a:ln>
            <a:noFill/>
          </a:ln>
        </p:spPr>
      </p:pic>
    </p:spTree>
    <p:extLst>
      <p:ext uri="{BB962C8B-B14F-4D97-AF65-F5344CB8AC3E}">
        <p14:creationId xmlns:p14="http://schemas.microsoft.com/office/powerpoint/2010/main" val="39404403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7EE3FE-A485-9023-7AC7-32C1AC008AFE}"/>
              </a:ext>
            </a:extLst>
          </p:cNvPr>
          <p:cNvSpPr>
            <a:spLocks noGrp="1"/>
          </p:cNvSpPr>
          <p:nvPr>
            <p:ph type="title"/>
          </p:nvPr>
        </p:nvSpPr>
        <p:spPr/>
        <p:txBody>
          <a:bodyPr/>
          <a:lstStyle/>
          <a:p>
            <a:r>
              <a:rPr lang="cs-CZ" sz="1800">
                <a:latin typeface="Calibri" panose="020F0502020204030204" pitchFamily="34" charset="0"/>
                <a:ea typeface="Calibri" panose="020F0502020204030204" pitchFamily="34" charset="0"/>
                <a:cs typeface="Times New Roman" panose="02020603050405020304" pitchFamily="18" charset="0"/>
              </a:rPr>
              <a:t>O</a:t>
            </a:r>
            <a:r>
              <a:rPr lang="cs-CZ" sz="1800">
                <a:effectLst/>
                <a:latin typeface="Calibri" panose="020F0502020204030204" pitchFamily="34" charset="0"/>
                <a:ea typeface="Calibri" panose="020F0502020204030204" pitchFamily="34" charset="0"/>
                <a:cs typeface="Times New Roman" panose="02020603050405020304" pitchFamily="18" charset="0"/>
              </a:rPr>
              <a:t>ldřich </a:t>
            </a:r>
            <a:r>
              <a:rPr lang="cs-CZ" sz="1800">
                <a:latin typeface="Calibri" panose="020F0502020204030204" pitchFamily="34" charset="0"/>
                <a:ea typeface="Calibri" panose="020F0502020204030204" pitchFamily="34" charset="0"/>
                <a:cs typeface="Times New Roman" panose="02020603050405020304" pitchFamily="18" charset="0"/>
              </a:rPr>
              <a:t>K</a:t>
            </a:r>
            <a:r>
              <a:rPr lang="cs-CZ" sz="1800">
                <a:effectLst/>
                <a:latin typeface="Calibri" panose="020F0502020204030204" pitchFamily="34" charset="0"/>
                <a:ea typeface="Calibri" panose="020F0502020204030204" pitchFamily="34" charset="0"/>
                <a:cs typeface="Times New Roman" panose="02020603050405020304" pitchFamily="18" charset="0"/>
              </a:rPr>
              <a:t>autský – politický a kulturní týdeník Brázda (naráží na film Pantáta Bezoušek, Jiří Slavíček; 55.00-1.08.00)</a:t>
            </a:r>
            <a:endParaRPr lang="cs-CZ"/>
          </a:p>
        </p:txBody>
      </p:sp>
      <p:pic>
        <p:nvPicPr>
          <p:cNvPr id="4" name="Zástupný obsah 3">
            <a:extLst>
              <a:ext uri="{FF2B5EF4-FFF2-40B4-BE49-F238E27FC236}">
                <a16:creationId xmlns:a16="http://schemas.microsoft.com/office/drawing/2014/main" id="{65CEC6BE-1C10-E386-A57E-A2B5B5E1C00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0397" y="2068381"/>
            <a:ext cx="8958805" cy="3995619"/>
          </a:xfrm>
          <a:prstGeom prst="rect">
            <a:avLst/>
          </a:prstGeom>
          <a:noFill/>
          <a:ln>
            <a:noFill/>
          </a:ln>
        </p:spPr>
      </p:pic>
    </p:spTree>
    <p:extLst>
      <p:ext uri="{BB962C8B-B14F-4D97-AF65-F5344CB8AC3E}">
        <p14:creationId xmlns:p14="http://schemas.microsoft.com/office/powerpoint/2010/main" val="5751396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F20170A-3CAB-CCC8-56AB-31EEE6ABEF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2290" y="534987"/>
            <a:ext cx="5760720" cy="5445125"/>
          </a:xfrm>
          <a:prstGeom prst="rect">
            <a:avLst/>
          </a:prstGeom>
          <a:noFill/>
          <a:ln>
            <a:noFill/>
          </a:ln>
        </p:spPr>
      </p:pic>
    </p:spTree>
    <p:extLst>
      <p:ext uri="{BB962C8B-B14F-4D97-AF65-F5344CB8AC3E}">
        <p14:creationId xmlns:p14="http://schemas.microsoft.com/office/powerpoint/2010/main" val="2091919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C6FB57-A5CB-2549-5D48-4EABA0055DDB}"/>
              </a:ext>
            </a:extLst>
          </p:cNvPr>
          <p:cNvSpPr>
            <a:spLocks noGrp="1"/>
          </p:cNvSpPr>
          <p:nvPr>
            <p:ph type="title"/>
          </p:nvPr>
        </p:nvSpPr>
        <p:spPr/>
        <p:txBody>
          <a:bodyPr/>
          <a:lstStyle/>
          <a:p>
            <a:r>
              <a:rPr lang="cs-CZ"/>
              <a:t>Suk o </a:t>
            </a:r>
            <a:r>
              <a:rPr lang="cs-CZ" err="1"/>
              <a:t>Cimburovi</a:t>
            </a:r>
            <a:endParaRPr lang="cs-CZ"/>
          </a:p>
        </p:txBody>
      </p:sp>
      <p:sp>
        <p:nvSpPr>
          <p:cNvPr id="3" name="Zástupný obsah 2">
            <a:extLst>
              <a:ext uri="{FF2B5EF4-FFF2-40B4-BE49-F238E27FC236}">
                <a16:creationId xmlns:a16="http://schemas.microsoft.com/office/drawing/2014/main" id="{EF8A9E64-7538-AFE7-F329-AC65EF1C8DC9}"/>
              </a:ext>
            </a:extLst>
          </p:cNvPr>
          <p:cNvSpPr>
            <a:spLocks noGrp="1"/>
          </p:cNvSpPr>
          <p:nvPr>
            <p:ph idx="1"/>
          </p:nvPr>
        </p:nvSpPr>
        <p:spPr/>
        <p:txBody>
          <a:bodyPr>
            <a:normAutofit lnSpcReduction="10000"/>
          </a:bodyPr>
          <a:lstStyle/>
          <a:p>
            <a:pPr algn="l">
              <a:lnSpc>
                <a:spcPct val="100000"/>
              </a:lnSpc>
              <a:spcBef>
                <a:spcPts val="0"/>
              </a:spcBef>
              <a:spcAft>
                <a:spcPts val="0"/>
              </a:spcAft>
            </a:pPr>
            <a:r>
              <a:rPr lang="cs-CZ" sz="1800" b="0" i="1" u="none" strike="noStrike" baseline="0">
                <a:latin typeface="TimesNewRomanPS-ItalicMT"/>
              </a:rPr>
              <a:t>Citace Vlajky: „Dosud nebyl vyroben ani pojat do výrobního programu české filmové produkce ani jediný film s tendencí protižidovskou, </a:t>
            </a:r>
            <a:r>
              <a:rPr lang="cs-CZ" sz="1800" b="0" i="1" u="none" strike="noStrike" baseline="0" err="1">
                <a:latin typeface="TimesNewRomanPS-ItalicMT"/>
              </a:rPr>
              <a:t>protizednářskou</a:t>
            </a:r>
            <a:r>
              <a:rPr lang="cs-CZ" sz="1800" b="0" i="1" u="none" strike="noStrike" baseline="0">
                <a:latin typeface="TimesNewRomanPS-ItalicMT"/>
              </a:rPr>
              <a:t> nebo takový, jenž by byl nesen národoveckými myšlenkami</a:t>
            </a:r>
          </a:p>
          <a:p>
            <a:pPr algn="l">
              <a:lnSpc>
                <a:spcPct val="100000"/>
              </a:lnSpc>
              <a:spcBef>
                <a:spcPts val="0"/>
              </a:spcBef>
              <a:spcAft>
                <a:spcPts val="0"/>
              </a:spcAft>
            </a:pPr>
            <a:r>
              <a:rPr lang="cs-CZ" sz="1800" b="0" i="1" u="none" strike="noStrike" baseline="0">
                <a:latin typeface="TimesNewRomanPS-ItalicMT"/>
              </a:rPr>
              <a:t>nového světového názoru!.. To je jeden z prvních úkolů dnešního českého filmu a nebyl-li dosud splněn,</a:t>
            </a:r>
          </a:p>
          <a:p>
            <a:pPr algn="l">
              <a:lnSpc>
                <a:spcPct val="100000"/>
              </a:lnSpc>
              <a:spcBef>
                <a:spcPts val="0"/>
              </a:spcBef>
              <a:spcAft>
                <a:spcPts val="0"/>
              </a:spcAft>
            </a:pPr>
            <a:r>
              <a:rPr lang="cs-CZ" sz="1800" b="0" i="1" u="none" strike="noStrike" baseline="0">
                <a:latin typeface="TimesNewRomanPS-ItalicMT"/>
              </a:rPr>
              <a:t>jako jej ostatně dosud ignoruje i rozhlas, svědčí to nejen o těžkopádnosti starého aparátu, ale i o</a:t>
            </a:r>
          </a:p>
          <a:p>
            <a:pPr algn="l">
              <a:lnSpc>
                <a:spcPct val="100000"/>
              </a:lnSpc>
              <a:spcBef>
                <a:spcPts val="0"/>
              </a:spcBef>
              <a:spcAft>
                <a:spcPts val="0"/>
              </a:spcAft>
            </a:pPr>
            <a:r>
              <a:rPr lang="cs-CZ" sz="1800" b="0" i="1" u="none" strike="noStrike" baseline="0">
                <a:latin typeface="TimesNewRomanPS-ItalicMT"/>
              </a:rPr>
              <a:t>nedostatku dobré vůle</a:t>
            </a:r>
            <a:r>
              <a:rPr lang="cs-CZ" sz="1800" b="0" i="0" u="none" strike="noStrike" baseline="0">
                <a:latin typeface="TimesNewRomanPSMT"/>
              </a:rPr>
              <a:t>.“ Viz: Šulc, F.: Deník „Vlajka“ a český film. Vlajka, ročník X, č. 137, 21. 6. 1940,</a:t>
            </a:r>
          </a:p>
          <a:p>
            <a:pPr algn="l">
              <a:lnSpc>
                <a:spcPct val="100000"/>
              </a:lnSpc>
              <a:spcBef>
                <a:spcPts val="0"/>
              </a:spcBef>
              <a:spcAft>
                <a:spcPts val="0"/>
              </a:spcAft>
            </a:pPr>
            <a:r>
              <a:rPr lang="cs-CZ" sz="1800" b="0" i="0" u="none" strike="noStrike" baseline="0">
                <a:latin typeface="TimesNewRomanPSMT"/>
              </a:rPr>
              <a:t>str. 10</a:t>
            </a:r>
          </a:p>
          <a:p>
            <a:pPr algn="l"/>
            <a:r>
              <a:rPr lang="cs-CZ" sz="1800" b="0" i="0" u="none" strike="noStrike" baseline="0">
                <a:latin typeface="TimesNewRomanPSMT"/>
              </a:rPr>
              <a:t>Sukovo hodnocení: </a:t>
            </a:r>
          </a:p>
          <a:p>
            <a:pPr algn="l"/>
            <a:r>
              <a:rPr lang="cs-CZ" sz="1800" b="0" i="0" u="none" strike="noStrike" baseline="0">
                <a:latin typeface="TimesNewRomanPSMT"/>
              </a:rPr>
              <a:t>„Čáp sice po válce vypověděl, že se pro zfilmování rozhodl „</a:t>
            </a:r>
            <a:r>
              <a:rPr lang="cs-CZ" sz="1800" b="0" i="1" u="none" strike="noStrike" baseline="0">
                <a:latin typeface="TimesNewRomanPS-ItalicMT"/>
              </a:rPr>
              <a:t>v době, kdy českým lidem byla vyvlastňována půda a celé vesnice a kraje byly vystěhovávány</a:t>
            </a:r>
            <a:r>
              <a:rPr lang="cs-CZ" sz="1800" b="0" i="0" u="none" strike="noStrike" baseline="0">
                <a:latin typeface="TimesNewRomanPSMT"/>
              </a:rPr>
              <a:t>,“ a pro to, že román „</a:t>
            </a:r>
            <a:r>
              <a:rPr lang="cs-CZ" sz="1800" b="0" i="1" u="none" strike="noStrike" baseline="0">
                <a:latin typeface="TimesNewRomanPS-ItalicMT"/>
              </a:rPr>
              <a:t>hovořil o lásce českého sedláka k rodné hroudě, o nedělitelnosti půdy, kde jsem mohl zdůrazniti pracovitost, hrdost a sílu českých selských rodin, ukázat krásu české krajiny a lásku lidu k ní.</a:t>
            </a:r>
            <a:r>
              <a:rPr lang="cs-CZ" sz="1800" b="0" i="0" u="none" strike="noStrike" baseline="0">
                <a:latin typeface="TimesNewRomanPSMT"/>
              </a:rPr>
              <a:t>“ </a:t>
            </a:r>
            <a:r>
              <a:rPr lang="cs-CZ" sz="1800" b="1" i="0" u="none" strike="noStrike" baseline="0">
                <a:latin typeface="TimesNewRomanPSMT"/>
              </a:rPr>
              <a:t>Ale už při úvahách o realizaci musel vědět o antisemitských pasážích ve třetí části Baarova románu </a:t>
            </a:r>
            <a:r>
              <a:rPr lang="cs-CZ" sz="1800" b="0" i="0" u="none" strike="noStrike" baseline="0">
                <a:latin typeface="TimesNewRomanPSMT"/>
              </a:rPr>
              <a:t>(přestože pro film použil první část románu) i o aktuální situaci ve společnosti a po natočení prvních německých antisemitských filmů i o volání po podobných filmech v Protektorátu. Čápovo výsledné filmové zpracování obsahuje celkem tři antisemitské scény, které dohromady mají stopáž 8 minut.</a:t>
            </a:r>
          </a:p>
          <a:p>
            <a:pPr algn="l"/>
            <a:endParaRPr lang="cs-CZ"/>
          </a:p>
        </p:txBody>
      </p:sp>
    </p:spTree>
    <p:extLst>
      <p:ext uri="{BB962C8B-B14F-4D97-AF65-F5344CB8AC3E}">
        <p14:creationId xmlns:p14="http://schemas.microsoft.com/office/powerpoint/2010/main" val="30380100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85661AA-AC19-CD8B-69FA-41C881B4349A}"/>
              </a:ext>
            </a:extLst>
          </p:cNvPr>
          <p:cNvSpPr>
            <a:spLocks noGrp="1"/>
          </p:cNvSpPr>
          <p:nvPr>
            <p:ph idx="4294967295"/>
          </p:nvPr>
        </p:nvSpPr>
        <p:spPr>
          <a:xfrm>
            <a:off x="1066800" y="636998"/>
            <a:ext cx="10058400" cy="5298665"/>
          </a:xfrm>
        </p:spPr>
        <p:txBody>
          <a:bodyPr>
            <a:normAutofit/>
          </a:bodyPr>
          <a:lstStyle/>
          <a:p>
            <a:pPr algn="l"/>
            <a:r>
              <a:rPr lang="cs-CZ" sz="1800" b="0" i="0" u="none" strike="noStrike" baseline="0">
                <a:latin typeface="TimesNewRomanPSMT"/>
              </a:rPr>
              <a:t>Pavel Suk:</a:t>
            </a:r>
          </a:p>
          <a:p>
            <a:pPr algn="l"/>
            <a:r>
              <a:rPr lang="cs-CZ" sz="1800">
                <a:latin typeface="TimesNewRomanPSMT"/>
              </a:rPr>
              <a:t>„</a:t>
            </a:r>
            <a:r>
              <a:rPr lang="cs-CZ" sz="1800" b="0" i="0" u="none" strike="noStrike" baseline="0">
                <a:latin typeface="TimesNewRomanPSMT"/>
              </a:rPr>
              <a:t>Uzavřenost antisemitských scén a to, že po jejich odstranění nedojde k sebemenšímu vlivu na obsah filmu, nasvědčuje režisérově tvrzení při výslechu k svému obvinění „</a:t>
            </a:r>
            <a:r>
              <a:rPr lang="cs-CZ" sz="1800" b="0" i="1" u="none" strike="noStrike" baseline="0">
                <a:latin typeface="TimesNewRomanPS-ItalicMT"/>
              </a:rPr>
              <a:t>ze společenských styků s Němci nad nutnou míru, obhajování a vychvalování nacismu a fašismu a šíření rasistické tendence protižidovské v pogromové scéně filmu „Jan </a:t>
            </a:r>
            <a:r>
              <a:rPr lang="cs-CZ" sz="1800" b="0" i="1" u="none" strike="noStrike" baseline="0" err="1">
                <a:latin typeface="TimesNewRomanPS-ItalicMT"/>
              </a:rPr>
              <a:t>Cimbura</a:t>
            </a:r>
            <a:r>
              <a:rPr lang="cs-CZ" sz="1800" b="0" i="0" u="none" strike="noStrike" baseline="0">
                <a:latin typeface="TimesNewRomanPSMT"/>
              </a:rPr>
              <a:t>“ uvedl, že „</a:t>
            </a:r>
            <a:r>
              <a:rPr lang="cs-CZ" sz="1800" b="0" i="1" u="none" strike="noStrike" baseline="0">
                <a:latin typeface="TimesNewRomanPS-ItalicMT"/>
              </a:rPr>
              <a:t>do svého filmového scénáře filmu „Jan </a:t>
            </a:r>
            <a:r>
              <a:rPr lang="cs-CZ" sz="1800" b="0" i="1" u="none" strike="noStrike" baseline="0" err="1">
                <a:latin typeface="TimesNewRomanPS-ItalicMT"/>
              </a:rPr>
              <a:t>Cimbura</a:t>
            </a:r>
            <a:r>
              <a:rPr lang="cs-CZ" sz="1800" b="0" i="1" u="none" strike="noStrike" baseline="0">
                <a:latin typeface="TimesNewRomanPS-ItalicMT"/>
              </a:rPr>
              <a:t>“ protižidovskou scénu nepojal, že jsem úmyslně ji vynechal, ačkoli v Baarově románu jest. Byl to </a:t>
            </a:r>
            <a:r>
              <a:rPr lang="cs-CZ" sz="1800" b="0" i="1" u="none" strike="noStrike" baseline="0" err="1">
                <a:latin typeface="TimesNewRomanPS-ItalicMT"/>
              </a:rPr>
              <a:t>němec</a:t>
            </a:r>
            <a:r>
              <a:rPr lang="cs-CZ" sz="1800" b="0" i="1" u="none" strike="noStrike" baseline="0">
                <a:latin typeface="TimesNewRomanPS-ItalicMT"/>
              </a:rPr>
              <a:t> Ing. </a:t>
            </a:r>
            <a:r>
              <a:rPr lang="cs-CZ" sz="1800" b="0" i="1" u="none" strike="noStrike" baseline="0" err="1">
                <a:latin typeface="TimesNewRomanPS-ItalicMT"/>
              </a:rPr>
              <a:t>Zankl</a:t>
            </a:r>
            <a:r>
              <a:rPr lang="cs-CZ" sz="1800" b="0" i="1" u="none" strike="noStrike" baseline="0">
                <a:latin typeface="TimesNewRomanPS-ItalicMT"/>
              </a:rPr>
              <a:t>, který kvůli vynechání této scény napadl </a:t>
            </a:r>
            <a:r>
              <a:rPr lang="cs-CZ" sz="1800" b="0" i="1" u="none" strike="noStrike" baseline="0" err="1">
                <a:latin typeface="TimesNewRomanPS-ItalicMT"/>
              </a:rPr>
              <a:t>Lucernafilm</a:t>
            </a:r>
            <a:r>
              <a:rPr lang="cs-CZ" sz="1800" b="0" i="1" u="none" strike="noStrike" baseline="0">
                <a:latin typeface="TimesNewRomanPS-ItalicMT"/>
              </a:rPr>
              <a:t> a nařídil pojetí protižidovské scény do filmu. Neměl jsem moc, tomu zabrániti</a:t>
            </a:r>
            <a:r>
              <a:rPr lang="cs-CZ" sz="1800" b="0" i="0" u="none" strike="noStrike" baseline="0">
                <a:latin typeface="TimesNewRomanPSMT"/>
              </a:rPr>
              <a:t>.“</a:t>
            </a:r>
          </a:p>
          <a:p>
            <a:pPr algn="l"/>
            <a:r>
              <a:rPr lang="cs-CZ" sz="1800" b="0" i="0" u="none" strike="noStrike" baseline="0">
                <a:latin typeface="TimesNewRomanPSMT"/>
              </a:rPr>
              <a:t>Toto Čápovo tvrzení potvrdil nejen ředitel </a:t>
            </a:r>
            <a:r>
              <a:rPr lang="cs-CZ" sz="1800" b="0" i="0" u="none" strike="noStrike" baseline="0" err="1">
                <a:latin typeface="TimesNewRomanPSMT"/>
              </a:rPr>
              <a:t>Lucernafilmu</a:t>
            </a:r>
            <a:r>
              <a:rPr lang="cs-CZ" sz="1800" b="0" i="0" u="none" strike="noStrike" baseline="0">
                <a:latin typeface="TimesNewRomanPSMT"/>
              </a:rPr>
              <a:t> Vilém Brož, který stejně jako Čáp dále uvedl, že režisér „</a:t>
            </a:r>
            <a:r>
              <a:rPr lang="cs-CZ" sz="1800" b="0" i="1" u="none" strike="noStrike" baseline="0">
                <a:latin typeface="TimesNewRomanPS-ItalicMT"/>
              </a:rPr>
              <a:t>naopak tendenci scény oslabil a učinil vše, aby byla co nejméně v duchu „nové Evropy“</a:t>
            </a:r>
            <a:r>
              <a:rPr lang="cs-CZ" sz="1800" b="0" i="0" u="none" strike="noStrike" baseline="0">
                <a:latin typeface="TimesNewRomanPSMT"/>
              </a:rPr>
              <a:t>, ale dále též Dr. Miroslav </a:t>
            </a:r>
            <a:r>
              <a:rPr lang="cs-CZ" sz="1800" b="0" i="0" u="none" strike="noStrike" baseline="0" err="1">
                <a:latin typeface="TimesNewRomanPSMT"/>
              </a:rPr>
              <a:t>Rutte</a:t>
            </a:r>
            <a:r>
              <a:rPr lang="cs-CZ" sz="1800" b="0" i="0" u="none" strike="noStrike" baseline="0">
                <a:latin typeface="TimesNewRomanPSMT"/>
              </a:rPr>
              <a:t>. Trestní komise nalézací č. 50 Ústředního národního výboru hlavního města Prahy na základě těchto i dalších svědectví trestní řízení s Františkem Čápem zastavila. </a:t>
            </a:r>
          </a:p>
          <a:p>
            <a:pPr algn="l"/>
            <a:r>
              <a:rPr lang="cs-CZ" sz="1800" b="1" i="0" u="none" strike="noStrike" baseline="0">
                <a:latin typeface="TimesNewRomanPSMT"/>
              </a:rPr>
              <a:t>Nabízí se ale otázka, zda někdo nutil Čápa k natočení filmu </a:t>
            </a:r>
            <a:r>
              <a:rPr lang="cs-CZ" sz="1800" b="1" i="1" u="none" strike="noStrike" baseline="0">
                <a:latin typeface="TimesNewRomanPS-ItalicMT"/>
              </a:rPr>
              <a:t>Jan </a:t>
            </a:r>
            <a:r>
              <a:rPr lang="cs-CZ" sz="1800" b="1" i="1" u="none" strike="noStrike" baseline="0" err="1">
                <a:latin typeface="TimesNewRomanPS-ItalicMT"/>
              </a:rPr>
              <a:t>Cimbura</a:t>
            </a:r>
            <a:r>
              <a:rPr lang="cs-CZ" sz="1800" b="1" i="0" u="none" strike="noStrike" baseline="0">
                <a:latin typeface="TimesNewRomanPSMT"/>
              </a:rPr>
              <a:t>, nebo Čáp chtěl zopakovat svůj obrovský úspěch s přepisem Němcové </a:t>
            </a:r>
            <a:r>
              <a:rPr lang="cs-CZ" sz="1800" b="1" i="1" u="none" strike="noStrike" baseline="0">
                <a:latin typeface="TimesNewRomanPS-ItalicMT"/>
              </a:rPr>
              <a:t>Babičky</a:t>
            </a:r>
            <a:r>
              <a:rPr lang="cs-CZ" sz="1800" b="1" i="0" u="none" strike="noStrike" baseline="0">
                <a:latin typeface="TimesNewRomanPSMT"/>
              </a:rPr>
              <a:t>, a to přepisem dalšího díla oblíbeného spisovatele 19. století. Další otázkou zůstává, proč Čáp po válce antisemitské scény s ohledem na to, že nemají žádnou souvislost s dějem, z filmu neodstranil. A film v jeho původní verzi začal být opětně promítán v českých kinech od listopadu 1945 a občasně uveden a stále uváděn v různých českých televizních stanicích!“</a:t>
            </a:r>
            <a:endParaRPr lang="cs-CZ" b="1"/>
          </a:p>
        </p:txBody>
      </p:sp>
    </p:spTree>
    <p:extLst>
      <p:ext uri="{BB962C8B-B14F-4D97-AF65-F5344CB8AC3E}">
        <p14:creationId xmlns:p14="http://schemas.microsoft.com/office/powerpoint/2010/main" val="10233863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7264DA-A2F4-6A52-B987-81ABA2A84A20}"/>
              </a:ext>
            </a:extLst>
          </p:cNvPr>
          <p:cNvSpPr>
            <a:spLocks noGrp="1"/>
          </p:cNvSpPr>
          <p:nvPr>
            <p:ph type="title"/>
          </p:nvPr>
        </p:nvSpPr>
        <p:spPr/>
        <p:txBody>
          <a:bodyPr/>
          <a:lstStyle/>
          <a:p>
            <a:r>
              <a:rPr lang="cs-CZ"/>
              <a:t>Lukáš Kašpar, Český hraný film a filmaři za protektorátu </a:t>
            </a:r>
          </a:p>
        </p:txBody>
      </p:sp>
      <p:sp>
        <p:nvSpPr>
          <p:cNvPr id="3" name="Zástupný obsah 2">
            <a:extLst>
              <a:ext uri="{FF2B5EF4-FFF2-40B4-BE49-F238E27FC236}">
                <a16:creationId xmlns:a16="http://schemas.microsoft.com/office/drawing/2014/main" id="{0DACD887-BCEB-5AD5-BF05-179EAE898042}"/>
              </a:ext>
            </a:extLst>
          </p:cNvPr>
          <p:cNvSpPr>
            <a:spLocks noGrp="1"/>
          </p:cNvSpPr>
          <p:nvPr>
            <p:ph idx="1"/>
          </p:nvPr>
        </p:nvSpPr>
        <p:spPr/>
        <p:txBody>
          <a:bodyPr/>
          <a:lstStyle/>
          <a:p>
            <a:r>
              <a:rPr lang="cs-CZ"/>
              <a:t>Cit. 111-112 – </a:t>
            </a:r>
            <a:r>
              <a:rPr lang="cs-CZ" err="1"/>
              <a:t>Cimbura</a:t>
            </a:r>
            <a:endParaRPr lang="cs-CZ"/>
          </a:p>
          <a:p>
            <a:endParaRPr lang="cs-CZ"/>
          </a:p>
        </p:txBody>
      </p:sp>
    </p:spTree>
    <p:extLst>
      <p:ext uri="{BB962C8B-B14F-4D97-AF65-F5344CB8AC3E}">
        <p14:creationId xmlns:p14="http://schemas.microsoft.com/office/powerpoint/2010/main" val="23002780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Čeněk Šlégl – Filmový přehled">
            <a:extLst>
              <a:ext uri="{FF2B5EF4-FFF2-40B4-BE49-F238E27FC236}">
                <a16:creationId xmlns:a16="http://schemas.microsoft.com/office/drawing/2014/main" id="{D049D466-AE53-A18E-A5F2-D9E155B5F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8011" y="322574"/>
            <a:ext cx="4401316" cy="5744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4329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657F7C2-56D2-3B3A-7362-151E3DEC14CD}"/>
              </a:ext>
            </a:extLst>
          </p:cNvPr>
          <p:cNvSpPr txBox="1"/>
          <p:nvPr/>
        </p:nvSpPr>
        <p:spPr>
          <a:xfrm>
            <a:off x="1466851" y="474345"/>
            <a:ext cx="8791574" cy="5909310"/>
          </a:xfrm>
          <a:prstGeom prst="rect">
            <a:avLst/>
          </a:prstGeom>
          <a:noFill/>
        </p:spPr>
        <p:txBody>
          <a:bodyPr wrap="square">
            <a:spAutoFit/>
          </a:bodyPr>
          <a:lstStyle/>
          <a:p>
            <a:pPr algn="l"/>
            <a:r>
              <a:rPr lang="cs-CZ" sz="1800" b="0" i="0" u="none" strike="noStrike" baseline="0">
                <a:latin typeface="TimesNewRomanPSMT"/>
              </a:rPr>
              <a:t>Suk: „Protože se Nový odmítl se svou </a:t>
            </a:r>
            <a:r>
              <a:rPr lang="pl-PL" sz="1800" b="0" i="0" u="none" strike="noStrike" baseline="0">
                <a:latin typeface="TimesNewRomanPSMT"/>
              </a:rPr>
              <a:t>ženou Alicí rozvést, byl za to v roce 1944 poslán do koncentračního tábora. Je zde </a:t>
            </a:r>
            <a:r>
              <a:rPr lang="cs-CZ" sz="1800" b="0" i="0" u="none" strike="noStrike" baseline="0">
                <a:latin typeface="TimesNewRomanPSMT"/>
              </a:rPr>
              <a:t>možné poukázat </a:t>
            </a:r>
            <a:r>
              <a:rPr lang="cs-CZ" sz="1800" b="1" i="0" u="none" strike="noStrike" baseline="0">
                <a:latin typeface="TimesNewRomanPSMT"/>
              </a:rPr>
              <a:t>na mravní rozdíl obou herců</a:t>
            </a:r>
            <a:r>
              <a:rPr lang="cs-CZ" sz="1800" b="0" i="0" u="none" strike="noStrike" baseline="0">
                <a:latin typeface="TimesNewRomanPSMT"/>
              </a:rPr>
              <a:t>.</a:t>
            </a:r>
          </a:p>
          <a:p>
            <a:pPr algn="l"/>
            <a:r>
              <a:rPr lang="cs-CZ" sz="1800" b="0" i="0" u="none" strike="noStrike" baseline="0">
                <a:latin typeface="TimesNewRomanPSMT"/>
              </a:rPr>
              <a:t>V již zmíněné nejnovější Šléglově biografii z roku 2009 podávají její autoři,</a:t>
            </a:r>
          </a:p>
          <a:p>
            <a:pPr algn="l"/>
            <a:r>
              <a:rPr lang="cs-CZ" sz="1800" b="1" i="0" u="none" strike="noStrike" baseline="0">
                <a:latin typeface="TimesNewRomanPSMT"/>
              </a:rPr>
              <a:t>neprofesionální historikové</a:t>
            </a:r>
            <a:r>
              <a:rPr lang="cs-CZ" sz="1800" b="0" i="0" u="none" strike="noStrike" baseline="0">
                <a:latin typeface="TimesNewRomanPSMT"/>
              </a:rPr>
              <a:t>, na základě archivních materiálů podrobný </a:t>
            </a:r>
            <a:r>
              <a:rPr lang="cs-CZ" sz="1800" b="0" i="0" u="none" strike="noStrike" baseline="0" err="1">
                <a:latin typeface="TimesNewRomanPSMT"/>
              </a:rPr>
              <a:t>Šléglův</a:t>
            </a:r>
            <a:endParaRPr lang="cs-CZ" sz="1800" b="0" i="0" u="none" strike="noStrike" baseline="0">
              <a:latin typeface="TimesNewRomanPSMT"/>
            </a:endParaRPr>
          </a:p>
          <a:p>
            <a:pPr algn="l"/>
            <a:r>
              <a:rPr lang="cs-CZ" sz="1800" b="0" i="0" u="none" strike="noStrike" baseline="0">
                <a:latin typeface="TimesNewRomanPSMT"/>
              </a:rPr>
              <a:t>životopis včetně jeho umělecké dráhy. Ovšem v části popisující Šléglovu aktivitu</a:t>
            </a:r>
          </a:p>
          <a:p>
            <a:pPr algn="l"/>
            <a:r>
              <a:rPr lang="cs-CZ" sz="1800" b="0" i="0" u="none" strike="noStrike" baseline="0">
                <a:latin typeface="TimesNewRomanPSMT"/>
              </a:rPr>
              <a:t>v období od roku </a:t>
            </a:r>
            <a:r>
              <a:rPr lang="cs-CZ" sz="1800" b="1" i="0" u="none" strike="noStrike" baseline="0">
                <a:latin typeface="TimesNewRomanPSMT"/>
              </a:rPr>
              <a:t>1939 podřídili historická fakta snaze očistit ho z antisemitismu. Jejich</a:t>
            </a:r>
          </a:p>
          <a:p>
            <a:pPr algn="l"/>
            <a:r>
              <a:rPr lang="cs-CZ" sz="1800" b="1" i="0" u="none" strike="noStrike" baseline="0">
                <a:latin typeface="TimesNewRomanPSMT"/>
              </a:rPr>
              <a:t>argumentům uvěřil i historik Vladimír Just, </a:t>
            </a:r>
            <a:r>
              <a:rPr lang="cs-CZ" sz="1800" b="0" i="0" u="none" strike="noStrike" baseline="0">
                <a:latin typeface="TimesNewRomanPSMT"/>
              </a:rPr>
              <a:t>který v předmluvě mj. uvedl, že autoři</a:t>
            </a:r>
          </a:p>
          <a:p>
            <a:pPr algn="l"/>
            <a:r>
              <a:rPr lang="cs-CZ" sz="1800" b="0" i="1" u="none" strike="noStrike" baseline="0">
                <a:latin typeface="TimesNewRomanPS-ItalicMT"/>
              </a:rPr>
              <a:t>„docházejí na základě věrohodných dokumentů a svědectví k překvapivému, ale</a:t>
            </a:r>
          </a:p>
          <a:p>
            <a:pPr algn="l"/>
            <a:r>
              <a:rPr lang="cs-CZ" sz="1800" b="0" i="1" u="none" strike="noStrike" baseline="0" err="1">
                <a:latin typeface="TimesNewRomanPS-ItalicMT"/>
              </a:rPr>
              <a:t>seriozně</a:t>
            </a:r>
            <a:r>
              <a:rPr lang="cs-CZ" sz="1800" b="0" i="1" u="none" strike="noStrike" baseline="0">
                <a:latin typeface="TimesNewRomanPS-ItalicMT"/>
              </a:rPr>
              <a:t> podloženému závěru, že Čeněk </a:t>
            </a:r>
            <a:r>
              <a:rPr lang="cs-CZ" sz="1800" b="0" i="1" u="none" strike="noStrike" baseline="0" err="1">
                <a:latin typeface="TimesNewRomanPS-ItalicMT"/>
              </a:rPr>
              <a:t>Šlégl</a:t>
            </a:r>
            <a:r>
              <a:rPr lang="cs-CZ" sz="1800" b="0" i="1" u="none" strike="noStrike" baseline="0">
                <a:latin typeface="TimesNewRomanPS-ItalicMT"/>
              </a:rPr>
              <a:t> své pronacistické i antisemitské postoje</a:t>
            </a:r>
          </a:p>
          <a:p>
            <a:pPr algn="l"/>
            <a:r>
              <a:rPr lang="cs-CZ" sz="1800" b="0" i="1" u="none" strike="noStrike" baseline="0">
                <a:latin typeface="TimesNewRomanPS-ItalicMT"/>
              </a:rPr>
              <a:t>pouze dovedně předstíral, aby zachránil zcela konkrétní lidské (mj. i židovské)</a:t>
            </a:r>
          </a:p>
          <a:p>
            <a:pPr algn="l"/>
            <a:r>
              <a:rPr lang="cs-CZ" sz="1800" b="0" i="1" u="none" strike="noStrike" baseline="0">
                <a:latin typeface="TimesNewRomanPS-ItalicMT"/>
              </a:rPr>
              <a:t>životy.“</a:t>
            </a:r>
            <a:r>
              <a:rPr lang="cs-CZ" sz="1050" b="0" i="1" u="none" strike="noStrike" baseline="0">
                <a:latin typeface="TimesNewRomanPS-ItalicMT"/>
              </a:rPr>
              <a:t> </a:t>
            </a:r>
            <a:r>
              <a:rPr lang="cs-CZ" sz="1050" i="1">
                <a:latin typeface="TimesNewRomanPS-ItalicMT"/>
              </a:rPr>
              <a:t> </a:t>
            </a:r>
            <a:r>
              <a:rPr lang="cs-CZ" sz="1800" b="0" i="0" u="none" strike="noStrike" baseline="0">
                <a:latin typeface="TimesNewRomanPSMT"/>
              </a:rPr>
              <a:t>Toto tvrzení není ale nikterak doloženo.“</a:t>
            </a:r>
          </a:p>
          <a:p>
            <a:pPr algn="l"/>
            <a:r>
              <a:rPr lang="cs-CZ" sz="1800" b="0" i="0" u="none" strike="noStrike" baseline="0">
                <a:latin typeface="TimesNewRomanPSMT"/>
              </a:rPr>
              <a:t>„Za několik týdnů, konkrétně 6. 12. 1941 a v repríze 8. 12. 1941 mohli posluchači</a:t>
            </a:r>
          </a:p>
          <a:p>
            <a:pPr algn="l"/>
            <a:r>
              <a:rPr lang="cs-CZ" sz="1800" b="0" i="0" u="none" strike="noStrike" baseline="0">
                <a:latin typeface="TimesNewRomanPSMT"/>
              </a:rPr>
              <a:t>protektorátního rozhlasu Čeňka </a:t>
            </a:r>
            <a:r>
              <a:rPr lang="cs-CZ" sz="1800" b="0" i="0" u="none" strike="noStrike" baseline="0" err="1">
                <a:latin typeface="TimesNewRomanPSMT"/>
              </a:rPr>
              <a:t>Šlégla</a:t>
            </a:r>
            <a:r>
              <a:rPr lang="cs-CZ" sz="1800" b="0" i="0" u="none" strike="noStrike" baseline="0">
                <a:latin typeface="TimesNewRomanPSMT"/>
              </a:rPr>
              <a:t> slyšet v roli gangstera ve skeči </a:t>
            </a:r>
            <a:r>
              <a:rPr lang="cs-CZ" sz="1800" b="0" i="1" u="none" strike="noStrike" baseline="0">
                <a:latin typeface="TimesNewRomanPS-ItalicMT"/>
              </a:rPr>
              <a:t>Hvězdy nad</a:t>
            </a:r>
          </a:p>
          <a:p>
            <a:pPr algn="l"/>
            <a:r>
              <a:rPr lang="cs-CZ" sz="1800" b="0" i="1" u="none" strike="noStrike" baseline="0">
                <a:latin typeface="TimesNewRomanPS-ItalicMT"/>
              </a:rPr>
              <a:t>Baltimore </a:t>
            </a:r>
            <a:r>
              <a:rPr lang="cs-CZ" sz="1800" b="0" i="0" u="none" strike="noStrike" baseline="0">
                <a:latin typeface="TimesNewRomanPSMT"/>
              </a:rPr>
              <a:t>Josefa Opluštila. V tomto skeči s ním účinkoval též Vlasta Burian v roli</a:t>
            </a:r>
          </a:p>
          <a:p>
            <a:pPr algn="l"/>
            <a:r>
              <a:rPr lang="cs-CZ" sz="1800" b="0" i="0" u="none" strike="noStrike" baseline="0">
                <a:latin typeface="TimesNewRomanPSMT"/>
              </a:rPr>
              <a:t>Jana Masaryka. Polické skeče začal rozhlas vysílat od podzimu 1941. Obsahem všech</a:t>
            </a:r>
          </a:p>
          <a:p>
            <a:pPr algn="l"/>
            <a:r>
              <a:rPr lang="cs-CZ" sz="1800" b="0" i="0" u="none" strike="noStrike" baseline="0">
                <a:latin typeface="TimesNewRomanPSMT"/>
              </a:rPr>
              <a:t>skečů bylo mnohdy vulgární zesměšňování exilových politiků a výrazný antisemitismus. </a:t>
            </a:r>
            <a:r>
              <a:rPr lang="cs-CZ" sz="1800" b="0" i="0" u="none" strike="noStrike" baseline="0" err="1">
                <a:latin typeface="TimesNewRomanPSMT"/>
              </a:rPr>
              <a:t>Šlégl</a:t>
            </a:r>
            <a:r>
              <a:rPr lang="cs-CZ" sz="1800" b="0" i="0" u="none" strike="noStrike" baseline="0">
                <a:latin typeface="TimesNewRomanPSMT"/>
              </a:rPr>
              <a:t> v podobných skečích účinkoval až do března 1943, kdy předstíral zlomeninu nohy. Poté až do uzavření divadel v rámci totálního válečného nasazení 1. 9. 1944 hrál v Divadle Vlasty Buriana a následně do konce války pracoval jako šofér ve Velkoobchodu textilním zbožím Václav Calda v Praze. V roce 1947 byl za svou činnost ve Vlajce a rozhlase odsouzen k 6 měsícům vězení. K umělecké práci se již nikdy nesměl vrátit.“</a:t>
            </a:r>
            <a:endParaRPr lang="cs-CZ"/>
          </a:p>
        </p:txBody>
      </p:sp>
    </p:spTree>
    <p:extLst>
      <p:ext uri="{BB962C8B-B14F-4D97-AF65-F5344CB8AC3E}">
        <p14:creationId xmlns:p14="http://schemas.microsoft.com/office/powerpoint/2010/main" val="17986055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BC906-6EA5-27E3-2914-67A4E318D65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93D8CB5-54EB-D468-133B-D9E97916DA01}"/>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9018203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A051FE0D-4FE4-2553-3F02-0181CCE78577}"/>
              </a:ext>
            </a:extLst>
          </p:cNvPr>
          <p:cNvSpPr>
            <a:spLocks noGrp="1"/>
          </p:cNvSpPr>
          <p:nvPr>
            <p:ph type="title"/>
          </p:nvPr>
        </p:nvSpPr>
        <p:spPr>
          <a:xfrm>
            <a:off x="492370" y="516835"/>
            <a:ext cx="3084844" cy="2103875"/>
          </a:xfrm>
        </p:spPr>
        <p:txBody>
          <a:bodyPr>
            <a:normAutofit/>
          </a:bodyPr>
          <a:lstStyle/>
          <a:p>
            <a:r>
              <a:rPr lang="cs-CZ" sz="3600" dirty="0">
                <a:solidFill>
                  <a:srgbClr val="FFFFFF"/>
                </a:solidFill>
              </a:rPr>
              <a:t>Filmová výroba v protektorátu</a:t>
            </a:r>
          </a:p>
        </p:txBody>
      </p:sp>
      <p:sp>
        <p:nvSpPr>
          <p:cNvPr id="8" name="Content Placeholder 7">
            <a:extLst>
              <a:ext uri="{FF2B5EF4-FFF2-40B4-BE49-F238E27FC236}">
                <a16:creationId xmlns:a16="http://schemas.microsoft.com/office/drawing/2014/main" id="{08DF0100-766A-231B-1000-29ECC2E656D4}"/>
              </a:ext>
            </a:extLst>
          </p:cNvPr>
          <p:cNvSpPr>
            <a:spLocks noGrp="1"/>
          </p:cNvSpPr>
          <p:nvPr>
            <p:ph idx="1"/>
          </p:nvPr>
        </p:nvSpPr>
        <p:spPr>
          <a:xfrm>
            <a:off x="492371" y="2653800"/>
            <a:ext cx="3084844" cy="3335519"/>
          </a:xfrm>
        </p:spPr>
        <p:txBody>
          <a:bodyPr>
            <a:normAutofit/>
          </a:bodyPr>
          <a:lstStyle/>
          <a:p>
            <a:endParaRPr lang="en-US" sz="1500" dirty="0">
              <a:solidFill>
                <a:srgbClr val="FFFFFF"/>
              </a:solidFill>
            </a:endParaRPr>
          </a:p>
        </p:txBody>
      </p:sp>
      <p:pic>
        <p:nvPicPr>
          <p:cNvPr id="4" name="Zástupný symbol pro obsah 4">
            <a:extLst>
              <a:ext uri="{FF2B5EF4-FFF2-40B4-BE49-F238E27FC236}">
                <a16:creationId xmlns:a16="http://schemas.microsoft.com/office/drawing/2014/main" id="{8F503F7A-DBB9-B6FD-E61A-61D48F22F8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7" r="-2" b="-2"/>
          <a:stretch/>
        </p:blipFill>
        <p:spPr>
          <a:xfrm>
            <a:off x="4075043" y="10"/>
            <a:ext cx="8111272" cy="6857990"/>
          </a:xfrm>
          <a:prstGeom prst="rect">
            <a:avLst/>
          </a:prstGeom>
        </p:spPr>
      </p:pic>
      <p:sp>
        <p:nvSpPr>
          <p:cNvPr id="15"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9161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0FD0BA-2AD0-B4FD-F054-8793C76D2F39}"/>
              </a:ext>
            </a:extLst>
          </p:cNvPr>
          <p:cNvSpPr>
            <a:spLocks noGrp="1"/>
          </p:cNvSpPr>
          <p:nvPr>
            <p:ph idx="4294967295"/>
          </p:nvPr>
        </p:nvSpPr>
        <p:spPr>
          <a:xfrm>
            <a:off x="222607" y="431515"/>
            <a:ext cx="11746786" cy="5714875"/>
          </a:xfrm>
        </p:spPr>
        <p:txBody>
          <a:bodyPr>
            <a:normAutofit fontScale="62500" lnSpcReduction="20000"/>
          </a:bodyPr>
          <a:lstStyle/>
          <a:p>
            <a:pPr fontAlgn="base"/>
            <a:r>
              <a:rPr lang="cs-CZ" sz="1600">
                <a:effectLst/>
                <a:latin typeface="Calibri" panose="020F0502020204030204" pitchFamily="34" charset="0"/>
                <a:ea typeface="Times New Roman" panose="02020603050405020304" pitchFamily="18" charset="0"/>
              </a:rPr>
              <a:t>Grulich, Tomáš: </a:t>
            </a:r>
            <a:r>
              <a:rPr lang="cs-CZ" sz="1600" err="1">
                <a:effectLst/>
                <a:latin typeface="Calibri" panose="020F0502020204030204" pitchFamily="34" charset="0"/>
                <a:ea typeface="Times New Roman" panose="02020603050405020304" pitchFamily="18" charset="0"/>
              </a:rPr>
              <a:t>Crisis</a:t>
            </a:r>
            <a:r>
              <a:rPr lang="cs-CZ" sz="1600">
                <a:effectLst/>
                <a:latin typeface="Calibri" panose="020F0502020204030204" pitchFamily="34" charset="0"/>
                <a:ea typeface="Times New Roman" panose="02020603050405020304" pitchFamily="18" charset="0"/>
              </a:rPr>
              <a:t> – Americký dokumentární film ve službách Československa. </a:t>
            </a:r>
            <a:r>
              <a:rPr lang="cs-CZ" sz="1600" err="1">
                <a:effectLst/>
                <a:latin typeface="Calibri" panose="020F0502020204030204" pitchFamily="34" charset="0"/>
                <a:ea typeface="Times New Roman" panose="02020603050405020304" pitchFamily="18" charset="0"/>
              </a:rPr>
              <a:t>Iluimace</a:t>
            </a:r>
            <a:r>
              <a:rPr lang="cs-CZ" sz="1600">
                <a:effectLst/>
                <a:latin typeface="Calibri" panose="020F0502020204030204" pitchFamily="34" charset="0"/>
                <a:ea typeface="Times New Roman" panose="02020603050405020304" pitchFamily="18" charset="0"/>
              </a:rPr>
              <a:t> 1, 1989, č. 1, s. 43-52 </a:t>
            </a:r>
            <a:endParaRPr lang="cs-CZ" sz="1600">
              <a:effectLst/>
              <a:latin typeface="Times New Roman" panose="02020603050405020304" pitchFamily="18" charset="0"/>
              <a:ea typeface="Times New Roman" panose="02020603050405020304" pitchFamily="18" charset="0"/>
            </a:endParaRPr>
          </a:p>
          <a:p>
            <a:pPr fontAlgn="base"/>
            <a:r>
              <a:rPr lang="cs-CZ" sz="1600">
                <a:effectLst/>
                <a:latin typeface="Calibri" panose="020F0502020204030204" pitchFamily="34" charset="0"/>
                <a:ea typeface="Times New Roman" panose="02020603050405020304" pitchFamily="18" charset="0"/>
              </a:rPr>
              <a:t>Kvaček, Robert: „Krize“ proti krizi. </a:t>
            </a:r>
            <a:r>
              <a:rPr lang="cs-CZ" sz="1600" err="1">
                <a:effectLst/>
                <a:latin typeface="Calibri" panose="020F0502020204030204" pitchFamily="34" charset="0"/>
                <a:ea typeface="Times New Roman" panose="02020603050405020304" pitchFamily="18" charset="0"/>
              </a:rPr>
              <a:t>Crisis</a:t>
            </a:r>
            <a:r>
              <a:rPr lang="cs-CZ" sz="1600">
                <a:effectLst/>
                <a:latin typeface="Calibri" panose="020F0502020204030204" pitchFamily="34" charset="0"/>
                <a:ea typeface="Times New Roman" panose="02020603050405020304" pitchFamily="18" charset="0"/>
              </a:rPr>
              <a:t> – dokument o roce 1938. Iluminace 9, 1997, č. 4, s. 55-65 </a:t>
            </a:r>
            <a:endParaRPr lang="cs-CZ" sz="1600">
              <a:effectLst/>
              <a:latin typeface="Times New Roman" panose="02020603050405020304" pitchFamily="18" charset="0"/>
              <a:ea typeface="Times New Roman" panose="02020603050405020304" pitchFamily="18" charset="0"/>
            </a:endParaRPr>
          </a:p>
          <a:p>
            <a:pPr fontAlgn="base"/>
            <a:r>
              <a:rPr lang="cs-CZ" sz="2300">
                <a:effectLst/>
                <a:highlight>
                  <a:srgbClr val="FFFF00"/>
                </a:highlight>
                <a:latin typeface="Calibri" panose="020F0502020204030204" pitchFamily="34" charset="0"/>
                <a:ea typeface="Times New Roman" panose="02020603050405020304" pitchFamily="18" charset="0"/>
              </a:rPr>
              <a:t> 21.min- výčet skupin – i židé </a:t>
            </a:r>
            <a:endParaRPr lang="cs-CZ" sz="2300">
              <a:effectLst/>
              <a:highlight>
                <a:srgbClr val="FFFF00"/>
              </a:highlight>
              <a:latin typeface="Times New Roman" panose="02020603050405020304" pitchFamily="18" charset="0"/>
              <a:ea typeface="Times New Roman" panose="02020603050405020304" pitchFamily="18" charset="0"/>
            </a:endParaRPr>
          </a:p>
          <a:p>
            <a:pPr fontAlgn="base"/>
            <a:r>
              <a:rPr lang="cs-CZ" sz="2300" b="1" err="1">
                <a:effectLst/>
                <a:latin typeface="Calibri" panose="020F0502020204030204" pitchFamily="34" charset="0"/>
                <a:ea typeface="Times New Roman" panose="02020603050405020304" pitchFamily="18" charset="0"/>
              </a:rPr>
              <a:t>Crisis</a:t>
            </a:r>
            <a:r>
              <a:rPr lang="cs-CZ" sz="2300" b="1">
                <a:effectLst/>
                <a:latin typeface="Calibri" panose="020F0502020204030204" pitchFamily="34" charset="0"/>
                <a:ea typeface="Times New Roman" panose="02020603050405020304" pitchFamily="18" charset="0"/>
              </a:rPr>
              <a:t> – 1938, Herbert Kline</a:t>
            </a:r>
            <a:r>
              <a:rPr lang="cs-CZ" sz="2300">
                <a:effectLst/>
                <a:latin typeface="Calibri" panose="020F0502020204030204" pitchFamily="34" charset="0"/>
                <a:ea typeface="Times New Roman" panose="02020603050405020304" pitchFamily="18" charset="0"/>
              </a:rPr>
              <a:t>, ze skupiny </a:t>
            </a:r>
            <a:r>
              <a:rPr lang="cs-CZ" sz="2300" err="1">
                <a:effectLst/>
                <a:latin typeface="Calibri" panose="020F0502020204030204" pitchFamily="34" charset="0"/>
                <a:ea typeface="Times New Roman" panose="02020603050405020304" pitchFamily="18" charset="0"/>
              </a:rPr>
              <a:t>amer</a:t>
            </a:r>
            <a:r>
              <a:rPr lang="cs-CZ" sz="2300">
                <a:effectLst/>
                <a:latin typeface="Calibri" panose="020F0502020204030204" pitchFamily="34" charset="0"/>
                <a:ea typeface="Times New Roman" panose="02020603050405020304" pitchFamily="18" charset="0"/>
              </a:rPr>
              <a:t>. dokumentaristů z </a:t>
            </a:r>
            <a:r>
              <a:rPr lang="cs-CZ" sz="2300" b="1" err="1">
                <a:effectLst/>
                <a:latin typeface="Calibri" panose="020F0502020204030204" pitchFamily="34" charset="0"/>
                <a:ea typeface="Times New Roman" panose="02020603050405020304" pitchFamily="18" charset="0"/>
              </a:rPr>
              <a:t>Frontier</a:t>
            </a:r>
            <a:r>
              <a:rPr lang="cs-CZ" sz="2300" b="1">
                <a:effectLst/>
                <a:latin typeface="Calibri" panose="020F0502020204030204" pitchFamily="34" charset="0"/>
                <a:ea typeface="Times New Roman" panose="02020603050405020304" pitchFamily="18" charset="0"/>
              </a:rPr>
              <a:t>-Film</a:t>
            </a:r>
            <a:r>
              <a:rPr lang="cs-CZ" sz="2300">
                <a:effectLst/>
                <a:latin typeface="Calibri" panose="020F0502020204030204" pitchFamily="34" charset="0"/>
                <a:ea typeface="Times New Roman" panose="02020603050405020304" pitchFamily="18" charset="0"/>
              </a:rPr>
              <a:t>. Spolurežisér – pražský Němec </a:t>
            </a:r>
            <a:r>
              <a:rPr lang="cs-CZ" sz="2300" b="1">
                <a:effectLst/>
                <a:latin typeface="Calibri" panose="020F0502020204030204" pitchFamily="34" charset="0"/>
                <a:ea typeface="Times New Roman" panose="02020603050405020304" pitchFamily="18" charset="0"/>
              </a:rPr>
              <a:t>Hanuš Burger</a:t>
            </a:r>
            <a:r>
              <a:rPr lang="cs-CZ" sz="2300">
                <a:effectLst/>
                <a:latin typeface="Calibri" panose="020F0502020204030204" pitchFamily="34" charset="0"/>
                <a:ea typeface="Times New Roman" panose="02020603050405020304" pitchFamily="18" charset="0"/>
              </a:rPr>
              <a:t>  </a:t>
            </a:r>
            <a:endParaRPr lang="cs-CZ" sz="2300">
              <a:effectLst/>
              <a:latin typeface="Times New Roman" panose="02020603050405020304" pitchFamily="18" charset="0"/>
              <a:ea typeface="Times New Roman" panose="02020603050405020304" pitchFamily="18" charset="0"/>
            </a:endParaRPr>
          </a:p>
          <a:p>
            <a:pPr fontAlgn="base"/>
            <a:r>
              <a:rPr lang="cs-CZ" sz="2300">
                <a:effectLst/>
                <a:latin typeface="Calibri" panose="020F0502020204030204" pitchFamily="34" charset="0"/>
                <a:ea typeface="Times New Roman" panose="02020603050405020304" pitchFamily="18" charset="0"/>
              </a:rPr>
              <a:t>Herbert Kline – produkční šéf </a:t>
            </a:r>
            <a:r>
              <a:rPr lang="cs-CZ" sz="2300" err="1">
                <a:effectLst/>
                <a:latin typeface="Calibri" panose="020F0502020204030204" pitchFamily="34" charset="0"/>
                <a:ea typeface="Times New Roman" panose="02020603050405020304" pitchFamily="18" charset="0"/>
              </a:rPr>
              <a:t>Frontier</a:t>
            </a:r>
            <a:r>
              <a:rPr lang="cs-CZ" sz="2300">
                <a:effectLst/>
                <a:latin typeface="Calibri" panose="020F0502020204030204" pitchFamily="34" charset="0"/>
                <a:ea typeface="Times New Roman" panose="02020603050405020304" pitchFamily="18" charset="0"/>
              </a:rPr>
              <a:t> Filmu, do čs. přicestoval Kline ze Španělska, kde se účastnil natáčení dok. Filmu </a:t>
            </a:r>
            <a:r>
              <a:rPr lang="cs-CZ" sz="2300" b="1">
                <a:effectLst/>
                <a:latin typeface="Calibri" panose="020F0502020204030204" pitchFamily="34" charset="0"/>
                <a:ea typeface="Times New Roman" panose="02020603050405020304" pitchFamily="18" charset="0"/>
              </a:rPr>
              <a:t>Paula </a:t>
            </a:r>
            <a:r>
              <a:rPr lang="cs-CZ" sz="2300" b="1" err="1">
                <a:effectLst/>
                <a:latin typeface="Calibri" panose="020F0502020204030204" pitchFamily="34" charset="0"/>
                <a:ea typeface="Times New Roman" panose="02020603050405020304" pitchFamily="18" charset="0"/>
              </a:rPr>
              <a:t>Stranda</a:t>
            </a:r>
            <a:r>
              <a:rPr lang="cs-CZ" sz="2300" b="1">
                <a:effectLst/>
                <a:latin typeface="Calibri" panose="020F0502020204030204" pitchFamily="34" charset="0"/>
                <a:ea typeface="Times New Roman" panose="02020603050405020304" pitchFamily="18" charset="0"/>
              </a:rPr>
              <a:t> a Leo </a:t>
            </a:r>
            <a:r>
              <a:rPr lang="cs-CZ" sz="2300" b="1" err="1">
                <a:effectLst/>
                <a:latin typeface="Calibri" panose="020F0502020204030204" pitchFamily="34" charset="0"/>
                <a:ea typeface="Times New Roman" panose="02020603050405020304" pitchFamily="18" charset="0"/>
              </a:rPr>
              <a:t>Hurwitze</a:t>
            </a:r>
            <a:r>
              <a:rPr lang="cs-CZ" sz="2300" b="1">
                <a:effectLst/>
                <a:latin typeface="Calibri" panose="020F0502020204030204" pitchFamily="34" charset="0"/>
                <a:ea typeface="Times New Roman" panose="02020603050405020304" pitchFamily="18" charset="0"/>
              </a:rPr>
              <a:t> Srdce Španělska</a:t>
            </a:r>
            <a:r>
              <a:rPr lang="cs-CZ" sz="2300">
                <a:effectLst/>
                <a:latin typeface="Calibri" panose="020F0502020204030204" pitchFamily="34" charset="0"/>
                <a:ea typeface="Times New Roman" panose="02020603050405020304" pitchFamily="18" charset="0"/>
              </a:rPr>
              <a:t> (resp. Podle </a:t>
            </a:r>
            <a:r>
              <a:rPr lang="cs-CZ" sz="2300" err="1">
                <a:effectLst/>
                <a:latin typeface="Calibri" panose="020F0502020204030204" pitchFamily="34" charset="0"/>
                <a:ea typeface="Times New Roman" panose="02020603050405020304" pitchFamily="18" charset="0"/>
              </a:rPr>
              <a:t>Hackenschmieda</a:t>
            </a:r>
            <a:r>
              <a:rPr lang="cs-CZ" sz="2300">
                <a:effectLst/>
                <a:latin typeface="Calibri" panose="020F0502020204030204" pitchFamily="34" charset="0"/>
                <a:ea typeface="Times New Roman" panose="02020603050405020304" pitchFamily="18" charset="0"/>
              </a:rPr>
              <a:t> to byl jeho film a </a:t>
            </a:r>
            <a:r>
              <a:rPr lang="cs-CZ" sz="2300" err="1">
                <a:effectLst/>
                <a:latin typeface="Calibri" panose="020F0502020204030204" pitchFamily="34" charset="0"/>
                <a:ea typeface="Times New Roman" panose="02020603050405020304" pitchFamily="18" charset="0"/>
              </a:rPr>
              <a:t>Strand</a:t>
            </a:r>
            <a:r>
              <a:rPr lang="cs-CZ" sz="2300">
                <a:effectLst/>
                <a:latin typeface="Calibri" panose="020F0502020204030204" pitchFamily="34" charset="0"/>
                <a:ea typeface="Times New Roman" panose="02020603050405020304" pitchFamily="18" charset="0"/>
              </a:rPr>
              <a:t> s </a:t>
            </a:r>
            <a:r>
              <a:rPr lang="cs-CZ" sz="2300" err="1">
                <a:effectLst/>
                <a:latin typeface="Calibri" panose="020F0502020204030204" pitchFamily="34" charset="0"/>
                <a:ea typeface="Times New Roman" panose="02020603050405020304" pitchFamily="18" charset="0"/>
              </a:rPr>
              <a:t>Hurwitzem</a:t>
            </a:r>
            <a:r>
              <a:rPr lang="cs-CZ" sz="2300">
                <a:effectLst/>
                <a:latin typeface="Calibri" panose="020F0502020204030204" pitchFamily="34" charset="0"/>
                <a:ea typeface="Times New Roman" panose="02020603050405020304" pitchFamily="18" charset="0"/>
              </a:rPr>
              <a:t> mu ho pomáhali stříhat) </a:t>
            </a:r>
            <a:endParaRPr lang="cs-CZ" sz="2300">
              <a:effectLst/>
              <a:latin typeface="Times New Roman" panose="02020603050405020304" pitchFamily="18" charset="0"/>
              <a:ea typeface="Times New Roman" panose="02020603050405020304" pitchFamily="18" charset="0"/>
            </a:endParaRPr>
          </a:p>
          <a:p>
            <a:pPr fontAlgn="base"/>
            <a:r>
              <a:rPr lang="cs-CZ" sz="2300" b="1" err="1">
                <a:effectLst/>
                <a:latin typeface="Calibri" panose="020F0502020204030204" pitchFamily="34" charset="0"/>
                <a:ea typeface="Times New Roman" panose="02020603050405020304" pitchFamily="18" charset="0"/>
              </a:rPr>
              <a:t>Frontier</a:t>
            </a:r>
            <a:r>
              <a:rPr lang="cs-CZ" sz="2300" b="1">
                <a:effectLst/>
                <a:latin typeface="Calibri" panose="020F0502020204030204" pitchFamily="34" charset="0"/>
                <a:ea typeface="Times New Roman" panose="02020603050405020304" pitchFamily="18" charset="0"/>
              </a:rPr>
              <a:t> Film</a:t>
            </a:r>
            <a:r>
              <a:rPr lang="cs-CZ" sz="2300">
                <a:effectLst/>
                <a:latin typeface="Calibri" panose="020F0502020204030204" pitchFamily="34" charset="0"/>
                <a:ea typeface="Times New Roman" panose="02020603050405020304" pitchFamily="18" charset="0"/>
              </a:rPr>
              <a:t> – skupina filmařů sídlící v New Yorku, nápodoba sovětských filmů; šlo o pokračování skupiny </a:t>
            </a:r>
            <a:r>
              <a:rPr lang="cs-CZ" sz="2300" b="1" err="1">
                <a:effectLst/>
                <a:latin typeface="Calibri" panose="020F0502020204030204" pitchFamily="34" charset="0"/>
                <a:ea typeface="Times New Roman" panose="02020603050405020304" pitchFamily="18" charset="0"/>
              </a:rPr>
              <a:t>Nykino</a:t>
            </a:r>
            <a:r>
              <a:rPr lang="cs-CZ" sz="2300">
                <a:effectLst/>
                <a:latin typeface="Calibri" panose="020F0502020204030204" pitchFamily="34" charset="0"/>
                <a:ea typeface="Times New Roman" panose="02020603050405020304" pitchFamily="18" charset="0"/>
              </a:rPr>
              <a:t>. Tato skupina vznikla zase odtržením části členů </a:t>
            </a:r>
            <a:r>
              <a:rPr lang="cs-CZ" sz="2300" b="1" err="1">
                <a:effectLst/>
                <a:latin typeface="Calibri" panose="020F0502020204030204" pitchFamily="34" charset="0"/>
                <a:ea typeface="Times New Roman" panose="02020603050405020304" pitchFamily="18" charset="0"/>
              </a:rPr>
              <a:t>Workers</a:t>
            </a:r>
            <a:r>
              <a:rPr lang="cs-CZ" sz="2300" b="1">
                <a:effectLst/>
                <a:latin typeface="Calibri" panose="020F0502020204030204" pitchFamily="34" charset="0"/>
                <a:ea typeface="Times New Roman" panose="02020603050405020304" pitchFamily="18" charset="0"/>
              </a:rPr>
              <a:t> Film and </a:t>
            </a:r>
            <a:r>
              <a:rPr lang="cs-CZ" sz="2300" b="1" err="1">
                <a:effectLst/>
                <a:latin typeface="Calibri" panose="020F0502020204030204" pitchFamily="34" charset="0"/>
                <a:ea typeface="Times New Roman" panose="02020603050405020304" pitchFamily="18" charset="0"/>
              </a:rPr>
              <a:t>Photo</a:t>
            </a:r>
            <a:r>
              <a:rPr lang="cs-CZ" sz="2300" b="1">
                <a:effectLst/>
                <a:latin typeface="Calibri" panose="020F0502020204030204" pitchFamily="34" charset="0"/>
                <a:ea typeface="Times New Roman" panose="02020603050405020304" pitchFamily="18" charset="0"/>
              </a:rPr>
              <a:t> </a:t>
            </a:r>
            <a:r>
              <a:rPr lang="cs-CZ" sz="2300" b="1" err="1">
                <a:effectLst/>
                <a:latin typeface="Calibri" panose="020F0502020204030204" pitchFamily="34" charset="0"/>
                <a:ea typeface="Times New Roman" panose="02020603050405020304" pitchFamily="18" charset="0"/>
              </a:rPr>
              <a:t>league</a:t>
            </a:r>
            <a:r>
              <a:rPr lang="cs-CZ" sz="2300">
                <a:effectLst/>
                <a:latin typeface="Calibri" panose="020F0502020204030204" pitchFamily="34" charset="0"/>
                <a:ea typeface="Times New Roman" panose="02020603050405020304" pitchFamily="18" charset="0"/>
              </a:rPr>
              <a:t>, která vznikla v roce 1930, členy byli např. Paul </a:t>
            </a:r>
            <a:r>
              <a:rPr lang="cs-CZ" sz="2300" err="1">
                <a:effectLst/>
                <a:latin typeface="Calibri" panose="020F0502020204030204" pitchFamily="34" charset="0"/>
                <a:ea typeface="Times New Roman" panose="02020603050405020304" pitchFamily="18" charset="0"/>
              </a:rPr>
              <a:t>Strand</a:t>
            </a:r>
            <a:r>
              <a:rPr lang="cs-CZ" sz="2300">
                <a:effectLst/>
                <a:latin typeface="Calibri" panose="020F0502020204030204" pitchFamily="34" charset="0"/>
                <a:ea typeface="Times New Roman" panose="02020603050405020304" pitchFamily="18" charset="0"/>
              </a:rPr>
              <a:t>, Leo </a:t>
            </a:r>
            <a:r>
              <a:rPr lang="cs-CZ" sz="2300" err="1">
                <a:effectLst/>
                <a:latin typeface="Calibri" panose="020F0502020204030204" pitchFamily="34" charset="0"/>
                <a:ea typeface="Times New Roman" panose="02020603050405020304" pitchFamily="18" charset="0"/>
              </a:rPr>
              <a:t>Hurwitz</a:t>
            </a:r>
            <a:r>
              <a:rPr lang="cs-CZ" sz="2300">
                <a:effectLst/>
                <a:latin typeface="Calibri" panose="020F0502020204030204" pitchFamily="34" charset="0"/>
                <a:ea typeface="Times New Roman" panose="02020603050405020304" pitchFamily="18" charset="0"/>
              </a:rPr>
              <a:t>, </a:t>
            </a:r>
            <a:r>
              <a:rPr lang="cs-CZ" sz="2300" err="1">
                <a:effectLst/>
                <a:latin typeface="Calibri" panose="020F0502020204030204" pitchFamily="34" charset="0"/>
                <a:ea typeface="Times New Roman" panose="02020603050405020304" pitchFamily="18" charset="0"/>
              </a:rPr>
              <a:t>Jay</a:t>
            </a:r>
            <a:r>
              <a:rPr lang="cs-CZ" sz="2300">
                <a:effectLst/>
                <a:latin typeface="Calibri" panose="020F0502020204030204" pitchFamily="34" charset="0"/>
                <a:ea typeface="Times New Roman" panose="02020603050405020304" pitchFamily="18" charset="0"/>
              </a:rPr>
              <a:t> </a:t>
            </a:r>
            <a:r>
              <a:rPr lang="cs-CZ" sz="2300" err="1">
                <a:effectLst/>
                <a:latin typeface="Calibri" panose="020F0502020204030204" pitchFamily="34" charset="0"/>
                <a:ea typeface="Times New Roman" panose="02020603050405020304" pitchFamily="18" charset="0"/>
              </a:rPr>
              <a:t>Leyda</a:t>
            </a:r>
            <a:r>
              <a:rPr lang="cs-CZ" sz="2300">
                <a:effectLst/>
                <a:latin typeface="Calibri" panose="020F0502020204030204" pitchFamily="34" charset="0"/>
                <a:ea typeface="Times New Roman" panose="02020603050405020304" pitchFamily="18" charset="0"/>
              </a:rPr>
              <a:t>, Lewis Jacobs. Hospodářská krize, snaha pomoct talentům z dělnického prostředí, ambice měnit společnost, malá pozornost věnovaná estetice – proto odchod těch, kteří jako </a:t>
            </a:r>
            <a:r>
              <a:rPr lang="cs-CZ" sz="2300" err="1">
                <a:effectLst/>
                <a:latin typeface="Calibri" panose="020F0502020204030204" pitchFamily="34" charset="0"/>
                <a:ea typeface="Times New Roman" panose="02020603050405020304" pitchFamily="18" charset="0"/>
              </a:rPr>
              <a:t>Hurwitz</a:t>
            </a:r>
            <a:r>
              <a:rPr lang="cs-CZ" sz="2300">
                <a:effectLst/>
                <a:latin typeface="Calibri" panose="020F0502020204030204" pitchFamily="34" charset="0"/>
                <a:ea typeface="Times New Roman" panose="02020603050405020304" pitchFamily="18" charset="0"/>
              </a:rPr>
              <a:t> měli jiný názor; </a:t>
            </a:r>
            <a:r>
              <a:rPr lang="cs-CZ" sz="2300" err="1">
                <a:effectLst/>
                <a:latin typeface="Calibri" panose="020F0502020204030204" pitchFamily="34" charset="0"/>
                <a:ea typeface="Times New Roman" panose="02020603050405020304" pitchFamily="18" charset="0"/>
              </a:rPr>
              <a:t>Hurwitz</a:t>
            </a:r>
            <a:r>
              <a:rPr lang="cs-CZ" sz="2300">
                <a:effectLst/>
                <a:latin typeface="Calibri" panose="020F0502020204030204" pitchFamily="34" charset="0"/>
                <a:ea typeface="Times New Roman" panose="02020603050405020304" pitchFamily="18" charset="0"/>
              </a:rPr>
              <a:t> – zájem o sovětskou montážní školu  </a:t>
            </a:r>
            <a:endParaRPr lang="cs-CZ" sz="2300">
              <a:effectLst/>
              <a:latin typeface="Times New Roman" panose="02020603050405020304" pitchFamily="18" charset="0"/>
              <a:ea typeface="Times New Roman" panose="02020603050405020304" pitchFamily="18" charset="0"/>
            </a:endParaRPr>
          </a:p>
          <a:p>
            <a:pPr fontAlgn="base"/>
            <a:r>
              <a:rPr lang="cs-CZ" sz="2300" b="1">
                <a:effectLst/>
                <a:latin typeface="Calibri" panose="020F0502020204030204" pitchFamily="34" charset="0"/>
                <a:ea typeface="Times New Roman" panose="02020603050405020304" pitchFamily="18" charset="0"/>
              </a:rPr>
              <a:t>Burger</a:t>
            </a:r>
            <a:r>
              <a:rPr lang="cs-CZ" sz="2300">
                <a:effectLst/>
                <a:latin typeface="Calibri" panose="020F0502020204030204" pitchFamily="34" charset="0"/>
                <a:ea typeface="Times New Roman" panose="02020603050405020304" pitchFamily="18" charset="0"/>
              </a:rPr>
              <a:t>: nar. v Praze, divadlo v Hamburku, od 1932 v Praze </a:t>
            </a:r>
            <a:r>
              <a:rPr lang="cs-CZ" sz="2300" b="1">
                <a:effectLst/>
                <a:latin typeface="Calibri" panose="020F0502020204030204" pitchFamily="34" charset="0"/>
                <a:ea typeface="Times New Roman" panose="02020603050405020304" pitchFamily="18" charset="0"/>
              </a:rPr>
              <a:t>divadelní režisér</a:t>
            </a:r>
            <a:r>
              <a:rPr lang="cs-CZ" sz="2300">
                <a:effectLst/>
                <a:latin typeface="Calibri" panose="020F0502020204030204" pitchFamily="34" charset="0"/>
                <a:ea typeface="Times New Roman" panose="02020603050405020304" pitchFamily="18" charset="0"/>
              </a:rPr>
              <a:t>, odpůrce fašismu, </a:t>
            </a:r>
            <a:r>
              <a:rPr lang="cs-CZ" sz="2300" b="1">
                <a:effectLst/>
                <a:latin typeface="Calibri" panose="020F0502020204030204" pitchFamily="34" charset="0"/>
                <a:ea typeface="Times New Roman" panose="02020603050405020304" pitchFamily="18" charset="0"/>
              </a:rPr>
              <a:t>člen Levé fronty</a:t>
            </a:r>
            <a:r>
              <a:rPr lang="cs-CZ" sz="2300">
                <a:effectLst/>
                <a:latin typeface="Calibri" panose="020F0502020204030204" pitchFamily="34" charset="0"/>
                <a:ea typeface="Times New Roman" panose="02020603050405020304" pitchFamily="18" charset="0"/>
              </a:rPr>
              <a:t>.  </a:t>
            </a:r>
            <a:endParaRPr lang="cs-CZ" sz="2300">
              <a:effectLst/>
              <a:latin typeface="Times New Roman" panose="02020603050405020304" pitchFamily="18" charset="0"/>
              <a:ea typeface="Times New Roman" panose="02020603050405020304" pitchFamily="18" charset="0"/>
            </a:endParaRPr>
          </a:p>
          <a:p>
            <a:pPr fontAlgn="base"/>
            <a:r>
              <a:rPr lang="cs-CZ" sz="2300">
                <a:effectLst/>
                <a:latin typeface="Calibri" panose="020F0502020204030204" pitchFamily="34" charset="0"/>
                <a:ea typeface="Times New Roman" panose="02020603050405020304" pitchFamily="18" charset="0"/>
              </a:rPr>
              <a:t>1938 odešel do USA, studoval na škole Lee </a:t>
            </a:r>
            <a:r>
              <a:rPr lang="cs-CZ" sz="2300" err="1">
                <a:effectLst/>
                <a:latin typeface="Calibri" panose="020F0502020204030204" pitchFamily="34" charset="0"/>
                <a:ea typeface="Times New Roman" panose="02020603050405020304" pitchFamily="18" charset="0"/>
              </a:rPr>
              <a:t>Strasberga</a:t>
            </a:r>
            <a:r>
              <a:rPr lang="cs-CZ" sz="2300">
                <a:effectLst/>
                <a:latin typeface="Calibri" panose="020F0502020204030204" pitchFamily="34" charset="0"/>
                <a:ea typeface="Times New Roman" panose="02020603050405020304" pitchFamily="18" charset="0"/>
              </a:rPr>
              <a:t>, točil dokumenty,  </a:t>
            </a:r>
            <a:endParaRPr lang="cs-CZ" sz="2300">
              <a:effectLst/>
              <a:latin typeface="Times New Roman" panose="02020603050405020304" pitchFamily="18" charset="0"/>
              <a:ea typeface="Times New Roman" panose="02020603050405020304" pitchFamily="18" charset="0"/>
            </a:endParaRPr>
          </a:p>
          <a:p>
            <a:pPr fontAlgn="base"/>
            <a:r>
              <a:rPr lang="cs-CZ" sz="2300">
                <a:effectLst/>
                <a:latin typeface="Calibri" panose="020F0502020204030204" pitchFamily="34" charset="0"/>
                <a:ea typeface="Times New Roman" panose="02020603050405020304" pitchFamily="18" charset="0"/>
              </a:rPr>
              <a:t>pod vedením Billy </a:t>
            </a:r>
            <a:r>
              <a:rPr lang="cs-CZ" sz="2300" err="1">
                <a:effectLst/>
                <a:latin typeface="Calibri" panose="020F0502020204030204" pitchFamily="34" charset="0"/>
                <a:ea typeface="Times New Roman" panose="02020603050405020304" pitchFamily="18" charset="0"/>
              </a:rPr>
              <a:t>Wildera</a:t>
            </a:r>
            <a:r>
              <a:rPr lang="cs-CZ" sz="2300">
                <a:effectLst/>
                <a:latin typeface="Calibri" panose="020F0502020204030204" pitchFamily="34" charset="0"/>
                <a:ea typeface="Times New Roman" panose="02020603050405020304" pitchFamily="18" charset="0"/>
              </a:rPr>
              <a:t>:  </a:t>
            </a:r>
            <a:r>
              <a:rPr lang="cs-CZ" sz="2300" b="1">
                <a:effectLst/>
                <a:latin typeface="Calibri" panose="020F0502020204030204" pitchFamily="34" charset="0"/>
                <a:ea typeface="Times New Roman" panose="02020603050405020304" pitchFamily="18" charset="0"/>
              </a:rPr>
              <a:t>1945 – Die </a:t>
            </a:r>
            <a:r>
              <a:rPr lang="cs-CZ" sz="2300" b="1" err="1">
                <a:effectLst/>
                <a:latin typeface="Calibri" panose="020F0502020204030204" pitchFamily="34" charset="0"/>
                <a:ea typeface="Times New Roman" panose="02020603050405020304" pitchFamily="18" charset="0"/>
              </a:rPr>
              <a:t>Todesmühlen</a:t>
            </a:r>
            <a:r>
              <a:rPr lang="cs-CZ" sz="2300">
                <a:effectLst/>
                <a:latin typeface="Calibri" panose="020F0502020204030204" pitchFamily="34" charset="0"/>
                <a:ea typeface="Times New Roman" panose="02020603050405020304" pitchFamily="18" charset="0"/>
              </a:rPr>
              <a:t> </a:t>
            </a:r>
            <a:endParaRPr lang="cs-CZ" sz="2300">
              <a:effectLst/>
              <a:latin typeface="Times New Roman" panose="02020603050405020304" pitchFamily="18" charset="0"/>
              <a:ea typeface="Times New Roman" panose="02020603050405020304" pitchFamily="18" charset="0"/>
            </a:endParaRPr>
          </a:p>
          <a:p>
            <a:pPr fontAlgn="base"/>
            <a:r>
              <a:rPr lang="cs-CZ" sz="2300">
                <a:effectLst/>
                <a:latin typeface="Calibri" panose="020F0502020204030204" pitchFamily="34" charset="0"/>
                <a:ea typeface="Times New Roman" panose="02020603050405020304" pitchFamily="18" charset="0"/>
              </a:rPr>
              <a:t>Vrátil se do Prahy, 1965 – </a:t>
            </a:r>
            <a:r>
              <a:rPr lang="cs-CZ" sz="2300" err="1">
                <a:effectLst/>
                <a:latin typeface="Calibri" panose="020F0502020204030204" pitchFamily="34" charset="0"/>
                <a:ea typeface="Times New Roman" panose="02020603050405020304" pitchFamily="18" charset="0"/>
              </a:rPr>
              <a:t>Nichts</a:t>
            </a:r>
            <a:r>
              <a:rPr lang="cs-CZ" sz="2300">
                <a:effectLst/>
                <a:latin typeface="Calibri" panose="020F0502020204030204" pitchFamily="34" charset="0"/>
                <a:ea typeface="Times New Roman" panose="02020603050405020304" pitchFamily="18" charset="0"/>
              </a:rPr>
              <a:t> </a:t>
            </a:r>
            <a:r>
              <a:rPr lang="cs-CZ" sz="2300" err="1">
                <a:effectLst/>
                <a:latin typeface="Calibri" panose="020F0502020204030204" pitchFamily="34" charset="0"/>
                <a:ea typeface="Times New Roman" panose="02020603050405020304" pitchFamily="18" charset="0"/>
              </a:rPr>
              <a:t>als</a:t>
            </a:r>
            <a:r>
              <a:rPr lang="cs-CZ" sz="2300">
                <a:effectLst/>
                <a:latin typeface="Calibri" panose="020F0502020204030204" pitchFamily="34" charset="0"/>
                <a:ea typeface="Times New Roman" panose="02020603050405020304" pitchFamily="18" charset="0"/>
              </a:rPr>
              <a:t> </a:t>
            </a:r>
            <a:r>
              <a:rPr lang="cs-CZ" sz="2300" err="1">
                <a:effectLst/>
                <a:latin typeface="Calibri" panose="020F0502020204030204" pitchFamily="34" charset="0"/>
                <a:ea typeface="Times New Roman" panose="02020603050405020304" pitchFamily="18" charset="0"/>
              </a:rPr>
              <a:t>Sünde</a:t>
            </a:r>
            <a:r>
              <a:rPr lang="cs-CZ" sz="2300">
                <a:effectLst/>
                <a:latin typeface="Calibri" panose="020F0502020204030204" pitchFamily="34" charset="0"/>
                <a:ea typeface="Times New Roman" panose="02020603050405020304" pitchFamily="18" charset="0"/>
              </a:rPr>
              <a:t> (Večer tříkrálový), po roce 1968 odešel do Mnichova  </a:t>
            </a:r>
            <a:endParaRPr lang="cs-CZ" sz="2300">
              <a:effectLst/>
              <a:latin typeface="Times New Roman" panose="02020603050405020304" pitchFamily="18" charset="0"/>
              <a:ea typeface="Times New Roman" panose="02020603050405020304" pitchFamily="18" charset="0"/>
            </a:endParaRPr>
          </a:p>
          <a:p>
            <a:pPr fontAlgn="base"/>
            <a:r>
              <a:rPr lang="cs-CZ" sz="2300">
                <a:effectLst/>
                <a:latin typeface="Calibri" panose="020F0502020204030204" pitchFamily="34" charset="0"/>
                <a:ea typeface="Times New Roman" panose="02020603050405020304" pitchFamily="18" charset="0"/>
              </a:rPr>
              <a:t>Autobiografie: Der </a:t>
            </a:r>
            <a:r>
              <a:rPr lang="cs-CZ" sz="2300" err="1">
                <a:effectLst/>
                <a:latin typeface="Calibri" panose="020F0502020204030204" pitchFamily="34" charset="0"/>
                <a:ea typeface="Times New Roman" panose="02020603050405020304" pitchFamily="18" charset="0"/>
              </a:rPr>
              <a:t>Frühling</a:t>
            </a:r>
            <a:r>
              <a:rPr lang="cs-CZ" sz="2300">
                <a:effectLst/>
                <a:latin typeface="Calibri" panose="020F0502020204030204" pitchFamily="34" charset="0"/>
                <a:ea typeface="Times New Roman" panose="02020603050405020304" pitchFamily="18" charset="0"/>
              </a:rPr>
              <a:t> </a:t>
            </a:r>
            <a:r>
              <a:rPr lang="cs-CZ" sz="2300" err="1">
                <a:effectLst/>
                <a:latin typeface="Calibri" panose="020F0502020204030204" pitchFamily="34" charset="0"/>
                <a:ea typeface="Times New Roman" panose="02020603050405020304" pitchFamily="18" charset="0"/>
              </a:rPr>
              <a:t>war</a:t>
            </a:r>
            <a:r>
              <a:rPr lang="cs-CZ" sz="2300">
                <a:effectLst/>
                <a:latin typeface="Calibri" panose="020F0502020204030204" pitchFamily="34" charset="0"/>
                <a:ea typeface="Times New Roman" panose="02020603050405020304" pitchFamily="18" charset="0"/>
              </a:rPr>
              <a:t> es </a:t>
            </a:r>
            <a:r>
              <a:rPr lang="cs-CZ" sz="2300" err="1">
                <a:effectLst/>
                <a:latin typeface="Calibri" panose="020F0502020204030204" pitchFamily="34" charset="0"/>
                <a:ea typeface="Times New Roman" panose="02020603050405020304" pitchFamily="18" charset="0"/>
              </a:rPr>
              <a:t>wert</a:t>
            </a:r>
            <a:r>
              <a:rPr lang="cs-CZ" sz="2300">
                <a:effectLst/>
                <a:latin typeface="Calibri" panose="020F0502020204030204" pitchFamily="34" charset="0"/>
                <a:ea typeface="Times New Roman" panose="02020603050405020304" pitchFamily="18" charset="0"/>
              </a:rPr>
              <a:t>. </a:t>
            </a:r>
            <a:r>
              <a:rPr lang="cs-CZ" sz="2300" err="1">
                <a:effectLst/>
                <a:latin typeface="Calibri" panose="020F0502020204030204" pitchFamily="34" charset="0"/>
                <a:ea typeface="Times New Roman" panose="02020603050405020304" pitchFamily="18" charset="0"/>
              </a:rPr>
              <a:t>C.Bertelsmann</a:t>
            </a:r>
            <a:r>
              <a:rPr lang="cs-CZ" sz="2300">
                <a:effectLst/>
                <a:latin typeface="Calibri" panose="020F0502020204030204" pitchFamily="34" charset="0"/>
                <a:ea typeface="Times New Roman" panose="02020603050405020304" pitchFamily="18" charset="0"/>
              </a:rPr>
              <a:t> </a:t>
            </a:r>
            <a:r>
              <a:rPr lang="cs-CZ" sz="2300" err="1">
                <a:effectLst/>
                <a:latin typeface="Calibri" panose="020F0502020204030204" pitchFamily="34" charset="0"/>
                <a:ea typeface="Times New Roman" panose="02020603050405020304" pitchFamily="18" charset="0"/>
              </a:rPr>
              <a:t>Verlag</a:t>
            </a:r>
            <a:r>
              <a:rPr lang="cs-CZ" sz="2300">
                <a:effectLst/>
                <a:latin typeface="Calibri" panose="020F0502020204030204" pitchFamily="34" charset="0"/>
                <a:ea typeface="Times New Roman" panose="02020603050405020304" pitchFamily="18" charset="0"/>
              </a:rPr>
              <a:t>, Mnichov, 1977 </a:t>
            </a:r>
            <a:endParaRPr lang="cs-CZ" sz="2300">
              <a:effectLst/>
              <a:latin typeface="Times New Roman" panose="02020603050405020304" pitchFamily="18" charset="0"/>
              <a:ea typeface="Times New Roman" panose="02020603050405020304" pitchFamily="18" charset="0"/>
            </a:endParaRPr>
          </a:p>
          <a:p>
            <a:pPr fontAlgn="base"/>
            <a:r>
              <a:rPr lang="cs-CZ" sz="2300">
                <a:effectLst/>
                <a:latin typeface="Calibri" panose="020F0502020204030204" pitchFamily="34" charset="0"/>
                <a:ea typeface="Times New Roman" panose="02020603050405020304" pitchFamily="18" charset="0"/>
              </a:rPr>
              <a:t> </a:t>
            </a:r>
            <a:endParaRPr lang="cs-CZ" sz="2300">
              <a:effectLst/>
              <a:latin typeface="Times New Roman" panose="02020603050405020304" pitchFamily="18" charset="0"/>
              <a:ea typeface="Times New Roman" panose="02020603050405020304" pitchFamily="18" charset="0"/>
            </a:endParaRPr>
          </a:p>
          <a:p>
            <a:pPr fontAlgn="base"/>
            <a:r>
              <a:rPr lang="cs-CZ" sz="2300">
                <a:effectLst/>
                <a:latin typeface="Calibri" panose="020F0502020204030204" pitchFamily="34" charset="0"/>
                <a:ea typeface="Times New Roman" panose="02020603050405020304" pitchFamily="18" charset="0"/>
              </a:rPr>
              <a:t>Další spoluautor – Alexander </a:t>
            </a:r>
            <a:r>
              <a:rPr lang="cs-CZ" sz="2300" err="1">
                <a:effectLst/>
                <a:latin typeface="Calibri" panose="020F0502020204030204" pitchFamily="34" charset="0"/>
                <a:ea typeface="Times New Roman" panose="02020603050405020304" pitchFamily="18" charset="0"/>
              </a:rPr>
              <a:t>Hackenschmied</a:t>
            </a:r>
            <a:r>
              <a:rPr lang="cs-CZ" sz="2300">
                <a:effectLst/>
                <a:latin typeface="Calibri" panose="020F0502020204030204" pitchFamily="34" charset="0"/>
                <a:ea typeface="Times New Roman" panose="02020603050405020304" pitchFamily="18" charset="0"/>
              </a:rPr>
              <a:t> – pracoval v té době pro Baťu, který ho uvolnil </a:t>
            </a:r>
            <a:r>
              <a:rPr lang="cs-CZ" sz="2300" err="1">
                <a:effectLst/>
                <a:latin typeface="Calibri" panose="020F0502020204030204" pitchFamily="34" charset="0"/>
                <a:ea typeface="Times New Roman" panose="02020603050405020304" pitchFamily="18" charset="0"/>
              </a:rPr>
              <a:t>Klineovi</a:t>
            </a:r>
            <a:r>
              <a:rPr lang="cs-CZ" sz="2300">
                <a:effectLst/>
                <a:latin typeface="Calibri" panose="020F0502020204030204" pitchFamily="34" charset="0"/>
                <a:ea typeface="Times New Roman" panose="02020603050405020304" pitchFamily="18" charset="0"/>
              </a:rPr>
              <a:t>  </a:t>
            </a:r>
            <a:endParaRPr lang="cs-CZ" sz="2300">
              <a:effectLst/>
              <a:latin typeface="Times New Roman" panose="02020603050405020304" pitchFamily="18" charset="0"/>
              <a:ea typeface="Times New Roman" panose="02020603050405020304" pitchFamily="18" charset="0"/>
            </a:endParaRPr>
          </a:p>
          <a:p>
            <a:pPr fontAlgn="base"/>
            <a:r>
              <a:rPr lang="cs-CZ" sz="2300">
                <a:effectLst/>
                <a:latin typeface="Calibri" panose="020F0502020204030204" pitchFamily="34" charset="0"/>
                <a:ea typeface="Times New Roman" panose="02020603050405020304" pitchFamily="18" charset="0"/>
              </a:rPr>
              <a:t>Týdeník Aktualita pomohl natočit zvukové scény s Voskovcem a Werichem  </a:t>
            </a:r>
            <a:endParaRPr lang="cs-CZ" sz="2300">
              <a:effectLst/>
              <a:latin typeface="Times New Roman" panose="02020603050405020304" pitchFamily="18" charset="0"/>
              <a:ea typeface="Times New Roman" panose="02020603050405020304" pitchFamily="18" charset="0"/>
            </a:endParaRPr>
          </a:p>
          <a:p>
            <a:pPr fontAlgn="base"/>
            <a:r>
              <a:rPr lang="cs-CZ" sz="2300">
                <a:effectLst/>
                <a:latin typeface="Calibri" panose="020F0502020204030204" pitchFamily="34" charset="0"/>
                <a:ea typeface="Times New Roman" panose="02020603050405020304" pitchFamily="18" charset="0"/>
              </a:rPr>
              <a:t>Materiál odvezen do USA, tam film dokončen, text? napsal americký spisovatel a novinář Vincent </a:t>
            </a:r>
            <a:r>
              <a:rPr lang="cs-CZ" sz="2300" err="1">
                <a:effectLst/>
                <a:latin typeface="Calibri" panose="020F0502020204030204" pitchFamily="34" charset="0"/>
                <a:ea typeface="Times New Roman" panose="02020603050405020304" pitchFamily="18" charset="0"/>
              </a:rPr>
              <a:t>Sheean</a:t>
            </a:r>
            <a:r>
              <a:rPr lang="cs-CZ" sz="2300">
                <a:effectLst/>
                <a:latin typeface="Calibri" panose="020F0502020204030204" pitchFamily="34" charset="0"/>
                <a:ea typeface="Times New Roman" panose="02020603050405020304" pitchFamily="18" charset="0"/>
              </a:rPr>
              <a:t>.  </a:t>
            </a:r>
            <a:endParaRPr lang="cs-CZ" sz="2300">
              <a:effectLst/>
              <a:latin typeface="Times New Roman" panose="02020603050405020304" pitchFamily="18" charset="0"/>
              <a:ea typeface="Times New Roman" panose="02020603050405020304" pitchFamily="18" charset="0"/>
            </a:endParaRPr>
          </a:p>
          <a:p>
            <a:pPr fontAlgn="base"/>
            <a:r>
              <a:rPr lang="cs-CZ" sz="2300" b="1">
                <a:effectLst/>
                <a:latin typeface="Calibri" panose="020F0502020204030204" pitchFamily="34" charset="0"/>
                <a:ea typeface="Times New Roman" panose="02020603050405020304" pitchFamily="18" charset="0"/>
              </a:rPr>
              <a:t>Film měl premiéru 13.3.1939 v New Yorku </a:t>
            </a:r>
            <a:r>
              <a:rPr lang="cs-CZ" sz="2300">
                <a:effectLst/>
                <a:latin typeface="Calibri" panose="020F0502020204030204" pitchFamily="34" charset="0"/>
                <a:ea typeface="Times New Roman" panose="02020603050405020304" pitchFamily="18" charset="0"/>
              </a:rPr>
              <a:t> </a:t>
            </a:r>
            <a:endParaRPr lang="cs-CZ" sz="2300">
              <a:effectLst/>
              <a:latin typeface="Times New Roman" panose="02020603050405020304" pitchFamily="18" charset="0"/>
              <a:ea typeface="Times New Roman" panose="02020603050405020304" pitchFamily="18" charset="0"/>
            </a:endParaRPr>
          </a:p>
          <a:p>
            <a:endParaRPr lang="cs-CZ"/>
          </a:p>
        </p:txBody>
      </p:sp>
    </p:spTree>
    <p:extLst>
      <p:ext uri="{BB962C8B-B14F-4D97-AF65-F5344CB8AC3E}">
        <p14:creationId xmlns:p14="http://schemas.microsoft.com/office/powerpoint/2010/main" val="13487422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E0E9F9-52D3-3C26-6C2F-2A47D18582EA}"/>
              </a:ext>
            </a:extLst>
          </p:cNvPr>
          <p:cNvSpPr>
            <a:spLocks noGrp="1"/>
          </p:cNvSpPr>
          <p:nvPr>
            <p:ph type="title"/>
          </p:nvPr>
        </p:nvSpPr>
        <p:spPr/>
        <p:txBody>
          <a:bodyPr>
            <a:normAutofit/>
          </a:bodyPr>
          <a:lstStyle/>
          <a:p>
            <a:r>
              <a:rPr lang="cs-CZ" sz="2400" b="1" i="0" u="none" strike="noStrike" baseline="0" dirty="0">
                <a:solidFill>
                  <a:schemeClr val="tx1"/>
                </a:solidFill>
                <a:latin typeface="Times New Roman" panose="02020603050405020304" pitchFamily="18" charset="0"/>
              </a:rPr>
              <a:t>Zápis </a:t>
            </a:r>
            <a:r>
              <a:rPr lang="cs-CZ" sz="2400" b="1" i="0" u="none" strike="noStrike" baseline="0" dirty="0">
                <a:solidFill>
                  <a:schemeClr val="tx1"/>
                </a:solidFill>
                <a:latin typeface="HiddenHorzOCR"/>
              </a:rPr>
              <a:t>přátelské schůzky </a:t>
            </a:r>
            <a:r>
              <a:rPr lang="cs-CZ" sz="2400" b="1" i="0" u="none" strike="noStrike" baseline="0" dirty="0">
                <a:solidFill>
                  <a:schemeClr val="tx1"/>
                </a:solidFill>
                <a:latin typeface="Times New Roman" panose="02020603050405020304" pitchFamily="18" charset="0"/>
              </a:rPr>
              <a:t>filmových </a:t>
            </a:r>
            <a:r>
              <a:rPr lang="cs-CZ" sz="2400" b="1" i="0" u="none" strike="noStrike" baseline="0" dirty="0">
                <a:solidFill>
                  <a:schemeClr val="tx1"/>
                </a:solidFill>
                <a:latin typeface="HiddenHorzOCR"/>
              </a:rPr>
              <a:t>tvůrčích pracovníků </a:t>
            </a:r>
            <a:r>
              <a:rPr lang="cs-CZ" sz="2400" b="1" i="0" u="none" strike="noStrike" baseline="0" dirty="0">
                <a:solidFill>
                  <a:schemeClr val="tx1"/>
                </a:solidFill>
                <a:latin typeface="Times New Roman" panose="02020603050405020304" pitchFamily="18" charset="0"/>
              </a:rPr>
              <a:t>s panem ministrem Dr. Jaroslavem Kratochvílem, konané dne 7. </a:t>
            </a:r>
            <a:r>
              <a:rPr lang="cs-CZ" sz="2400" b="1" i="0" u="none" strike="noStrike" baseline="0" dirty="0">
                <a:solidFill>
                  <a:schemeClr val="tx1"/>
                </a:solidFill>
                <a:latin typeface="HiddenHorzOCR"/>
              </a:rPr>
              <a:t>července </a:t>
            </a:r>
            <a:r>
              <a:rPr lang="cs-CZ" sz="2400" b="1" i="0" u="none" strike="noStrike" baseline="0" dirty="0">
                <a:solidFill>
                  <a:schemeClr val="tx1"/>
                </a:solidFill>
                <a:latin typeface="Times New Roman" panose="02020603050405020304" pitchFamily="18" charset="0"/>
              </a:rPr>
              <a:t>1941</a:t>
            </a:r>
            <a:endParaRPr lang="cs-CZ" sz="6000" b="1" dirty="0">
              <a:solidFill>
                <a:schemeClr val="tx1"/>
              </a:solidFill>
            </a:endParaRPr>
          </a:p>
        </p:txBody>
      </p:sp>
      <p:sp>
        <p:nvSpPr>
          <p:cNvPr id="3" name="Zástupný obsah 2">
            <a:extLst>
              <a:ext uri="{FF2B5EF4-FFF2-40B4-BE49-F238E27FC236}">
                <a16:creationId xmlns:a16="http://schemas.microsoft.com/office/drawing/2014/main" id="{4E6E9E35-7E08-8936-ECF8-B7C6297584F5}"/>
              </a:ext>
            </a:extLst>
          </p:cNvPr>
          <p:cNvSpPr>
            <a:spLocks noGrp="1"/>
          </p:cNvSpPr>
          <p:nvPr>
            <p:ph idx="1"/>
          </p:nvPr>
        </p:nvSpPr>
        <p:spPr/>
        <p:txBody>
          <a:bodyPr/>
          <a:lstStyle/>
          <a:p>
            <a:pPr algn="l"/>
            <a:r>
              <a:rPr lang="cs-CZ" sz="1800" b="0" i="0" u="none" strike="noStrike" baseline="0" dirty="0">
                <a:solidFill>
                  <a:schemeClr val="tx1"/>
                </a:solidFill>
                <a:latin typeface="Times New Roman" panose="02020603050405020304" pitchFamily="18" charset="0"/>
              </a:rPr>
              <a:t>PRÁCE:</a:t>
            </a:r>
          </a:p>
          <a:p>
            <a:pPr algn="l"/>
            <a:r>
              <a:rPr lang="cs-CZ" sz="1800" b="0" i="0" u="none" strike="noStrike" baseline="0" dirty="0">
                <a:solidFill>
                  <a:schemeClr val="tx1"/>
                </a:solidFill>
                <a:latin typeface="Times New Roman" panose="02020603050405020304" pitchFamily="18" charset="0"/>
              </a:rPr>
              <a:t>ministr Kratochvíl na Filmových žních v roce 1940: </a:t>
            </a:r>
            <a:r>
              <a:rPr lang="cs-CZ" sz="1800" b="0" i="0" u="none" strike="noStrike" baseline="0" dirty="0">
                <a:solidFill>
                  <a:schemeClr val="tx1"/>
                </a:solidFill>
                <a:latin typeface="HiddenHorzOCR"/>
              </a:rPr>
              <a:t>„Český člověk </a:t>
            </a:r>
            <a:r>
              <a:rPr lang="cs-CZ" sz="1800" b="0" i="0" u="none" strike="noStrike" baseline="0" dirty="0">
                <a:solidFill>
                  <a:schemeClr val="tx1"/>
                </a:solidFill>
                <a:latin typeface="Times New Roman" panose="02020603050405020304" pitchFamily="18" charset="0"/>
              </a:rPr>
              <a:t>v </a:t>
            </a:r>
            <a:r>
              <a:rPr lang="cs-CZ" sz="1800" b="0" i="0" u="none" strike="noStrike" baseline="0" dirty="0">
                <a:solidFill>
                  <a:schemeClr val="tx1"/>
                </a:solidFill>
                <a:latin typeface="HiddenHorzOCR"/>
              </a:rPr>
              <a:t>českém </a:t>
            </a:r>
            <a:r>
              <a:rPr lang="cs-CZ" sz="1800" b="0" i="0" u="none" strike="noStrike" baseline="0" dirty="0">
                <a:solidFill>
                  <a:schemeClr val="tx1"/>
                </a:solidFill>
                <a:latin typeface="Times New Roman" panose="02020603050405020304" pitchFamily="18" charset="0"/>
              </a:rPr>
              <a:t>filmu zpravidla </a:t>
            </a:r>
            <a:r>
              <a:rPr lang="cs-CZ" sz="1800" b="0" i="0" u="none" strike="noStrike" baseline="0" dirty="0">
                <a:solidFill>
                  <a:schemeClr val="tx1"/>
                </a:solidFill>
                <a:latin typeface="HiddenHorzOCR"/>
              </a:rPr>
              <a:t>tančí, </a:t>
            </a:r>
            <a:r>
              <a:rPr lang="cs-CZ" sz="1800" b="0" i="0" u="none" strike="noStrike" baseline="0" dirty="0">
                <a:solidFill>
                  <a:schemeClr val="tx1"/>
                </a:solidFill>
                <a:latin typeface="Times New Roman" panose="02020603050405020304" pitchFamily="18" charset="0"/>
              </a:rPr>
              <a:t>pije, miluje a vzdychá. Ve </a:t>
            </a:r>
            <a:r>
              <a:rPr lang="cs-CZ" sz="1800" b="0" i="0" u="none" strike="noStrike" baseline="0" dirty="0">
                <a:solidFill>
                  <a:schemeClr val="tx1"/>
                </a:solidFill>
                <a:latin typeface="HiddenHorzOCR"/>
              </a:rPr>
              <a:t>skutečnost</a:t>
            </a:r>
            <a:r>
              <a:rPr lang="cs-CZ" sz="1800" b="0" i="0" u="none" strike="noStrike" baseline="0" dirty="0">
                <a:solidFill>
                  <a:schemeClr val="tx1"/>
                </a:solidFill>
                <a:latin typeface="Times New Roman" panose="02020603050405020304" pitchFamily="18" charset="0"/>
              </a:rPr>
              <a:t>i však </a:t>
            </a:r>
            <a:r>
              <a:rPr lang="cs-CZ" sz="1800" b="0" i="0" u="none" strike="noStrike" baseline="0" dirty="0">
                <a:solidFill>
                  <a:schemeClr val="tx1"/>
                </a:solidFill>
                <a:latin typeface="HiddenHorzOCR"/>
              </a:rPr>
              <a:t>če</a:t>
            </a:r>
            <a:r>
              <a:rPr lang="cs-CZ" sz="1800" dirty="0">
                <a:solidFill>
                  <a:schemeClr val="tx1"/>
                </a:solidFill>
                <a:latin typeface="HiddenHorzOCR"/>
              </a:rPr>
              <a:t>s</a:t>
            </a:r>
            <a:r>
              <a:rPr lang="cs-CZ" sz="1800" b="0" i="0" u="none" strike="noStrike" baseline="0" dirty="0">
                <a:solidFill>
                  <a:schemeClr val="tx1"/>
                </a:solidFill>
                <a:latin typeface="Times New Roman" panose="02020603050405020304" pitchFamily="18" charset="0"/>
              </a:rPr>
              <a:t>ký </a:t>
            </a:r>
            <a:r>
              <a:rPr lang="cs-CZ" sz="1800" b="0" i="0" u="none" strike="noStrike" baseline="0" dirty="0">
                <a:solidFill>
                  <a:schemeClr val="tx1"/>
                </a:solidFill>
                <a:latin typeface="HiddenHorzOCR"/>
              </a:rPr>
              <a:t>člověk především </a:t>
            </a:r>
            <a:r>
              <a:rPr lang="cs-CZ" sz="1800" b="0" i="0" u="none" strike="noStrike" baseline="0" dirty="0">
                <a:solidFill>
                  <a:schemeClr val="tx1"/>
                </a:solidFill>
                <a:latin typeface="Times New Roman" panose="02020603050405020304" pitchFamily="18" charset="0"/>
              </a:rPr>
              <a:t>pracuje. Bylo by to nejen </a:t>
            </a:r>
            <a:r>
              <a:rPr lang="cs-CZ" sz="1800" b="0" i="0" u="none" strike="noStrike" baseline="0" dirty="0">
                <a:solidFill>
                  <a:schemeClr val="tx1"/>
                </a:solidFill>
                <a:latin typeface="HiddenHorzOCR"/>
              </a:rPr>
              <a:t>vděčné, </a:t>
            </a:r>
            <a:r>
              <a:rPr lang="cs-CZ" sz="1800" b="0" i="0" u="none" strike="noStrike" baseline="0" dirty="0">
                <a:solidFill>
                  <a:schemeClr val="tx1"/>
                </a:solidFill>
                <a:latin typeface="Times New Roman" panose="02020603050405020304" pitchFamily="18" charset="0"/>
              </a:rPr>
              <a:t>ale také povzbudivé, kdybychom </a:t>
            </a:r>
            <a:r>
              <a:rPr lang="cs-CZ" sz="1800" b="0" i="0" u="none" strike="noStrike" baseline="0" dirty="0">
                <a:solidFill>
                  <a:schemeClr val="tx1"/>
                </a:solidFill>
                <a:latin typeface="HiddenHorzOCR"/>
              </a:rPr>
              <a:t>viděli </a:t>
            </a:r>
            <a:r>
              <a:rPr lang="cs-CZ" sz="1800" b="0" i="0" u="none" strike="noStrike" baseline="0" dirty="0">
                <a:solidFill>
                  <a:schemeClr val="tx1"/>
                </a:solidFill>
                <a:latin typeface="Times New Roman" panose="02020603050405020304" pitchFamily="18" charset="0"/>
              </a:rPr>
              <a:t>jednou film o pracujícím </a:t>
            </a:r>
            <a:r>
              <a:rPr lang="cs-CZ" sz="1800" b="0" i="0" u="none" strike="noStrike" baseline="0" dirty="0">
                <a:solidFill>
                  <a:schemeClr val="tx1"/>
                </a:solidFill>
                <a:latin typeface="HiddenHorzOCR"/>
              </a:rPr>
              <a:t>českém člověku. </a:t>
            </a:r>
            <a:r>
              <a:rPr lang="cs-CZ" sz="1800" b="0" i="0" u="none" strike="noStrike" baseline="0" dirty="0">
                <a:solidFill>
                  <a:schemeClr val="tx1"/>
                </a:solidFill>
                <a:latin typeface="Times New Roman" panose="02020603050405020304" pitchFamily="18" charset="0"/>
              </a:rPr>
              <a:t>Ne film </a:t>
            </a:r>
            <a:r>
              <a:rPr lang="cs-CZ" sz="1800" b="0" i="0" u="none" strike="noStrike" baseline="0" dirty="0">
                <a:solidFill>
                  <a:schemeClr val="tx1"/>
                </a:solidFill>
                <a:latin typeface="HiddenHorzOCR"/>
              </a:rPr>
              <a:t>kulturně</a:t>
            </a:r>
            <a:r>
              <a:rPr lang="cs-CZ" sz="1800" b="0" i="0" u="none" strike="noStrike" baseline="0" dirty="0">
                <a:solidFill>
                  <a:schemeClr val="tx1"/>
                </a:solidFill>
                <a:latin typeface="Times New Roman" panose="02020603050405020304" pitchFamily="18" charset="0"/>
              </a:rPr>
              <a:t>-výchovný ( ... ), nýbrž </a:t>
            </a:r>
            <a:r>
              <a:rPr lang="cs-CZ" sz="1800" b="0" i="0" u="none" strike="noStrike" baseline="0" dirty="0">
                <a:solidFill>
                  <a:schemeClr val="tx1"/>
                </a:solidFill>
                <a:latin typeface="HiddenHorzOCR"/>
              </a:rPr>
              <a:t>celovečerní umělecký </a:t>
            </a:r>
            <a:r>
              <a:rPr lang="cs-CZ" sz="1800" b="0" i="0" u="none" strike="noStrike" baseline="0" dirty="0">
                <a:solidFill>
                  <a:schemeClr val="tx1"/>
                </a:solidFill>
                <a:latin typeface="Times New Roman" panose="02020603050405020304" pitchFamily="18" charset="0"/>
              </a:rPr>
              <a:t>film, který by byl jakýsi hymnus práce.“</a:t>
            </a:r>
          </a:p>
          <a:p>
            <a:pPr algn="l"/>
            <a:r>
              <a:rPr lang="cs-CZ" sz="1800" b="0" i="0" u="none" strike="noStrike" baseline="0" dirty="0">
                <a:solidFill>
                  <a:schemeClr val="tx1"/>
                </a:solidFill>
                <a:latin typeface="Times New Roman" panose="02020603050405020304" pitchFamily="18" charset="0"/>
              </a:rPr>
              <a:t>Miroslav </a:t>
            </a:r>
            <a:r>
              <a:rPr lang="cs-CZ" sz="1800" b="0" i="0" u="none" strike="noStrike" baseline="0" dirty="0" err="1">
                <a:solidFill>
                  <a:schemeClr val="tx1"/>
                </a:solidFill>
                <a:latin typeface="Times New Roman" panose="02020603050405020304" pitchFamily="18" charset="0"/>
              </a:rPr>
              <a:t>Rutte</a:t>
            </a:r>
            <a:r>
              <a:rPr lang="cs-CZ" sz="1800" b="0" i="0" u="none" strike="noStrike" baseline="0" dirty="0">
                <a:solidFill>
                  <a:schemeClr val="tx1"/>
                </a:solidFill>
                <a:latin typeface="Times New Roman" panose="02020603050405020304" pitchFamily="18" charset="0"/>
              </a:rPr>
              <a:t>: „</a:t>
            </a:r>
            <a:r>
              <a:rPr lang="it-IT" sz="1800" b="0" i="0" u="none" strike="noStrike" baseline="0" dirty="0">
                <a:solidFill>
                  <a:schemeClr val="tx1"/>
                </a:solidFill>
                <a:latin typeface="Times New Roman" panose="02020603050405020304" pitchFamily="18" charset="0"/>
              </a:rPr>
              <a:t>Líbí </a:t>
            </a:r>
            <a:r>
              <a:rPr lang="cs-CZ" sz="1800" b="0" i="0" u="none" strike="noStrike" baseline="0" dirty="0">
                <a:solidFill>
                  <a:schemeClr val="tx1"/>
                </a:solidFill>
                <a:latin typeface="Times New Roman" panose="02020603050405020304" pitchFamily="18" charset="0"/>
              </a:rPr>
              <a:t>s</a:t>
            </a:r>
            <a:r>
              <a:rPr lang="it-IT" sz="1800" b="0" i="0" u="none" strike="noStrike" baseline="0" dirty="0">
                <a:solidFill>
                  <a:schemeClr val="tx1"/>
                </a:solidFill>
                <a:latin typeface="Times New Roman" panose="02020603050405020304" pitchFamily="18" charset="0"/>
              </a:rPr>
              <a:t>e mi, že film zabíhá stále</a:t>
            </a:r>
            <a:r>
              <a:rPr lang="cs-CZ" sz="1800" b="0" i="0" u="none" strike="noStrike" baseline="0" dirty="0">
                <a:solidFill>
                  <a:schemeClr val="tx1"/>
                </a:solidFill>
                <a:latin typeface="Times New Roman" panose="02020603050405020304" pitchFamily="18" charset="0"/>
              </a:rPr>
              <a:t> </a:t>
            </a:r>
            <a:r>
              <a:rPr lang="cs-CZ" sz="1800" b="0" i="0" u="none" strike="noStrike" baseline="0" dirty="0">
                <a:solidFill>
                  <a:schemeClr val="tx1"/>
                </a:solidFill>
                <a:latin typeface="HiddenHorzOCR"/>
              </a:rPr>
              <a:t>ča</a:t>
            </a:r>
            <a:r>
              <a:rPr lang="cs-CZ" sz="1800" dirty="0">
                <a:solidFill>
                  <a:schemeClr val="tx1"/>
                </a:solidFill>
                <a:latin typeface="HiddenHorzOCR"/>
              </a:rPr>
              <a:t>s</a:t>
            </a:r>
            <a:r>
              <a:rPr lang="cs-CZ" sz="1800" b="0" i="0" u="none" strike="noStrike" baseline="0" dirty="0">
                <a:solidFill>
                  <a:schemeClr val="tx1"/>
                </a:solidFill>
                <a:latin typeface="HiddenHorzOCR"/>
              </a:rPr>
              <a:t>těji </a:t>
            </a:r>
            <a:r>
              <a:rPr lang="cs-CZ" sz="1800" b="0" i="0" u="none" strike="noStrike" baseline="0" dirty="0">
                <a:solidFill>
                  <a:schemeClr val="tx1"/>
                </a:solidFill>
                <a:latin typeface="Times New Roman" panose="02020603050405020304" pitchFamily="18" charset="0"/>
              </a:rPr>
              <a:t>do </a:t>
            </a:r>
            <a:r>
              <a:rPr lang="cs-CZ" sz="1800" b="0" i="0" u="none" strike="noStrike" baseline="0" dirty="0">
                <a:solidFill>
                  <a:schemeClr val="tx1"/>
                </a:solidFill>
                <a:latin typeface="HiddenHorzOCR"/>
              </a:rPr>
              <a:t>souča</a:t>
            </a:r>
            <a:r>
              <a:rPr lang="cs-CZ" sz="1800" dirty="0">
                <a:solidFill>
                  <a:schemeClr val="tx1"/>
                </a:solidFill>
                <a:latin typeface="HiddenHorzOCR"/>
              </a:rPr>
              <a:t>s</a:t>
            </a:r>
            <a:r>
              <a:rPr lang="cs-CZ" sz="1800" b="0" i="0" u="none" strike="noStrike" baseline="0" dirty="0">
                <a:solidFill>
                  <a:schemeClr val="tx1"/>
                </a:solidFill>
                <a:latin typeface="Times New Roman" panose="02020603050405020304" pitchFamily="18" charset="0"/>
              </a:rPr>
              <a:t>nosti. Jestliže vykreslí </a:t>
            </a:r>
            <a:r>
              <a:rPr lang="cs-CZ" sz="1800" b="0" i="0" u="none" strike="noStrike" baseline="0" dirty="0">
                <a:solidFill>
                  <a:schemeClr val="tx1"/>
                </a:solidFill>
                <a:latin typeface="HiddenHorzOCR"/>
              </a:rPr>
              <a:t>živě </a:t>
            </a:r>
            <a:r>
              <a:rPr lang="cs-CZ" sz="1800" b="0" i="0" u="none" strike="noStrike" baseline="0" dirty="0">
                <a:solidFill>
                  <a:schemeClr val="tx1"/>
                </a:solidFill>
                <a:latin typeface="Times New Roman" panose="02020603050405020304" pitchFamily="18" charset="0"/>
              </a:rPr>
              <a:t>dnešního </a:t>
            </a:r>
            <a:r>
              <a:rPr lang="cs-CZ" sz="1800" b="0" i="0" u="none" strike="noStrike" baseline="0" dirty="0">
                <a:solidFill>
                  <a:schemeClr val="tx1"/>
                </a:solidFill>
                <a:latin typeface="HiddenHorzOCR"/>
              </a:rPr>
              <a:t>člověka </a:t>
            </a:r>
            <a:r>
              <a:rPr lang="cs-CZ" sz="1800" b="0" i="0" u="none" strike="noStrike" baseline="0" dirty="0">
                <a:solidFill>
                  <a:schemeClr val="tx1"/>
                </a:solidFill>
                <a:latin typeface="Times New Roman" panose="02020603050405020304" pitchFamily="18" charset="0"/>
              </a:rPr>
              <a:t>kterékoli </a:t>
            </a:r>
            <a:r>
              <a:rPr lang="cs-CZ" sz="1800" b="0" i="0" u="none" strike="noStrike" baseline="0" dirty="0">
                <a:solidFill>
                  <a:schemeClr val="tx1"/>
                </a:solidFill>
                <a:latin typeface="HiddenHorzOCR"/>
              </a:rPr>
              <a:t>společenské třídy, </a:t>
            </a:r>
            <a:r>
              <a:rPr lang="cs-CZ" sz="1800" b="0" i="0" u="none" strike="noStrike" baseline="0" dirty="0">
                <a:solidFill>
                  <a:schemeClr val="tx1"/>
                </a:solidFill>
                <a:latin typeface="Times New Roman" panose="02020603050405020304" pitchFamily="18" charset="0"/>
              </a:rPr>
              <a:t>stává se </a:t>
            </a:r>
            <a:r>
              <a:rPr lang="cs-CZ" sz="1800" b="0" i="0" u="none" strike="noStrike" baseline="0" dirty="0">
                <a:solidFill>
                  <a:schemeClr val="tx1"/>
                </a:solidFill>
                <a:latin typeface="HiddenHorzOCR"/>
              </a:rPr>
              <a:t>bezděky </a:t>
            </a:r>
            <a:r>
              <a:rPr lang="cs-CZ" sz="1800" b="0" i="0" u="none" strike="noStrike" baseline="0" dirty="0">
                <a:solidFill>
                  <a:schemeClr val="tx1"/>
                </a:solidFill>
                <a:latin typeface="Times New Roman" panose="02020603050405020304" pitchFamily="18" charset="0"/>
              </a:rPr>
              <a:t>filmem o pracujícím </a:t>
            </a:r>
            <a:r>
              <a:rPr lang="cs-CZ" sz="1800" b="0" i="0" u="none" strike="noStrike" baseline="0" dirty="0">
                <a:solidFill>
                  <a:schemeClr val="tx1"/>
                </a:solidFill>
                <a:latin typeface="HiddenHorzOCR"/>
              </a:rPr>
              <a:t>člověku, </a:t>
            </a:r>
            <a:r>
              <a:rPr lang="cs-CZ" sz="1800" b="0" i="0" u="none" strike="noStrike" baseline="0" dirty="0">
                <a:solidFill>
                  <a:schemeClr val="tx1"/>
                </a:solidFill>
                <a:latin typeface="Times New Roman" panose="02020603050405020304" pitchFamily="18" charset="0"/>
              </a:rPr>
              <a:t>jak si jej </a:t>
            </a:r>
            <a:r>
              <a:rPr lang="cs-CZ" sz="1800" b="0" i="0" u="none" strike="noStrike" baseline="0" dirty="0">
                <a:solidFill>
                  <a:schemeClr val="tx1"/>
                </a:solidFill>
                <a:latin typeface="HiddenHorzOCR"/>
              </a:rPr>
              <a:t>přál vidět </a:t>
            </a:r>
            <a:r>
              <a:rPr lang="cs-CZ" sz="1800" b="0" i="0" u="none" strike="noStrike" baseline="0" dirty="0">
                <a:solidFill>
                  <a:schemeClr val="tx1"/>
                </a:solidFill>
                <a:latin typeface="Times New Roman" panose="02020603050405020304" pitchFamily="18" charset="0"/>
              </a:rPr>
              <a:t>pan ministr Dr. Kratochvíl.“</a:t>
            </a:r>
          </a:p>
          <a:p>
            <a:pPr algn="l"/>
            <a:r>
              <a:rPr lang="cs-CZ" sz="1800" dirty="0">
                <a:solidFill>
                  <a:schemeClr val="tx1"/>
                </a:solidFill>
                <a:latin typeface="Times New Roman" panose="02020603050405020304" pitchFamily="18" charset="0"/>
              </a:rPr>
              <a:t>KVALITA:</a:t>
            </a:r>
            <a:endParaRPr lang="cs-CZ" sz="1800" b="0" i="0" u="none" strike="noStrike" baseline="0" dirty="0">
              <a:solidFill>
                <a:schemeClr val="tx1"/>
              </a:solidFill>
              <a:latin typeface="Times New Roman" panose="02020603050405020304" pitchFamily="18" charset="0"/>
            </a:endParaRPr>
          </a:p>
          <a:p>
            <a:pPr algn="l"/>
            <a:r>
              <a:rPr lang="cs-CZ" sz="1800" dirty="0">
                <a:solidFill>
                  <a:schemeClr val="tx1"/>
                </a:solidFill>
                <a:latin typeface="Times New Roman" panose="02020603050405020304" pitchFamily="18" charset="0"/>
              </a:rPr>
              <a:t>Karel Smrž: </a:t>
            </a:r>
            <a:r>
              <a:rPr lang="cs-CZ" sz="1800" b="0" i="0" u="none" strike="noStrike" baseline="0" dirty="0">
                <a:solidFill>
                  <a:schemeClr val="tx1"/>
                </a:solidFill>
                <a:latin typeface="Times New Roman" panose="02020603050405020304" pitchFamily="18" charset="0"/>
              </a:rPr>
              <a:t>Z dvaceti </a:t>
            </a:r>
            <a:r>
              <a:rPr lang="cs-CZ" sz="1800" b="0" i="0" u="none" strike="noStrike" baseline="0" dirty="0">
                <a:solidFill>
                  <a:schemeClr val="tx1"/>
                </a:solidFill>
                <a:latin typeface="HiddenHorzOCR"/>
              </a:rPr>
              <a:t>filmů, </a:t>
            </a:r>
            <a:r>
              <a:rPr lang="cs-CZ" sz="1800" b="0" i="0" u="none" strike="noStrike" baseline="0" dirty="0">
                <a:solidFill>
                  <a:schemeClr val="tx1"/>
                </a:solidFill>
                <a:latin typeface="Times New Roman" panose="02020603050405020304" pitchFamily="18" charset="0"/>
              </a:rPr>
              <a:t>které byly od té doby vyrobeny, </a:t>
            </a:r>
            <a:r>
              <a:rPr lang="cs-CZ" sz="1800" b="0" i="0" u="none" strike="noStrike" baseline="0" dirty="0">
                <a:solidFill>
                  <a:schemeClr val="tx1"/>
                </a:solidFill>
                <a:latin typeface="HiddenHorzOCR"/>
              </a:rPr>
              <a:t>můžeme devět označit </a:t>
            </a:r>
            <a:r>
              <a:rPr lang="cs-CZ" sz="1800" b="0" i="0" u="none" strike="noStrike" baseline="0" dirty="0">
                <a:solidFill>
                  <a:schemeClr val="tx1"/>
                </a:solidFill>
                <a:latin typeface="Times New Roman" panose="02020603050405020304" pitchFamily="18" charset="0"/>
              </a:rPr>
              <a:t>za filmy, které šly nad </a:t>
            </a:r>
            <a:r>
              <a:rPr lang="cs-CZ" sz="1800" b="0" i="0" u="none" strike="noStrike" baseline="0" dirty="0">
                <a:solidFill>
                  <a:schemeClr val="tx1"/>
                </a:solidFill>
                <a:latin typeface="HiddenHorzOCR"/>
              </a:rPr>
              <a:t>průměr, </a:t>
            </a:r>
            <a:r>
              <a:rPr lang="cs-CZ" sz="1800" b="0" i="0" u="none" strike="noStrike" baseline="0" dirty="0">
                <a:solidFill>
                  <a:schemeClr val="tx1"/>
                </a:solidFill>
                <a:latin typeface="Times New Roman" panose="02020603050405020304" pitchFamily="18" charset="0"/>
              </a:rPr>
              <a:t>šest </a:t>
            </a:r>
            <a:r>
              <a:rPr lang="cs-CZ" sz="1800" b="0" i="0" u="none" strike="noStrike" baseline="0" dirty="0">
                <a:solidFill>
                  <a:schemeClr val="tx1"/>
                </a:solidFill>
                <a:latin typeface="HiddenHorzOCR"/>
              </a:rPr>
              <a:t>představuje </a:t>
            </a:r>
            <a:r>
              <a:rPr lang="cs-CZ" sz="1800" b="0" i="0" u="none" strike="noStrike" baseline="0" dirty="0">
                <a:solidFill>
                  <a:schemeClr val="tx1"/>
                </a:solidFill>
                <a:latin typeface="Times New Roman" panose="02020603050405020304" pitchFamily="18" charset="0"/>
              </a:rPr>
              <a:t>velmi slušný </a:t>
            </a:r>
            <a:r>
              <a:rPr lang="cs-CZ" sz="1800" b="0" i="0" u="none" strike="noStrike" baseline="0" dirty="0">
                <a:solidFill>
                  <a:schemeClr val="tx1"/>
                </a:solidFill>
                <a:latin typeface="HiddenHorzOCR"/>
              </a:rPr>
              <a:t>průměr, tři </a:t>
            </a:r>
            <a:r>
              <a:rPr lang="cs-CZ" sz="1800" b="0" i="0" u="none" strike="noStrike" baseline="0" dirty="0">
                <a:solidFill>
                  <a:schemeClr val="tx1"/>
                </a:solidFill>
                <a:latin typeface="Times New Roman" panose="02020603050405020304" pitchFamily="18" charset="0"/>
              </a:rPr>
              <a:t>byly slabé, avšak ještě </a:t>
            </a:r>
            <a:r>
              <a:rPr lang="cs-CZ" sz="1800" b="0" i="0" u="none" strike="noStrike" baseline="0" dirty="0">
                <a:solidFill>
                  <a:schemeClr val="tx1"/>
                </a:solidFill>
                <a:latin typeface="HiddenHorzOCR"/>
              </a:rPr>
              <a:t>přijatelné </a:t>
            </a:r>
            <a:r>
              <a:rPr lang="cs-CZ" sz="1800" b="0" i="0" u="none" strike="noStrike" baseline="0" dirty="0">
                <a:solidFill>
                  <a:schemeClr val="tx1"/>
                </a:solidFill>
                <a:latin typeface="Times New Roman" panose="02020603050405020304" pitchFamily="18" charset="0"/>
              </a:rPr>
              <a:t>a jen dva </a:t>
            </a:r>
            <a:r>
              <a:rPr lang="cs-CZ" sz="1800" b="0" i="0" u="none" strike="noStrike" baseline="0" dirty="0">
                <a:solidFill>
                  <a:schemeClr val="tx1"/>
                </a:solidFill>
                <a:latin typeface="HiddenHorzOCR"/>
              </a:rPr>
              <a:t>můžeme označit </a:t>
            </a:r>
            <a:r>
              <a:rPr lang="cs-CZ" sz="1800" b="0" i="0" u="none" strike="noStrike" baseline="0" dirty="0">
                <a:solidFill>
                  <a:schemeClr val="tx1"/>
                </a:solidFill>
                <a:latin typeface="Times New Roman" panose="02020603050405020304" pitchFamily="18" charset="0"/>
              </a:rPr>
              <a:t>za naprosto nežádoucí. Jsou to </a:t>
            </a:r>
            <a:r>
              <a:rPr lang="cs-CZ" sz="1800" b="0" i="0" u="none" strike="noStrike" baseline="0" dirty="0">
                <a:solidFill>
                  <a:schemeClr val="tx1"/>
                </a:solidFill>
                <a:latin typeface="HiddenHorzOCR"/>
              </a:rPr>
              <a:t>Přednosta stanice a Peřeje. (</a:t>
            </a:r>
            <a:r>
              <a:rPr lang="cs-CZ" sz="1800" dirty="0">
                <a:solidFill>
                  <a:schemeClr val="tx1"/>
                </a:solidFill>
                <a:latin typeface="HiddenHorzOCR"/>
              </a:rPr>
              <a:t>J</a:t>
            </a:r>
            <a:r>
              <a:rPr lang="cs-CZ" sz="1800" b="0" i="0" u="none" strike="noStrike" baseline="0" dirty="0">
                <a:solidFill>
                  <a:schemeClr val="tx1"/>
                </a:solidFill>
                <a:latin typeface="HiddenHorzOCR"/>
              </a:rPr>
              <a:t>an </a:t>
            </a:r>
            <a:r>
              <a:rPr lang="cs-CZ" sz="1800" dirty="0">
                <a:solidFill>
                  <a:schemeClr val="tx1"/>
                </a:solidFill>
                <a:latin typeface="HiddenHorzOCR"/>
              </a:rPr>
              <a:t>S</a:t>
            </a:r>
            <a:r>
              <a:rPr lang="cs-CZ" sz="1800" b="0" i="0" u="none" strike="noStrike" baseline="0" dirty="0">
                <a:solidFill>
                  <a:schemeClr val="tx1"/>
                </a:solidFill>
                <a:latin typeface="HiddenHorzOCR"/>
              </a:rPr>
              <a:t>viták a Karel </a:t>
            </a:r>
            <a:r>
              <a:rPr lang="cs-CZ" sz="1800" dirty="0" err="1">
                <a:solidFill>
                  <a:schemeClr val="tx1"/>
                </a:solidFill>
                <a:latin typeface="HiddenHorzOCR"/>
              </a:rPr>
              <a:t>Š</a:t>
            </a:r>
            <a:r>
              <a:rPr lang="cs-CZ" sz="1800" b="0" i="0" u="none" strike="noStrike" baseline="0" dirty="0" err="1">
                <a:solidFill>
                  <a:schemeClr val="tx1"/>
                </a:solidFill>
                <a:latin typeface="HiddenHorzOCR"/>
              </a:rPr>
              <a:t>pelina</a:t>
            </a:r>
            <a:r>
              <a:rPr lang="cs-CZ" sz="1800" b="0" i="0" u="none" strike="noStrike" baseline="0" dirty="0">
                <a:solidFill>
                  <a:schemeClr val="tx1"/>
                </a:solidFill>
                <a:latin typeface="HiddenHorzOCR"/>
              </a:rPr>
              <a:t>)</a:t>
            </a:r>
          </a:p>
          <a:p>
            <a:pPr algn="l"/>
            <a:endParaRPr lang="cs-CZ" sz="1800" b="0" i="0" u="none" strike="noStrike" baseline="0" dirty="0">
              <a:solidFill>
                <a:srgbClr val="676868"/>
              </a:solidFill>
              <a:latin typeface="HiddenHorzOCR"/>
            </a:endParaRPr>
          </a:p>
          <a:p>
            <a:pPr algn="l"/>
            <a:endParaRPr lang="cs-CZ" dirty="0"/>
          </a:p>
        </p:txBody>
      </p:sp>
    </p:spTree>
    <p:extLst>
      <p:ext uri="{BB962C8B-B14F-4D97-AF65-F5344CB8AC3E}">
        <p14:creationId xmlns:p14="http://schemas.microsoft.com/office/powerpoint/2010/main" val="12248161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Filmová produkce</a:t>
            </a:r>
            <a:endParaRPr lang="en-GB"/>
          </a:p>
        </p:txBody>
      </p:sp>
      <p:sp>
        <p:nvSpPr>
          <p:cNvPr id="3" name="Zástupný symbol pro text 2"/>
          <p:cNvSpPr>
            <a:spLocks noGrp="1"/>
          </p:cNvSpPr>
          <p:nvPr>
            <p:ph type="body" idx="1"/>
          </p:nvPr>
        </p:nvSpPr>
        <p:spPr/>
        <p:txBody>
          <a:bodyPr/>
          <a:lstStyle/>
          <a:p>
            <a:r>
              <a:rPr lang="cs-CZ"/>
              <a:t>Státní podpora produkce</a:t>
            </a:r>
            <a:endParaRPr lang="en-GB"/>
          </a:p>
        </p:txBody>
      </p:sp>
      <p:sp>
        <p:nvSpPr>
          <p:cNvPr id="4" name="Zástupný symbol pro obsah 3"/>
          <p:cNvSpPr>
            <a:spLocks noGrp="1"/>
          </p:cNvSpPr>
          <p:nvPr>
            <p:ph sz="half" idx="2"/>
          </p:nvPr>
        </p:nvSpPr>
        <p:spPr/>
        <p:txBody>
          <a:bodyPr>
            <a:normAutofit fontScale="85000" lnSpcReduction="20000"/>
          </a:bodyPr>
          <a:lstStyle/>
          <a:p>
            <a:r>
              <a:rPr lang="cs-CZ" dirty="0"/>
              <a:t>Podpora poskytovaná FPS rostla takto:</a:t>
            </a:r>
            <a:endParaRPr lang="en-GB" dirty="0"/>
          </a:p>
          <a:p>
            <a:r>
              <a:rPr lang="cs-CZ" dirty="0"/>
              <a:t>1935 – 3 320 000</a:t>
            </a:r>
            <a:endParaRPr lang="en-GB" dirty="0"/>
          </a:p>
          <a:p>
            <a:r>
              <a:rPr lang="cs-CZ" dirty="0"/>
              <a:t>1938 – 4 057 000</a:t>
            </a:r>
            <a:endParaRPr lang="en-GB" dirty="0"/>
          </a:p>
          <a:p>
            <a:r>
              <a:rPr lang="cs-CZ" dirty="0"/>
              <a:t>1939: 3 470 000</a:t>
            </a:r>
            <a:endParaRPr lang="en-GB" dirty="0"/>
          </a:p>
          <a:p>
            <a:r>
              <a:rPr lang="cs-CZ" dirty="0"/>
              <a:t>1940: 10 310 000</a:t>
            </a:r>
            <a:endParaRPr lang="en-GB" dirty="0"/>
          </a:p>
          <a:p>
            <a:r>
              <a:rPr lang="cs-CZ" dirty="0"/>
              <a:t>1941: 8 450 000</a:t>
            </a:r>
            <a:endParaRPr lang="en-GB" dirty="0"/>
          </a:p>
          <a:p>
            <a:r>
              <a:rPr lang="cs-CZ" dirty="0"/>
              <a:t>1942: 11 215 000</a:t>
            </a:r>
            <a:endParaRPr lang="en-GB" dirty="0"/>
          </a:p>
          <a:p>
            <a:r>
              <a:rPr lang="cs-CZ" dirty="0"/>
              <a:t>1943: 37 080 000, z toho zápůjčky 29 280 000</a:t>
            </a:r>
            <a:endParaRPr lang="en-GB" dirty="0"/>
          </a:p>
          <a:p>
            <a:r>
              <a:rPr lang="cs-CZ" dirty="0"/>
              <a:t>1944: 54 550 000, z toho zápůjčky 48 890 000</a:t>
            </a:r>
            <a:endParaRPr lang="en-GB" dirty="0"/>
          </a:p>
          <a:p>
            <a:endParaRPr lang="en-GB" dirty="0"/>
          </a:p>
        </p:txBody>
      </p:sp>
      <p:sp>
        <p:nvSpPr>
          <p:cNvPr id="5" name="Zástupný symbol pro text 4"/>
          <p:cNvSpPr>
            <a:spLocks noGrp="1"/>
          </p:cNvSpPr>
          <p:nvPr>
            <p:ph type="body" sz="quarter" idx="3"/>
          </p:nvPr>
        </p:nvSpPr>
        <p:spPr>
          <a:xfrm>
            <a:off x="6536419" y="1832482"/>
            <a:ext cx="4937760" cy="736282"/>
          </a:xfrm>
        </p:spPr>
        <p:txBody>
          <a:bodyPr/>
          <a:lstStyle/>
          <a:p>
            <a:r>
              <a:rPr lang="cs-CZ"/>
              <a:t>Roční produkce</a:t>
            </a:r>
            <a:endParaRPr lang="en-GB"/>
          </a:p>
        </p:txBody>
      </p:sp>
      <p:sp>
        <p:nvSpPr>
          <p:cNvPr id="6" name="Zástupný symbol pro obsah 5"/>
          <p:cNvSpPr>
            <a:spLocks noGrp="1"/>
          </p:cNvSpPr>
          <p:nvPr>
            <p:ph sz="quarter" idx="4"/>
          </p:nvPr>
        </p:nvSpPr>
        <p:spPr>
          <a:xfrm>
            <a:off x="6536419" y="2616677"/>
            <a:ext cx="4937760" cy="3378200"/>
          </a:xfrm>
        </p:spPr>
        <p:txBody>
          <a:bodyPr/>
          <a:lstStyle/>
          <a:p>
            <a:r>
              <a:rPr lang="cs-CZ" dirty="0"/>
              <a:t>1939: 41 filmů</a:t>
            </a:r>
            <a:endParaRPr lang="en-GB" dirty="0"/>
          </a:p>
          <a:p>
            <a:r>
              <a:rPr lang="cs-CZ" dirty="0"/>
              <a:t>1940: 31</a:t>
            </a:r>
            <a:endParaRPr lang="en-GB" dirty="0"/>
          </a:p>
          <a:p>
            <a:r>
              <a:rPr lang="cs-CZ" dirty="0"/>
              <a:t>1941: 21 </a:t>
            </a:r>
            <a:endParaRPr lang="en-GB" dirty="0"/>
          </a:p>
          <a:p>
            <a:r>
              <a:rPr lang="cs-CZ" dirty="0"/>
              <a:t>1942: 11</a:t>
            </a:r>
            <a:endParaRPr lang="en-GB" dirty="0"/>
          </a:p>
          <a:p>
            <a:r>
              <a:rPr lang="cs-CZ" dirty="0"/>
              <a:t>1943: 10</a:t>
            </a:r>
            <a:endParaRPr lang="en-GB" dirty="0"/>
          </a:p>
          <a:p>
            <a:r>
              <a:rPr lang="cs-CZ" dirty="0"/>
              <a:t>1944: 9</a:t>
            </a:r>
            <a:endParaRPr lang="en-GB" dirty="0"/>
          </a:p>
          <a:p>
            <a:endParaRPr lang="en-GB" dirty="0"/>
          </a:p>
        </p:txBody>
      </p:sp>
    </p:spTree>
    <p:extLst>
      <p:ext uri="{BB962C8B-B14F-4D97-AF65-F5344CB8AC3E}">
        <p14:creationId xmlns:p14="http://schemas.microsoft.com/office/powerpoint/2010/main" val="10155927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Účast produkčních společností na výrobě</a:t>
            </a:r>
            <a:endParaRPr lang="en-GB"/>
          </a:p>
        </p:txBody>
      </p:sp>
      <p:sp>
        <p:nvSpPr>
          <p:cNvPr id="3" name="Zástupný symbol pro text 2"/>
          <p:cNvSpPr>
            <a:spLocks noGrp="1"/>
          </p:cNvSpPr>
          <p:nvPr>
            <p:ph type="body" idx="1"/>
          </p:nvPr>
        </p:nvSpPr>
        <p:spPr/>
        <p:txBody>
          <a:bodyPr/>
          <a:lstStyle/>
          <a:p>
            <a:r>
              <a:rPr lang="cs-CZ"/>
              <a:t>1940</a:t>
            </a:r>
            <a:endParaRPr lang="en-GB"/>
          </a:p>
        </p:txBody>
      </p:sp>
      <p:sp>
        <p:nvSpPr>
          <p:cNvPr id="4" name="Zástupný symbol pro obsah 3"/>
          <p:cNvSpPr>
            <a:spLocks noGrp="1"/>
          </p:cNvSpPr>
          <p:nvPr>
            <p:ph sz="half" idx="2"/>
          </p:nvPr>
        </p:nvSpPr>
        <p:spPr/>
        <p:txBody>
          <a:bodyPr/>
          <a:lstStyle/>
          <a:p>
            <a:r>
              <a:rPr lang="cs-CZ" dirty="0"/>
              <a:t>Lucerna: 5</a:t>
            </a:r>
            <a:endParaRPr lang="en-GB" dirty="0"/>
          </a:p>
          <a:p>
            <a:r>
              <a:rPr lang="cs-CZ" dirty="0"/>
              <a:t>Slavia: 4</a:t>
            </a:r>
            <a:endParaRPr lang="en-GB" dirty="0"/>
          </a:p>
          <a:p>
            <a:r>
              <a:rPr lang="cs-CZ" dirty="0" err="1"/>
              <a:t>National</a:t>
            </a:r>
            <a:r>
              <a:rPr lang="cs-CZ" dirty="0"/>
              <a:t>: 4</a:t>
            </a:r>
            <a:endParaRPr lang="en-GB" dirty="0"/>
          </a:p>
          <a:p>
            <a:r>
              <a:rPr lang="cs-CZ" dirty="0" err="1"/>
              <a:t>Elekta</a:t>
            </a:r>
            <a:r>
              <a:rPr lang="cs-CZ" dirty="0"/>
              <a:t>: 4</a:t>
            </a:r>
            <a:endParaRPr lang="en-GB" dirty="0"/>
          </a:p>
          <a:p>
            <a:r>
              <a:rPr lang="cs-CZ" dirty="0"/>
              <a:t>Brom: 4</a:t>
            </a:r>
            <a:endParaRPr lang="en-GB" dirty="0"/>
          </a:p>
          <a:p>
            <a:r>
              <a:rPr lang="cs-CZ" dirty="0"/>
              <a:t>Zdar: 2</a:t>
            </a:r>
            <a:endParaRPr lang="en-GB" dirty="0"/>
          </a:p>
          <a:p>
            <a:r>
              <a:rPr lang="cs-CZ" dirty="0"/>
              <a:t>Po jednom filmu: </a:t>
            </a:r>
            <a:r>
              <a:rPr lang="cs-CZ" dirty="0" err="1"/>
              <a:t>Lloyd</a:t>
            </a:r>
            <a:r>
              <a:rPr lang="cs-CZ" dirty="0"/>
              <a:t>, Europa, Ufa, Stella, </a:t>
            </a:r>
            <a:r>
              <a:rPr lang="cs-CZ" dirty="0" err="1"/>
              <a:t>Dafa</a:t>
            </a:r>
            <a:r>
              <a:rPr lang="cs-CZ" dirty="0"/>
              <a:t>, </a:t>
            </a:r>
            <a:r>
              <a:rPr lang="cs-CZ" dirty="0" err="1"/>
              <a:t>Terra</a:t>
            </a:r>
            <a:r>
              <a:rPr lang="cs-CZ" dirty="0"/>
              <a:t>, Continental, Praha</a:t>
            </a:r>
            <a:endParaRPr lang="en-GB" dirty="0"/>
          </a:p>
          <a:p>
            <a:endParaRPr lang="en-GB" dirty="0"/>
          </a:p>
        </p:txBody>
      </p:sp>
      <p:sp>
        <p:nvSpPr>
          <p:cNvPr id="5" name="Zástupný symbol pro text 4"/>
          <p:cNvSpPr>
            <a:spLocks noGrp="1"/>
          </p:cNvSpPr>
          <p:nvPr>
            <p:ph type="body" sz="quarter" idx="3"/>
          </p:nvPr>
        </p:nvSpPr>
        <p:spPr/>
        <p:txBody>
          <a:bodyPr/>
          <a:lstStyle/>
          <a:p>
            <a:r>
              <a:rPr lang="cs-CZ"/>
              <a:t>1941</a:t>
            </a:r>
            <a:endParaRPr lang="en-GB"/>
          </a:p>
        </p:txBody>
      </p:sp>
      <p:sp>
        <p:nvSpPr>
          <p:cNvPr id="6" name="Zástupný symbol pro obsah 5"/>
          <p:cNvSpPr>
            <a:spLocks noGrp="1"/>
          </p:cNvSpPr>
          <p:nvPr>
            <p:ph sz="quarter" idx="4"/>
          </p:nvPr>
        </p:nvSpPr>
        <p:spPr/>
        <p:txBody>
          <a:bodyPr/>
          <a:lstStyle/>
          <a:p>
            <a:r>
              <a:rPr lang="cs-CZ" dirty="0"/>
              <a:t>Lucerna: 7</a:t>
            </a:r>
            <a:endParaRPr lang="en-GB" dirty="0"/>
          </a:p>
          <a:p>
            <a:r>
              <a:rPr lang="cs-CZ" dirty="0"/>
              <a:t>Slavia: 4 </a:t>
            </a:r>
            <a:endParaRPr lang="en-GB" dirty="0"/>
          </a:p>
          <a:p>
            <a:r>
              <a:rPr lang="cs-CZ" dirty="0" err="1"/>
              <a:t>National</a:t>
            </a:r>
            <a:r>
              <a:rPr lang="cs-CZ" dirty="0"/>
              <a:t>: 3</a:t>
            </a:r>
            <a:endParaRPr lang="en-GB" dirty="0"/>
          </a:p>
          <a:p>
            <a:r>
              <a:rPr lang="cs-CZ" dirty="0" err="1"/>
              <a:t>Lloyd</a:t>
            </a:r>
            <a:r>
              <a:rPr lang="cs-CZ" dirty="0"/>
              <a:t>: 2</a:t>
            </a:r>
            <a:endParaRPr lang="en-GB" dirty="0"/>
          </a:p>
          <a:p>
            <a:r>
              <a:rPr lang="cs-CZ" dirty="0"/>
              <a:t>Brom: 2</a:t>
            </a:r>
            <a:endParaRPr lang="en-GB" dirty="0"/>
          </a:p>
          <a:p>
            <a:r>
              <a:rPr lang="cs-CZ" dirty="0" err="1"/>
              <a:t>Dafa</a:t>
            </a:r>
            <a:r>
              <a:rPr lang="cs-CZ" dirty="0"/>
              <a:t>: 2</a:t>
            </a:r>
            <a:endParaRPr lang="en-GB" dirty="0"/>
          </a:p>
          <a:p>
            <a:r>
              <a:rPr lang="cs-CZ" dirty="0" err="1"/>
              <a:t>Elektafilm</a:t>
            </a:r>
            <a:r>
              <a:rPr lang="cs-CZ" dirty="0"/>
              <a:t>: 1</a:t>
            </a:r>
            <a:endParaRPr lang="en-GB" dirty="0"/>
          </a:p>
        </p:txBody>
      </p:sp>
    </p:spTree>
    <p:extLst>
      <p:ext uri="{BB962C8B-B14F-4D97-AF65-F5344CB8AC3E}">
        <p14:creationId xmlns:p14="http://schemas.microsoft.com/office/powerpoint/2010/main" val="30115009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Účast produkčních společností na výrobě</a:t>
            </a:r>
            <a:endParaRPr lang="en-GB"/>
          </a:p>
        </p:txBody>
      </p:sp>
      <p:sp>
        <p:nvSpPr>
          <p:cNvPr id="3" name="Zástupný symbol pro text 2"/>
          <p:cNvSpPr>
            <a:spLocks noGrp="1"/>
          </p:cNvSpPr>
          <p:nvPr>
            <p:ph type="body" idx="1"/>
          </p:nvPr>
        </p:nvSpPr>
        <p:spPr/>
        <p:txBody>
          <a:bodyPr/>
          <a:lstStyle/>
          <a:p>
            <a:r>
              <a:rPr lang="cs-CZ"/>
              <a:t>1942</a:t>
            </a:r>
            <a:endParaRPr lang="en-GB"/>
          </a:p>
        </p:txBody>
      </p:sp>
      <p:sp>
        <p:nvSpPr>
          <p:cNvPr id="4" name="Zástupný symbol pro obsah 3"/>
          <p:cNvSpPr>
            <a:spLocks noGrp="1"/>
          </p:cNvSpPr>
          <p:nvPr>
            <p:ph sz="half" idx="2"/>
          </p:nvPr>
        </p:nvSpPr>
        <p:spPr/>
        <p:txBody>
          <a:bodyPr/>
          <a:lstStyle/>
          <a:p>
            <a:r>
              <a:rPr lang="cs-CZ"/>
              <a:t>Lucerna – 5</a:t>
            </a:r>
            <a:endParaRPr lang="en-GB"/>
          </a:p>
          <a:p>
            <a:r>
              <a:rPr lang="cs-CZ" err="1"/>
              <a:t>National</a:t>
            </a:r>
            <a:r>
              <a:rPr lang="cs-CZ"/>
              <a:t> – 4</a:t>
            </a:r>
            <a:endParaRPr lang="en-GB"/>
          </a:p>
          <a:p>
            <a:r>
              <a:rPr lang="cs-CZ" err="1"/>
              <a:t>Lloyd</a:t>
            </a:r>
            <a:r>
              <a:rPr lang="cs-CZ"/>
              <a:t> 1 (brněnská půjčovna a výrobna) (Velká přehrada, J. A. Holman)</a:t>
            </a:r>
            <a:endParaRPr lang="en-GB"/>
          </a:p>
          <a:p>
            <a:r>
              <a:rPr lang="cs-CZ"/>
              <a:t>Brom 1 (Host do domu; Zdeněk Gina Hašler)</a:t>
            </a:r>
            <a:endParaRPr lang="en-GB"/>
          </a:p>
        </p:txBody>
      </p:sp>
      <p:sp>
        <p:nvSpPr>
          <p:cNvPr id="5" name="Zástupný symbol pro text 4"/>
          <p:cNvSpPr>
            <a:spLocks noGrp="1"/>
          </p:cNvSpPr>
          <p:nvPr>
            <p:ph type="body" sz="quarter" idx="3"/>
          </p:nvPr>
        </p:nvSpPr>
        <p:spPr/>
        <p:txBody>
          <a:bodyPr/>
          <a:lstStyle/>
          <a:p>
            <a:r>
              <a:rPr lang="cs-CZ"/>
              <a:t>1943-45</a:t>
            </a:r>
            <a:endParaRPr lang="en-GB"/>
          </a:p>
        </p:txBody>
      </p:sp>
      <p:sp>
        <p:nvSpPr>
          <p:cNvPr id="6" name="Zástupný symbol pro obsah 5"/>
          <p:cNvSpPr>
            <a:spLocks noGrp="1"/>
          </p:cNvSpPr>
          <p:nvPr>
            <p:ph sz="quarter" idx="4"/>
          </p:nvPr>
        </p:nvSpPr>
        <p:spPr/>
        <p:txBody>
          <a:bodyPr/>
          <a:lstStyle/>
          <a:p>
            <a:r>
              <a:rPr lang="cs-CZ"/>
              <a:t>1943: Lucerna 6, </a:t>
            </a:r>
            <a:r>
              <a:rPr lang="cs-CZ" err="1"/>
              <a:t>National</a:t>
            </a:r>
            <a:r>
              <a:rPr lang="cs-CZ"/>
              <a:t> 4</a:t>
            </a:r>
            <a:endParaRPr lang="en-GB"/>
          </a:p>
          <a:p>
            <a:r>
              <a:rPr lang="cs-CZ"/>
              <a:t>1944: Lucerna 5, </a:t>
            </a:r>
            <a:r>
              <a:rPr lang="cs-CZ" err="1"/>
              <a:t>National</a:t>
            </a:r>
            <a:r>
              <a:rPr lang="cs-CZ"/>
              <a:t> 4</a:t>
            </a:r>
            <a:endParaRPr lang="en-GB"/>
          </a:p>
          <a:p>
            <a:r>
              <a:rPr lang="cs-CZ"/>
              <a:t>1945: </a:t>
            </a:r>
            <a:r>
              <a:rPr lang="cs-CZ" err="1"/>
              <a:t>National</a:t>
            </a:r>
            <a:r>
              <a:rPr lang="cs-CZ"/>
              <a:t> 1 </a:t>
            </a:r>
            <a:endParaRPr lang="en-GB"/>
          </a:p>
        </p:txBody>
      </p:sp>
    </p:spTree>
    <p:extLst>
      <p:ext uri="{BB962C8B-B14F-4D97-AF65-F5344CB8AC3E}">
        <p14:creationId xmlns:p14="http://schemas.microsoft.com/office/powerpoint/2010/main" val="1554109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Rectangle 103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5181601" y="634946"/>
            <a:ext cx="6368142" cy="1450757"/>
          </a:xfrm>
        </p:spPr>
        <p:txBody>
          <a:bodyPr>
            <a:normAutofit/>
          </a:bodyPr>
          <a:lstStyle/>
          <a:p>
            <a:r>
              <a:rPr lang="cs-CZ" dirty="0"/>
              <a:t>Dohoda </a:t>
            </a:r>
            <a:r>
              <a:rPr lang="cs-CZ" dirty="0" err="1"/>
              <a:t>Gutterer</a:t>
            </a:r>
            <a:r>
              <a:rPr lang="cs-CZ" dirty="0"/>
              <a:t> - Frank</a:t>
            </a:r>
            <a:br>
              <a:rPr lang="en-GB" dirty="0"/>
            </a:br>
            <a:endParaRPr lang="en-GB" dirty="0"/>
          </a:p>
        </p:txBody>
      </p:sp>
      <p:pic>
        <p:nvPicPr>
          <p:cNvPr id="1026" name="Picture 2">
            <a:extLst>
              <a:ext uri="{FF2B5EF4-FFF2-40B4-BE49-F238E27FC236}">
                <a16:creationId xmlns:a16="http://schemas.microsoft.com/office/drawing/2014/main" id="{495FA99D-6763-2D17-E774-A8B7EE2A14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55" r="3513" b="-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Zástupný symbol pro obsah 3"/>
          <p:cNvSpPr>
            <a:spLocks noGrp="1"/>
          </p:cNvSpPr>
          <p:nvPr>
            <p:ph idx="1"/>
          </p:nvPr>
        </p:nvSpPr>
        <p:spPr>
          <a:xfrm>
            <a:off x="5181601" y="2198914"/>
            <a:ext cx="6368142" cy="3670180"/>
          </a:xfrm>
        </p:spPr>
        <p:txBody>
          <a:bodyPr>
            <a:normAutofit/>
          </a:bodyPr>
          <a:lstStyle/>
          <a:p>
            <a:r>
              <a:rPr lang="cs-CZ" dirty="0"/>
              <a:t>17. července 1942 byla podepsána dohoda mezi zástupcem říšského ministra lidové osvěty a propagandy Leopoldem </a:t>
            </a:r>
            <a:r>
              <a:rPr lang="cs-CZ" dirty="0" err="1"/>
              <a:t>Guttererem</a:t>
            </a:r>
            <a:r>
              <a:rPr lang="cs-CZ" dirty="0"/>
              <a:t> a státním tajemníkem Karlem Hermannem Frankem — ta hovoří o „plánovitém odbourání“ české filmové produkce</a:t>
            </a:r>
          </a:p>
          <a:p>
            <a:r>
              <a:rPr lang="cs-CZ" sz="2000" dirty="0">
                <a:effectLst/>
                <a:latin typeface="Cambria" panose="02040503050406030204" pitchFamily="18" charset="0"/>
                <a:ea typeface="Calibri" panose="020F0502020204030204" pitchFamily="34" charset="0"/>
                <a:cs typeface="Times New Roman" panose="02020603050405020304" pitchFamily="18" charset="0"/>
              </a:rPr>
              <a:t>„</a:t>
            </a:r>
            <a:r>
              <a:rPr lang="cs-CZ" sz="2000" i="1" dirty="0">
                <a:effectLst/>
                <a:latin typeface="Cambria" panose="02040503050406030204" pitchFamily="18" charset="0"/>
                <a:ea typeface="Calibri" panose="020F0502020204030204" pitchFamily="34" charset="0"/>
                <a:cs typeface="Times New Roman" panose="02020603050405020304" pitchFamily="18" charset="0"/>
              </a:rPr>
              <a:t>panuje shoda o tom, že produkce českých filmů musí být plánovitě odbourána; toto má probíhat podle vývoje politických poměrů v Protektorátu ve vzájemné shodě mezi říšským ministrem národní osvěty a propagandy a říšským protektorem. Aby mohl být vývoj utvářen pružně, upouští se od stanovení přesných čísel</a:t>
            </a:r>
            <a:r>
              <a:rPr lang="cs-CZ" sz="2000" dirty="0">
                <a:effectLst/>
                <a:latin typeface="Cambria" panose="02040503050406030204" pitchFamily="18" charset="0"/>
                <a:ea typeface="Calibri" panose="020F0502020204030204" pitchFamily="34" charset="0"/>
                <a:cs typeface="Times New Roman" panose="02020603050405020304" pitchFamily="18" charset="0"/>
              </a:rPr>
              <a:t>.“</a:t>
            </a:r>
          </a:p>
          <a:p>
            <a:endParaRPr lang="cs-CZ" dirty="0"/>
          </a:p>
          <a:p>
            <a:endParaRPr lang="en-GB" dirty="0"/>
          </a:p>
          <a:p>
            <a:endParaRPr lang="en-GB" dirty="0"/>
          </a:p>
        </p:txBody>
      </p:sp>
    </p:spTree>
    <p:extLst>
      <p:ext uri="{BB962C8B-B14F-4D97-AF65-F5344CB8AC3E}">
        <p14:creationId xmlns:p14="http://schemas.microsoft.com/office/powerpoint/2010/main" val="24657894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p:cNvSpPr>
            <a:spLocks noGrp="1"/>
          </p:cNvSpPr>
          <p:nvPr>
            <p:ph type="body" idx="4294967295"/>
          </p:nvPr>
        </p:nvSpPr>
        <p:spPr>
          <a:xfrm>
            <a:off x="2280863" y="636966"/>
            <a:ext cx="7476430" cy="668632"/>
          </a:xfrm>
        </p:spPr>
        <p:txBody>
          <a:bodyPr>
            <a:normAutofit/>
          </a:bodyPr>
          <a:lstStyle/>
          <a:p>
            <a:pPr algn="ctr"/>
            <a:r>
              <a:rPr lang="cs-CZ" sz="2800" b="1" dirty="0"/>
              <a:t>Natáčení německých filmů v Praze</a:t>
            </a:r>
            <a:endParaRPr lang="en-GB" sz="2800" b="1" dirty="0"/>
          </a:p>
        </p:txBody>
      </p:sp>
      <p:sp>
        <p:nvSpPr>
          <p:cNvPr id="4" name="Zástupný symbol pro obsah 3"/>
          <p:cNvSpPr>
            <a:spLocks noGrp="1"/>
          </p:cNvSpPr>
          <p:nvPr>
            <p:ph sz="half" idx="4294967295"/>
          </p:nvPr>
        </p:nvSpPr>
        <p:spPr>
          <a:xfrm>
            <a:off x="804809" y="1931542"/>
            <a:ext cx="10582382" cy="3955176"/>
          </a:xfrm>
        </p:spPr>
        <p:txBody>
          <a:bodyPr>
            <a:normAutofit/>
          </a:bodyPr>
          <a:lstStyle/>
          <a:p>
            <a:r>
              <a:rPr lang="cs-CZ" dirty="0"/>
              <a:t> </a:t>
            </a:r>
            <a:r>
              <a:rPr lang="cs-CZ" dirty="0">
                <a:latin typeface="Calibri" panose="020F0502020204030204" pitchFamily="34" charset="0"/>
                <a:ea typeface="Calibri" panose="020F0502020204030204" pitchFamily="34" charset="0"/>
                <a:cs typeface="Times New Roman" panose="02020603050405020304" pitchFamily="18" charset="0"/>
              </a:rPr>
              <a:t>o natáčení prvního německého filmu na Barrandově jednal Havel už v lednu 1939 – se společností </a:t>
            </a:r>
            <a:r>
              <a:rPr lang="cs-CZ" dirty="0" err="1">
                <a:latin typeface="Calibri" panose="020F0502020204030204" pitchFamily="34" charset="0"/>
                <a:ea typeface="Calibri" panose="020F0502020204030204" pitchFamily="34" charset="0"/>
                <a:cs typeface="Times New Roman" panose="02020603050405020304" pitchFamily="18" charset="0"/>
              </a:rPr>
              <a:t>Tobis</a:t>
            </a:r>
            <a:endParaRPr lang="cs-CZ" dirty="0">
              <a:latin typeface="Calibri" panose="020F0502020204030204" pitchFamily="34" charset="0"/>
              <a:ea typeface="Calibri" panose="020F0502020204030204" pitchFamily="34" charset="0"/>
              <a:cs typeface="Times New Roman" panose="02020603050405020304" pitchFamily="18" charset="0"/>
            </a:endParaRPr>
          </a:p>
          <a:p>
            <a:r>
              <a:rPr lang="cs-CZ" dirty="0"/>
              <a:t>První natáčený film:</a:t>
            </a:r>
          </a:p>
          <a:p>
            <a:r>
              <a:rPr lang="cs-CZ" dirty="0"/>
              <a:t>květen 1939: </a:t>
            </a:r>
            <a:r>
              <a:rPr lang="cs-CZ" dirty="0" err="1"/>
              <a:t>Bavaria</a:t>
            </a:r>
            <a:r>
              <a:rPr lang="cs-CZ" dirty="0"/>
              <a:t> - </a:t>
            </a:r>
            <a:r>
              <a:rPr lang="cs-CZ" dirty="0" err="1"/>
              <a:t>Verdacht</a:t>
            </a:r>
            <a:r>
              <a:rPr lang="cs-CZ" dirty="0"/>
              <a:t> </a:t>
            </a:r>
            <a:r>
              <a:rPr lang="cs-CZ" dirty="0" err="1"/>
              <a:t>auf</a:t>
            </a:r>
            <a:r>
              <a:rPr lang="cs-CZ" dirty="0"/>
              <a:t> Ursula (V těžkém podezření)</a:t>
            </a:r>
            <a:endParaRPr lang="en-GB" dirty="0"/>
          </a:p>
          <a:p>
            <a:r>
              <a:rPr lang="cs-CZ" dirty="0"/>
              <a:t>V Praze natáčely především </a:t>
            </a:r>
            <a:r>
              <a:rPr lang="cs-CZ" dirty="0" err="1"/>
              <a:t>Terra</a:t>
            </a:r>
            <a:r>
              <a:rPr lang="cs-CZ" dirty="0"/>
              <a:t> a </a:t>
            </a:r>
            <a:r>
              <a:rPr lang="cs-CZ" dirty="0" err="1"/>
              <a:t>Bavaria</a:t>
            </a:r>
            <a:r>
              <a:rPr lang="cs-CZ" dirty="0"/>
              <a:t>, dále </a:t>
            </a:r>
            <a:r>
              <a:rPr lang="cs-CZ" dirty="0" err="1"/>
              <a:t>Tobis</a:t>
            </a:r>
            <a:r>
              <a:rPr lang="cs-CZ" dirty="0"/>
              <a:t>, </a:t>
            </a:r>
            <a:r>
              <a:rPr lang="cs-CZ" dirty="0" err="1"/>
              <a:t>Wien</a:t>
            </a:r>
            <a:r>
              <a:rPr lang="cs-CZ" dirty="0"/>
              <a:t>-Film, Ufa</a:t>
            </a:r>
          </a:p>
          <a:p>
            <a:r>
              <a:rPr lang="cs-CZ" dirty="0"/>
              <a:t> roce 1940: 9 snímků německých společností; v květnu 1945 bylo rozpracováno 25 filmů; </a:t>
            </a:r>
          </a:p>
          <a:p>
            <a:r>
              <a:rPr lang="cs-CZ" dirty="0"/>
              <a:t>1940 to bylo 10% německé produkce, od 1942 kolem 30%</a:t>
            </a:r>
          </a:p>
          <a:p>
            <a:endParaRPr lang="cs-CZ" dirty="0"/>
          </a:p>
          <a:p>
            <a:endParaRPr lang="cs-CZ" dirty="0"/>
          </a:p>
          <a:p>
            <a:endParaRPr lang="en-GB" dirty="0"/>
          </a:p>
        </p:txBody>
      </p:sp>
    </p:spTree>
    <p:extLst>
      <p:ext uri="{BB962C8B-B14F-4D97-AF65-F5344CB8AC3E}">
        <p14:creationId xmlns:p14="http://schemas.microsoft.com/office/powerpoint/2010/main" val="18424550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ateliéry mimo Barrandova</a:t>
            </a:r>
            <a:endParaRPr lang="en-GB" dirty="0"/>
          </a:p>
        </p:txBody>
      </p:sp>
      <p:sp>
        <p:nvSpPr>
          <p:cNvPr id="3" name="Zástupný symbol pro text 2"/>
          <p:cNvSpPr>
            <a:spLocks noGrp="1"/>
          </p:cNvSpPr>
          <p:nvPr>
            <p:ph type="body" idx="1"/>
          </p:nvPr>
        </p:nvSpPr>
        <p:spPr/>
        <p:txBody>
          <a:bodyPr/>
          <a:lstStyle/>
          <a:p>
            <a:r>
              <a:rPr lang="cs-CZ"/>
              <a:t>Host</a:t>
            </a:r>
            <a:endParaRPr lang="en-GB"/>
          </a:p>
        </p:txBody>
      </p:sp>
      <p:sp>
        <p:nvSpPr>
          <p:cNvPr id="4" name="Zástupný symbol pro obsah 3"/>
          <p:cNvSpPr>
            <a:spLocks noGrp="1"/>
          </p:cNvSpPr>
          <p:nvPr>
            <p:ph sz="half" idx="2"/>
          </p:nvPr>
        </p:nvSpPr>
        <p:spPr/>
        <p:txBody>
          <a:bodyPr>
            <a:normAutofit/>
          </a:bodyPr>
          <a:lstStyle/>
          <a:p>
            <a:r>
              <a:rPr lang="cs-CZ" dirty="0"/>
              <a:t>vznikly v roce 1931; uvedeny do provozu až v r. 1935. </a:t>
            </a:r>
          </a:p>
          <a:p>
            <a:r>
              <a:rPr lang="cs-CZ" dirty="0"/>
              <a:t>1938 si na tři roky pronajala ateliéry společnost </a:t>
            </a:r>
            <a:r>
              <a:rPr lang="cs-CZ" dirty="0" err="1"/>
              <a:t>Bapoz</a:t>
            </a:r>
            <a:r>
              <a:rPr lang="cs-CZ" dirty="0"/>
              <a:t> – Baťovy pomocné závody. Ateliéry ale převzal do správy Karl Schulz jako arizátor v listopadu 1939 </a:t>
            </a:r>
          </a:p>
          <a:p>
            <a:r>
              <a:rPr lang="cs-CZ" dirty="0"/>
              <a:t>Schulz dal výpověď společnosti FAB (Filmové ateliéry Baťa) a pronajal je společnosti A-B, pozdějšímu Prag-filmu.</a:t>
            </a:r>
            <a:endParaRPr lang="en-GB" dirty="0"/>
          </a:p>
        </p:txBody>
      </p:sp>
      <p:sp>
        <p:nvSpPr>
          <p:cNvPr id="5" name="Zástupný symbol pro text 4"/>
          <p:cNvSpPr>
            <a:spLocks noGrp="1"/>
          </p:cNvSpPr>
          <p:nvPr>
            <p:ph type="body" sz="quarter" idx="3"/>
          </p:nvPr>
        </p:nvSpPr>
        <p:spPr/>
        <p:txBody>
          <a:bodyPr/>
          <a:lstStyle/>
          <a:p>
            <a:r>
              <a:rPr lang="cs-CZ" err="1"/>
              <a:t>Foja</a:t>
            </a:r>
            <a:endParaRPr lang="en-GB"/>
          </a:p>
        </p:txBody>
      </p:sp>
      <p:sp>
        <p:nvSpPr>
          <p:cNvPr id="6" name="Zástupný symbol pro obsah 5"/>
          <p:cNvSpPr>
            <a:spLocks noGrp="1"/>
          </p:cNvSpPr>
          <p:nvPr>
            <p:ph sz="quarter" idx="4"/>
          </p:nvPr>
        </p:nvSpPr>
        <p:spPr/>
        <p:txBody>
          <a:bodyPr/>
          <a:lstStyle/>
          <a:p>
            <a:r>
              <a:rPr lang="cs-CZ" dirty="0"/>
              <a:t>Radlice; v provozu od roku 1937, kdy je nechal postavit Josef </a:t>
            </a:r>
            <a:r>
              <a:rPr lang="cs-CZ" dirty="0" err="1"/>
              <a:t>Foist</a:t>
            </a:r>
            <a:r>
              <a:rPr lang="cs-CZ" dirty="0"/>
              <a:t>. </a:t>
            </a:r>
          </a:p>
          <a:p>
            <a:r>
              <a:rPr lang="cs-CZ" dirty="0"/>
              <a:t>V březnu 1942 pod nátlakem Schulze ateliéry prodala </a:t>
            </a:r>
            <a:r>
              <a:rPr lang="cs-CZ" dirty="0" err="1"/>
              <a:t>Foistová</a:t>
            </a:r>
            <a:r>
              <a:rPr lang="cs-CZ" dirty="0"/>
              <a:t> Prag-filmu. </a:t>
            </a:r>
            <a:endParaRPr lang="en-GB" dirty="0"/>
          </a:p>
        </p:txBody>
      </p:sp>
    </p:spTree>
    <p:extLst>
      <p:ext uri="{BB962C8B-B14F-4D97-AF65-F5344CB8AC3E}">
        <p14:creationId xmlns:p14="http://schemas.microsoft.com/office/powerpoint/2010/main" val="13638785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Prag-Film</a:t>
            </a:r>
            <a:endParaRPr lang="en-GB"/>
          </a:p>
        </p:txBody>
      </p:sp>
      <p:sp>
        <p:nvSpPr>
          <p:cNvPr id="4" name="Zástupný symbol pro obsah 3"/>
          <p:cNvSpPr>
            <a:spLocks noGrp="1"/>
          </p:cNvSpPr>
          <p:nvPr>
            <p:ph sz="half" idx="2"/>
          </p:nvPr>
        </p:nvSpPr>
        <p:spPr>
          <a:xfrm>
            <a:off x="1097280" y="1972638"/>
            <a:ext cx="4937760" cy="3987896"/>
          </a:xfrm>
        </p:spPr>
        <p:txBody>
          <a:bodyPr>
            <a:normAutofit fontScale="92500" lnSpcReduction="10000"/>
          </a:bodyPr>
          <a:lstStyle/>
          <a:p>
            <a:r>
              <a:rPr lang="cs-CZ" b="1" dirty="0"/>
              <a:t>Společnost vznikla</a:t>
            </a:r>
            <a:r>
              <a:rPr lang="cs-CZ" dirty="0"/>
              <a:t> 21.11.1941 přejmenováním arizované společnosti A-B</a:t>
            </a:r>
          </a:p>
          <a:p>
            <a:r>
              <a:rPr lang="cs-CZ" dirty="0"/>
              <a:t>Karl Schulz / Josef </a:t>
            </a:r>
            <a:r>
              <a:rPr lang="cs-CZ" dirty="0" err="1"/>
              <a:t>Hein</a:t>
            </a:r>
            <a:endParaRPr lang="cs-CZ" dirty="0"/>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Schulz: v červenci 1942 odvolán – obviněn z černého obchodu, místo něj sudetský Němec </a:t>
            </a:r>
            <a:r>
              <a:rPr lang="cs-CZ" sz="1800" b="1" dirty="0">
                <a:effectLst/>
                <a:latin typeface="Calibri" panose="020F0502020204030204" pitchFamily="34" charset="0"/>
                <a:ea typeface="Calibri" panose="020F0502020204030204" pitchFamily="34" charset="0"/>
                <a:cs typeface="Times New Roman" panose="02020603050405020304" pitchFamily="18" charset="0"/>
              </a:rPr>
              <a:t>Josef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Hein</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(předtím bankovní úředník)</a:t>
            </a:r>
            <a:endParaRPr lang="cs-CZ" dirty="0"/>
          </a:p>
          <a:p>
            <a:r>
              <a:rPr lang="cs-CZ" dirty="0"/>
              <a:t>Kameramani: Jan Roth, Václav Hanuš, Karel </a:t>
            </a:r>
            <a:r>
              <a:rPr lang="cs-CZ" dirty="0" err="1"/>
              <a:t>Degl</a:t>
            </a:r>
            <a:r>
              <a:rPr lang="cs-CZ" dirty="0"/>
              <a:t>, Josef Střecha, Miloslav Vích, Jaroslav Blažek</a:t>
            </a:r>
            <a:endParaRPr lang="en-GB" dirty="0"/>
          </a:p>
          <a:p>
            <a:r>
              <a:rPr lang="cs-CZ" dirty="0"/>
              <a:t>Vzniklo zde 12 hraných filmů</a:t>
            </a:r>
          </a:p>
          <a:p>
            <a:r>
              <a:rPr lang="cs-CZ" dirty="0"/>
              <a:t>Produkční šéf: Carl W.</a:t>
            </a:r>
            <a:r>
              <a:rPr lang="cs-CZ" b="1" dirty="0"/>
              <a:t> </a:t>
            </a:r>
            <a:r>
              <a:rPr lang="cs-CZ" dirty="0" err="1"/>
              <a:t>Tetting</a:t>
            </a:r>
            <a:r>
              <a:rPr lang="cs-CZ" dirty="0"/>
              <a:t> / Emerich Walter Emo</a:t>
            </a:r>
          </a:p>
          <a:p>
            <a:endParaRPr lang="en-GB" dirty="0"/>
          </a:p>
        </p:txBody>
      </p:sp>
      <p:sp>
        <p:nvSpPr>
          <p:cNvPr id="5" name="Zástupný symbol pro text 4"/>
          <p:cNvSpPr>
            <a:spLocks noGrp="1"/>
          </p:cNvSpPr>
          <p:nvPr>
            <p:ph type="body" sz="quarter" idx="3"/>
          </p:nvPr>
        </p:nvSpPr>
        <p:spPr>
          <a:xfrm>
            <a:off x="6496595" y="539932"/>
            <a:ext cx="4937760" cy="1166948"/>
          </a:xfrm>
        </p:spPr>
        <p:txBody>
          <a:bodyPr>
            <a:normAutofit fontScale="40000" lnSpcReduction="20000"/>
          </a:bodyPr>
          <a:lstStyle/>
          <a:p>
            <a:pPr>
              <a:lnSpc>
                <a:spcPct val="170000"/>
              </a:lnSpc>
              <a:spcBef>
                <a:spcPts val="0"/>
              </a:spcBef>
              <a:spcAft>
                <a:spcPts val="0"/>
              </a:spcAft>
            </a:pPr>
            <a:r>
              <a:rPr lang="cs-CZ" dirty="0">
                <a:latin typeface="Times New Roman" panose="02020603050405020304" pitchFamily="18" charset="0"/>
                <a:cs typeface="Times New Roman" panose="02020603050405020304" pitchFamily="18" charset="0"/>
              </a:rPr>
              <a:t>S</a:t>
            </a:r>
            <a:r>
              <a:rPr lang="en-GB" dirty="0" err="1">
                <a:latin typeface="Times New Roman" panose="02020603050405020304" pitchFamily="18" charset="0"/>
                <a:cs typeface="Times New Roman" panose="02020603050405020304" pitchFamily="18" charset="0"/>
              </a:rPr>
              <a:t>tátní</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tajemník</a:t>
            </a:r>
            <a:r>
              <a:rPr lang="en-GB" dirty="0">
                <a:latin typeface="Times New Roman" panose="02020603050405020304" pitchFamily="18" charset="0"/>
                <a:cs typeface="Times New Roman" panose="02020603050405020304" pitchFamily="18" charset="0"/>
              </a:rPr>
              <a:t> v </a:t>
            </a:r>
            <a:r>
              <a:rPr lang="en-GB" dirty="0" err="1">
                <a:latin typeface="Times New Roman" panose="02020603050405020304" pitchFamily="18" charset="0"/>
                <a:cs typeface="Times New Roman" panose="02020603050405020304" pitchFamily="18" charset="0"/>
              </a:rPr>
              <a:t>říšském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ministerstvu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lidové</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osvěty</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propagace</a:t>
            </a:r>
            <a:r>
              <a:rPr lang="en-GB" dirty="0">
                <a:latin typeface="Times New Roman" panose="02020603050405020304" pitchFamily="18" charset="0"/>
                <a:cs typeface="Times New Roman" panose="02020603050405020304" pitchFamily="18" charset="0"/>
              </a:rPr>
              <a:t> Leopold </a:t>
            </a:r>
            <a:r>
              <a:rPr lang="en-GB" dirty="0" err="1">
                <a:latin typeface="Times New Roman" panose="02020603050405020304" pitchFamily="18" charset="0"/>
                <a:cs typeface="Times New Roman" panose="02020603050405020304" pitchFamily="18" charset="0"/>
              </a:rPr>
              <a:t>Gutterer</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navštívil</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filmové</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ateliéry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Barrandově</a:t>
            </a:r>
            <a:r>
              <a:rPr lang="en-GB" dirty="0">
                <a:latin typeface="Times New Roman" panose="02020603050405020304" pitchFamily="18" charset="0"/>
                <a:cs typeface="Times New Roman" panose="02020603050405020304" pitchFamily="18" charset="0"/>
              </a:rPr>
              <a:t> </a:t>
            </a:r>
            <a:endParaRPr lang="cs-CZ" dirty="0">
              <a:latin typeface="Times New Roman" panose="02020603050405020304" pitchFamily="18" charset="0"/>
              <a:cs typeface="Times New Roman" panose="02020603050405020304" pitchFamily="18" charset="0"/>
            </a:endParaRPr>
          </a:p>
          <a:p>
            <a:pPr>
              <a:lnSpc>
                <a:spcPct val="170000"/>
              </a:lnSpc>
              <a:spcBef>
                <a:spcPts val="0"/>
              </a:spcBef>
              <a:spcAft>
                <a:spcPts val="0"/>
              </a:spcAft>
            </a:pPr>
            <a:r>
              <a:rPr lang="en-GB" dirty="0" err="1">
                <a:latin typeface="Times New Roman" panose="02020603050405020304" pitchFamily="18" charset="0"/>
                <a:cs typeface="Times New Roman" panose="02020603050405020304" pitchFamily="18" charset="0"/>
              </a:rPr>
              <a:t>zleva</a:t>
            </a:r>
            <a:r>
              <a:rPr lang="en-GB" dirty="0">
                <a:latin typeface="Times New Roman" panose="02020603050405020304" pitchFamily="18" charset="0"/>
                <a:cs typeface="Times New Roman" panose="02020603050405020304" pitchFamily="18" charset="0"/>
              </a:rPr>
              <a:t> Leopold </a:t>
            </a:r>
            <a:r>
              <a:rPr lang="en-GB" dirty="0" err="1">
                <a:latin typeface="Times New Roman" panose="02020603050405020304" pitchFamily="18" charset="0"/>
                <a:cs typeface="Times New Roman" panose="02020603050405020304" pitchFamily="18" charset="0"/>
              </a:rPr>
              <a:t>Gutterer</a:t>
            </a:r>
            <a:r>
              <a:rPr lang="en-GB" dirty="0">
                <a:latin typeface="Times New Roman" panose="02020603050405020304" pitchFamily="18" charset="0"/>
                <a:cs typeface="Times New Roman" panose="02020603050405020304" pitchFamily="18" charset="0"/>
              </a:rPr>
              <a:t>, Karl Schulz </a:t>
            </a:r>
            <a:r>
              <a:rPr lang="cs-CZ"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ředitel</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společnosti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Prag</a:t>
            </a:r>
            <a:r>
              <a:rPr lang="en-GB" dirty="0">
                <a:latin typeface="Times New Roman" panose="02020603050405020304" pitchFamily="18" charset="0"/>
                <a:cs typeface="Times New Roman" panose="02020603050405020304" pitchFamily="18" charset="0"/>
              </a:rPr>
              <a:t>-Film, </a:t>
            </a:r>
            <a:r>
              <a:rPr lang="en-GB" dirty="0" err="1">
                <a:latin typeface="Times New Roman" panose="02020603050405020304" pitchFamily="18" charset="0"/>
                <a:cs typeface="Times New Roman" panose="02020603050405020304" pitchFamily="18" charset="0"/>
              </a:rPr>
              <a:t>Aktiengesellschaft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státní</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tajemník</a:t>
            </a:r>
            <a:r>
              <a:rPr lang="en-GB" dirty="0">
                <a:latin typeface="Times New Roman" panose="02020603050405020304" pitchFamily="18" charset="0"/>
                <a:cs typeface="Times New Roman" panose="02020603050405020304" pitchFamily="18" charset="0"/>
              </a:rPr>
              <a:t> Karl Herman Frank</a:t>
            </a:r>
            <a:r>
              <a:rPr lang="cs-CZ"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druhý</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zprava</a:t>
            </a:r>
            <a:r>
              <a:rPr lang="en-GB" dirty="0">
                <a:latin typeface="Times New Roman" panose="02020603050405020304" pitchFamily="18" charset="0"/>
                <a:cs typeface="Times New Roman" panose="02020603050405020304" pitchFamily="18" charset="0"/>
              </a:rPr>
              <a:t>), a </a:t>
            </a:r>
            <a:r>
              <a:rPr lang="en-GB" dirty="0" err="1">
                <a:latin typeface="Times New Roman" panose="02020603050405020304" pitchFamily="18" charset="0"/>
                <a:cs typeface="Times New Roman" panose="02020603050405020304" pitchFamily="18" charset="0"/>
              </a:rPr>
              <a:t>vedoucí</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tzv</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kulturně-politického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oddělení</a:t>
            </a:r>
            <a:r>
              <a:rPr lang="en-GB" dirty="0">
                <a:latin typeface="Times New Roman" panose="02020603050405020304" pitchFamily="18" charset="0"/>
                <a:cs typeface="Times New Roman" panose="02020603050405020304" pitchFamily="18" charset="0"/>
              </a:rPr>
              <a:t> v </a:t>
            </a:r>
            <a:r>
              <a:rPr lang="en-GB" dirty="0" err="1">
                <a:latin typeface="Times New Roman" panose="02020603050405020304" pitchFamily="18" charset="0"/>
                <a:cs typeface="Times New Roman" panose="02020603050405020304" pitchFamily="18" charset="0"/>
              </a:rPr>
              <a:t>úřadě</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říšského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protektora</a:t>
            </a:r>
            <a:r>
              <a:rPr lang="en-GB" dirty="0">
                <a:latin typeface="Times New Roman" panose="02020603050405020304" pitchFamily="18" charset="0"/>
                <a:cs typeface="Times New Roman" panose="02020603050405020304" pitchFamily="18" charset="0"/>
              </a:rPr>
              <a:t> Martin Wolf</a:t>
            </a:r>
            <a:r>
              <a:rPr lang="cs-CZ"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vpravo</a:t>
            </a:r>
            <a:r>
              <a:rPr lang="en-GB" dirty="0">
                <a:latin typeface="Times New Roman" panose="02020603050405020304" pitchFamily="18" charset="0"/>
                <a:cs typeface="Times New Roman" panose="02020603050405020304" pitchFamily="18" charset="0"/>
              </a:rPr>
              <a:t>)</a:t>
            </a:r>
          </a:p>
        </p:txBody>
      </p:sp>
      <p:pic>
        <p:nvPicPr>
          <p:cNvPr id="11" name="Zástupný symbol pro obsah 10"/>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7004956" y="2314244"/>
            <a:ext cx="3793671" cy="3742106"/>
          </a:xfrm>
        </p:spPr>
      </p:pic>
    </p:spTree>
    <p:extLst>
      <p:ext uri="{BB962C8B-B14F-4D97-AF65-F5344CB8AC3E}">
        <p14:creationId xmlns:p14="http://schemas.microsoft.com/office/powerpoint/2010/main" val="22842819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715766" y="348645"/>
            <a:ext cx="10058400" cy="534933"/>
          </a:xfrm>
        </p:spPr>
        <p:txBody>
          <a:bodyPr>
            <a:normAutofit fontScale="90000"/>
          </a:bodyPr>
          <a:lstStyle/>
          <a:p>
            <a:pPr algn="ctr"/>
            <a:br>
              <a:rPr lang="cs-CZ" dirty="0"/>
            </a:br>
            <a:br>
              <a:rPr lang="cs-CZ" dirty="0"/>
            </a:br>
            <a:br>
              <a:rPr lang="en-GB" dirty="0"/>
            </a:br>
            <a:r>
              <a:rPr lang="cs-CZ" sz="3600" dirty="0"/>
              <a:t>Prag-Film</a:t>
            </a:r>
            <a:endParaRPr lang="en-GB" dirty="0"/>
          </a:p>
        </p:txBody>
      </p:sp>
      <p:sp>
        <p:nvSpPr>
          <p:cNvPr id="3" name="Zástupný symbol pro text 2"/>
          <p:cNvSpPr>
            <a:spLocks noGrp="1"/>
          </p:cNvSpPr>
          <p:nvPr>
            <p:ph type="body" idx="4294967295"/>
          </p:nvPr>
        </p:nvSpPr>
        <p:spPr>
          <a:xfrm>
            <a:off x="469186" y="1076208"/>
            <a:ext cx="5921340" cy="1009445"/>
          </a:xfrm>
        </p:spPr>
        <p:txBody>
          <a:bodyPr>
            <a:normAutofit fontScale="62500" lnSpcReduction="20000"/>
          </a:bodyPr>
          <a:lstStyle/>
          <a:p>
            <a:pPr algn="just"/>
            <a:r>
              <a:rPr lang="en-GB" dirty="0" err="1"/>
              <a:t>Státní</a:t>
            </a:r>
            <a:r>
              <a:rPr lang="en-GB" dirty="0"/>
              <a:t> </a:t>
            </a:r>
            <a:r>
              <a:rPr lang="en-GB" dirty="0" err="1"/>
              <a:t>tajemník</a:t>
            </a:r>
            <a:r>
              <a:rPr lang="en-GB" dirty="0"/>
              <a:t> </a:t>
            </a:r>
            <a:r>
              <a:rPr lang="cs-CZ" dirty="0"/>
              <a:t>na</a:t>
            </a:r>
            <a:r>
              <a:rPr lang="en-GB" dirty="0"/>
              <a:t> </a:t>
            </a:r>
            <a:r>
              <a:rPr lang="en-GB" dirty="0" err="1"/>
              <a:t>říšském</a:t>
            </a:r>
            <a:r>
              <a:rPr lang="en-GB" dirty="0"/>
              <a:t> </a:t>
            </a:r>
            <a:r>
              <a:rPr lang="en-GB" dirty="0" err="1"/>
              <a:t>ministerstvu</a:t>
            </a:r>
            <a:r>
              <a:rPr lang="en-GB" dirty="0"/>
              <a:t> </a:t>
            </a:r>
            <a:r>
              <a:rPr lang="en-GB" dirty="0" err="1"/>
              <a:t>lidové</a:t>
            </a:r>
            <a:r>
              <a:rPr lang="en-GB" dirty="0"/>
              <a:t> </a:t>
            </a:r>
            <a:r>
              <a:rPr lang="en-GB" dirty="0" err="1"/>
              <a:t>osvěty</a:t>
            </a:r>
            <a:r>
              <a:rPr lang="en-GB" dirty="0"/>
              <a:t> a </a:t>
            </a:r>
            <a:r>
              <a:rPr lang="en-GB" dirty="0" err="1"/>
              <a:t>propagace</a:t>
            </a:r>
            <a:r>
              <a:rPr lang="en-GB" dirty="0"/>
              <a:t> </a:t>
            </a:r>
            <a:r>
              <a:rPr lang="en-GB" b="1" dirty="0"/>
              <a:t>Leopold </a:t>
            </a:r>
            <a:r>
              <a:rPr lang="en-GB" b="1" dirty="0" err="1"/>
              <a:t>Gutterer</a:t>
            </a:r>
            <a:r>
              <a:rPr lang="en-GB" b="1" dirty="0"/>
              <a:t> </a:t>
            </a:r>
            <a:r>
              <a:rPr lang="en-GB" dirty="0" err="1"/>
              <a:t>navštívil</a:t>
            </a:r>
            <a:r>
              <a:rPr lang="en-GB" dirty="0"/>
              <a:t> </a:t>
            </a:r>
            <a:r>
              <a:rPr lang="en-GB" dirty="0" err="1"/>
              <a:t>filmové</a:t>
            </a:r>
            <a:r>
              <a:rPr lang="en-GB" dirty="0"/>
              <a:t> </a:t>
            </a:r>
            <a:r>
              <a:rPr lang="en-GB" dirty="0" err="1"/>
              <a:t>ateliéry</a:t>
            </a:r>
            <a:r>
              <a:rPr lang="en-GB" dirty="0"/>
              <a:t> </a:t>
            </a:r>
            <a:r>
              <a:rPr lang="en-GB" dirty="0" err="1"/>
              <a:t>na</a:t>
            </a:r>
            <a:r>
              <a:rPr lang="en-GB" dirty="0"/>
              <a:t> </a:t>
            </a:r>
            <a:r>
              <a:rPr lang="en-GB" dirty="0" err="1"/>
              <a:t>Barrandově</a:t>
            </a:r>
            <a:r>
              <a:rPr lang="en-GB" dirty="0"/>
              <a:t>. </a:t>
            </a:r>
            <a:endParaRPr lang="cs-CZ" dirty="0"/>
          </a:p>
          <a:p>
            <a:pPr algn="just"/>
            <a:r>
              <a:rPr lang="cs-CZ" dirty="0"/>
              <a:t>Z</a:t>
            </a:r>
            <a:r>
              <a:rPr lang="en-GB" dirty="0" err="1"/>
              <a:t>prava</a:t>
            </a:r>
            <a:r>
              <a:rPr lang="en-GB" dirty="0"/>
              <a:t> </a:t>
            </a:r>
            <a:r>
              <a:rPr lang="en-GB" dirty="0" err="1"/>
              <a:t>dr.</a:t>
            </a:r>
            <a:r>
              <a:rPr lang="en-GB" dirty="0"/>
              <a:t> Robert </a:t>
            </a:r>
            <a:r>
              <a:rPr lang="en-GB" dirty="0" err="1"/>
              <a:t>Gies</a:t>
            </a:r>
            <a:r>
              <a:rPr lang="en-GB" dirty="0"/>
              <a:t>, Heinz </a:t>
            </a:r>
            <a:r>
              <a:rPr lang="en-GB" dirty="0" err="1"/>
              <a:t>Reinefarth</a:t>
            </a:r>
            <a:r>
              <a:rPr lang="en-GB" dirty="0"/>
              <a:t>,</a:t>
            </a:r>
            <a:r>
              <a:rPr lang="cs-CZ" dirty="0"/>
              <a:t> </a:t>
            </a:r>
            <a:r>
              <a:rPr lang="en-GB" b="1" dirty="0"/>
              <a:t>Karl Herman Frank, </a:t>
            </a:r>
            <a:r>
              <a:rPr lang="en-GB" b="1" dirty="0" err="1"/>
              <a:t>ve</a:t>
            </a:r>
            <a:r>
              <a:rPr lang="en-GB" b="1" dirty="0"/>
              <a:t> </a:t>
            </a:r>
            <a:r>
              <a:rPr lang="en-GB" b="1" dirty="0" err="1"/>
              <a:t>světlém</a:t>
            </a:r>
            <a:r>
              <a:rPr lang="en-GB" b="1" dirty="0"/>
              <a:t> </a:t>
            </a:r>
            <a:r>
              <a:rPr lang="en-GB" b="1" dirty="0" err="1"/>
              <a:t>kabátě</a:t>
            </a:r>
            <a:r>
              <a:rPr lang="en-GB" b="1" dirty="0"/>
              <a:t> Leopold </a:t>
            </a:r>
            <a:r>
              <a:rPr lang="en-GB" b="1" dirty="0" err="1"/>
              <a:t>Gutterer</a:t>
            </a:r>
            <a:r>
              <a:rPr lang="cs-CZ" b="1" dirty="0"/>
              <a:t>,</a:t>
            </a:r>
            <a:r>
              <a:rPr lang="en-GB" b="1" dirty="0"/>
              <a:t> </a:t>
            </a:r>
            <a:r>
              <a:rPr lang="en-GB" b="1" dirty="0" err="1"/>
              <a:t>dále</a:t>
            </a:r>
            <a:r>
              <a:rPr lang="cs-CZ" b="1" dirty="0"/>
              <a:t> </a:t>
            </a:r>
            <a:r>
              <a:rPr lang="en-GB" b="1" dirty="0"/>
              <a:t>(s </a:t>
            </a:r>
            <a:r>
              <a:rPr lang="en-GB" b="1" dirty="0" err="1"/>
              <a:t>knírem</a:t>
            </a:r>
            <a:r>
              <a:rPr lang="en-GB" b="1" dirty="0"/>
              <a:t>) </a:t>
            </a:r>
            <a:r>
              <a:rPr lang="en-GB" b="1" dirty="0" err="1"/>
              <a:t>ředitel</a:t>
            </a:r>
            <a:r>
              <a:rPr lang="en-GB" b="1" dirty="0"/>
              <a:t> </a:t>
            </a:r>
            <a:r>
              <a:rPr lang="en-GB" b="1" dirty="0" err="1"/>
              <a:t>společnosti</a:t>
            </a:r>
            <a:r>
              <a:rPr lang="en-GB" b="1" dirty="0"/>
              <a:t> </a:t>
            </a:r>
            <a:r>
              <a:rPr lang="en-GB" b="1" dirty="0" err="1"/>
              <a:t>Prag</a:t>
            </a:r>
            <a:r>
              <a:rPr lang="en-GB" b="1" dirty="0"/>
              <a:t>-Film Karl Schulz a Martin Wolf</a:t>
            </a:r>
            <a:r>
              <a:rPr lang="cs-CZ" b="1" dirty="0"/>
              <a:t>,</a:t>
            </a:r>
            <a:r>
              <a:rPr lang="en-GB" b="1" dirty="0"/>
              <a:t> 17.7.1942 </a:t>
            </a:r>
          </a:p>
        </p:txBody>
      </p:sp>
      <p:pic>
        <p:nvPicPr>
          <p:cNvPr id="5" name="Zástupný symbol pro obsah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715766" y="2126750"/>
            <a:ext cx="4788634" cy="4081322"/>
          </a:xfrm>
        </p:spPr>
      </p:pic>
      <p:sp>
        <p:nvSpPr>
          <p:cNvPr id="6" name="Zástupný symbol pro obsah 5"/>
          <p:cNvSpPr>
            <a:spLocks noGrp="1"/>
          </p:cNvSpPr>
          <p:nvPr>
            <p:ph sz="quarter" idx="4294967295"/>
          </p:nvPr>
        </p:nvSpPr>
        <p:spPr>
          <a:xfrm>
            <a:off x="6687602" y="348645"/>
            <a:ext cx="5229225" cy="5972031"/>
          </a:xfrm>
        </p:spPr>
        <p:txBody>
          <a:bodyPr>
            <a:normAutofit fontScale="70000" lnSpcReduction="20000"/>
          </a:bodyPr>
          <a:lstStyle/>
          <a:p>
            <a:endParaRPr lang="cs-CZ" dirty="0"/>
          </a:p>
          <a:p>
            <a:r>
              <a:rPr lang="cs-CZ" dirty="0" err="1"/>
              <a:t>Liebe</a:t>
            </a:r>
            <a:r>
              <a:rPr lang="cs-CZ" dirty="0"/>
              <a:t>, </a:t>
            </a:r>
            <a:r>
              <a:rPr lang="cs-CZ" dirty="0" err="1"/>
              <a:t>Leidenschaft</a:t>
            </a:r>
            <a:r>
              <a:rPr lang="cs-CZ" dirty="0"/>
              <a:t> </a:t>
            </a:r>
            <a:r>
              <a:rPr lang="cs-CZ" dirty="0" err="1"/>
              <a:t>und</a:t>
            </a:r>
            <a:r>
              <a:rPr lang="cs-CZ" dirty="0"/>
              <a:t> </a:t>
            </a:r>
            <a:r>
              <a:rPr lang="cs-CZ" dirty="0" err="1"/>
              <a:t>Leid</a:t>
            </a:r>
            <a:r>
              <a:rPr lang="cs-CZ" dirty="0"/>
              <a:t>. R: </a:t>
            </a:r>
            <a:r>
              <a:rPr lang="cs-CZ" b="1" dirty="0"/>
              <a:t>Josef A. Holman (J. A. Holman), </a:t>
            </a:r>
            <a:r>
              <a:rPr lang="cs-CZ" dirty="0"/>
              <a:t>1942/43</a:t>
            </a:r>
            <a:endParaRPr lang="en-GB" dirty="0"/>
          </a:p>
          <a:p>
            <a:r>
              <a:rPr lang="cs-CZ" dirty="0" err="1"/>
              <a:t>Himmel</a:t>
            </a:r>
            <a:r>
              <a:rPr lang="cs-CZ" dirty="0"/>
              <a:t>, </a:t>
            </a:r>
            <a:r>
              <a:rPr lang="cs-CZ" dirty="0" err="1"/>
              <a:t>wir</a:t>
            </a:r>
            <a:r>
              <a:rPr lang="cs-CZ" dirty="0"/>
              <a:t> </a:t>
            </a:r>
            <a:r>
              <a:rPr lang="cs-CZ" dirty="0" err="1"/>
              <a:t>erben</a:t>
            </a:r>
            <a:r>
              <a:rPr lang="cs-CZ" dirty="0"/>
              <a:t> </a:t>
            </a:r>
            <a:r>
              <a:rPr lang="cs-CZ" dirty="0" err="1"/>
              <a:t>ein</a:t>
            </a:r>
            <a:r>
              <a:rPr lang="cs-CZ" dirty="0"/>
              <a:t> </a:t>
            </a:r>
            <a:r>
              <a:rPr lang="cs-CZ" dirty="0" err="1"/>
              <a:t>Schloss</a:t>
            </a:r>
            <a:r>
              <a:rPr lang="cs-CZ" dirty="0"/>
              <a:t>/Zdědili jsme zámek. R: Peter Paul </a:t>
            </a:r>
            <a:r>
              <a:rPr lang="cs-CZ" dirty="0" err="1"/>
              <a:t>Brauer</a:t>
            </a:r>
            <a:r>
              <a:rPr lang="cs-CZ" dirty="0"/>
              <a:t>, 1942/43 - 759 000 RM - </a:t>
            </a:r>
            <a:r>
              <a:rPr lang="cs-CZ" b="1" dirty="0"/>
              <a:t>(uvádění: </a:t>
            </a:r>
            <a:r>
              <a:rPr lang="cs-CZ" b="1" dirty="0" err="1"/>
              <a:t>Passage</a:t>
            </a:r>
            <a:r>
              <a:rPr lang="cs-CZ" b="1" dirty="0"/>
              <a:t>, 2t) </a:t>
            </a:r>
            <a:endParaRPr lang="en-GB" b="1" dirty="0"/>
          </a:p>
          <a:p>
            <a:r>
              <a:rPr lang="cs-CZ" dirty="0"/>
              <a:t>Die </a:t>
            </a:r>
            <a:r>
              <a:rPr lang="cs-CZ" dirty="0" err="1"/>
              <a:t>Jungfern</a:t>
            </a:r>
            <a:r>
              <a:rPr lang="cs-CZ" dirty="0"/>
              <a:t> </a:t>
            </a:r>
            <a:r>
              <a:rPr lang="cs-CZ" dirty="0" err="1"/>
              <a:t>vom</a:t>
            </a:r>
            <a:r>
              <a:rPr lang="cs-CZ" dirty="0"/>
              <a:t> </a:t>
            </a:r>
            <a:r>
              <a:rPr lang="cs-CZ" dirty="0" err="1"/>
              <a:t>Bischofsberg</a:t>
            </a:r>
            <a:r>
              <a:rPr lang="cs-CZ" dirty="0"/>
              <a:t>/Panny z Biskupské hory. R: Peter Paul </a:t>
            </a:r>
            <a:r>
              <a:rPr lang="cs-CZ" dirty="0" err="1"/>
              <a:t>Brauer</a:t>
            </a:r>
            <a:r>
              <a:rPr lang="cs-CZ" dirty="0"/>
              <a:t>, 1942/43 - 892 – Panny z Biskupské hory </a:t>
            </a:r>
            <a:r>
              <a:rPr lang="cs-CZ" b="1" dirty="0"/>
              <a:t>(2 t., Juliš)</a:t>
            </a:r>
            <a:endParaRPr lang="en-GB" b="1" dirty="0"/>
          </a:p>
          <a:p>
            <a:r>
              <a:rPr lang="cs-CZ" dirty="0"/>
              <a:t>Der </a:t>
            </a:r>
            <a:r>
              <a:rPr lang="cs-CZ" dirty="0" err="1"/>
              <a:t>schwarze</a:t>
            </a:r>
            <a:r>
              <a:rPr lang="cs-CZ" dirty="0"/>
              <a:t> </a:t>
            </a:r>
            <a:r>
              <a:rPr lang="cs-CZ" dirty="0" err="1"/>
              <a:t>Schaf</a:t>
            </a:r>
            <a:r>
              <a:rPr lang="cs-CZ" dirty="0"/>
              <a:t>/Černá ovce. R: </a:t>
            </a:r>
            <a:r>
              <a:rPr lang="cs-CZ" b="1" dirty="0"/>
              <a:t>Friedrich </a:t>
            </a:r>
            <a:r>
              <a:rPr lang="cs-CZ" b="1" dirty="0" err="1"/>
              <a:t>Zittau</a:t>
            </a:r>
            <a:r>
              <a:rPr lang="cs-CZ" b="1" dirty="0"/>
              <a:t> (Miroslav Cikán), </a:t>
            </a:r>
            <a:r>
              <a:rPr lang="cs-CZ" dirty="0"/>
              <a:t>1942/43 - 796 tis. RM</a:t>
            </a:r>
            <a:endParaRPr lang="en-GB" dirty="0"/>
          </a:p>
          <a:p>
            <a:r>
              <a:rPr lang="cs-CZ" dirty="0"/>
              <a:t>Der </a:t>
            </a:r>
            <a:r>
              <a:rPr lang="cs-CZ" dirty="0" err="1"/>
              <a:t>zweite</a:t>
            </a:r>
            <a:r>
              <a:rPr lang="cs-CZ" dirty="0"/>
              <a:t> </a:t>
            </a:r>
            <a:r>
              <a:rPr lang="cs-CZ" dirty="0" err="1"/>
              <a:t>Schuss</a:t>
            </a:r>
            <a:r>
              <a:rPr lang="cs-CZ" dirty="0"/>
              <a:t>/Druhý výstřel. R: </a:t>
            </a:r>
            <a:r>
              <a:rPr lang="cs-CZ" b="1" dirty="0"/>
              <a:t>Martin </a:t>
            </a:r>
            <a:r>
              <a:rPr lang="cs-CZ" b="1" dirty="0" err="1"/>
              <a:t>Fritsch</a:t>
            </a:r>
            <a:r>
              <a:rPr lang="cs-CZ" b="1" dirty="0"/>
              <a:t> (Martin Frič), </a:t>
            </a:r>
            <a:r>
              <a:rPr lang="cs-CZ" dirty="0"/>
              <a:t>1943 -   984 tis. RM</a:t>
            </a:r>
            <a:endParaRPr lang="en-GB" dirty="0"/>
          </a:p>
          <a:p>
            <a:r>
              <a:rPr lang="cs-CZ" dirty="0" err="1"/>
              <a:t>Glück</a:t>
            </a:r>
            <a:r>
              <a:rPr lang="cs-CZ" dirty="0"/>
              <a:t> </a:t>
            </a:r>
            <a:r>
              <a:rPr lang="cs-CZ" dirty="0" err="1"/>
              <a:t>unterwegs</a:t>
            </a:r>
            <a:r>
              <a:rPr lang="cs-CZ" dirty="0"/>
              <a:t>/Hudbou za štěstím. R: Friedrich </a:t>
            </a:r>
            <a:r>
              <a:rPr lang="cs-CZ" dirty="0" err="1"/>
              <a:t>Zittau</a:t>
            </a:r>
            <a:r>
              <a:rPr lang="cs-CZ" dirty="0"/>
              <a:t> </a:t>
            </a:r>
            <a:r>
              <a:rPr lang="cs-CZ" b="1" dirty="0"/>
              <a:t>(Miroslav Cikán), </a:t>
            </a:r>
            <a:r>
              <a:rPr lang="cs-CZ" dirty="0"/>
              <a:t>1943/44 -  1 mil RM</a:t>
            </a:r>
            <a:endParaRPr lang="en-GB" dirty="0"/>
          </a:p>
          <a:p>
            <a:r>
              <a:rPr lang="cs-CZ" dirty="0" err="1"/>
              <a:t>Schicksal</a:t>
            </a:r>
            <a:r>
              <a:rPr lang="cs-CZ" dirty="0"/>
              <a:t> </a:t>
            </a:r>
            <a:r>
              <a:rPr lang="cs-CZ" dirty="0" err="1"/>
              <a:t>am</a:t>
            </a:r>
            <a:r>
              <a:rPr lang="cs-CZ" dirty="0"/>
              <a:t> Strom. R: Heinz Paul, 1942-44 – 970 tis. RM</a:t>
            </a:r>
            <a:endParaRPr lang="en-GB" dirty="0"/>
          </a:p>
          <a:p>
            <a:r>
              <a:rPr lang="cs-CZ" dirty="0" err="1"/>
              <a:t>Seine</a:t>
            </a:r>
            <a:r>
              <a:rPr lang="cs-CZ" dirty="0"/>
              <a:t> </a:t>
            </a:r>
            <a:r>
              <a:rPr lang="cs-CZ" dirty="0" err="1"/>
              <a:t>beste</a:t>
            </a:r>
            <a:r>
              <a:rPr lang="cs-CZ" dirty="0"/>
              <a:t> </a:t>
            </a:r>
            <a:r>
              <a:rPr lang="cs-CZ" dirty="0" err="1"/>
              <a:t>Rolle</a:t>
            </a:r>
            <a:r>
              <a:rPr lang="cs-CZ" dirty="0"/>
              <a:t>/Jeho nejlepší role. R: Otto </a:t>
            </a:r>
            <a:r>
              <a:rPr lang="cs-CZ" dirty="0" err="1"/>
              <a:t>Pittermann</a:t>
            </a:r>
            <a:r>
              <a:rPr lang="cs-CZ" dirty="0"/>
              <a:t> </a:t>
            </a:r>
            <a:r>
              <a:rPr lang="cs-CZ" b="1" dirty="0"/>
              <a:t>(Vladimír </a:t>
            </a:r>
            <a:r>
              <a:rPr lang="cs-CZ" b="1" dirty="0" err="1"/>
              <a:t>Slavínský</a:t>
            </a:r>
            <a:r>
              <a:rPr lang="cs-CZ" b="1" dirty="0"/>
              <a:t>), </a:t>
            </a:r>
            <a:r>
              <a:rPr lang="cs-CZ" dirty="0"/>
              <a:t>1943 -  970  tis. RM</a:t>
            </a:r>
            <a:endParaRPr lang="en-GB" dirty="0"/>
          </a:p>
          <a:p>
            <a:r>
              <a:rPr lang="cs-CZ" dirty="0" err="1"/>
              <a:t>Sieben</a:t>
            </a:r>
            <a:r>
              <a:rPr lang="cs-CZ" dirty="0"/>
              <a:t> </a:t>
            </a:r>
            <a:r>
              <a:rPr lang="cs-CZ" dirty="0" err="1"/>
              <a:t>Briefe</a:t>
            </a:r>
            <a:r>
              <a:rPr lang="cs-CZ" dirty="0"/>
              <a:t>/Sedm záhadných dopisů. R: Otto </a:t>
            </a:r>
            <a:r>
              <a:rPr lang="cs-CZ" dirty="0" err="1"/>
              <a:t>Pittermann</a:t>
            </a:r>
            <a:r>
              <a:rPr lang="cs-CZ" dirty="0"/>
              <a:t> </a:t>
            </a:r>
            <a:r>
              <a:rPr lang="cs-CZ" b="1" dirty="0"/>
              <a:t>(Vladimír </a:t>
            </a:r>
            <a:r>
              <a:rPr lang="cs-CZ" b="1" dirty="0" err="1"/>
              <a:t>Slavínský</a:t>
            </a:r>
            <a:r>
              <a:rPr lang="cs-CZ" b="1" dirty="0"/>
              <a:t>)</a:t>
            </a:r>
            <a:r>
              <a:rPr lang="cs-CZ" dirty="0"/>
              <a:t>, 1943/44</a:t>
            </a:r>
            <a:endParaRPr lang="en-GB" dirty="0"/>
          </a:p>
          <a:p>
            <a:r>
              <a:rPr lang="cs-CZ" dirty="0" err="1"/>
              <a:t>Komm</a:t>
            </a:r>
            <a:r>
              <a:rPr lang="cs-CZ" dirty="0"/>
              <a:t> </a:t>
            </a:r>
            <a:r>
              <a:rPr lang="cs-CZ" dirty="0" err="1"/>
              <a:t>zu</a:t>
            </a:r>
            <a:r>
              <a:rPr lang="cs-CZ" dirty="0"/>
              <a:t> </a:t>
            </a:r>
            <a:r>
              <a:rPr lang="cs-CZ" dirty="0" err="1"/>
              <a:t>mir</a:t>
            </a:r>
            <a:r>
              <a:rPr lang="cs-CZ" dirty="0"/>
              <a:t> </a:t>
            </a:r>
            <a:r>
              <a:rPr lang="cs-CZ" dirty="0" err="1"/>
              <a:t>zurück</a:t>
            </a:r>
            <a:r>
              <a:rPr lang="cs-CZ" dirty="0"/>
              <a:t>/Vrať se ke mně zpět. R: Heinz Paul, 1943/44</a:t>
            </a:r>
            <a:endParaRPr lang="en-GB" dirty="0"/>
          </a:p>
          <a:p>
            <a:r>
              <a:rPr lang="cs-CZ" dirty="0" err="1"/>
              <a:t>Dir</a:t>
            </a:r>
            <a:r>
              <a:rPr lang="cs-CZ" dirty="0"/>
              <a:t> </a:t>
            </a:r>
            <a:r>
              <a:rPr lang="cs-CZ" dirty="0" err="1"/>
              <a:t>zuliebe</a:t>
            </a:r>
            <a:r>
              <a:rPr lang="cs-CZ" dirty="0"/>
              <a:t>/Z lásky k tobě. R: </a:t>
            </a:r>
            <a:r>
              <a:rPr lang="cs-CZ" b="1" dirty="0"/>
              <a:t>Martin </a:t>
            </a:r>
            <a:r>
              <a:rPr lang="cs-CZ" b="1" dirty="0" err="1"/>
              <a:t>Fritsch</a:t>
            </a:r>
            <a:r>
              <a:rPr lang="cs-CZ" b="1" dirty="0"/>
              <a:t> (Martin Frič)</a:t>
            </a:r>
            <a:r>
              <a:rPr lang="cs-CZ" dirty="0"/>
              <a:t>, 1943/44</a:t>
            </a:r>
            <a:endParaRPr lang="en-GB" dirty="0"/>
          </a:p>
          <a:p>
            <a:r>
              <a:rPr lang="cs-CZ" dirty="0" err="1"/>
              <a:t>Spiel</a:t>
            </a:r>
            <a:r>
              <a:rPr lang="cs-CZ" dirty="0"/>
              <a:t>. R: Alfred </a:t>
            </a:r>
            <a:r>
              <a:rPr lang="cs-CZ" dirty="0" err="1"/>
              <a:t>Stöger</a:t>
            </a:r>
            <a:r>
              <a:rPr lang="cs-CZ" dirty="0"/>
              <a:t>, 1944</a:t>
            </a:r>
            <a:endParaRPr lang="en-GB" dirty="0"/>
          </a:p>
          <a:p>
            <a:endParaRPr lang="en-GB" dirty="0"/>
          </a:p>
        </p:txBody>
      </p:sp>
    </p:spTree>
    <p:extLst>
      <p:ext uri="{BB962C8B-B14F-4D97-AF65-F5344CB8AC3E}">
        <p14:creationId xmlns:p14="http://schemas.microsoft.com/office/powerpoint/2010/main" val="32389127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4">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6">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8">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Nadpis 6">
            <a:extLst>
              <a:ext uri="{FF2B5EF4-FFF2-40B4-BE49-F238E27FC236}">
                <a16:creationId xmlns:a16="http://schemas.microsoft.com/office/drawing/2014/main" id="{76CDE335-5069-B358-22EB-DA4C3460F9DB}"/>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cs-CZ" dirty="0"/>
              <a:t>Otakar Blažek-</a:t>
            </a:r>
            <a:r>
              <a:rPr lang="cs-CZ" dirty="0" err="1"/>
              <a:t>Brenten</a:t>
            </a:r>
            <a:endParaRPr lang="en-US" dirty="0"/>
          </a:p>
        </p:txBody>
      </p:sp>
      <p:sp>
        <p:nvSpPr>
          <p:cNvPr id="8" name="Zástupný text 7">
            <a:extLst>
              <a:ext uri="{FF2B5EF4-FFF2-40B4-BE49-F238E27FC236}">
                <a16:creationId xmlns:a16="http://schemas.microsoft.com/office/drawing/2014/main" id="{F752B75B-0159-69E7-25BE-D5FE562E091B}"/>
              </a:ext>
            </a:extLst>
          </p:cNvPr>
          <p:cNvSpPr>
            <a:spLocks noGrp="1"/>
          </p:cNvSpPr>
          <p:nvPr>
            <p:ph type="body" sz="half" idx="2"/>
          </p:nvPr>
        </p:nvSpPr>
        <p:spPr>
          <a:xfrm>
            <a:off x="492371" y="2653800"/>
            <a:ext cx="3084844" cy="3335519"/>
          </a:xfrm>
        </p:spPr>
        <p:txBody>
          <a:bodyPr vert="horz" lIns="0" tIns="45720" rIns="0" bIns="45720" rtlCol="0">
            <a:normAutofit/>
          </a:bodyPr>
          <a:lstStyle/>
          <a:p>
            <a:endParaRPr lang="en-US" dirty="0"/>
          </a:p>
        </p:txBody>
      </p:sp>
      <p:sp>
        <p:nvSpPr>
          <p:cNvPr id="23" name="Rectangle 22">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Zástupný obsah 5">
            <a:extLst>
              <a:ext uri="{FF2B5EF4-FFF2-40B4-BE49-F238E27FC236}">
                <a16:creationId xmlns:a16="http://schemas.microsoft.com/office/drawing/2014/main" id="{73E49D9D-4C14-F8A6-7D12-02DAD2E00C4E}"/>
              </a:ext>
            </a:extLst>
          </p:cNvPr>
          <p:cNvPicPr>
            <a:picLocks noGrp="1" noChangeAspect="1"/>
          </p:cNvPicPr>
          <p:nvPr>
            <p:ph idx="1"/>
          </p:nvPr>
        </p:nvPicPr>
        <p:blipFill>
          <a:blip r:embed="rId2"/>
          <a:stretch>
            <a:fillRect/>
          </a:stretch>
        </p:blipFill>
        <p:spPr>
          <a:xfrm>
            <a:off x="6403781" y="640080"/>
            <a:ext cx="4310645" cy="5577840"/>
          </a:xfrm>
          <a:prstGeom prst="rect">
            <a:avLst/>
          </a:prstGeom>
        </p:spPr>
      </p:pic>
      <p:pic>
        <p:nvPicPr>
          <p:cNvPr id="2" name="Zástupný obsah 5">
            <a:extLst>
              <a:ext uri="{FF2B5EF4-FFF2-40B4-BE49-F238E27FC236}">
                <a16:creationId xmlns:a16="http://schemas.microsoft.com/office/drawing/2014/main" id="{93B7E03E-C355-3731-0DC5-823FDA63716A}"/>
              </a:ext>
            </a:extLst>
          </p:cNvPr>
          <p:cNvPicPr>
            <a:picLocks noGrp="1" noChangeAspect="1"/>
          </p:cNvPicPr>
          <p:nvPr>
            <p:ph sz="half" idx="1"/>
          </p:nvPr>
        </p:nvPicPr>
        <p:blipFill>
          <a:blip r:embed="rId3"/>
          <a:stretch>
            <a:fillRect/>
          </a:stretch>
        </p:blipFill>
        <p:spPr>
          <a:xfrm>
            <a:off x="155352" y="2738220"/>
            <a:ext cx="5315594" cy="3984389"/>
          </a:xfrm>
        </p:spPr>
      </p:pic>
    </p:spTree>
    <p:extLst>
      <p:ext uri="{BB962C8B-B14F-4D97-AF65-F5344CB8AC3E}">
        <p14:creationId xmlns:p14="http://schemas.microsoft.com/office/powerpoint/2010/main" val="950400452"/>
      </p:ext>
    </p:extLst>
  </p:cSld>
  <p:clrMapOvr>
    <a:masterClrMapping/>
  </p:clrMapOvr>
</p:sld>
</file>

<file path=ppt/theme/theme1.xml><?xml version="1.0" encoding="utf-8"?>
<a:theme xmlns:a="http://schemas.openxmlformats.org/drawingml/2006/main" name="Retrospektiva">
  <a:themeElements>
    <a:clrScheme name="Retrospek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3560</TotalTime>
  <Words>15697</Words>
  <Application>Microsoft Office PowerPoint</Application>
  <PresentationFormat>Širokoúhlá obrazovka</PresentationFormat>
  <Paragraphs>1429</Paragraphs>
  <Slides>230</Slides>
  <Notes>4</Notes>
  <HiddenSlides>3</HiddenSlides>
  <MMClips>0</MMClips>
  <ScaleCrop>false</ScaleCrop>
  <HeadingPairs>
    <vt:vector size="6" baseType="variant">
      <vt:variant>
        <vt:lpstr>Použitá písma</vt:lpstr>
      </vt:variant>
      <vt:variant>
        <vt:i4>14</vt:i4>
      </vt:variant>
      <vt:variant>
        <vt:lpstr>Motiv</vt:lpstr>
      </vt:variant>
      <vt:variant>
        <vt:i4>1</vt:i4>
      </vt:variant>
      <vt:variant>
        <vt:lpstr>Nadpisy snímků</vt:lpstr>
      </vt:variant>
      <vt:variant>
        <vt:i4>230</vt:i4>
      </vt:variant>
    </vt:vector>
  </HeadingPairs>
  <TitlesOfParts>
    <vt:vector size="245" baseType="lpstr">
      <vt:lpstr>Arial</vt:lpstr>
      <vt:lpstr>Calibri</vt:lpstr>
      <vt:lpstr>Calibri Light</vt:lpstr>
      <vt:lpstr>Cambria</vt:lpstr>
      <vt:lpstr>Courier New</vt:lpstr>
      <vt:lpstr>docs-Roboto</vt:lpstr>
      <vt:lpstr>HiddenHorzOCR</vt:lpstr>
      <vt:lpstr>Minion Pro</vt:lpstr>
      <vt:lpstr>MinionPro-It</vt:lpstr>
      <vt:lpstr>MinionPro-Regular</vt:lpstr>
      <vt:lpstr>Times New Roman</vt:lpstr>
      <vt:lpstr>Times New Roman,Italic</vt:lpstr>
      <vt:lpstr>TimesNewRomanPS-ItalicMT</vt:lpstr>
      <vt:lpstr>TimesNewRomanPSMT</vt:lpstr>
      <vt:lpstr>Retrospektiva</vt:lpstr>
      <vt:lpstr>Prezentace aplikace PowerPoint</vt:lpstr>
      <vt:lpstr>Okupovaná Evropa – trh pro německý film</vt:lpstr>
      <vt:lpstr>Okupovaná Evropa – trh pro německý film</vt:lpstr>
      <vt:lpstr>Prezentace aplikace PowerPoint</vt:lpstr>
      <vt:lpstr>Prezentace aplikace PowerPoint</vt:lpstr>
      <vt:lpstr>Prezentace aplikace PowerPoint</vt:lpstr>
      <vt:lpstr>Prezentace aplikace PowerPoint</vt:lpstr>
      <vt:lpstr>témata</vt:lpstr>
      <vt:lpstr>Prezentace aplikace PowerPoint</vt:lpstr>
      <vt:lpstr>Exportní snahy 30. let</vt:lpstr>
      <vt:lpstr>Karel Feix: Možnost vývozu. Filmový kurýr, 1.9.1939</vt:lpstr>
      <vt:lpstr>Tulák Macoun</vt:lpstr>
      <vt:lpstr>Velká přehrada (Jan Antonín Holman, 1942)</vt:lpstr>
      <vt:lpstr>Theresienstadt (Kurt Gerron, Karel Pečený; 1944)</vt:lpstr>
      <vt:lpstr>Prezentace aplikace PowerPoint</vt:lpstr>
      <vt:lpstr>témata</vt:lpstr>
      <vt:lpstr>Reorganizace filmového průmyslu v nacistickém Německu</vt:lpstr>
      <vt:lpstr>Prezentace aplikace PowerPoint</vt:lpstr>
      <vt:lpstr>Cautio-Treuhandgesellschaft</vt:lpstr>
      <vt:lpstr>Filmová produkce nacistického Německa</vt:lpstr>
      <vt:lpstr>10. 1. 1942 – Ufa-Film GmbH – Ufi</vt:lpstr>
      <vt:lpstr>26. duben–1. květen 1935: Mezinárodní filmový kongres </vt:lpstr>
      <vt:lpstr>Prezentace aplikace PowerPoint</vt:lpstr>
      <vt:lpstr>Mezinárodní filmová komora (1935-1939) </vt:lpstr>
      <vt:lpstr>        Červenec 1941 – obnova Mezinárodní filmové komory </vt:lpstr>
      <vt:lpstr>Prezentace aplikace PowerPoint</vt:lpstr>
      <vt:lpstr>„nová Evropa“</vt:lpstr>
      <vt:lpstr>Německo: dovoz a domácí produkce</vt:lpstr>
      <vt:lpstr>Karel Feix: Možnost vývozu. Filmový kurýr, 1.9.1939</vt:lpstr>
      <vt:lpstr>Prezentace aplikace PowerPoint</vt:lpstr>
      <vt:lpstr>Kristián (1939) – Slaměný klobouk (1939, Heinz Rühmann) – Tanečnice Janina (1939, Johannes Heesters, Marika Rökk)</vt:lpstr>
      <vt:lpstr>Modrý závoj (J.A. Holman, 1941)</vt:lpstr>
      <vt:lpstr>1942 – zrušen zákaz exportu protektorátních filmů</vt:lpstr>
      <vt:lpstr>Mimo území Říše bylo uvedeno nejméně 34 českých filmů</vt:lpstr>
      <vt:lpstr>Tulák Macoun</vt:lpstr>
      <vt:lpstr>Prezentace aplikace PowerPoint</vt:lpstr>
      <vt:lpstr>Prezentace aplikace PowerPoint</vt:lpstr>
      <vt:lpstr>Rakousko</vt:lpstr>
      <vt:lpstr>Ateliéry Rosenhügel ve Vídni</vt:lpstr>
      <vt:lpstr>Wien-film</vt:lpstr>
      <vt:lpstr>Wien-film</vt:lpstr>
      <vt:lpstr>Wien-Film a romantizované vídeňáctví </vt:lpstr>
      <vt:lpstr>Filmové týdeníky a propaganda</vt:lpstr>
      <vt:lpstr>Prezentace aplikace PowerPoint</vt:lpstr>
      <vt:lpstr>Aktualita </vt:lpstr>
      <vt:lpstr>Prezentace aplikace PowerPoint</vt:lpstr>
      <vt:lpstr>Počátky protektorátu</vt:lpstr>
      <vt:lpstr>Filmový referát Kulturně-politického oddělení ÚŘP</vt:lpstr>
      <vt:lpstr>Nonfikční produkce</vt:lpstr>
      <vt:lpstr>Zlín</vt:lpstr>
      <vt:lpstr>Produkce ve Zlíně</vt:lpstr>
      <vt:lpstr>Filmové žně</vt:lpstr>
      <vt:lpstr>Alois Rathauský, předseda FPS                                                                Miroslav Rutte, kritik, scenárista</vt:lpstr>
      <vt:lpstr>Prezentace aplikace PowerPoint</vt:lpstr>
      <vt:lpstr>FPS: „ve výrobní komisi doporučeno, aby přerod inženýra byl lépe odůvodněn, aby to nebylo dekadentní. S touto výhradou schváleno, jinak se předpokládá, že by to mohl býti mimořádný film.“ (1940; premiéra leden 1942)</vt:lpstr>
      <vt:lpstr>DRUHY TEST – PREHRADA + Zadání pro 8.3.</vt:lpstr>
      <vt:lpstr>Prezentace aplikace PowerPoint</vt:lpstr>
      <vt:lpstr>kalendárium</vt:lpstr>
      <vt:lpstr>Film na příští týden:  Tulák Macoun (Ladislav Brom, 1939)</vt:lpstr>
      <vt:lpstr>Výběrová literatura</vt:lpstr>
      <vt:lpstr>Prezentace aplikace PowerPoint</vt:lpstr>
      <vt:lpstr>Alice „Babs“ Nilson</vt:lpstr>
      <vt:lpstr>Zadání </vt:lpstr>
      <vt:lpstr>Prezentace aplikace PowerPoint</vt:lpstr>
      <vt:lpstr>Prezentace aplikace PowerPoint</vt:lpstr>
      <vt:lpstr>Polsko</vt:lpstr>
      <vt:lpstr>Generální gouvernement (Generalgouvernement für die besetzten polnischen Gebiete)</vt:lpstr>
      <vt:lpstr>Prezentace aplikace PowerPoint</vt:lpstr>
      <vt:lpstr>Jan Fethke (1903-1980)</vt:lpstr>
      <vt:lpstr>Prezentace aplikace PowerPoint</vt:lpstr>
      <vt:lpstr>Antisemitismus druhé republiky</vt:lpstr>
      <vt:lpstr>Antisemitismus v českém filmu</vt:lpstr>
      <vt:lpstr>Prezentace aplikace PowerPoint</vt:lpstr>
      <vt:lpstr>Arizace filmových společností</vt:lpstr>
      <vt:lpstr>Prezentace aplikace PowerPoint</vt:lpstr>
      <vt:lpstr>Arizovaná brněnská kina Central a Kapitol</vt:lpstr>
      <vt:lpstr>Václav Binovec</vt:lpstr>
      <vt:lpstr>Jan Cimbura (František Čáp, 1941)</vt:lpstr>
      <vt:lpstr>Prezentace aplikace PowerPoint</vt:lpstr>
      <vt:lpstr>Chrudimské noviny, 6.12.41</vt:lpstr>
      <vt:lpstr>Oldřich Kautský – politický a kulturní týdeník Brázda (naráží na film Pantáta Bezoušek, Jiří Slavíček; 55.00-1.08.00)</vt:lpstr>
      <vt:lpstr>Prezentace aplikace PowerPoint</vt:lpstr>
      <vt:lpstr>Suk o Cimburovi</vt:lpstr>
      <vt:lpstr>Prezentace aplikace PowerPoint</vt:lpstr>
      <vt:lpstr>Lukáš Kašpar, Český hraný film a filmaři za protektorátu </vt:lpstr>
      <vt:lpstr>Prezentace aplikace PowerPoint</vt:lpstr>
      <vt:lpstr>Prezentace aplikace PowerPoint</vt:lpstr>
      <vt:lpstr>Prezentace aplikace PowerPoint</vt:lpstr>
      <vt:lpstr>Filmová výroba v protektorátu</vt:lpstr>
      <vt:lpstr>Zápis přátelské schůzky filmových tvůrčích pracovníků s panem ministrem Dr. Jaroslavem Kratochvílem, konané dne 7. července 1941</vt:lpstr>
      <vt:lpstr>Filmová produkce</vt:lpstr>
      <vt:lpstr>Účast produkčních společností na výrobě</vt:lpstr>
      <vt:lpstr>Účast produkčních společností na výrobě</vt:lpstr>
      <vt:lpstr>Dohoda Gutterer - Frank </vt:lpstr>
      <vt:lpstr>Prezentace aplikace PowerPoint</vt:lpstr>
      <vt:lpstr>Další ateliéry mimo Barrandova</vt:lpstr>
      <vt:lpstr>Prag-Film</vt:lpstr>
      <vt:lpstr>   Prag-Film</vt:lpstr>
      <vt:lpstr>Otakar Blažek-Brenten</vt:lpstr>
      <vt:lpstr>Brentenovo studio v Brně   (zpráva Karla Smrže pro FK, 1941)</vt:lpstr>
      <vt:lpstr>Reprezentační večer kresleného filmu </vt:lpstr>
      <vt:lpstr>Prezentace aplikace PowerPoint</vt:lpstr>
      <vt:lpstr>Popelka a Průvan      (reklama na izolaci do oken)</vt:lpstr>
      <vt:lpstr>hraná předloha figury dobré víly zakázkového filmu Popelka</vt:lpstr>
      <vt:lpstr>Čarodějův učeň (Richard Dillenz, 1943)</vt:lpstr>
      <vt:lpstr>Neposlušný zajíček (Klein, aber oho!; Horst von Möllendorf, 1944)</vt:lpstr>
      <vt:lpstr>Svatba v korálovém moři (Horst von Möllendorff, 1944) </vt:lpstr>
      <vt:lpstr>Louis Seel</vt:lpstr>
      <vt:lpstr>Zlín</vt:lpstr>
      <vt:lpstr>Madla zpívá Evropě</vt:lpstr>
      <vt:lpstr>Slovenská republika</vt:lpstr>
      <vt:lpstr>Distribuční nabídka</vt:lpstr>
      <vt:lpstr>Pro srovnání: distribuční nabídka v Protektorátu Čechy a Morava</vt:lpstr>
      <vt:lpstr>      Pavol Čambala (vlevo) a Willi Forst (uprostřed) v Bratislavě v roce 1941</vt:lpstr>
      <vt:lpstr>Maďarsko</vt:lpstr>
      <vt:lpstr>Prezentace aplikace PowerPoint</vt:lpstr>
      <vt:lpstr>žánry</vt:lpstr>
      <vt:lpstr>Detektivní film v protektorátu</vt:lpstr>
      <vt:lpstr>Krok do tmy (Martin Frič, 1938; scénář: Eduard Fiker, František Čáp)</vt:lpstr>
      <vt:lpstr>Prezentace aplikace PowerPoint</vt:lpstr>
      <vt:lpstr>Vražda v Ostrovní ulici (1933) </vt:lpstr>
      <vt:lpstr>Detektivka a hodnotová proměna společnosti</vt:lpstr>
      <vt:lpstr>Prezentace aplikace PowerPoint</vt:lpstr>
      <vt:lpstr>Brak, morzakor, vyloučená literatura</vt:lpstr>
      <vt:lpstr>Prezentace aplikace PowerPoint</vt:lpstr>
      <vt:lpstr>Prezentace aplikace PowerPoint</vt:lpstr>
      <vt:lpstr>Prezentace aplikace PowerPoint</vt:lpstr>
      <vt:lpstr>Vladislav Vančura, lektorské posudky a užitečnost</vt:lpstr>
      <vt:lpstr>         Lektorský posudek Vladislava Vančury na film Provdám svou ženu (Miroslav Cikán, 1941)</vt:lpstr>
      <vt:lpstr>TŽD v tisku</vt:lpstr>
      <vt:lpstr>Jožka Roch – Venkov, 1941</vt:lpstr>
      <vt:lpstr>Prezentace aplikace PowerPoint</vt:lpstr>
      <vt:lpstr>Pelikán má alibi (Miroslav Cikán, 1940)</vt:lpstr>
      <vt:lpstr>Čtrnáctý u stolu</vt:lpstr>
      <vt:lpstr>Čtrnáctý u stolu (Oldřich Nový – Antonín Zelenka, 1943)</vt:lpstr>
      <vt:lpstr>Paklíč (Miroslav Cikán, 1944)</vt:lpstr>
      <vt:lpstr>13. revír (Martin Frič, 1946)</vt:lpstr>
      <vt:lpstr>Prezentace aplikace PowerPoint</vt:lpstr>
      <vt:lpstr>Půjčovny</vt:lpstr>
      <vt:lpstr>Distribuční nabídka</vt:lpstr>
      <vt:lpstr>Prezentace aplikace PowerPoint</vt:lpstr>
      <vt:lpstr>Lázeň na mlatě</vt:lpstr>
      <vt:lpstr>Březen 1940 – německé titulky</vt:lpstr>
      <vt:lpstr>Hrací řády</vt:lpstr>
      <vt:lpstr>Hrací řád pro Brno</vt:lpstr>
      <vt:lpstr>Kinosíť v protektorátu</vt:lpstr>
      <vt:lpstr>Putovní kina </vt:lpstr>
      <vt:lpstr>Nabídka kin na malém městě: příklad Prostějova  Kateřina Tůmová: Programování kin a popularita filmů v Prostějově. Preference poměrně homogenního maloměstského publika v období protektorátu Čechy a Morava</vt:lpstr>
      <vt:lpstr>Prezentace aplikace PowerPoint</vt:lpstr>
      <vt:lpstr>Reprízy v Prostějově</vt:lpstr>
      <vt:lpstr>Návštěvnost v protektorátu</vt:lpstr>
      <vt:lpstr>Prezentace aplikace PowerPoint</vt:lpstr>
      <vt:lpstr>Prezentace aplikace PowerPoint</vt:lpstr>
      <vt:lpstr>Prezentace aplikace PowerPoint</vt:lpstr>
      <vt:lpstr>Prezentace aplikace PowerPoint</vt:lpstr>
      <vt:lpstr>Podíly národních produkcí na nabídce během okupace </vt:lpstr>
      <vt:lpstr>Prezentace aplikace PowerPoint</vt:lpstr>
      <vt:lpstr>Prezentace aplikace PowerPoint</vt:lpstr>
      <vt:lpstr>Krakov</vt:lpstr>
      <vt:lpstr>Haag a Brusel</vt:lpstr>
      <vt:lpstr>Prezentace aplikace PowerPoint</vt:lpstr>
      <vt:lpstr>Podíly národních produkcí na nabídce během okupace </vt:lpstr>
      <vt:lpstr>Filmy: Babička + Lída Baarová</vt:lpstr>
      <vt:lpstr>Prezentace aplikace PowerPoint</vt:lpstr>
      <vt:lpstr>Norsko</vt:lpstr>
      <vt:lpstr>Tante Pose (Leif Sinding, 1940)</vt:lpstr>
      <vt:lpstr>Uprostřed Vidkun Quisling, vpravo Leif Sinding</vt:lpstr>
      <vt:lpstr>Leif Sinding</vt:lpstr>
      <vt:lpstr>Nizozemsko</vt:lpstr>
      <vt:lpstr>Jan Teunissen (1898-1975)</vt:lpstr>
      <vt:lpstr>Prezentace aplikace PowerPoint</vt:lpstr>
      <vt:lpstr>Prezentace aplikace PowerPoint</vt:lpstr>
      <vt:lpstr>Miloš Havel  (3. listopad 1899, Praha - 25. únor 1968, Mnichov)</vt:lpstr>
      <vt:lpstr>Ing. Vácslav Havel, stavební podnikatel, otec Miloše Havla </vt:lpstr>
      <vt:lpstr>Barrandov – studio a Terasy</vt:lpstr>
      <vt:lpstr>Prezentace aplikace PowerPoint</vt:lpstr>
      <vt:lpstr>Václav M. Havel a Miloš Havel, 10. léta 20. století </vt:lpstr>
      <vt:lpstr>Německá organizace: Úřad říšského protektora (ÚŘP) a pod ním 4 oddělení – Abteilungen </vt:lpstr>
      <vt:lpstr>Jaroslav Kratochvíl a Lída Baarová, červenec 1942 </vt:lpstr>
      <vt:lpstr>Zleva L. Gutterer, M. Wolf, A. Zankl na ÚŘP</vt:lpstr>
      <vt:lpstr>Wilhelm Söhnel</vt:lpstr>
      <vt:lpstr>Prezentace aplikace PowerPoint</vt:lpstr>
      <vt:lpstr>Prezentace aplikace PowerPoint</vt:lpstr>
      <vt:lpstr>Prezentace aplikace PowerPoint</vt:lpstr>
      <vt:lpstr>Elmar Klos o Havlovi:</vt:lpstr>
      <vt:lpstr>Prezentace aplikace PowerPoint</vt:lpstr>
      <vt:lpstr>Prezentace aplikace PowerPoint</vt:lpstr>
      <vt:lpstr>Prezentace aplikace PowerPoint</vt:lpstr>
      <vt:lpstr>Prezentace aplikace PowerPoint</vt:lpstr>
      <vt:lpstr>Prezentace aplikace PowerPoint</vt:lpstr>
      <vt:lpstr>Čáp in Přednášky ze semináře pro filmové autory</vt:lpstr>
      <vt:lpstr>A.M.Brousil</vt:lpstr>
      <vt:lpstr>Prezentace aplikace PowerPoint</vt:lpstr>
      <vt:lpstr>Belgie</vt:lpstr>
      <vt:lpstr>Jan Vanderheyden</vt:lpstr>
      <vt:lpstr>Prezentace aplikace PowerPoint</vt:lpstr>
      <vt:lpstr>Hvězdy německého filmu v Belgii</vt:lpstr>
      <vt:lpstr>Leden 1944, zasedání zástupců říšské kinematografie, referát ředitele společnosti Ufa Fritze Kaelbera</vt:lpstr>
      <vt:lpstr>Kaelber:</vt:lpstr>
      <vt:lpstr>Prezentace aplikace PowerPoint</vt:lpstr>
      <vt:lpstr>Návštěvnost</vt:lpstr>
      <vt:lpstr>Produkce českých filmů</vt:lpstr>
      <vt:lpstr>Podíl národních produkcí na půjčovném</vt:lpstr>
      <vt:lpstr>Počet premiér</vt:lpstr>
      <vt:lpstr>Prezentace aplikace PowerPoint</vt:lpstr>
      <vt:lpstr>Marika tančí, zpívá a cvičí</vt:lpstr>
      <vt:lpstr>Prezentace aplikace PowerPoint</vt:lpstr>
      <vt:lpstr>Quax, der Bruchpilot/Quax, pilot bez bázně a hany (1941, Kurt Hoffmann) Ich vertraue dir meine Frau an/Svěřuji svou ženu (1943, Kurt Hoffmann)</vt:lpstr>
      <vt:lpstr>                                 Kapitol</vt:lpstr>
      <vt:lpstr>Vlasta Burian / Hans Moser</vt:lpstr>
      <vt:lpstr>Alfred Greven a Continental Films </vt:lpstr>
      <vt:lpstr>Prezentace aplikace PowerPoint</vt:lpstr>
      <vt:lpstr>Prezentace aplikace PowerPoint</vt:lpstr>
      <vt:lpstr>Continental Films</vt:lpstr>
      <vt:lpstr>Prezentace aplikace PowerPoint</vt:lpstr>
      <vt:lpstr>Cenzura tisku</vt:lpstr>
      <vt:lpstr>Tisk</vt:lpstr>
      <vt:lpstr>Prezentace aplikace PowerPoint</vt:lpstr>
      <vt:lpstr>Prezentace aplikace PowerPoint</vt:lpstr>
      <vt:lpstr>Světozor, 8.2.1940 – Zima na obou stranách fronty </vt:lpstr>
      <vt:lpstr>Filmové listy, 26.4.1940 </vt:lpstr>
      <vt:lpstr>Tiskové konference Wolfganga Wolframa von Wolmara</vt:lpstr>
      <vt:lpstr>Prezentace aplikace PowerPoint</vt:lpstr>
      <vt:lpstr>Aktivistická sedmička; kolaborantský tisk</vt:lpstr>
      <vt:lpstr>Prezentace aplikace PowerPoint</vt:lpstr>
      <vt:lpstr>Bodové hodnocení: </vt:lpstr>
      <vt:lpstr>Prezentace aplikace PowerPoint</vt:lpstr>
      <vt:lpstr>Prezentace aplikace PowerPoint</vt:lpstr>
      <vt:lpstr>Prezentace aplikace PowerPoint</vt:lpstr>
      <vt:lpstr>Doporučená literatura</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 - představení náplně a průběhu kurzu</dc:title>
  <dc:creator>Pavel Skopal</dc:creator>
  <cp:lastModifiedBy>Pavel Skopal</cp:lastModifiedBy>
  <cp:revision>5</cp:revision>
  <dcterms:created xsi:type="dcterms:W3CDTF">2021-02-02T21:32:35Z</dcterms:created>
  <dcterms:modified xsi:type="dcterms:W3CDTF">2023-05-11T07:51:11Z</dcterms:modified>
</cp:coreProperties>
</file>