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59" r:id="rId3"/>
    <p:sldId id="257" r:id="rId4"/>
    <p:sldId id="258" r:id="rId5"/>
    <p:sldId id="260" r:id="rId6"/>
    <p:sldId id="261" r:id="rId7"/>
    <p:sldId id="262" r:id="rId8"/>
    <p:sldId id="265" r:id="rId9"/>
    <p:sldId id="263" r:id="rId10"/>
    <p:sldId id="264" r:id="rId11"/>
    <p:sldId id="267" r:id="rId12"/>
    <p:sldId id="266"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A0AA5-D812-4C3F-8126-17A39161982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BDD64CE-EEDA-4742-99EC-06DC4A79D45B}">
      <dgm:prSet/>
      <dgm:spPr/>
      <dgm:t>
        <a:bodyPr/>
        <a:lstStyle/>
        <a:p>
          <a:r>
            <a:rPr lang="cs-CZ"/>
            <a:t>- auteur </a:t>
          </a:r>
          <a:endParaRPr lang="en-US"/>
        </a:p>
      </dgm:t>
    </dgm:pt>
    <dgm:pt modelId="{337EB942-39C7-426E-A384-E9FECDC5F1BB}" type="parTrans" cxnId="{11904211-AA2D-4255-A348-1FED1AE87CC4}">
      <dgm:prSet/>
      <dgm:spPr/>
      <dgm:t>
        <a:bodyPr/>
        <a:lstStyle/>
        <a:p>
          <a:endParaRPr lang="en-US"/>
        </a:p>
      </dgm:t>
    </dgm:pt>
    <dgm:pt modelId="{8B1AF95C-FF35-462A-9A12-C3897EBD00F1}" type="sibTrans" cxnId="{11904211-AA2D-4255-A348-1FED1AE87CC4}">
      <dgm:prSet/>
      <dgm:spPr/>
      <dgm:t>
        <a:bodyPr/>
        <a:lstStyle/>
        <a:p>
          <a:endParaRPr lang="en-US"/>
        </a:p>
      </dgm:t>
    </dgm:pt>
    <dgm:pt modelId="{86C7A204-4FD5-4933-B760-7136F03DA29E}">
      <dgm:prSet/>
      <dgm:spPr/>
      <dgm:t>
        <a:bodyPr/>
        <a:lstStyle/>
        <a:p>
          <a:r>
            <a:rPr lang="cs-CZ"/>
            <a:t>- livre : thèmes, personnages, histoire </a:t>
          </a:r>
          <a:endParaRPr lang="en-US"/>
        </a:p>
      </dgm:t>
    </dgm:pt>
    <dgm:pt modelId="{3BA57D14-6C36-479A-9872-2180F996FB8C}" type="parTrans" cxnId="{AD7FDAB4-B999-448C-BA7D-98DE2805133D}">
      <dgm:prSet/>
      <dgm:spPr/>
      <dgm:t>
        <a:bodyPr/>
        <a:lstStyle/>
        <a:p>
          <a:endParaRPr lang="en-US"/>
        </a:p>
      </dgm:t>
    </dgm:pt>
    <dgm:pt modelId="{9FFD0C8C-DAD8-4665-9078-D3090535381B}" type="sibTrans" cxnId="{AD7FDAB4-B999-448C-BA7D-98DE2805133D}">
      <dgm:prSet/>
      <dgm:spPr/>
      <dgm:t>
        <a:bodyPr/>
        <a:lstStyle/>
        <a:p>
          <a:endParaRPr lang="en-US"/>
        </a:p>
      </dgm:t>
    </dgm:pt>
    <dgm:pt modelId="{EF2E5F9C-C08F-4341-9660-B29777E704A6}">
      <dgm:prSet/>
      <dgm:spPr/>
      <dgm:t>
        <a:bodyPr/>
        <a:lstStyle/>
        <a:p>
          <a:r>
            <a:rPr lang="cs-CZ"/>
            <a:t>- fantastique </a:t>
          </a:r>
          <a:endParaRPr lang="en-US"/>
        </a:p>
      </dgm:t>
    </dgm:pt>
    <dgm:pt modelId="{D4A8E453-E61E-4BD4-8829-45F025E6E9DD}" type="parTrans" cxnId="{BD64BAB8-4833-4D98-9C85-7B4A78E7E35D}">
      <dgm:prSet/>
      <dgm:spPr/>
      <dgm:t>
        <a:bodyPr/>
        <a:lstStyle/>
        <a:p>
          <a:endParaRPr lang="en-US"/>
        </a:p>
      </dgm:t>
    </dgm:pt>
    <dgm:pt modelId="{9D7C0E14-1567-41F9-A264-BF3892B55FAE}" type="sibTrans" cxnId="{BD64BAB8-4833-4D98-9C85-7B4A78E7E35D}">
      <dgm:prSet/>
      <dgm:spPr/>
      <dgm:t>
        <a:bodyPr/>
        <a:lstStyle/>
        <a:p>
          <a:endParaRPr lang="en-US"/>
        </a:p>
      </dgm:t>
    </dgm:pt>
    <dgm:pt modelId="{2940DE77-93F0-4842-8371-5FD18B71B6F0}" type="pres">
      <dgm:prSet presAssocID="{7BAA0AA5-D812-4C3F-8126-17A391619821}" presName="linear" presStyleCnt="0">
        <dgm:presLayoutVars>
          <dgm:animLvl val="lvl"/>
          <dgm:resizeHandles val="exact"/>
        </dgm:presLayoutVars>
      </dgm:prSet>
      <dgm:spPr/>
    </dgm:pt>
    <dgm:pt modelId="{5130E492-F157-4B44-BC54-1EE5B3894137}" type="pres">
      <dgm:prSet presAssocID="{ABDD64CE-EEDA-4742-99EC-06DC4A79D45B}" presName="parentText" presStyleLbl="node1" presStyleIdx="0" presStyleCnt="3">
        <dgm:presLayoutVars>
          <dgm:chMax val="0"/>
          <dgm:bulletEnabled val="1"/>
        </dgm:presLayoutVars>
      </dgm:prSet>
      <dgm:spPr/>
    </dgm:pt>
    <dgm:pt modelId="{FD484644-6FCF-4DB9-82AE-2987C9EE586C}" type="pres">
      <dgm:prSet presAssocID="{8B1AF95C-FF35-462A-9A12-C3897EBD00F1}" presName="spacer" presStyleCnt="0"/>
      <dgm:spPr/>
    </dgm:pt>
    <dgm:pt modelId="{69232716-C95D-49A6-9167-74158DB6C77D}" type="pres">
      <dgm:prSet presAssocID="{86C7A204-4FD5-4933-B760-7136F03DA29E}" presName="parentText" presStyleLbl="node1" presStyleIdx="1" presStyleCnt="3">
        <dgm:presLayoutVars>
          <dgm:chMax val="0"/>
          <dgm:bulletEnabled val="1"/>
        </dgm:presLayoutVars>
      </dgm:prSet>
      <dgm:spPr/>
    </dgm:pt>
    <dgm:pt modelId="{60722617-0E19-476E-8BF4-620A125FA066}" type="pres">
      <dgm:prSet presAssocID="{9FFD0C8C-DAD8-4665-9078-D3090535381B}" presName="spacer" presStyleCnt="0"/>
      <dgm:spPr/>
    </dgm:pt>
    <dgm:pt modelId="{C7627B9F-748C-4A36-B068-A27C0BBBE8EE}" type="pres">
      <dgm:prSet presAssocID="{EF2E5F9C-C08F-4341-9660-B29777E704A6}" presName="parentText" presStyleLbl="node1" presStyleIdx="2" presStyleCnt="3">
        <dgm:presLayoutVars>
          <dgm:chMax val="0"/>
          <dgm:bulletEnabled val="1"/>
        </dgm:presLayoutVars>
      </dgm:prSet>
      <dgm:spPr/>
    </dgm:pt>
  </dgm:ptLst>
  <dgm:cxnLst>
    <dgm:cxn modelId="{11904211-AA2D-4255-A348-1FED1AE87CC4}" srcId="{7BAA0AA5-D812-4C3F-8126-17A391619821}" destId="{ABDD64CE-EEDA-4742-99EC-06DC4A79D45B}" srcOrd="0" destOrd="0" parTransId="{337EB942-39C7-426E-A384-E9FECDC5F1BB}" sibTransId="{8B1AF95C-FF35-462A-9A12-C3897EBD00F1}"/>
    <dgm:cxn modelId="{8C812A3D-E79E-4DCF-93E7-BBBDA1D9CC00}" type="presOf" srcId="{EF2E5F9C-C08F-4341-9660-B29777E704A6}" destId="{C7627B9F-748C-4A36-B068-A27C0BBBE8EE}" srcOrd="0" destOrd="0" presId="urn:microsoft.com/office/officeart/2005/8/layout/vList2"/>
    <dgm:cxn modelId="{01549E50-37CD-49E1-A90C-6E697B5E9095}" type="presOf" srcId="{7BAA0AA5-D812-4C3F-8126-17A391619821}" destId="{2940DE77-93F0-4842-8371-5FD18B71B6F0}" srcOrd="0" destOrd="0" presId="urn:microsoft.com/office/officeart/2005/8/layout/vList2"/>
    <dgm:cxn modelId="{15CAE9A5-78BE-483E-8444-A4EF1B9101DD}" type="presOf" srcId="{ABDD64CE-EEDA-4742-99EC-06DC4A79D45B}" destId="{5130E492-F157-4B44-BC54-1EE5B3894137}" srcOrd="0" destOrd="0" presId="urn:microsoft.com/office/officeart/2005/8/layout/vList2"/>
    <dgm:cxn modelId="{AD7FDAB4-B999-448C-BA7D-98DE2805133D}" srcId="{7BAA0AA5-D812-4C3F-8126-17A391619821}" destId="{86C7A204-4FD5-4933-B760-7136F03DA29E}" srcOrd="1" destOrd="0" parTransId="{3BA57D14-6C36-479A-9872-2180F996FB8C}" sibTransId="{9FFD0C8C-DAD8-4665-9078-D3090535381B}"/>
    <dgm:cxn modelId="{BD64BAB8-4833-4D98-9C85-7B4A78E7E35D}" srcId="{7BAA0AA5-D812-4C3F-8126-17A391619821}" destId="{EF2E5F9C-C08F-4341-9660-B29777E704A6}" srcOrd="2" destOrd="0" parTransId="{D4A8E453-E61E-4BD4-8829-45F025E6E9DD}" sibTransId="{9D7C0E14-1567-41F9-A264-BF3892B55FAE}"/>
    <dgm:cxn modelId="{E6C418F7-72C2-41A0-8C8E-95E81F84FDA0}" type="presOf" srcId="{86C7A204-4FD5-4933-B760-7136F03DA29E}" destId="{69232716-C95D-49A6-9167-74158DB6C77D}" srcOrd="0" destOrd="0" presId="urn:microsoft.com/office/officeart/2005/8/layout/vList2"/>
    <dgm:cxn modelId="{E5E315E7-9D30-49AD-A085-BA840CB06BFA}" type="presParOf" srcId="{2940DE77-93F0-4842-8371-5FD18B71B6F0}" destId="{5130E492-F157-4B44-BC54-1EE5B3894137}" srcOrd="0" destOrd="0" presId="urn:microsoft.com/office/officeart/2005/8/layout/vList2"/>
    <dgm:cxn modelId="{8863A430-1EB5-453C-8526-BC6AA6118A26}" type="presParOf" srcId="{2940DE77-93F0-4842-8371-5FD18B71B6F0}" destId="{FD484644-6FCF-4DB9-82AE-2987C9EE586C}" srcOrd="1" destOrd="0" presId="urn:microsoft.com/office/officeart/2005/8/layout/vList2"/>
    <dgm:cxn modelId="{9C5D16A2-4020-48BA-89DE-1EB77117B0F0}" type="presParOf" srcId="{2940DE77-93F0-4842-8371-5FD18B71B6F0}" destId="{69232716-C95D-49A6-9167-74158DB6C77D}" srcOrd="2" destOrd="0" presId="urn:microsoft.com/office/officeart/2005/8/layout/vList2"/>
    <dgm:cxn modelId="{3E127A9A-3917-4AA2-B44B-66F0E701567E}" type="presParOf" srcId="{2940DE77-93F0-4842-8371-5FD18B71B6F0}" destId="{60722617-0E19-476E-8BF4-620A125FA066}" srcOrd="3" destOrd="0" presId="urn:microsoft.com/office/officeart/2005/8/layout/vList2"/>
    <dgm:cxn modelId="{31D5941A-8B01-440E-B158-B9CEF339FAF1}" type="presParOf" srcId="{2940DE77-93F0-4842-8371-5FD18B71B6F0}" destId="{C7627B9F-748C-4A36-B068-A27C0BBBE8E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FEF714-5F65-44E5-AF72-BCE018A9F5B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114B82B-2800-4833-9EA7-73DC85E03236}">
      <dgm:prSet/>
      <dgm:spPr/>
      <dgm:t>
        <a:bodyPr/>
        <a:lstStyle/>
        <a:p>
          <a:r>
            <a:rPr lang="cs-CZ" dirty="0"/>
            <a:t>- </a:t>
          </a:r>
          <a:r>
            <a:rPr lang="fr-FR" noProof="0" dirty="0"/>
            <a:t>Maître Claudius Lafleur : héros / avocat, exilé au Canada, possédé d‘une d</a:t>
          </a:r>
          <a:r>
            <a:rPr lang="cs-CZ" noProof="0" dirty="0" err="1"/>
            <a:t>ée</a:t>
          </a:r>
          <a:r>
            <a:rPr lang="fr-FR" noProof="0" dirty="0"/>
            <a:t>s</a:t>
          </a:r>
          <a:r>
            <a:rPr lang="cs-CZ" noProof="0" dirty="0"/>
            <a:t>se</a:t>
          </a:r>
          <a:r>
            <a:rPr lang="fr-FR" noProof="0" dirty="0"/>
            <a:t> vaudou, déconnecté de la réalité</a:t>
          </a:r>
        </a:p>
      </dgm:t>
    </dgm:pt>
    <dgm:pt modelId="{79398B2B-464F-4BDE-81F7-F7B8303E5F1B}" type="parTrans" cxnId="{93B5293D-7B10-412D-8636-A2DEE01CF1B6}">
      <dgm:prSet/>
      <dgm:spPr/>
      <dgm:t>
        <a:bodyPr/>
        <a:lstStyle/>
        <a:p>
          <a:endParaRPr lang="en-US"/>
        </a:p>
      </dgm:t>
    </dgm:pt>
    <dgm:pt modelId="{8A1C526A-BB65-4EDB-9BF7-E9E455AAD8CD}" type="sibTrans" cxnId="{93B5293D-7B10-412D-8636-A2DEE01CF1B6}">
      <dgm:prSet/>
      <dgm:spPr/>
      <dgm:t>
        <a:bodyPr/>
        <a:lstStyle/>
        <a:p>
          <a:endParaRPr lang="en-US"/>
        </a:p>
      </dgm:t>
    </dgm:pt>
    <dgm:pt modelId="{8B80311B-60DC-4F1A-8352-3FF0F6D86D4D}">
      <dgm:prSet/>
      <dgm:spPr/>
      <dgm:t>
        <a:bodyPr/>
        <a:lstStyle/>
        <a:p>
          <a:r>
            <a:rPr lang="cs-CZ" dirty="0"/>
            <a:t>- </a:t>
          </a:r>
          <a:r>
            <a:rPr lang="fr-FR" noProof="0" dirty="0"/>
            <a:t>Adrienne : adjuvant / sœur de Maître </a:t>
          </a:r>
          <a:r>
            <a:rPr lang="fr-FR" noProof="0" dirty="0" err="1"/>
            <a:t>Clo</a:t>
          </a:r>
          <a:r>
            <a:rPr lang="fr-FR" noProof="0" dirty="0"/>
            <a:t>, soigneuse</a:t>
          </a:r>
        </a:p>
      </dgm:t>
    </dgm:pt>
    <dgm:pt modelId="{97F14AC4-5590-4937-BD16-35576C9FC7F0}" type="parTrans" cxnId="{EBBEF17F-C842-496D-8698-BD3113932E41}">
      <dgm:prSet/>
      <dgm:spPr/>
      <dgm:t>
        <a:bodyPr/>
        <a:lstStyle/>
        <a:p>
          <a:endParaRPr lang="en-US"/>
        </a:p>
      </dgm:t>
    </dgm:pt>
    <dgm:pt modelId="{AA42618E-BB02-4035-AE22-76F42C4BFC4D}" type="sibTrans" cxnId="{EBBEF17F-C842-496D-8698-BD3113932E41}">
      <dgm:prSet/>
      <dgm:spPr/>
      <dgm:t>
        <a:bodyPr/>
        <a:lstStyle/>
        <a:p>
          <a:endParaRPr lang="en-US"/>
        </a:p>
      </dgm:t>
    </dgm:pt>
    <dgm:pt modelId="{65E71EA3-95D1-40F3-8658-CE961FBF5B25}">
      <dgm:prSet/>
      <dgm:spPr/>
      <dgm:t>
        <a:bodyPr/>
        <a:lstStyle/>
        <a:p>
          <a:r>
            <a:rPr lang="cs-CZ" dirty="0"/>
            <a:t>- </a:t>
          </a:r>
          <a:r>
            <a:rPr lang="fr-FR" noProof="0" dirty="0" err="1"/>
            <a:t>Erzulie</a:t>
          </a:r>
          <a:r>
            <a:rPr lang="fr-FR" noProof="0" dirty="0"/>
            <a:t> </a:t>
          </a:r>
          <a:r>
            <a:rPr lang="fr-FR" noProof="0" dirty="0" err="1"/>
            <a:t>Fréda</a:t>
          </a:r>
          <a:r>
            <a:rPr lang="fr-FR" noProof="0" dirty="0"/>
            <a:t> : être fantastique / déesse du panthéon vaudou </a:t>
          </a:r>
          <a:r>
            <a:rPr lang="fr-FR" noProof="0" dirty="0">
              <a:sym typeface="Wingdings" panose="05000000000000000000" pitchFamily="2" charset="2"/>
            </a:rPr>
            <a:t></a:t>
          </a:r>
          <a:r>
            <a:rPr lang="fr-FR" noProof="0" dirty="0"/>
            <a:t> incarnée en Nicole Desmarais </a:t>
          </a:r>
        </a:p>
      </dgm:t>
    </dgm:pt>
    <dgm:pt modelId="{5BC9D916-708D-4D4D-A1B9-9BDFD84EE154}" type="parTrans" cxnId="{4E8F9E65-92B9-4A16-890A-1473863CBFBA}">
      <dgm:prSet/>
      <dgm:spPr/>
      <dgm:t>
        <a:bodyPr/>
        <a:lstStyle/>
        <a:p>
          <a:endParaRPr lang="en-US"/>
        </a:p>
      </dgm:t>
    </dgm:pt>
    <dgm:pt modelId="{0FFEAD3E-4B7A-44B5-8A69-71C237ABFAE0}" type="sibTrans" cxnId="{4E8F9E65-92B9-4A16-890A-1473863CBFBA}">
      <dgm:prSet/>
      <dgm:spPr/>
      <dgm:t>
        <a:bodyPr/>
        <a:lstStyle/>
        <a:p>
          <a:endParaRPr lang="en-US"/>
        </a:p>
      </dgm:t>
    </dgm:pt>
    <dgm:pt modelId="{C37FBB3E-4FB5-4B72-8DF0-DC87E96867CB}">
      <dgm:prSet/>
      <dgm:spPr/>
      <dgm:t>
        <a:bodyPr/>
        <a:lstStyle/>
        <a:p>
          <a:r>
            <a:rPr lang="cs-CZ" dirty="0"/>
            <a:t>- </a:t>
          </a:r>
          <a:r>
            <a:rPr lang="fr-FR" noProof="0" dirty="0"/>
            <a:t>Jacques </a:t>
          </a:r>
          <a:r>
            <a:rPr lang="fr-FR" noProof="0" dirty="0" err="1"/>
            <a:t>Valbrun</a:t>
          </a:r>
          <a:r>
            <a:rPr lang="fr-FR" noProof="0" dirty="0"/>
            <a:t> et ses compagnons (Jacques Baudelaire, Jacquelin Dumas) : opposants / se lient contre Maître </a:t>
          </a:r>
          <a:r>
            <a:rPr lang="cs-CZ" dirty="0"/>
            <a:t>Clo</a:t>
          </a:r>
          <a:endParaRPr lang="en-US" dirty="0"/>
        </a:p>
      </dgm:t>
    </dgm:pt>
    <dgm:pt modelId="{88491E6D-E7D0-4329-ACE0-846004822FAF}" type="parTrans" cxnId="{355D9A12-E530-4628-A835-F5A5EB2FE944}">
      <dgm:prSet/>
      <dgm:spPr/>
      <dgm:t>
        <a:bodyPr/>
        <a:lstStyle/>
        <a:p>
          <a:endParaRPr lang="en-US"/>
        </a:p>
      </dgm:t>
    </dgm:pt>
    <dgm:pt modelId="{3E3E23FB-A91E-4AC4-93CC-2CADEAC2C034}" type="sibTrans" cxnId="{355D9A12-E530-4628-A835-F5A5EB2FE944}">
      <dgm:prSet/>
      <dgm:spPr/>
      <dgm:t>
        <a:bodyPr/>
        <a:lstStyle/>
        <a:p>
          <a:endParaRPr lang="en-US"/>
        </a:p>
      </dgm:t>
    </dgm:pt>
    <dgm:pt modelId="{B248FC4C-6908-4112-B62E-62B92924107D}">
      <dgm:prSet/>
      <dgm:spPr/>
      <dgm:t>
        <a:bodyPr/>
        <a:lstStyle/>
        <a:p>
          <a:r>
            <a:rPr lang="cs-CZ" dirty="0"/>
            <a:t>- </a:t>
          </a:r>
          <a:r>
            <a:rPr lang="fr-FR" noProof="0" dirty="0"/>
            <a:t>docteurs : adjuvants / Hillel, Papineau</a:t>
          </a:r>
        </a:p>
      </dgm:t>
    </dgm:pt>
    <dgm:pt modelId="{4B4F44C7-F299-4CB1-A476-5D208DD12E35}" type="parTrans" cxnId="{32E4A559-B5C7-4B17-B7B2-F7CA92D44677}">
      <dgm:prSet/>
      <dgm:spPr/>
      <dgm:t>
        <a:bodyPr/>
        <a:lstStyle/>
        <a:p>
          <a:endParaRPr lang="en-US"/>
        </a:p>
      </dgm:t>
    </dgm:pt>
    <dgm:pt modelId="{CA7840E3-2CBF-4BC9-ABDD-6B33C51495FA}" type="sibTrans" cxnId="{32E4A559-B5C7-4B17-B7B2-F7CA92D44677}">
      <dgm:prSet/>
      <dgm:spPr/>
      <dgm:t>
        <a:bodyPr/>
        <a:lstStyle/>
        <a:p>
          <a:endParaRPr lang="en-US"/>
        </a:p>
      </dgm:t>
    </dgm:pt>
    <dgm:pt modelId="{9473AD66-515A-4F19-8B95-9714F8572099}" type="pres">
      <dgm:prSet presAssocID="{BDFEF714-5F65-44E5-AF72-BCE018A9F5BE}" presName="linear" presStyleCnt="0">
        <dgm:presLayoutVars>
          <dgm:animLvl val="lvl"/>
          <dgm:resizeHandles val="exact"/>
        </dgm:presLayoutVars>
      </dgm:prSet>
      <dgm:spPr/>
    </dgm:pt>
    <dgm:pt modelId="{E9F150F8-A873-4084-8ED7-F7D9CE8A04F8}" type="pres">
      <dgm:prSet presAssocID="{4114B82B-2800-4833-9EA7-73DC85E03236}" presName="parentText" presStyleLbl="node1" presStyleIdx="0" presStyleCnt="5" custScaleY="167983">
        <dgm:presLayoutVars>
          <dgm:chMax val="0"/>
          <dgm:bulletEnabled val="1"/>
        </dgm:presLayoutVars>
      </dgm:prSet>
      <dgm:spPr/>
    </dgm:pt>
    <dgm:pt modelId="{1D1760D9-A927-4C47-B56D-FD05E096489F}" type="pres">
      <dgm:prSet presAssocID="{8A1C526A-BB65-4EDB-9BF7-E9E455AAD8CD}" presName="spacer" presStyleCnt="0"/>
      <dgm:spPr/>
    </dgm:pt>
    <dgm:pt modelId="{A5D43AE6-0B6C-40C5-9223-7AE009AA43A4}" type="pres">
      <dgm:prSet presAssocID="{8B80311B-60DC-4F1A-8352-3FF0F6D86D4D}" presName="parentText" presStyleLbl="node1" presStyleIdx="1" presStyleCnt="5">
        <dgm:presLayoutVars>
          <dgm:chMax val="0"/>
          <dgm:bulletEnabled val="1"/>
        </dgm:presLayoutVars>
      </dgm:prSet>
      <dgm:spPr/>
    </dgm:pt>
    <dgm:pt modelId="{8600BF56-E16F-4802-8D59-EE72B6FF8A65}" type="pres">
      <dgm:prSet presAssocID="{AA42618E-BB02-4035-AE22-76F42C4BFC4D}" presName="spacer" presStyleCnt="0"/>
      <dgm:spPr/>
    </dgm:pt>
    <dgm:pt modelId="{4A91C0BF-114E-4ABB-A332-C2CD2A773555}" type="pres">
      <dgm:prSet presAssocID="{65E71EA3-95D1-40F3-8658-CE961FBF5B25}" presName="parentText" presStyleLbl="node1" presStyleIdx="2" presStyleCnt="5">
        <dgm:presLayoutVars>
          <dgm:chMax val="0"/>
          <dgm:bulletEnabled val="1"/>
        </dgm:presLayoutVars>
      </dgm:prSet>
      <dgm:spPr/>
    </dgm:pt>
    <dgm:pt modelId="{B95CF363-8D43-421A-B0F9-E903D70C5C58}" type="pres">
      <dgm:prSet presAssocID="{0FFEAD3E-4B7A-44B5-8A69-71C237ABFAE0}" presName="spacer" presStyleCnt="0"/>
      <dgm:spPr/>
    </dgm:pt>
    <dgm:pt modelId="{050345FC-3864-46AA-84C4-984A49479F7C}" type="pres">
      <dgm:prSet presAssocID="{C37FBB3E-4FB5-4B72-8DF0-DC87E96867CB}" presName="parentText" presStyleLbl="node1" presStyleIdx="3" presStyleCnt="5">
        <dgm:presLayoutVars>
          <dgm:chMax val="0"/>
          <dgm:bulletEnabled val="1"/>
        </dgm:presLayoutVars>
      </dgm:prSet>
      <dgm:spPr/>
    </dgm:pt>
    <dgm:pt modelId="{2A634F81-34A3-4685-AAB0-A606B32E639C}" type="pres">
      <dgm:prSet presAssocID="{3E3E23FB-A91E-4AC4-93CC-2CADEAC2C034}" presName="spacer" presStyleCnt="0"/>
      <dgm:spPr/>
    </dgm:pt>
    <dgm:pt modelId="{0BFC6828-C91F-487C-BD14-B8ED5C23BC61}" type="pres">
      <dgm:prSet presAssocID="{B248FC4C-6908-4112-B62E-62B92924107D}" presName="parentText" presStyleLbl="node1" presStyleIdx="4" presStyleCnt="5">
        <dgm:presLayoutVars>
          <dgm:chMax val="0"/>
          <dgm:bulletEnabled val="1"/>
        </dgm:presLayoutVars>
      </dgm:prSet>
      <dgm:spPr/>
    </dgm:pt>
  </dgm:ptLst>
  <dgm:cxnLst>
    <dgm:cxn modelId="{E47E880E-047B-4FE3-A74B-80E25584CBC5}" type="presOf" srcId="{65E71EA3-95D1-40F3-8658-CE961FBF5B25}" destId="{4A91C0BF-114E-4ABB-A332-C2CD2A773555}" srcOrd="0" destOrd="0" presId="urn:microsoft.com/office/officeart/2005/8/layout/vList2"/>
    <dgm:cxn modelId="{355D9A12-E530-4628-A835-F5A5EB2FE944}" srcId="{BDFEF714-5F65-44E5-AF72-BCE018A9F5BE}" destId="{C37FBB3E-4FB5-4B72-8DF0-DC87E96867CB}" srcOrd="3" destOrd="0" parTransId="{88491E6D-E7D0-4329-ACE0-846004822FAF}" sibTransId="{3E3E23FB-A91E-4AC4-93CC-2CADEAC2C034}"/>
    <dgm:cxn modelId="{0E39F31F-4C64-4C9C-9057-3AA35F2A3717}" type="presOf" srcId="{B248FC4C-6908-4112-B62E-62B92924107D}" destId="{0BFC6828-C91F-487C-BD14-B8ED5C23BC61}" srcOrd="0" destOrd="0" presId="urn:microsoft.com/office/officeart/2005/8/layout/vList2"/>
    <dgm:cxn modelId="{93B5293D-7B10-412D-8636-A2DEE01CF1B6}" srcId="{BDFEF714-5F65-44E5-AF72-BCE018A9F5BE}" destId="{4114B82B-2800-4833-9EA7-73DC85E03236}" srcOrd="0" destOrd="0" parTransId="{79398B2B-464F-4BDE-81F7-F7B8303E5F1B}" sibTransId="{8A1C526A-BB65-4EDB-9BF7-E9E455AAD8CD}"/>
    <dgm:cxn modelId="{4E8F9E65-92B9-4A16-890A-1473863CBFBA}" srcId="{BDFEF714-5F65-44E5-AF72-BCE018A9F5BE}" destId="{65E71EA3-95D1-40F3-8658-CE961FBF5B25}" srcOrd="2" destOrd="0" parTransId="{5BC9D916-708D-4D4D-A1B9-9BDFD84EE154}" sibTransId="{0FFEAD3E-4B7A-44B5-8A69-71C237ABFAE0}"/>
    <dgm:cxn modelId="{32E4A559-B5C7-4B17-B7B2-F7CA92D44677}" srcId="{BDFEF714-5F65-44E5-AF72-BCE018A9F5BE}" destId="{B248FC4C-6908-4112-B62E-62B92924107D}" srcOrd="4" destOrd="0" parTransId="{4B4F44C7-F299-4CB1-A476-5D208DD12E35}" sibTransId="{CA7840E3-2CBF-4BC9-ABDD-6B33C51495FA}"/>
    <dgm:cxn modelId="{EBBEF17F-C842-496D-8698-BD3113932E41}" srcId="{BDFEF714-5F65-44E5-AF72-BCE018A9F5BE}" destId="{8B80311B-60DC-4F1A-8352-3FF0F6D86D4D}" srcOrd="1" destOrd="0" parTransId="{97F14AC4-5590-4937-BD16-35576C9FC7F0}" sibTransId="{AA42618E-BB02-4035-AE22-76F42C4BFC4D}"/>
    <dgm:cxn modelId="{95BE3F99-2F9B-493E-9AFB-7C921CB5230A}" type="presOf" srcId="{8B80311B-60DC-4F1A-8352-3FF0F6D86D4D}" destId="{A5D43AE6-0B6C-40C5-9223-7AE009AA43A4}" srcOrd="0" destOrd="0" presId="urn:microsoft.com/office/officeart/2005/8/layout/vList2"/>
    <dgm:cxn modelId="{B6BEAED9-7631-4DD3-AC6F-B0E6BDE6AEB7}" type="presOf" srcId="{4114B82B-2800-4833-9EA7-73DC85E03236}" destId="{E9F150F8-A873-4084-8ED7-F7D9CE8A04F8}" srcOrd="0" destOrd="0" presId="urn:microsoft.com/office/officeart/2005/8/layout/vList2"/>
    <dgm:cxn modelId="{012C61F0-91C6-4765-B355-293551F808EE}" type="presOf" srcId="{BDFEF714-5F65-44E5-AF72-BCE018A9F5BE}" destId="{9473AD66-515A-4F19-8B95-9714F8572099}" srcOrd="0" destOrd="0" presId="urn:microsoft.com/office/officeart/2005/8/layout/vList2"/>
    <dgm:cxn modelId="{B6A8D9F0-BD5C-4535-A03A-5C0737B1456E}" type="presOf" srcId="{C37FBB3E-4FB5-4B72-8DF0-DC87E96867CB}" destId="{050345FC-3864-46AA-84C4-984A49479F7C}" srcOrd="0" destOrd="0" presId="urn:microsoft.com/office/officeart/2005/8/layout/vList2"/>
    <dgm:cxn modelId="{7F4A4386-E303-41C6-9FF0-9966CE8F01D5}" type="presParOf" srcId="{9473AD66-515A-4F19-8B95-9714F8572099}" destId="{E9F150F8-A873-4084-8ED7-F7D9CE8A04F8}" srcOrd="0" destOrd="0" presId="urn:microsoft.com/office/officeart/2005/8/layout/vList2"/>
    <dgm:cxn modelId="{F318CB80-0889-4CB7-969D-92015CC24AE3}" type="presParOf" srcId="{9473AD66-515A-4F19-8B95-9714F8572099}" destId="{1D1760D9-A927-4C47-B56D-FD05E096489F}" srcOrd="1" destOrd="0" presId="urn:microsoft.com/office/officeart/2005/8/layout/vList2"/>
    <dgm:cxn modelId="{7114A19E-5806-45F6-8E87-604CCCC139E9}" type="presParOf" srcId="{9473AD66-515A-4F19-8B95-9714F8572099}" destId="{A5D43AE6-0B6C-40C5-9223-7AE009AA43A4}" srcOrd="2" destOrd="0" presId="urn:microsoft.com/office/officeart/2005/8/layout/vList2"/>
    <dgm:cxn modelId="{2514F5B8-3C9C-41FB-A0A7-66F637E6F525}" type="presParOf" srcId="{9473AD66-515A-4F19-8B95-9714F8572099}" destId="{8600BF56-E16F-4802-8D59-EE72B6FF8A65}" srcOrd="3" destOrd="0" presId="urn:microsoft.com/office/officeart/2005/8/layout/vList2"/>
    <dgm:cxn modelId="{BE5BA30C-FF1E-4093-97FE-3E9ACFE0D2EA}" type="presParOf" srcId="{9473AD66-515A-4F19-8B95-9714F8572099}" destId="{4A91C0BF-114E-4ABB-A332-C2CD2A773555}" srcOrd="4" destOrd="0" presId="urn:microsoft.com/office/officeart/2005/8/layout/vList2"/>
    <dgm:cxn modelId="{961EABC5-C77B-4E6E-BF66-16DC93EB29EA}" type="presParOf" srcId="{9473AD66-515A-4F19-8B95-9714F8572099}" destId="{B95CF363-8D43-421A-B0F9-E903D70C5C58}" srcOrd="5" destOrd="0" presId="urn:microsoft.com/office/officeart/2005/8/layout/vList2"/>
    <dgm:cxn modelId="{5C8C4A94-08B4-4F7F-B42E-F4066DB6602A}" type="presParOf" srcId="{9473AD66-515A-4F19-8B95-9714F8572099}" destId="{050345FC-3864-46AA-84C4-984A49479F7C}" srcOrd="6" destOrd="0" presId="urn:microsoft.com/office/officeart/2005/8/layout/vList2"/>
    <dgm:cxn modelId="{68BD6CB4-22B8-425F-8C48-BC816DC5B8B6}" type="presParOf" srcId="{9473AD66-515A-4F19-8B95-9714F8572099}" destId="{2A634F81-34A3-4685-AAB0-A606B32E639C}" srcOrd="7" destOrd="0" presId="urn:microsoft.com/office/officeart/2005/8/layout/vList2"/>
    <dgm:cxn modelId="{B5DEFD60-E531-4183-880C-3482E5F83BC7}" type="presParOf" srcId="{9473AD66-515A-4F19-8B95-9714F8572099}" destId="{0BFC6828-C91F-487C-BD14-B8ED5C23BC6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0E492-F157-4B44-BC54-1EE5B3894137}">
      <dsp:nvSpPr>
        <dsp:cNvPr id="0" name=""/>
        <dsp:cNvSpPr/>
      </dsp:nvSpPr>
      <dsp:spPr>
        <a:xfrm>
          <a:off x="0" y="48896"/>
          <a:ext cx="5641974" cy="15271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cs-CZ" sz="4200" kern="1200"/>
            <a:t>- auteur </a:t>
          </a:r>
          <a:endParaRPr lang="en-US" sz="4200" kern="1200"/>
        </a:p>
      </dsp:txBody>
      <dsp:txXfrm>
        <a:off x="74551" y="123447"/>
        <a:ext cx="5492872" cy="1378077"/>
      </dsp:txXfrm>
    </dsp:sp>
    <dsp:sp modelId="{69232716-C95D-49A6-9167-74158DB6C77D}">
      <dsp:nvSpPr>
        <dsp:cNvPr id="0" name=""/>
        <dsp:cNvSpPr/>
      </dsp:nvSpPr>
      <dsp:spPr>
        <a:xfrm>
          <a:off x="0" y="1697035"/>
          <a:ext cx="5641974" cy="1527179"/>
        </a:xfrm>
        <a:prstGeom prst="roundRect">
          <a:avLst/>
        </a:prstGeom>
        <a:solidFill>
          <a:schemeClr val="accent2">
            <a:hueOff val="260954"/>
            <a:satOff val="-16808"/>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cs-CZ" sz="4200" kern="1200"/>
            <a:t>- livre : thèmes, personnages, histoire </a:t>
          </a:r>
          <a:endParaRPr lang="en-US" sz="4200" kern="1200"/>
        </a:p>
      </dsp:txBody>
      <dsp:txXfrm>
        <a:off x="74551" y="1771586"/>
        <a:ext cx="5492872" cy="1378077"/>
      </dsp:txXfrm>
    </dsp:sp>
    <dsp:sp modelId="{C7627B9F-748C-4A36-B068-A27C0BBBE8EE}">
      <dsp:nvSpPr>
        <dsp:cNvPr id="0" name=""/>
        <dsp:cNvSpPr/>
      </dsp:nvSpPr>
      <dsp:spPr>
        <a:xfrm>
          <a:off x="0" y="3345174"/>
          <a:ext cx="5641974" cy="1527179"/>
        </a:xfrm>
        <a:prstGeom prst="roundRect">
          <a:avLst/>
        </a:prstGeom>
        <a:solidFill>
          <a:schemeClr val="accent2">
            <a:hueOff val="521907"/>
            <a:satOff val="-33616"/>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cs-CZ" sz="4200" kern="1200"/>
            <a:t>- fantastique </a:t>
          </a:r>
          <a:endParaRPr lang="en-US" sz="4200" kern="1200"/>
        </a:p>
      </dsp:txBody>
      <dsp:txXfrm>
        <a:off x="74551" y="3419725"/>
        <a:ext cx="5492872" cy="1378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50F8-A873-4084-8ED7-F7D9CE8A04F8}">
      <dsp:nvSpPr>
        <dsp:cNvPr id="0" name=""/>
        <dsp:cNvSpPr/>
      </dsp:nvSpPr>
      <dsp:spPr>
        <a:xfrm>
          <a:off x="0" y="434784"/>
          <a:ext cx="6768954" cy="13194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 </a:t>
          </a:r>
          <a:r>
            <a:rPr lang="fr-FR" sz="2100" kern="1200" noProof="0" dirty="0"/>
            <a:t>Maître Claudius Lafleur : héros / avocat, exilé au Canada, possédé d‘une d</a:t>
          </a:r>
          <a:r>
            <a:rPr lang="cs-CZ" sz="2100" kern="1200" noProof="0" dirty="0" err="1"/>
            <a:t>ée</a:t>
          </a:r>
          <a:r>
            <a:rPr lang="fr-FR" sz="2100" kern="1200" noProof="0" dirty="0"/>
            <a:t>s</a:t>
          </a:r>
          <a:r>
            <a:rPr lang="cs-CZ" sz="2100" kern="1200" noProof="0" dirty="0"/>
            <a:t>se</a:t>
          </a:r>
          <a:r>
            <a:rPr lang="fr-FR" sz="2100" kern="1200" noProof="0" dirty="0"/>
            <a:t> vaudou, déconnecté de la réalité</a:t>
          </a:r>
        </a:p>
      </dsp:txBody>
      <dsp:txXfrm>
        <a:off x="64411" y="499195"/>
        <a:ext cx="6640132" cy="1190637"/>
      </dsp:txXfrm>
    </dsp:sp>
    <dsp:sp modelId="{A5D43AE6-0B6C-40C5-9223-7AE009AA43A4}">
      <dsp:nvSpPr>
        <dsp:cNvPr id="0" name=""/>
        <dsp:cNvSpPr/>
      </dsp:nvSpPr>
      <dsp:spPr>
        <a:xfrm>
          <a:off x="0" y="1814723"/>
          <a:ext cx="6768954" cy="785472"/>
        </a:xfrm>
        <a:prstGeom prst="roundRect">
          <a:avLst/>
        </a:prstGeom>
        <a:solidFill>
          <a:schemeClr val="accent2">
            <a:hueOff val="130477"/>
            <a:satOff val="-8404"/>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 </a:t>
          </a:r>
          <a:r>
            <a:rPr lang="fr-FR" sz="2100" kern="1200" noProof="0" dirty="0"/>
            <a:t>Adrienne : adjuvant / sœur de Maître </a:t>
          </a:r>
          <a:r>
            <a:rPr lang="fr-FR" sz="2100" kern="1200" noProof="0" dirty="0" err="1"/>
            <a:t>Clo</a:t>
          </a:r>
          <a:r>
            <a:rPr lang="fr-FR" sz="2100" kern="1200" noProof="0" dirty="0"/>
            <a:t>, soigneuse</a:t>
          </a:r>
        </a:p>
      </dsp:txBody>
      <dsp:txXfrm>
        <a:off x="38344" y="1853067"/>
        <a:ext cx="6692266" cy="708784"/>
      </dsp:txXfrm>
    </dsp:sp>
    <dsp:sp modelId="{4A91C0BF-114E-4ABB-A332-C2CD2A773555}">
      <dsp:nvSpPr>
        <dsp:cNvPr id="0" name=""/>
        <dsp:cNvSpPr/>
      </dsp:nvSpPr>
      <dsp:spPr>
        <a:xfrm>
          <a:off x="0" y="2660676"/>
          <a:ext cx="6768954" cy="785472"/>
        </a:xfrm>
        <a:prstGeom prst="roundRect">
          <a:avLst/>
        </a:prstGeom>
        <a:solidFill>
          <a:schemeClr val="accent2">
            <a:hueOff val="260954"/>
            <a:satOff val="-16808"/>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 </a:t>
          </a:r>
          <a:r>
            <a:rPr lang="fr-FR" sz="2100" kern="1200" noProof="0" dirty="0" err="1"/>
            <a:t>Erzulie</a:t>
          </a:r>
          <a:r>
            <a:rPr lang="fr-FR" sz="2100" kern="1200" noProof="0" dirty="0"/>
            <a:t> </a:t>
          </a:r>
          <a:r>
            <a:rPr lang="fr-FR" sz="2100" kern="1200" noProof="0" dirty="0" err="1"/>
            <a:t>Fréda</a:t>
          </a:r>
          <a:r>
            <a:rPr lang="fr-FR" sz="2100" kern="1200" noProof="0" dirty="0"/>
            <a:t> : être fantastique / déesse du panthéon vaudou </a:t>
          </a:r>
          <a:r>
            <a:rPr lang="fr-FR" sz="2100" kern="1200" noProof="0" dirty="0">
              <a:sym typeface="Wingdings" panose="05000000000000000000" pitchFamily="2" charset="2"/>
            </a:rPr>
            <a:t></a:t>
          </a:r>
          <a:r>
            <a:rPr lang="fr-FR" sz="2100" kern="1200" noProof="0" dirty="0"/>
            <a:t> incarnée en Nicole Desmarais </a:t>
          </a:r>
        </a:p>
      </dsp:txBody>
      <dsp:txXfrm>
        <a:off x="38344" y="2699020"/>
        <a:ext cx="6692266" cy="708784"/>
      </dsp:txXfrm>
    </dsp:sp>
    <dsp:sp modelId="{050345FC-3864-46AA-84C4-984A49479F7C}">
      <dsp:nvSpPr>
        <dsp:cNvPr id="0" name=""/>
        <dsp:cNvSpPr/>
      </dsp:nvSpPr>
      <dsp:spPr>
        <a:xfrm>
          <a:off x="0" y="3506628"/>
          <a:ext cx="6768954" cy="785472"/>
        </a:xfrm>
        <a:prstGeom prst="roundRect">
          <a:avLst/>
        </a:prstGeom>
        <a:solidFill>
          <a:schemeClr val="accent2">
            <a:hueOff val="391430"/>
            <a:satOff val="-25212"/>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 </a:t>
          </a:r>
          <a:r>
            <a:rPr lang="fr-FR" sz="2100" kern="1200" noProof="0" dirty="0"/>
            <a:t>Jacques </a:t>
          </a:r>
          <a:r>
            <a:rPr lang="fr-FR" sz="2100" kern="1200" noProof="0" dirty="0" err="1"/>
            <a:t>Valbrun</a:t>
          </a:r>
          <a:r>
            <a:rPr lang="fr-FR" sz="2100" kern="1200" noProof="0" dirty="0"/>
            <a:t> et ses compagnons (Jacques Baudelaire, Jacquelin Dumas) : opposants / se lient contre Maître </a:t>
          </a:r>
          <a:r>
            <a:rPr lang="cs-CZ" sz="2100" kern="1200" dirty="0"/>
            <a:t>Clo</a:t>
          </a:r>
          <a:endParaRPr lang="en-US" sz="2100" kern="1200" dirty="0"/>
        </a:p>
      </dsp:txBody>
      <dsp:txXfrm>
        <a:off x="38344" y="3544972"/>
        <a:ext cx="6692266" cy="708784"/>
      </dsp:txXfrm>
    </dsp:sp>
    <dsp:sp modelId="{0BFC6828-C91F-487C-BD14-B8ED5C23BC61}">
      <dsp:nvSpPr>
        <dsp:cNvPr id="0" name=""/>
        <dsp:cNvSpPr/>
      </dsp:nvSpPr>
      <dsp:spPr>
        <a:xfrm>
          <a:off x="0" y="4352580"/>
          <a:ext cx="6768954" cy="785472"/>
        </a:xfrm>
        <a:prstGeom prst="roundRect">
          <a:avLst/>
        </a:prstGeom>
        <a:solidFill>
          <a:schemeClr val="accent2">
            <a:hueOff val="521907"/>
            <a:satOff val="-33616"/>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dirty="0"/>
            <a:t>- </a:t>
          </a:r>
          <a:r>
            <a:rPr lang="fr-FR" sz="2100" kern="1200" noProof="0" dirty="0"/>
            <a:t>docteurs : adjuvants / Hillel, Papineau</a:t>
          </a:r>
        </a:p>
      </dsp:txBody>
      <dsp:txXfrm>
        <a:off x="38344" y="4390924"/>
        <a:ext cx="6692266" cy="7087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4B53A7-3209-46A6-9454-F38EAC8F11E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49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dirty="0"/>
          </a:p>
        </p:txBody>
      </p:sp>
    </p:spTree>
    <p:extLst>
      <p:ext uri="{BB962C8B-B14F-4D97-AF65-F5344CB8AC3E}">
        <p14:creationId xmlns:p14="http://schemas.microsoft.com/office/powerpoint/2010/main" val="424512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7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E633F-9882-4A5C-83A2-1109D0C73261}" type="slidenum">
              <a:rPr lang="en-US" smtClean="0"/>
              <a:t>‹N°›</a:t>
            </a:fld>
            <a:endParaRPr lang="en-US" dirty="0"/>
          </a:p>
        </p:txBody>
      </p:sp>
    </p:spTree>
    <p:extLst>
      <p:ext uri="{BB962C8B-B14F-4D97-AF65-F5344CB8AC3E}">
        <p14:creationId xmlns:p14="http://schemas.microsoft.com/office/powerpoint/2010/main" val="28781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10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dirty="0"/>
          </a:p>
        </p:txBody>
      </p:sp>
    </p:spTree>
    <p:extLst>
      <p:ext uri="{BB962C8B-B14F-4D97-AF65-F5344CB8AC3E}">
        <p14:creationId xmlns:p14="http://schemas.microsoft.com/office/powerpoint/2010/main" val="85816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CE633F-9882-4A5C-83A2-1109D0C73261}" type="slidenum">
              <a:rPr lang="en-US" smtClean="0"/>
              <a:pPr/>
              <a:t>‹N°›</a:t>
            </a:fld>
            <a:endParaRPr lang="en-US" dirty="0"/>
          </a:p>
        </p:txBody>
      </p:sp>
    </p:spTree>
    <p:extLst>
      <p:ext uri="{BB962C8B-B14F-4D97-AF65-F5344CB8AC3E}">
        <p14:creationId xmlns:p14="http://schemas.microsoft.com/office/powerpoint/2010/main" val="151956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CE633F-9882-4A5C-83A2-1109D0C73261}" type="slidenum">
              <a:rPr lang="en-US" smtClean="0"/>
              <a:pPr/>
              <a:t>‹N°›</a:t>
            </a:fld>
            <a:endParaRPr lang="en-US" dirty="0"/>
          </a:p>
        </p:txBody>
      </p:sp>
    </p:spTree>
    <p:extLst>
      <p:ext uri="{BB962C8B-B14F-4D97-AF65-F5344CB8AC3E}">
        <p14:creationId xmlns:p14="http://schemas.microsoft.com/office/powerpoint/2010/main" val="231937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CE633F-9882-4A5C-83A2-1109D0C73261}" type="slidenum">
              <a:rPr lang="en-US" smtClean="0"/>
              <a:pPr/>
              <a:t>‹N°›</a:t>
            </a:fld>
            <a:endParaRPr lang="en-US" dirty="0"/>
          </a:p>
        </p:txBody>
      </p:sp>
    </p:spTree>
    <p:extLst>
      <p:ext uri="{BB962C8B-B14F-4D97-AF65-F5344CB8AC3E}">
        <p14:creationId xmlns:p14="http://schemas.microsoft.com/office/powerpoint/2010/main" val="359755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dirty="0"/>
          </a:p>
        </p:txBody>
      </p:sp>
    </p:spTree>
    <p:extLst>
      <p:ext uri="{BB962C8B-B14F-4D97-AF65-F5344CB8AC3E}">
        <p14:creationId xmlns:p14="http://schemas.microsoft.com/office/powerpoint/2010/main" val="17095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5/9/2022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5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4B53A7-3209-46A6-9454-F38EAC8F11E7}" type="datetimeFigureOut">
              <a:rPr lang="en-US" smtClean="0"/>
              <a:pPr/>
              <a:t>5/9/2022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7CE633F-9882-4A5C-83A2-1109D0C73261}"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18995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18.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image" Target="../media/image6.sv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5.png"/><Relationship Id="rId5" Type="http://schemas.openxmlformats.org/officeDocument/2006/relationships/diagramColors" Target="../diagrams/colors2.xml"/><Relationship Id="rId10" Type="http://schemas.openxmlformats.org/officeDocument/2006/relationships/image" Target="../media/image14.svg"/><Relationship Id="rId4" Type="http://schemas.openxmlformats.org/officeDocument/2006/relationships/diagramQuickStyle" Target="../diagrams/quickStyle2.xml"/><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7457AE4-F716-7247-1471-CE8159C9B8C5}"/>
              </a:ext>
            </a:extLst>
          </p:cNvPr>
          <p:cNvSpPr>
            <a:spLocks noGrp="1"/>
          </p:cNvSpPr>
          <p:nvPr>
            <p:ph type="ctrTitle"/>
          </p:nvPr>
        </p:nvSpPr>
        <p:spPr>
          <a:xfrm>
            <a:off x="4713224" y="1105351"/>
            <a:ext cx="6353967" cy="3023981"/>
          </a:xfrm>
        </p:spPr>
        <p:txBody>
          <a:bodyPr anchor="b">
            <a:normAutofit/>
          </a:bodyPr>
          <a:lstStyle/>
          <a:p>
            <a:pPr algn="l"/>
            <a:r>
              <a:rPr lang="cs-CZ" sz="4800" dirty="0">
                <a:solidFill>
                  <a:srgbClr val="FFFFFF"/>
                </a:solidFill>
              </a:rPr>
              <a:t>La Romance en do </a:t>
            </a:r>
            <a:r>
              <a:rPr lang="cs-CZ" sz="4800" dirty="0" err="1">
                <a:solidFill>
                  <a:srgbClr val="FFFFFF"/>
                </a:solidFill>
              </a:rPr>
              <a:t>mineur</a:t>
            </a:r>
            <a:r>
              <a:rPr lang="cs-CZ" sz="4800" dirty="0">
                <a:solidFill>
                  <a:srgbClr val="FFFFFF"/>
                </a:solidFill>
              </a:rPr>
              <a:t> de </a:t>
            </a:r>
            <a:r>
              <a:rPr lang="cs-CZ" sz="4800" dirty="0" err="1">
                <a:solidFill>
                  <a:srgbClr val="FFFFFF"/>
                </a:solidFill>
              </a:rPr>
              <a:t>Maître</a:t>
            </a:r>
            <a:r>
              <a:rPr lang="cs-CZ" sz="4800" dirty="0">
                <a:solidFill>
                  <a:srgbClr val="FFFFFF"/>
                </a:solidFill>
              </a:rPr>
              <a:t> Clo</a:t>
            </a:r>
            <a:endParaRPr lang="fr-FR" sz="4800" dirty="0">
              <a:solidFill>
                <a:srgbClr val="FFFFFF"/>
              </a:solidFill>
            </a:endParaRPr>
          </a:p>
        </p:txBody>
      </p:sp>
      <p:sp>
        <p:nvSpPr>
          <p:cNvPr id="3" name="Sous-titre 2">
            <a:extLst>
              <a:ext uri="{FF2B5EF4-FFF2-40B4-BE49-F238E27FC236}">
                <a16:creationId xmlns:a16="http://schemas.microsoft.com/office/drawing/2014/main" id="{B5DEB18F-EB2F-8200-8001-19BCC33D2BE5}"/>
              </a:ext>
            </a:extLst>
          </p:cNvPr>
          <p:cNvSpPr>
            <a:spLocks noGrp="1"/>
          </p:cNvSpPr>
          <p:nvPr>
            <p:ph type="subTitle" idx="1"/>
          </p:nvPr>
        </p:nvSpPr>
        <p:spPr>
          <a:xfrm>
            <a:off x="4713224" y="4297556"/>
            <a:ext cx="6353968" cy="1433391"/>
          </a:xfrm>
        </p:spPr>
        <p:txBody>
          <a:bodyPr anchor="t">
            <a:normAutofit/>
          </a:bodyPr>
          <a:lstStyle/>
          <a:p>
            <a:r>
              <a:rPr lang="cs-CZ" sz="2400" dirty="0">
                <a:solidFill>
                  <a:srgbClr val="FFFFFF"/>
                </a:solidFill>
              </a:rPr>
              <a:t>Gérard </a:t>
            </a:r>
            <a:r>
              <a:rPr lang="cs-CZ" sz="2400" dirty="0" err="1">
                <a:solidFill>
                  <a:srgbClr val="FFFFFF"/>
                </a:solidFill>
              </a:rPr>
              <a:t>Étienne</a:t>
            </a:r>
            <a:endParaRPr lang="fr-FR" sz="2400" dirty="0">
              <a:solidFill>
                <a:srgbClr val="FFFFFF"/>
              </a:solidFill>
            </a:endParaRPr>
          </a:p>
        </p:txBody>
      </p:sp>
      <p:cxnSp>
        <p:nvCxnSpPr>
          <p:cNvPr id="9"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B52AC53-E5B5-CB8B-233E-2F611FD21CA8}"/>
              </a:ext>
            </a:extLst>
          </p:cNvPr>
          <p:cNvSpPr txBox="1"/>
          <p:nvPr/>
        </p:nvSpPr>
        <p:spPr>
          <a:xfrm>
            <a:off x="8734324" y="6329182"/>
            <a:ext cx="3318387" cy="369332"/>
          </a:xfrm>
          <a:prstGeom prst="rect">
            <a:avLst/>
          </a:prstGeom>
          <a:noFill/>
        </p:spPr>
        <p:txBody>
          <a:bodyPr wrap="square" rtlCol="0">
            <a:spAutoFit/>
          </a:bodyPr>
          <a:lstStyle/>
          <a:p>
            <a:r>
              <a:rPr lang="cs-CZ" dirty="0"/>
              <a:t>Veronika Jenáčková, 498806</a:t>
            </a:r>
            <a:endParaRPr lang="fr-FR" dirty="0"/>
          </a:p>
        </p:txBody>
      </p:sp>
    </p:spTree>
    <p:extLst>
      <p:ext uri="{BB962C8B-B14F-4D97-AF65-F5344CB8AC3E}">
        <p14:creationId xmlns:p14="http://schemas.microsoft.com/office/powerpoint/2010/main" val="313474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C25F80-7E4A-260B-B883-E7EBA854FA30}"/>
              </a:ext>
            </a:extLst>
          </p:cNvPr>
          <p:cNvSpPr>
            <a:spLocks noGrp="1"/>
          </p:cNvSpPr>
          <p:nvPr>
            <p:ph type="title"/>
          </p:nvPr>
        </p:nvSpPr>
        <p:spPr>
          <a:xfrm>
            <a:off x="1024129" y="585216"/>
            <a:ext cx="10286296" cy="1499616"/>
          </a:xfrm>
        </p:spPr>
        <p:txBody>
          <a:bodyPr>
            <a:normAutofit/>
          </a:bodyPr>
          <a:lstStyle/>
          <a:p>
            <a:r>
              <a:rPr lang="fr-FR" dirty="0"/>
              <a:t>Modèle du récit fantastique – 3) tentation</a:t>
            </a:r>
          </a:p>
        </p:txBody>
      </p:sp>
      <p:sp>
        <p:nvSpPr>
          <p:cNvPr id="3" name="Espace réservé du contenu 2">
            <a:extLst>
              <a:ext uri="{FF2B5EF4-FFF2-40B4-BE49-F238E27FC236}">
                <a16:creationId xmlns:a16="http://schemas.microsoft.com/office/drawing/2014/main" id="{336C7931-00BB-68DE-3FBF-7EC4B615FCFA}"/>
              </a:ext>
            </a:extLst>
          </p:cNvPr>
          <p:cNvSpPr>
            <a:spLocks noGrp="1"/>
          </p:cNvSpPr>
          <p:nvPr>
            <p:ph idx="1"/>
          </p:nvPr>
        </p:nvSpPr>
        <p:spPr>
          <a:xfrm>
            <a:off x="640079" y="2286000"/>
            <a:ext cx="5384645" cy="2923661"/>
          </a:xfrm>
        </p:spPr>
        <p:style>
          <a:lnRef idx="3">
            <a:schemeClr val="lt1"/>
          </a:lnRef>
          <a:fillRef idx="1">
            <a:schemeClr val="accent1"/>
          </a:fillRef>
          <a:effectRef idx="1">
            <a:schemeClr val="accent1"/>
          </a:effectRef>
          <a:fontRef idx="minor">
            <a:schemeClr val="lt1"/>
          </a:fontRef>
        </p:style>
        <p:txBody>
          <a:bodyPr>
            <a:normAutofit/>
          </a:bodyPr>
          <a:lstStyle/>
          <a:p>
            <a:r>
              <a:rPr lang="cs-CZ" sz="2400" dirty="0"/>
              <a:t>- </a:t>
            </a:r>
            <a:r>
              <a:rPr lang="fr-FR" sz="2400" dirty="0"/>
              <a:t>Maître </a:t>
            </a:r>
            <a:r>
              <a:rPr lang="fr-FR" sz="2400" dirty="0" err="1"/>
              <a:t>Clo</a:t>
            </a:r>
            <a:r>
              <a:rPr lang="fr-FR" sz="2400" dirty="0"/>
              <a:t> commence à s‘intéresser à la femme mystérieuse  - volonté à posséder</a:t>
            </a:r>
          </a:p>
          <a:p>
            <a:endParaRPr lang="cs-CZ" sz="2400" dirty="0"/>
          </a:p>
          <a:p>
            <a:pPr algn="ctr"/>
            <a:r>
              <a:rPr lang="cs-CZ" sz="2000" dirty="0"/>
              <a:t> </a:t>
            </a:r>
            <a:r>
              <a:rPr lang="cs-CZ" sz="2000" i="1" dirty="0"/>
              <a:t>„</a:t>
            </a:r>
            <a:r>
              <a:rPr lang="fr-FR" sz="2000" i="1" dirty="0"/>
              <a:t>Maître </a:t>
            </a:r>
            <a:r>
              <a:rPr lang="fr-FR" sz="2000" i="1" dirty="0" err="1"/>
              <a:t>Clo</a:t>
            </a:r>
            <a:r>
              <a:rPr lang="fr-FR" sz="2000" i="1" dirty="0"/>
              <a:t> n‘arrive pas à se détacher de la fenêtre. Tout à l‘heure, demain, dans un mois l‘inévitable se produira : aller à la rencontre d‘une femme continuellement à ses trousses, qui lui colle à l‘esprit comme une pieuvre.“ </a:t>
            </a:r>
            <a:r>
              <a:rPr lang="fr-FR" sz="2000" dirty="0"/>
              <a:t>(pp. 12-</a:t>
            </a:r>
            <a:r>
              <a:rPr lang="cs-CZ" sz="2000" dirty="0"/>
              <a:t>13)</a:t>
            </a:r>
          </a:p>
          <a:p>
            <a:endParaRPr lang="fr-FR" dirty="0"/>
          </a:p>
        </p:txBody>
      </p:sp>
      <p:pic>
        <p:nvPicPr>
          <p:cNvPr id="7" name="Image 6" descr="Une image contenant texte, homme, cuivre, personne&#10;&#10;Description générée automatiquement">
            <a:extLst>
              <a:ext uri="{FF2B5EF4-FFF2-40B4-BE49-F238E27FC236}">
                <a16:creationId xmlns:a16="http://schemas.microsoft.com/office/drawing/2014/main" id="{3931D6FB-6B58-AEB6-06F4-118D628FF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886" y="2213352"/>
            <a:ext cx="5455921" cy="3068955"/>
          </a:xfrm>
          <a:prstGeom prst="rect">
            <a:avLst/>
          </a:prstGeom>
        </p:spPr>
      </p:pic>
    </p:spTree>
    <p:extLst>
      <p:ext uri="{BB962C8B-B14F-4D97-AF65-F5344CB8AC3E}">
        <p14:creationId xmlns:p14="http://schemas.microsoft.com/office/powerpoint/2010/main" val="114654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248B3-E3B9-FDEB-6492-468D83BF20F6}"/>
              </a:ext>
            </a:extLst>
          </p:cNvPr>
          <p:cNvSpPr>
            <a:spLocks noGrp="1"/>
          </p:cNvSpPr>
          <p:nvPr>
            <p:ph type="title"/>
          </p:nvPr>
        </p:nvSpPr>
        <p:spPr/>
        <p:txBody>
          <a:bodyPr/>
          <a:lstStyle/>
          <a:p>
            <a:r>
              <a:rPr lang="fr-FR" dirty="0"/>
              <a:t>Modèle du r. f. – 4) doute</a:t>
            </a:r>
          </a:p>
        </p:txBody>
      </p:sp>
      <p:sp>
        <p:nvSpPr>
          <p:cNvPr id="3" name="Espace réservé du contenu 2">
            <a:extLst>
              <a:ext uri="{FF2B5EF4-FFF2-40B4-BE49-F238E27FC236}">
                <a16:creationId xmlns:a16="http://schemas.microsoft.com/office/drawing/2014/main" id="{09AFFEC0-3F2F-1D54-6F14-E259DB2EAD5E}"/>
              </a:ext>
            </a:extLst>
          </p:cNvPr>
          <p:cNvSpPr>
            <a:spLocks noGrp="1"/>
          </p:cNvSpPr>
          <p:nvPr>
            <p:ph idx="1"/>
          </p:nvPr>
        </p:nvSpPr>
        <p:spPr>
          <a:xfrm>
            <a:off x="1024128" y="2286000"/>
            <a:ext cx="9720071" cy="1278835"/>
          </a:xfrm>
        </p:spPr>
        <p:style>
          <a:lnRef idx="2">
            <a:schemeClr val="accent1">
              <a:shade val="50000"/>
            </a:schemeClr>
          </a:lnRef>
          <a:fillRef idx="1">
            <a:schemeClr val="accent1"/>
          </a:fillRef>
          <a:effectRef idx="0">
            <a:schemeClr val="accent1"/>
          </a:effectRef>
          <a:fontRef idx="minor">
            <a:schemeClr val="lt1"/>
          </a:fontRef>
        </p:style>
        <p:txBody>
          <a:bodyPr/>
          <a:lstStyle/>
          <a:p>
            <a:r>
              <a:rPr lang="cs-CZ" i="1" dirty="0"/>
              <a:t>„</a:t>
            </a:r>
            <a:r>
              <a:rPr lang="fr-FR" i="1" dirty="0"/>
              <a:t>On dirait qu‘il vient tout à coup de se réveiller. Non. Il se rend plutôt compte qu‘il nage entre deux réalité, que ces deux réalités charpentent son existence. Bien sûr, la déesse, pense-t-il, peut être un produit de l‘imagination.“ </a:t>
            </a:r>
            <a:r>
              <a:rPr lang="cs-CZ" dirty="0"/>
              <a:t>(p. 64)</a:t>
            </a:r>
            <a:endParaRPr lang="fr-FR" dirty="0"/>
          </a:p>
        </p:txBody>
      </p:sp>
    </p:spTree>
    <p:extLst>
      <p:ext uri="{BB962C8B-B14F-4D97-AF65-F5344CB8AC3E}">
        <p14:creationId xmlns:p14="http://schemas.microsoft.com/office/powerpoint/2010/main" val="278935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C4CDB-0EEA-9D46-1DBC-5C6A40705E55}"/>
              </a:ext>
            </a:extLst>
          </p:cNvPr>
          <p:cNvSpPr>
            <a:spLocks noGrp="1"/>
          </p:cNvSpPr>
          <p:nvPr>
            <p:ph type="title"/>
          </p:nvPr>
        </p:nvSpPr>
        <p:spPr>
          <a:xfrm>
            <a:off x="914400" y="585216"/>
            <a:ext cx="10691446" cy="1499616"/>
          </a:xfrm>
        </p:spPr>
        <p:txBody>
          <a:bodyPr>
            <a:normAutofit/>
          </a:bodyPr>
          <a:lstStyle/>
          <a:p>
            <a:r>
              <a:rPr lang="fr-FR" sz="4800" dirty="0"/>
              <a:t>Modèle du r. f. – 5) affirmation du fantastique</a:t>
            </a:r>
          </a:p>
        </p:txBody>
      </p:sp>
      <p:sp>
        <p:nvSpPr>
          <p:cNvPr id="3" name="Espace réservé du contenu 2">
            <a:extLst>
              <a:ext uri="{FF2B5EF4-FFF2-40B4-BE49-F238E27FC236}">
                <a16:creationId xmlns:a16="http://schemas.microsoft.com/office/drawing/2014/main" id="{77B9E26A-59BE-A03B-EDF5-86230966D98D}"/>
              </a:ext>
            </a:extLst>
          </p:cNvPr>
          <p:cNvSpPr>
            <a:spLocks noGrp="1"/>
          </p:cNvSpPr>
          <p:nvPr>
            <p:ph idx="1"/>
          </p:nvPr>
        </p:nvSpPr>
        <p:spPr>
          <a:xfrm>
            <a:off x="914400" y="2084832"/>
            <a:ext cx="9720071" cy="3020289"/>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cs-CZ" dirty="0"/>
              <a:t>- </a:t>
            </a:r>
            <a:r>
              <a:rPr lang="fr-FR" sz="2600" dirty="0"/>
              <a:t>quand les signes de la femme se répètent – clins d‘</a:t>
            </a:r>
            <a:r>
              <a:rPr lang="fr-FR" sz="2600" dirty="0" err="1"/>
              <a:t>oeil</a:t>
            </a:r>
            <a:r>
              <a:rPr lang="fr-FR" sz="2600" dirty="0"/>
              <a:t>, regards, sourire </a:t>
            </a:r>
            <a:endParaRPr lang="cs-CZ" sz="2600" dirty="0"/>
          </a:p>
          <a:p>
            <a:r>
              <a:rPr lang="cs-CZ" sz="2400" dirty="0"/>
              <a:t>- </a:t>
            </a:r>
            <a:r>
              <a:rPr lang="fr-FR" sz="2600" dirty="0"/>
              <a:t>dialogue (à distance dans un langue surréel) avec Nicole Desmarais</a:t>
            </a:r>
          </a:p>
          <a:p>
            <a:endParaRPr lang="cs-CZ" sz="2400" dirty="0"/>
          </a:p>
          <a:p>
            <a:pPr algn="ctr"/>
            <a:r>
              <a:rPr lang="fr-FR" sz="2000" i="1" dirty="0"/>
              <a:t>„</a:t>
            </a:r>
            <a:r>
              <a:rPr lang="fr-FR" sz="2400" i="1" dirty="0"/>
              <a:t>Il sait qu‘il ne rêve pas, que la femme blonde qui le nargue, c‘est bien maîtresse </a:t>
            </a:r>
            <a:r>
              <a:rPr lang="fr-FR" sz="2400" i="1" dirty="0" err="1"/>
              <a:t>Erzulie</a:t>
            </a:r>
            <a:r>
              <a:rPr lang="fr-FR" sz="2400" i="1" dirty="0"/>
              <a:t>, déesse dans le panthéon vaudou, celle qu‘il a bien </a:t>
            </a:r>
            <a:r>
              <a:rPr lang="fr-FR" sz="2400" i="1" dirty="0" err="1"/>
              <a:t>époussé</a:t>
            </a:r>
            <a:r>
              <a:rPr lang="fr-FR" sz="2400" i="1" dirty="0"/>
              <a:t> dans son pays. Parce que la déesse portées dans son </a:t>
            </a:r>
            <a:r>
              <a:rPr lang="fr-FR" sz="2400" i="1" dirty="0" err="1"/>
              <a:t>coeur</a:t>
            </a:r>
            <a:r>
              <a:rPr lang="fr-FR" sz="2400" i="1" dirty="0"/>
              <a:t>, dans ses rêves, sous les mares de la conscience nébuleuse, a pris la forme de la femme blanche </a:t>
            </a:r>
            <a:r>
              <a:rPr lang="fr-FR" sz="2400" i="1" dirty="0" err="1"/>
              <a:t>apercue</a:t>
            </a:r>
            <a:r>
              <a:rPr lang="fr-FR" sz="2400" i="1" dirty="0"/>
              <a:t> à la fenêtre de son appartement dès le premier matin de son débarquement dans la ville.“ </a:t>
            </a:r>
            <a:r>
              <a:rPr lang="fr-FR" sz="2400" dirty="0"/>
              <a:t>(p. 118)</a:t>
            </a:r>
            <a:endParaRPr lang="fr-FR" sz="2400" i="1" dirty="0"/>
          </a:p>
        </p:txBody>
      </p:sp>
      <p:pic>
        <p:nvPicPr>
          <p:cNvPr id="5" name="Graphique 4" descr="Bulle de discussion contour">
            <a:extLst>
              <a:ext uri="{FF2B5EF4-FFF2-40B4-BE49-F238E27FC236}">
                <a16:creationId xmlns:a16="http://schemas.microsoft.com/office/drawing/2014/main" id="{ABEDB8BB-961A-6D09-029F-BE1A05F826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0951" y="5250900"/>
            <a:ext cx="583571" cy="583571"/>
          </a:xfrm>
          <a:prstGeom prst="rect">
            <a:avLst/>
          </a:prstGeom>
        </p:spPr>
      </p:pic>
      <p:pic>
        <p:nvPicPr>
          <p:cNvPr id="7" name="Graphique 6" descr="Bulle de discussion avec un remplissage uni">
            <a:extLst>
              <a:ext uri="{FF2B5EF4-FFF2-40B4-BE49-F238E27FC236}">
                <a16:creationId xmlns:a16="http://schemas.microsoft.com/office/drawing/2014/main" id="{86D2FBC3-1204-F3B8-D0E2-05D16DE22F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6444" y="5250900"/>
            <a:ext cx="552826" cy="552826"/>
          </a:xfrm>
          <a:prstGeom prst="rect">
            <a:avLst/>
          </a:prstGeom>
        </p:spPr>
      </p:pic>
      <p:pic>
        <p:nvPicPr>
          <p:cNvPr id="9" name="Graphique 8" descr="Couronne d'utilisateur féminine contour">
            <a:extLst>
              <a:ext uri="{FF2B5EF4-FFF2-40B4-BE49-F238E27FC236}">
                <a16:creationId xmlns:a16="http://schemas.microsoft.com/office/drawing/2014/main" id="{93E80FD2-59DD-30DD-BADB-EF2B4FDF22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9214" y="5810308"/>
            <a:ext cx="972685" cy="972685"/>
          </a:xfrm>
          <a:prstGeom prst="rect">
            <a:avLst/>
          </a:prstGeom>
        </p:spPr>
      </p:pic>
      <p:pic>
        <p:nvPicPr>
          <p:cNvPr id="11" name="Graphique 10" descr="Homme avec un remplissage uni">
            <a:extLst>
              <a:ext uri="{FF2B5EF4-FFF2-40B4-BE49-F238E27FC236}">
                <a16:creationId xmlns:a16="http://schemas.microsoft.com/office/drawing/2014/main" id="{CB5B64DE-E408-7B0D-41CD-7122108CFB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03781" y="5949505"/>
            <a:ext cx="798167" cy="798167"/>
          </a:xfrm>
          <a:prstGeom prst="rect">
            <a:avLst/>
          </a:prstGeom>
        </p:spPr>
      </p:pic>
    </p:spTree>
    <p:extLst>
      <p:ext uri="{BB962C8B-B14F-4D97-AF65-F5344CB8AC3E}">
        <p14:creationId xmlns:p14="http://schemas.microsoft.com/office/powerpoint/2010/main" val="191010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7A77F8-1A67-BCEB-DF83-A858C1ABB24D}"/>
              </a:ext>
            </a:extLst>
          </p:cNvPr>
          <p:cNvSpPr>
            <a:spLocks noGrp="1"/>
          </p:cNvSpPr>
          <p:nvPr>
            <p:ph type="title"/>
          </p:nvPr>
        </p:nvSpPr>
        <p:spPr/>
        <p:txBody>
          <a:bodyPr/>
          <a:lstStyle/>
          <a:p>
            <a:r>
              <a:rPr lang="fr-FR" dirty="0"/>
              <a:t>Modèle du r. f. – 6) lutte</a:t>
            </a:r>
          </a:p>
        </p:txBody>
      </p:sp>
      <p:sp>
        <p:nvSpPr>
          <p:cNvPr id="3" name="Espace réservé du contenu 2">
            <a:extLst>
              <a:ext uri="{FF2B5EF4-FFF2-40B4-BE49-F238E27FC236}">
                <a16:creationId xmlns:a16="http://schemas.microsoft.com/office/drawing/2014/main" id="{5DF2D230-ED3F-9B3D-7D09-DA52775BB337}"/>
              </a:ext>
            </a:extLst>
          </p:cNvPr>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cs-CZ" dirty="0"/>
              <a:t>- </a:t>
            </a:r>
            <a:r>
              <a:rPr lang="fr-FR" sz="2400" dirty="0"/>
              <a:t>Adrienne consulte le guérisseur de l‘âme, docteur Hillel afin d‘aider Maître </a:t>
            </a:r>
            <a:r>
              <a:rPr lang="fr-FR" sz="2400" dirty="0" err="1"/>
              <a:t>Clo</a:t>
            </a:r>
            <a:r>
              <a:rPr lang="fr-FR" sz="2400" dirty="0"/>
              <a:t> : recherche des moyens pour supprimer le fantastique </a:t>
            </a:r>
          </a:p>
          <a:p>
            <a:r>
              <a:rPr lang="cs-CZ" sz="2000" i="1" dirty="0"/>
              <a:t>„</a:t>
            </a:r>
            <a:r>
              <a:rPr lang="fr-FR" sz="2000" i="1" dirty="0"/>
              <a:t>Le docteur n‘arrive pas à cacher l‘émotion produite par les </a:t>
            </a:r>
            <a:r>
              <a:rPr lang="fr-FR" sz="2000" i="1" dirty="0" err="1"/>
              <a:t>aveaux</a:t>
            </a:r>
            <a:r>
              <a:rPr lang="fr-FR" sz="2000" i="1" dirty="0"/>
              <a:t> d‘Adrienne. Pour la première fois, depuis qu‘il pratique la médecine, il se trouve devant un cas dont la complexité dépasse les paramètres de sa science.“ </a:t>
            </a:r>
            <a:r>
              <a:rPr lang="fr-FR" sz="2000" dirty="0"/>
              <a:t>(p. </a:t>
            </a:r>
            <a:r>
              <a:rPr lang="cs-CZ" sz="2000" dirty="0"/>
              <a:t>96)</a:t>
            </a:r>
          </a:p>
          <a:p>
            <a:endParaRPr lang="cs-CZ" sz="2000" i="1" dirty="0"/>
          </a:p>
          <a:p>
            <a:r>
              <a:rPr lang="fr-FR" sz="2000" i="1" dirty="0"/>
              <a:t>- </a:t>
            </a:r>
            <a:r>
              <a:rPr lang="fr-FR" sz="2400" dirty="0"/>
              <a:t>lutte spirituelle de Maître </a:t>
            </a:r>
            <a:r>
              <a:rPr lang="fr-FR" sz="2400" dirty="0" err="1"/>
              <a:t>Clo</a:t>
            </a:r>
            <a:r>
              <a:rPr lang="fr-FR" sz="2400" dirty="0"/>
              <a:t> à l‘hôpital – il cauchemarde</a:t>
            </a:r>
          </a:p>
          <a:p>
            <a:r>
              <a:rPr lang="fr-FR" sz="2000" i="1" dirty="0"/>
              <a:t>„Alors, l‘avocat se met à </a:t>
            </a:r>
            <a:r>
              <a:rPr lang="fr-FR" sz="2000" i="1" dirty="0" err="1"/>
              <a:t>courrir</a:t>
            </a:r>
            <a:r>
              <a:rPr lang="fr-FR" sz="2000" i="1" dirty="0"/>
              <a:t> et la foule derrière lui. Au loi, la silhouette de la femme blonde, la maîtresse </a:t>
            </a:r>
            <a:r>
              <a:rPr lang="fr-FR" sz="2000" i="1" dirty="0" err="1"/>
              <a:t>Erzulie</a:t>
            </a:r>
            <a:r>
              <a:rPr lang="fr-FR" sz="2000" i="1" dirty="0"/>
              <a:t>, envahit l‘espace de la rue </a:t>
            </a:r>
            <a:r>
              <a:rPr lang="fr-FR" sz="2000" i="1" dirty="0" err="1"/>
              <a:t>Larivière</a:t>
            </a:r>
            <a:r>
              <a:rPr lang="fr-FR" sz="2000" i="1" dirty="0"/>
              <a:t>. </a:t>
            </a:r>
            <a:r>
              <a:rPr lang="fr-FR" sz="2000" dirty="0"/>
              <a:t>[…] </a:t>
            </a:r>
            <a:r>
              <a:rPr lang="fr-FR" sz="2000" i="1" dirty="0"/>
              <a:t>Noyés de pleurs, ses yeux parviennent difficilement à reconnaître deux silhouettes figées au bord de son lit dans une chambre d‘hôpital.“ </a:t>
            </a:r>
            <a:r>
              <a:rPr lang="fr-FR" sz="2000" dirty="0"/>
              <a:t>(pp. 192-193)</a:t>
            </a:r>
            <a:endParaRPr lang="fr-FR" sz="2000" i="1" dirty="0"/>
          </a:p>
          <a:p>
            <a:endParaRPr lang="fr-FR" sz="2000" i="1" dirty="0"/>
          </a:p>
        </p:txBody>
      </p:sp>
    </p:spTree>
    <p:extLst>
      <p:ext uri="{BB962C8B-B14F-4D97-AF65-F5344CB8AC3E}">
        <p14:creationId xmlns:p14="http://schemas.microsoft.com/office/powerpoint/2010/main" val="353216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CF3C34-9174-C251-E1D1-58C84D01D4B8}"/>
              </a:ext>
            </a:extLst>
          </p:cNvPr>
          <p:cNvSpPr>
            <a:spLocks noGrp="1"/>
          </p:cNvSpPr>
          <p:nvPr>
            <p:ph type="title"/>
          </p:nvPr>
        </p:nvSpPr>
        <p:spPr/>
        <p:txBody>
          <a:bodyPr/>
          <a:lstStyle/>
          <a:p>
            <a:r>
              <a:rPr lang="fr-FR" dirty="0"/>
              <a:t>Modèle du r. f. – 7) explication </a:t>
            </a:r>
          </a:p>
        </p:txBody>
      </p:sp>
      <p:sp>
        <p:nvSpPr>
          <p:cNvPr id="3" name="Espace réservé du contenu 2">
            <a:extLst>
              <a:ext uri="{FF2B5EF4-FFF2-40B4-BE49-F238E27FC236}">
                <a16:creationId xmlns:a16="http://schemas.microsoft.com/office/drawing/2014/main" id="{7B9A57EE-F050-B77A-06A6-D93A07E79C21}"/>
              </a:ext>
            </a:extLst>
          </p:cNvPr>
          <p:cNvSpPr>
            <a:spLocks noGrp="1"/>
          </p:cNvSpPr>
          <p:nvPr>
            <p:ph idx="1"/>
          </p:nvPr>
        </p:nvSpPr>
        <p:spPr>
          <a:xfrm>
            <a:off x="851850" y="2442641"/>
            <a:ext cx="9720072" cy="330880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cs-CZ" sz="2400" dirty="0"/>
              <a:t>- </a:t>
            </a:r>
            <a:r>
              <a:rPr lang="fr-FR" sz="2400" dirty="0"/>
              <a:t>cette fonction y manque </a:t>
            </a:r>
          </a:p>
          <a:p>
            <a:r>
              <a:rPr lang="fr-FR" sz="2400" dirty="0"/>
              <a:t>- le fantastique n‘est pas tout à fait expliqué, l‘auteur ne visait pas à le soumettre aux lois rationnels</a:t>
            </a:r>
          </a:p>
          <a:p>
            <a:r>
              <a:rPr lang="fr-FR" sz="2400" dirty="0"/>
              <a:t>- fantastique est accepté comme un élément culturelle des </a:t>
            </a:r>
            <a:r>
              <a:rPr lang="fr-FR" sz="2400" dirty="0" err="1"/>
              <a:t>Haitiens</a:t>
            </a:r>
            <a:r>
              <a:rPr lang="fr-FR" sz="2400" dirty="0"/>
              <a:t> qui pratiquent le vaudou (Maître </a:t>
            </a:r>
            <a:r>
              <a:rPr lang="fr-FR" sz="2400" dirty="0" err="1"/>
              <a:t>Clo</a:t>
            </a:r>
            <a:r>
              <a:rPr lang="fr-FR" sz="2400" dirty="0"/>
              <a:t>) </a:t>
            </a:r>
          </a:p>
          <a:p>
            <a:r>
              <a:rPr lang="fr-FR" sz="2400" dirty="0"/>
              <a:t>- il ne faut pas expliquer le fantastique, il faut renverser ses obstacles et ainsi parvenir à l‘élévation de son esprit</a:t>
            </a:r>
          </a:p>
        </p:txBody>
      </p:sp>
    </p:spTree>
    <p:extLst>
      <p:ext uri="{BB962C8B-B14F-4D97-AF65-F5344CB8AC3E}">
        <p14:creationId xmlns:p14="http://schemas.microsoft.com/office/powerpoint/2010/main" val="35078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08095F6-81B6-4CB6-9CEC-A13459786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9">
            <a:extLst>
              <a:ext uri="{FF2B5EF4-FFF2-40B4-BE49-F238E27FC236}">
                <a16:creationId xmlns:a16="http://schemas.microsoft.com/office/drawing/2014/main" id="{1DEBD564-69CC-4504-9777-CBEDBBEA9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BF8B7838-BC97-4EE2-B5A2-16FBE45099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3BB9978-B8F5-4036-9EC7-9EF9E193B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descr="Hôpital contour">
            <a:extLst>
              <a:ext uri="{FF2B5EF4-FFF2-40B4-BE49-F238E27FC236}">
                <a16:creationId xmlns:a16="http://schemas.microsoft.com/office/drawing/2014/main" id="{9501845F-0662-13C3-BAD8-6B90C1E531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8111" y="640080"/>
            <a:ext cx="3931920" cy="3931920"/>
          </a:xfrm>
          <a:prstGeom prst="rect">
            <a:avLst/>
          </a:prstGeom>
        </p:spPr>
      </p:pic>
      <p:pic>
        <p:nvPicPr>
          <p:cNvPr id="5" name="Graphique 4" descr="Papillon avec un remplissage uni">
            <a:extLst>
              <a:ext uri="{FF2B5EF4-FFF2-40B4-BE49-F238E27FC236}">
                <a16:creationId xmlns:a16="http://schemas.microsoft.com/office/drawing/2014/main" id="{4E74FA17-EF9B-198D-D3EB-5A3ABED78C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45492">
            <a:off x="7728919" y="492662"/>
            <a:ext cx="2917086" cy="2917086"/>
          </a:xfrm>
          <a:prstGeom prst="rect">
            <a:avLst/>
          </a:prstGeom>
        </p:spPr>
      </p:pic>
      <p:sp>
        <p:nvSpPr>
          <p:cNvPr id="33" name="Rectangle 32">
            <a:extLst>
              <a:ext uri="{FF2B5EF4-FFF2-40B4-BE49-F238E27FC236}">
                <a16:creationId xmlns:a16="http://schemas.microsoft.com/office/drawing/2014/main" id="{148CE760-B432-49D3-9745-C6B62964E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5" y="4676775"/>
            <a:ext cx="10917644" cy="1546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E80E51-48DD-D421-5B2F-2A7B762F680A}"/>
              </a:ext>
            </a:extLst>
          </p:cNvPr>
          <p:cNvSpPr>
            <a:spLocks noGrp="1"/>
          </p:cNvSpPr>
          <p:nvPr>
            <p:ph type="title"/>
          </p:nvPr>
        </p:nvSpPr>
        <p:spPr>
          <a:xfrm>
            <a:off x="952500" y="4773068"/>
            <a:ext cx="7277100" cy="1354365"/>
          </a:xfrm>
        </p:spPr>
        <p:txBody>
          <a:bodyPr vert="horz" lIns="91440" tIns="45720" rIns="91440" bIns="45720" rtlCol="0" anchor="ctr">
            <a:normAutofit/>
          </a:bodyPr>
          <a:lstStyle/>
          <a:p>
            <a:pPr algn="r"/>
            <a:r>
              <a:rPr lang="fr-FR" spc="200" dirty="0">
                <a:solidFill>
                  <a:srgbClr val="FFFFFF"/>
                </a:solidFill>
              </a:rPr>
              <a:t>Modèle</a:t>
            </a:r>
            <a:r>
              <a:rPr lang="en-US" spc="200" dirty="0">
                <a:solidFill>
                  <a:srgbClr val="FFFFFF"/>
                </a:solidFill>
              </a:rPr>
              <a:t> du r. f. – </a:t>
            </a:r>
            <a:r>
              <a:rPr lang="cs-CZ" spc="200" dirty="0">
                <a:solidFill>
                  <a:srgbClr val="FFFFFF"/>
                </a:solidFill>
              </a:rPr>
              <a:t>8</a:t>
            </a:r>
            <a:r>
              <a:rPr lang="en-US" spc="200" dirty="0">
                <a:solidFill>
                  <a:srgbClr val="FFFFFF"/>
                </a:solidFill>
              </a:rPr>
              <a:t>) </a:t>
            </a:r>
            <a:r>
              <a:rPr lang="fr-FR" spc="200" dirty="0">
                <a:solidFill>
                  <a:srgbClr val="FFFFFF"/>
                </a:solidFill>
              </a:rPr>
              <a:t>victoire</a:t>
            </a:r>
            <a:r>
              <a:rPr lang="en-US" spc="200" dirty="0">
                <a:solidFill>
                  <a:srgbClr val="FFFFFF"/>
                </a:solidFill>
              </a:rPr>
              <a:t> </a:t>
            </a:r>
          </a:p>
        </p:txBody>
      </p:sp>
      <p:sp>
        <p:nvSpPr>
          <p:cNvPr id="3" name="Espace réservé du contenu 2">
            <a:extLst>
              <a:ext uri="{FF2B5EF4-FFF2-40B4-BE49-F238E27FC236}">
                <a16:creationId xmlns:a16="http://schemas.microsoft.com/office/drawing/2014/main" id="{BD7FFF18-C096-E510-F9D1-ADB82CAA708D}"/>
              </a:ext>
            </a:extLst>
          </p:cNvPr>
          <p:cNvSpPr>
            <a:spLocks noGrp="1"/>
          </p:cNvSpPr>
          <p:nvPr>
            <p:ph idx="1"/>
          </p:nvPr>
        </p:nvSpPr>
        <p:spPr>
          <a:xfrm>
            <a:off x="8449619" y="4773068"/>
            <a:ext cx="3259542" cy="1354365"/>
          </a:xfrm>
        </p:spPr>
        <p:txBody>
          <a:bodyPr vert="horz" lIns="91440" tIns="45720" rIns="91440" bIns="45720" rtlCol="0" anchor="ctr">
            <a:normAutofit/>
          </a:bodyPr>
          <a:lstStyle/>
          <a:p>
            <a:pPr marL="0" indent="0">
              <a:lnSpc>
                <a:spcPct val="100000"/>
              </a:lnSpc>
              <a:spcBef>
                <a:spcPts val="0"/>
              </a:spcBef>
              <a:buNone/>
            </a:pPr>
            <a:r>
              <a:rPr lang="en-US" sz="2000" dirty="0">
                <a:solidFill>
                  <a:srgbClr val="FFFFFF"/>
                </a:solidFill>
              </a:rPr>
              <a:t>– papillon noir sort de la </a:t>
            </a:r>
            <a:r>
              <a:rPr lang="fr-FR" sz="2000" dirty="0" err="1">
                <a:solidFill>
                  <a:srgbClr val="FFFFFF"/>
                </a:solidFill>
              </a:rPr>
              <a:t>ch</a:t>
            </a:r>
            <a:r>
              <a:rPr lang="cs-CZ" sz="2000" dirty="0">
                <a:solidFill>
                  <a:srgbClr val="FFFFFF"/>
                </a:solidFill>
              </a:rPr>
              <a:t>a</a:t>
            </a:r>
            <a:r>
              <a:rPr lang="fr-FR" sz="2000" dirty="0">
                <a:solidFill>
                  <a:srgbClr val="FFFFFF"/>
                </a:solidFill>
              </a:rPr>
              <a:t>mb</a:t>
            </a:r>
            <a:r>
              <a:rPr lang="cs-CZ" sz="2000" dirty="0">
                <a:solidFill>
                  <a:srgbClr val="FFFFFF"/>
                </a:solidFill>
              </a:rPr>
              <a:t>r</a:t>
            </a:r>
            <a:r>
              <a:rPr lang="en-US" sz="2000" dirty="0">
                <a:solidFill>
                  <a:srgbClr val="FFFFFF"/>
                </a:solidFill>
              </a:rPr>
              <a:t>e d‘</a:t>
            </a:r>
            <a:r>
              <a:rPr lang="fr-FR" sz="2000" dirty="0">
                <a:solidFill>
                  <a:srgbClr val="FFFFFF"/>
                </a:solidFill>
              </a:rPr>
              <a:t>hôpital</a:t>
            </a:r>
            <a:r>
              <a:rPr lang="en-US" sz="2000" dirty="0">
                <a:solidFill>
                  <a:srgbClr val="FFFFFF"/>
                </a:solidFill>
              </a:rPr>
              <a:t> de Maître </a:t>
            </a:r>
            <a:r>
              <a:rPr lang="en-US" sz="2000" dirty="0" err="1">
                <a:solidFill>
                  <a:srgbClr val="FFFFFF"/>
                </a:solidFill>
              </a:rPr>
              <a:t>Clo</a:t>
            </a:r>
            <a:r>
              <a:rPr lang="en-US" sz="2000" dirty="0">
                <a:solidFill>
                  <a:srgbClr val="FFFFFF"/>
                </a:solidFill>
              </a:rPr>
              <a:t> </a:t>
            </a:r>
            <a:r>
              <a:rPr lang="en-US" sz="2000" dirty="0">
                <a:solidFill>
                  <a:srgbClr val="FFFFFF"/>
                </a:solidFill>
                <a:sym typeface="Wingdings" panose="05000000000000000000" pitchFamily="2" charset="2"/>
              </a:rPr>
              <a:t></a:t>
            </a:r>
            <a:r>
              <a:rPr lang="cs-CZ" sz="2000" dirty="0">
                <a:solidFill>
                  <a:srgbClr val="FFFFFF"/>
                </a:solidFill>
                <a:sym typeface="Wingdings" panose="05000000000000000000" pitchFamily="2" charset="2"/>
              </a:rPr>
              <a:t> </a:t>
            </a:r>
            <a:r>
              <a:rPr lang="en-US" sz="2000" dirty="0">
                <a:solidFill>
                  <a:srgbClr val="FFFFFF"/>
                </a:solidFill>
              </a:rPr>
              <a:t> </a:t>
            </a:r>
            <a:r>
              <a:rPr lang="fr-FR" sz="2000" dirty="0">
                <a:solidFill>
                  <a:srgbClr val="FFFFFF"/>
                </a:solidFill>
              </a:rPr>
              <a:t>le charme est </a:t>
            </a:r>
            <a:r>
              <a:rPr lang="en-US" sz="2000" dirty="0">
                <a:solidFill>
                  <a:srgbClr val="FFFFFF"/>
                </a:solidFill>
              </a:rPr>
              <a:t>rompu </a:t>
            </a:r>
          </a:p>
        </p:txBody>
      </p:sp>
      <p:cxnSp>
        <p:nvCxnSpPr>
          <p:cNvPr id="35" name="Straight Connector 34">
            <a:extLst>
              <a:ext uri="{FF2B5EF4-FFF2-40B4-BE49-F238E27FC236}">
                <a16:creationId xmlns:a16="http://schemas.microsoft.com/office/drawing/2014/main" id="{1ECD1D07-3963-4B18-8452-41F27AAD9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499305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44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CC07B32-2DE1-4A92-BAA9-5DCFDEF6A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9">
            <a:extLst>
              <a:ext uri="{FF2B5EF4-FFF2-40B4-BE49-F238E27FC236}">
                <a16:creationId xmlns:a16="http://schemas.microsoft.com/office/drawing/2014/main" id="{5275141D-4582-414D-81DB-7A2B47BB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F9954D2-3994-4E57-A489-6FC5AE45D0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906240-6E64-449D-55A4-8491EE2124D5}"/>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a:solidFill>
                  <a:srgbClr val="FFFFFF"/>
                </a:solidFill>
              </a:rPr>
              <a:t>Merci pour votre attention</a:t>
            </a:r>
          </a:p>
        </p:txBody>
      </p:sp>
      <p:cxnSp>
        <p:nvCxnSpPr>
          <p:cNvPr id="31" name="Straight Connector 30">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6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6958CE-80CF-4473-99F8-FBB695D1B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D3982E-C775-6941-4689-5E58BF01D85A}"/>
              </a:ext>
            </a:extLst>
          </p:cNvPr>
          <p:cNvSpPr>
            <a:spLocks noGrp="1"/>
          </p:cNvSpPr>
          <p:nvPr>
            <p:ph type="title"/>
          </p:nvPr>
        </p:nvSpPr>
        <p:spPr>
          <a:xfrm>
            <a:off x="643468" y="643467"/>
            <a:ext cx="3415612" cy="5571066"/>
          </a:xfrm>
        </p:spPr>
        <p:txBody>
          <a:bodyPr>
            <a:normAutofit/>
          </a:bodyPr>
          <a:lstStyle/>
          <a:p>
            <a:r>
              <a:rPr lang="cs-CZ">
                <a:solidFill>
                  <a:srgbClr val="FFFFFF"/>
                </a:solidFill>
              </a:rPr>
              <a:t>Table des matières </a:t>
            </a: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id="{2B9B7B7B-F100-F9A1-F2F9-FB4C602BB040}"/>
              </a:ext>
            </a:extLst>
          </p:cNvPr>
          <p:cNvGraphicFramePr>
            <a:graphicFrameLocks noGrp="1"/>
          </p:cNvGraphicFramePr>
          <p:nvPr>
            <p:ph idx="1"/>
            <p:extLst>
              <p:ext uri="{D42A27DB-BD31-4B8C-83A1-F6EECF244321}">
                <p14:modId xmlns:p14="http://schemas.microsoft.com/office/powerpoint/2010/main" val="353745627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que 5" descr="Homme avec un remplissage uni">
            <a:extLst>
              <a:ext uri="{FF2B5EF4-FFF2-40B4-BE49-F238E27FC236}">
                <a16:creationId xmlns:a16="http://schemas.microsoft.com/office/drawing/2014/main" id="{FFFA13C7-21A8-EDE2-85F5-310C0504C4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8953" y="1283677"/>
            <a:ext cx="914400" cy="914400"/>
          </a:xfrm>
          <a:prstGeom prst="rect">
            <a:avLst/>
          </a:prstGeom>
        </p:spPr>
      </p:pic>
      <p:pic>
        <p:nvPicPr>
          <p:cNvPr id="19" name="Graphique 18" descr="Création de récits avec un remplissage uni">
            <a:extLst>
              <a:ext uri="{FF2B5EF4-FFF2-40B4-BE49-F238E27FC236}">
                <a16:creationId xmlns:a16="http://schemas.microsoft.com/office/drawing/2014/main" id="{5C536BF1-5555-F5E9-510D-48B224428C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68597" y="2718582"/>
            <a:ext cx="914400" cy="914400"/>
          </a:xfrm>
          <a:prstGeom prst="rect">
            <a:avLst/>
          </a:prstGeom>
        </p:spPr>
      </p:pic>
      <p:pic>
        <p:nvPicPr>
          <p:cNvPr id="21" name="Graphique 20" descr="Fantôme avec un remplissage uni">
            <a:extLst>
              <a:ext uri="{FF2B5EF4-FFF2-40B4-BE49-F238E27FC236}">
                <a16:creationId xmlns:a16="http://schemas.microsoft.com/office/drawing/2014/main" id="{694F8661-E3D0-937B-8B69-38284969E47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57249" y="4575517"/>
            <a:ext cx="914400" cy="914400"/>
          </a:xfrm>
          <a:prstGeom prst="rect">
            <a:avLst/>
          </a:prstGeom>
        </p:spPr>
      </p:pic>
    </p:spTree>
    <p:extLst>
      <p:ext uri="{BB962C8B-B14F-4D97-AF65-F5344CB8AC3E}">
        <p14:creationId xmlns:p14="http://schemas.microsoft.com/office/powerpoint/2010/main" val="293313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BBBEEE-806C-4A90-8814-8CC055B2F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0F6F75-6E00-B628-9B53-E46E0123E644}"/>
              </a:ext>
            </a:extLst>
          </p:cNvPr>
          <p:cNvSpPr>
            <a:spLocks noGrp="1"/>
          </p:cNvSpPr>
          <p:nvPr>
            <p:ph type="title"/>
          </p:nvPr>
        </p:nvSpPr>
        <p:spPr>
          <a:xfrm>
            <a:off x="1024129" y="585216"/>
            <a:ext cx="4444418" cy="1499616"/>
          </a:xfrm>
        </p:spPr>
        <p:txBody>
          <a:bodyPr vert="horz" lIns="91440" tIns="45720" rIns="91440" bIns="45720" rtlCol="0">
            <a:normAutofit/>
          </a:bodyPr>
          <a:lstStyle/>
          <a:p>
            <a:r>
              <a:rPr lang="cs-CZ" b="1" i="0" kern="1200" cap="all" baseline="0" dirty="0">
                <a:solidFill>
                  <a:srgbClr val="FFFFFF"/>
                </a:solidFill>
                <a:latin typeface="+mj-lt"/>
                <a:ea typeface="+mj-ea"/>
                <a:cs typeface="+mj-cs"/>
              </a:rPr>
              <a:t>Gérard </a:t>
            </a:r>
            <a:r>
              <a:rPr lang="cs-CZ" b="1" i="0" kern="1200" cap="all" baseline="0" dirty="0" err="1">
                <a:solidFill>
                  <a:srgbClr val="FFFFFF"/>
                </a:solidFill>
                <a:latin typeface="+mj-lt"/>
                <a:ea typeface="+mj-ea"/>
                <a:cs typeface="+mj-cs"/>
              </a:rPr>
              <a:t>étienne</a:t>
            </a:r>
            <a:endParaRPr lang="en-US" b="1" i="0" kern="1200" cap="all" baseline="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00C808AD-1D78-4549-AAD3-A9C0603EB5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4D10204-B13E-40A1-6E95-82C5CED86236}"/>
              </a:ext>
            </a:extLst>
          </p:cNvPr>
          <p:cNvSpPr>
            <a:spLocks noGrp="1"/>
          </p:cNvSpPr>
          <p:nvPr>
            <p:ph idx="1"/>
          </p:nvPr>
        </p:nvSpPr>
        <p:spPr>
          <a:xfrm>
            <a:off x="1024129" y="2286000"/>
            <a:ext cx="3791711" cy="3931920"/>
          </a:xfrm>
        </p:spPr>
        <p:txBody>
          <a:bodyPr>
            <a:normAutofit/>
          </a:bodyPr>
          <a:lstStyle/>
          <a:p>
            <a:r>
              <a:rPr lang="cs-CZ" dirty="0">
                <a:solidFill>
                  <a:srgbClr val="FFFFFF"/>
                </a:solidFill>
              </a:rPr>
              <a:t>- </a:t>
            </a:r>
            <a:r>
              <a:rPr lang="cs-CZ" dirty="0" err="1">
                <a:solidFill>
                  <a:srgbClr val="FFFFFF"/>
                </a:solidFill>
              </a:rPr>
              <a:t>née</a:t>
            </a:r>
            <a:r>
              <a:rPr lang="cs-CZ" dirty="0">
                <a:solidFill>
                  <a:srgbClr val="FFFFFF"/>
                </a:solidFill>
              </a:rPr>
              <a:t> en 1936 en Haiti</a:t>
            </a:r>
          </a:p>
          <a:p>
            <a:r>
              <a:rPr lang="cs-CZ" dirty="0">
                <a:solidFill>
                  <a:srgbClr val="FFFFFF"/>
                </a:solidFill>
              </a:rPr>
              <a:t>- </a:t>
            </a:r>
            <a:r>
              <a:rPr lang="cs-CZ" dirty="0" err="1">
                <a:solidFill>
                  <a:srgbClr val="FFFFFF"/>
                </a:solidFill>
              </a:rPr>
              <a:t>mort</a:t>
            </a:r>
            <a:r>
              <a:rPr lang="cs-CZ" dirty="0">
                <a:solidFill>
                  <a:srgbClr val="FFFFFF"/>
                </a:solidFill>
              </a:rPr>
              <a:t> en 2008 au </a:t>
            </a:r>
            <a:r>
              <a:rPr lang="cs-CZ" dirty="0" err="1">
                <a:solidFill>
                  <a:srgbClr val="FFFFFF"/>
                </a:solidFill>
              </a:rPr>
              <a:t>Canada</a:t>
            </a:r>
            <a:r>
              <a:rPr lang="cs-CZ" dirty="0">
                <a:solidFill>
                  <a:srgbClr val="FFFFFF"/>
                </a:solidFill>
              </a:rPr>
              <a:t> </a:t>
            </a:r>
          </a:p>
          <a:p>
            <a:r>
              <a:rPr lang="cs-CZ" dirty="0">
                <a:solidFill>
                  <a:srgbClr val="FFFFFF"/>
                </a:solidFill>
              </a:rPr>
              <a:t>- 1964 – </a:t>
            </a:r>
            <a:r>
              <a:rPr lang="cs-CZ" dirty="0" err="1">
                <a:solidFill>
                  <a:srgbClr val="FFFFFF"/>
                </a:solidFill>
              </a:rPr>
              <a:t>s‘exile</a:t>
            </a:r>
            <a:r>
              <a:rPr lang="cs-CZ" dirty="0">
                <a:solidFill>
                  <a:srgbClr val="FFFFFF"/>
                </a:solidFill>
              </a:rPr>
              <a:t> au </a:t>
            </a:r>
            <a:r>
              <a:rPr lang="cs-CZ" dirty="0" err="1">
                <a:solidFill>
                  <a:srgbClr val="FFFFFF"/>
                </a:solidFill>
              </a:rPr>
              <a:t>Québec</a:t>
            </a:r>
            <a:endParaRPr lang="cs-CZ" dirty="0">
              <a:solidFill>
                <a:srgbClr val="FFFFFF"/>
              </a:solidFill>
            </a:endParaRPr>
          </a:p>
          <a:p>
            <a:r>
              <a:rPr lang="cs-CZ" dirty="0">
                <a:solidFill>
                  <a:srgbClr val="FFFFFF"/>
                </a:solidFill>
              </a:rPr>
              <a:t>- r</a:t>
            </a:r>
            <a:r>
              <a:rPr lang="fr-FR" dirty="0" err="1">
                <a:solidFill>
                  <a:srgbClr val="FFFFFF"/>
                </a:solidFill>
              </a:rPr>
              <a:t>omancier</a:t>
            </a:r>
            <a:r>
              <a:rPr lang="fr-FR" dirty="0">
                <a:solidFill>
                  <a:srgbClr val="FFFFFF"/>
                </a:solidFill>
              </a:rPr>
              <a:t>, linguiste, sémiologue, critique littéraire</a:t>
            </a:r>
            <a:endParaRPr lang="cs-CZ" dirty="0">
              <a:solidFill>
                <a:srgbClr val="FFFFFF"/>
              </a:solidFill>
            </a:endParaRPr>
          </a:p>
          <a:p>
            <a:r>
              <a:rPr lang="cs-CZ" dirty="0">
                <a:solidFill>
                  <a:srgbClr val="FFFFFF"/>
                </a:solidFill>
              </a:rPr>
              <a:t>- p</a:t>
            </a:r>
            <a:r>
              <a:rPr lang="fr-FR" dirty="0" err="1">
                <a:solidFill>
                  <a:srgbClr val="FFFFFF"/>
                </a:solidFill>
              </a:rPr>
              <a:t>rofesseur</a:t>
            </a:r>
            <a:r>
              <a:rPr lang="fr-FR" dirty="0">
                <a:solidFill>
                  <a:srgbClr val="FFFFFF"/>
                </a:solidFill>
              </a:rPr>
              <a:t> de linguistique et de journalisme à l‘université au Nouveau-Brunswick</a:t>
            </a:r>
            <a:endParaRPr lang="cs-CZ" dirty="0">
              <a:solidFill>
                <a:srgbClr val="FFFFFF"/>
              </a:solidFill>
            </a:endParaRPr>
          </a:p>
          <a:p>
            <a:endParaRPr lang="en-US" dirty="0">
              <a:solidFill>
                <a:srgbClr val="FFFFFF"/>
              </a:solidFill>
            </a:endParaRPr>
          </a:p>
        </p:txBody>
      </p:sp>
      <p:pic>
        <p:nvPicPr>
          <p:cNvPr id="5" name="Espace réservé du contenu 4">
            <a:extLst>
              <a:ext uri="{FF2B5EF4-FFF2-40B4-BE49-F238E27FC236}">
                <a16:creationId xmlns:a16="http://schemas.microsoft.com/office/drawing/2014/main" id="{ABF2793C-1550-4C97-8991-5B6B38D37F29}"/>
              </a:ext>
            </a:extLst>
          </p:cNvPr>
          <p:cNvPicPr>
            <a:picLocks noChangeAspect="1"/>
          </p:cNvPicPr>
          <p:nvPr/>
        </p:nvPicPr>
        <p:blipFill rotWithShape="1">
          <a:blip r:embed="rId2">
            <a:extLst>
              <a:ext uri="{28A0092B-C50C-407E-A947-70E740481C1C}">
                <a14:useLocalDpi xmlns:a14="http://schemas.microsoft.com/office/drawing/2010/main" val="0"/>
              </a:ext>
            </a:extLst>
          </a:blip>
          <a:srcRect r="-2" b="17444"/>
          <a:stretch/>
        </p:blipFill>
        <p:spPr>
          <a:xfrm>
            <a:off x="6096000" y="640080"/>
            <a:ext cx="5455921" cy="5577840"/>
          </a:xfrm>
          <a:prstGeom prst="rect">
            <a:avLst/>
          </a:prstGeom>
        </p:spPr>
      </p:pic>
    </p:spTree>
    <p:extLst>
      <p:ext uri="{BB962C8B-B14F-4D97-AF65-F5344CB8AC3E}">
        <p14:creationId xmlns:p14="http://schemas.microsoft.com/office/powerpoint/2010/main" val="3068867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07287DF-63B2-4B7A-8034-C6B8A1AD2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44ACDC3-D09B-AA18-6F25-9C9497B03BE0}"/>
              </a:ext>
            </a:extLst>
          </p:cNvPr>
          <p:cNvSpPr>
            <a:spLocks noGrp="1"/>
          </p:cNvSpPr>
          <p:nvPr>
            <p:ph type="title"/>
          </p:nvPr>
        </p:nvSpPr>
        <p:spPr>
          <a:xfrm>
            <a:off x="1024129" y="585216"/>
            <a:ext cx="3779085" cy="1499616"/>
          </a:xfrm>
        </p:spPr>
        <p:txBody>
          <a:bodyPr>
            <a:normAutofit/>
          </a:bodyPr>
          <a:lstStyle/>
          <a:p>
            <a:r>
              <a:rPr lang="fr-FR" dirty="0">
                <a:solidFill>
                  <a:srgbClr val="FFFFFF"/>
                </a:solidFill>
              </a:rPr>
              <a:t>thèmes</a:t>
            </a:r>
          </a:p>
        </p:txBody>
      </p:sp>
      <p:cxnSp>
        <p:nvCxnSpPr>
          <p:cNvPr id="21" name="Straight Connector 20">
            <a:extLst>
              <a:ext uri="{FF2B5EF4-FFF2-40B4-BE49-F238E27FC236}">
                <a16:creationId xmlns:a16="http://schemas.microsoft.com/office/drawing/2014/main" id="{A4A86DA6-9773-40FB-ABE6-7561E38F39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4AEB8BD-D874-BDD2-8278-7546476EC7DF}"/>
              </a:ext>
            </a:extLst>
          </p:cNvPr>
          <p:cNvSpPr>
            <a:spLocks noGrp="1"/>
          </p:cNvSpPr>
          <p:nvPr>
            <p:ph idx="1"/>
          </p:nvPr>
        </p:nvSpPr>
        <p:spPr>
          <a:xfrm>
            <a:off x="7" y="2505456"/>
            <a:ext cx="5468541" cy="3931920"/>
          </a:xfrm>
        </p:spPr>
        <p:txBody>
          <a:bodyPr>
            <a:normAutofit/>
          </a:bodyPr>
          <a:lstStyle/>
          <a:p>
            <a:r>
              <a:rPr lang="cs-CZ" dirty="0">
                <a:solidFill>
                  <a:srgbClr val="FFFFFF"/>
                </a:solidFill>
              </a:rPr>
              <a:t>- </a:t>
            </a:r>
            <a:r>
              <a:rPr lang="fr-FR" dirty="0">
                <a:solidFill>
                  <a:srgbClr val="FFFFFF"/>
                </a:solidFill>
              </a:rPr>
              <a:t> Intégration des Haïtiens émigrés au Canada</a:t>
            </a:r>
          </a:p>
          <a:p>
            <a:r>
              <a:rPr lang="fr-FR" dirty="0">
                <a:solidFill>
                  <a:srgbClr val="FFFFFF"/>
                </a:solidFill>
              </a:rPr>
              <a:t> - Collision des cultures</a:t>
            </a:r>
          </a:p>
          <a:p>
            <a:r>
              <a:rPr lang="fr-FR" dirty="0">
                <a:solidFill>
                  <a:srgbClr val="FFFFFF"/>
                </a:solidFill>
              </a:rPr>
              <a:t> - Vaudou haïtien</a:t>
            </a:r>
          </a:p>
          <a:p>
            <a:r>
              <a:rPr lang="fr-FR" dirty="0">
                <a:solidFill>
                  <a:srgbClr val="FFFFFF"/>
                </a:solidFill>
              </a:rPr>
              <a:t> - Obsession et maladie psychique</a:t>
            </a:r>
          </a:p>
          <a:p>
            <a:endParaRPr lang="en-US" dirty="0">
              <a:solidFill>
                <a:srgbClr val="FFFFFF"/>
              </a:solidFill>
            </a:endParaRPr>
          </a:p>
        </p:txBody>
      </p:sp>
      <p:pic>
        <p:nvPicPr>
          <p:cNvPr id="5" name="Espace réservé du contenu 4" descr="Une image contenant texte&#10;&#10;Description générée automatiquement">
            <a:extLst>
              <a:ext uri="{FF2B5EF4-FFF2-40B4-BE49-F238E27FC236}">
                <a16:creationId xmlns:a16="http://schemas.microsoft.com/office/drawing/2014/main" id="{CD3151F8-8A79-8771-F4C3-131D8D9318FE}"/>
              </a:ext>
            </a:extLst>
          </p:cNvPr>
          <p:cNvPicPr>
            <a:picLocks noChangeAspect="1"/>
          </p:cNvPicPr>
          <p:nvPr/>
        </p:nvPicPr>
        <p:blipFill rotWithShape="1">
          <a:blip r:embed="rId2">
            <a:extLst>
              <a:ext uri="{28A0092B-C50C-407E-A947-70E740481C1C}">
                <a14:useLocalDpi xmlns:a14="http://schemas.microsoft.com/office/drawing/2010/main" val="0"/>
              </a:ext>
            </a:extLst>
          </a:blip>
          <a:srcRect l="2186" r="3" b="3"/>
          <a:stretch/>
        </p:blipFill>
        <p:spPr>
          <a:xfrm>
            <a:off x="6096000" y="640080"/>
            <a:ext cx="5455921" cy="5577840"/>
          </a:xfrm>
          <a:prstGeom prst="rect">
            <a:avLst/>
          </a:prstGeom>
        </p:spPr>
      </p:pic>
    </p:spTree>
    <p:extLst>
      <p:ext uri="{BB962C8B-B14F-4D97-AF65-F5344CB8AC3E}">
        <p14:creationId xmlns:p14="http://schemas.microsoft.com/office/powerpoint/2010/main" val="197602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106958CE-80CF-4473-99F8-FBB695D1B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FC0714-B2D4-E14E-FEEB-556281AE9DAA}"/>
              </a:ext>
            </a:extLst>
          </p:cNvPr>
          <p:cNvSpPr>
            <a:spLocks noGrp="1"/>
          </p:cNvSpPr>
          <p:nvPr>
            <p:ph type="title"/>
          </p:nvPr>
        </p:nvSpPr>
        <p:spPr>
          <a:xfrm>
            <a:off x="643468" y="643467"/>
            <a:ext cx="3415612" cy="5571066"/>
          </a:xfrm>
        </p:spPr>
        <p:txBody>
          <a:bodyPr>
            <a:normAutofit/>
          </a:bodyPr>
          <a:lstStyle/>
          <a:p>
            <a:r>
              <a:rPr lang="cs-CZ">
                <a:solidFill>
                  <a:srgbClr val="FFFFFF"/>
                </a:solidFill>
              </a:rPr>
              <a:t>Personnages </a:t>
            </a:r>
            <a:endParaRPr lang="fr-FR">
              <a:solidFill>
                <a:srgbClr val="FFFFFF"/>
              </a:solidFill>
            </a:endParaRPr>
          </a:p>
        </p:txBody>
      </p:sp>
      <p:graphicFrame>
        <p:nvGraphicFramePr>
          <p:cNvPr id="12" name="Espace réservé du contenu 2">
            <a:extLst>
              <a:ext uri="{FF2B5EF4-FFF2-40B4-BE49-F238E27FC236}">
                <a16:creationId xmlns:a16="http://schemas.microsoft.com/office/drawing/2014/main" id="{87E98EE5-EE09-1BA1-1906-134CB6133FEF}"/>
              </a:ext>
            </a:extLst>
          </p:cNvPr>
          <p:cNvGraphicFramePr>
            <a:graphicFrameLocks noGrp="1"/>
          </p:cNvGraphicFramePr>
          <p:nvPr>
            <p:ph idx="1"/>
            <p:extLst>
              <p:ext uri="{D42A27DB-BD31-4B8C-83A1-F6EECF244321}">
                <p14:modId xmlns:p14="http://schemas.microsoft.com/office/powerpoint/2010/main" val="1841393181"/>
              </p:ext>
            </p:extLst>
          </p:nvPr>
        </p:nvGraphicFramePr>
        <p:xfrm>
          <a:off x="5291667" y="954086"/>
          <a:ext cx="6768954" cy="557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que 6" descr="Homme médecin avec un remplissage uni">
            <a:extLst>
              <a:ext uri="{FF2B5EF4-FFF2-40B4-BE49-F238E27FC236}">
                <a16:creationId xmlns:a16="http://schemas.microsoft.com/office/drawing/2014/main" id="{2760B83B-E9B5-DB32-4538-8ADDD98CCF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41526" y="5373378"/>
            <a:ext cx="742071" cy="742071"/>
          </a:xfrm>
          <a:prstGeom prst="rect">
            <a:avLst/>
          </a:prstGeom>
        </p:spPr>
      </p:pic>
      <p:pic>
        <p:nvPicPr>
          <p:cNvPr id="17" name="Graphique 16" descr="Balance de la justice avec un remplissage uni">
            <a:extLst>
              <a:ext uri="{FF2B5EF4-FFF2-40B4-BE49-F238E27FC236}">
                <a16:creationId xmlns:a16="http://schemas.microsoft.com/office/drawing/2014/main" id="{B60458B6-086F-C1E9-28BA-A84FBF41E9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02548" y="1601557"/>
            <a:ext cx="608686" cy="608686"/>
          </a:xfrm>
          <a:prstGeom prst="rect">
            <a:avLst/>
          </a:prstGeom>
        </p:spPr>
      </p:pic>
      <p:pic>
        <p:nvPicPr>
          <p:cNvPr id="19" name="Graphique 18" descr="Profil femelle avec un remplissage uni">
            <a:extLst>
              <a:ext uri="{FF2B5EF4-FFF2-40B4-BE49-F238E27FC236}">
                <a16:creationId xmlns:a16="http://schemas.microsoft.com/office/drawing/2014/main" id="{68B2FC14-9BD5-7DA8-FD8C-165270E509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8897" y="2790699"/>
            <a:ext cx="742072" cy="742072"/>
          </a:xfrm>
          <a:prstGeom prst="rect">
            <a:avLst/>
          </a:prstGeom>
        </p:spPr>
      </p:pic>
      <p:pic>
        <p:nvPicPr>
          <p:cNvPr id="21" name="Graphique 20" descr="Couronne d'utilisateur féminine contour">
            <a:extLst>
              <a:ext uri="{FF2B5EF4-FFF2-40B4-BE49-F238E27FC236}">
                <a16:creationId xmlns:a16="http://schemas.microsoft.com/office/drawing/2014/main" id="{DB7B1433-B7C7-235F-4134-41D03D7C09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71723" y="3675820"/>
            <a:ext cx="742072" cy="742072"/>
          </a:xfrm>
          <a:prstGeom prst="rect">
            <a:avLst/>
          </a:prstGeom>
        </p:spPr>
      </p:pic>
    </p:spTree>
    <p:extLst>
      <p:ext uri="{BB962C8B-B14F-4D97-AF65-F5344CB8AC3E}">
        <p14:creationId xmlns:p14="http://schemas.microsoft.com/office/powerpoint/2010/main" val="266820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CE0F41-53DF-5F20-9A95-16E824989DB9}"/>
              </a:ext>
            </a:extLst>
          </p:cNvPr>
          <p:cNvSpPr>
            <a:spLocks noGrp="1"/>
          </p:cNvSpPr>
          <p:nvPr>
            <p:ph type="title"/>
          </p:nvPr>
        </p:nvSpPr>
        <p:spPr>
          <a:xfrm>
            <a:off x="1024129" y="585216"/>
            <a:ext cx="10329671" cy="1499616"/>
          </a:xfrm>
        </p:spPr>
        <p:txBody>
          <a:bodyPr>
            <a:normAutofit/>
          </a:bodyPr>
          <a:lstStyle/>
          <a:p>
            <a:r>
              <a:rPr lang="fr-FR" dirty="0">
                <a:solidFill>
                  <a:srgbClr val="FFFFFF"/>
                </a:solidFill>
              </a:rPr>
              <a:t>histoire</a:t>
            </a:r>
          </a:p>
        </p:txBody>
      </p:sp>
      <p:cxnSp>
        <p:nvCxnSpPr>
          <p:cNvPr id="33"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4" name="Espace réservé du contenu 2">
            <a:extLst>
              <a:ext uri="{FF2B5EF4-FFF2-40B4-BE49-F238E27FC236}">
                <a16:creationId xmlns:a16="http://schemas.microsoft.com/office/drawing/2014/main" id="{B940B753-C1CA-6629-C1E7-DDC6597868A4}"/>
              </a:ext>
            </a:extLst>
          </p:cNvPr>
          <p:cNvSpPr>
            <a:spLocks noGrp="1"/>
          </p:cNvSpPr>
          <p:nvPr>
            <p:ph idx="1"/>
          </p:nvPr>
        </p:nvSpPr>
        <p:spPr>
          <a:xfrm>
            <a:off x="1024129" y="1932040"/>
            <a:ext cx="10329671" cy="4216932"/>
          </a:xfrm>
        </p:spPr>
        <p:txBody>
          <a:bodyPr>
            <a:normAutofit fontScale="92500" lnSpcReduction="10000"/>
          </a:bodyPr>
          <a:lstStyle/>
          <a:p>
            <a:pPr>
              <a:buFont typeface="Arial" panose="020B0604020202020204" pitchFamily="34" charset="0"/>
              <a:buChar char="•"/>
            </a:pPr>
            <a:r>
              <a:rPr lang="cs-CZ" sz="1700" dirty="0">
                <a:solidFill>
                  <a:srgbClr val="FFFFFF"/>
                </a:solidFill>
              </a:rPr>
              <a:t> </a:t>
            </a:r>
            <a:r>
              <a:rPr lang="fr-FR" dirty="0">
                <a:solidFill>
                  <a:srgbClr val="FFFFFF"/>
                </a:solidFill>
              </a:rPr>
              <a:t>Maître </a:t>
            </a:r>
            <a:r>
              <a:rPr lang="fr-FR" dirty="0" err="1">
                <a:solidFill>
                  <a:srgbClr val="FFFFFF"/>
                </a:solidFill>
              </a:rPr>
              <a:t>Clo</a:t>
            </a:r>
            <a:r>
              <a:rPr lang="fr-FR" dirty="0">
                <a:solidFill>
                  <a:srgbClr val="FFFFFF"/>
                </a:solidFill>
              </a:rPr>
              <a:t> quitte </a:t>
            </a:r>
            <a:r>
              <a:rPr lang="fr-FR" dirty="0" err="1">
                <a:solidFill>
                  <a:srgbClr val="FFFFFF"/>
                </a:solidFill>
              </a:rPr>
              <a:t>Haiti</a:t>
            </a:r>
            <a:r>
              <a:rPr lang="fr-FR" dirty="0">
                <a:solidFill>
                  <a:srgbClr val="FFFFFF"/>
                </a:solidFill>
              </a:rPr>
              <a:t> afin de débarquer dans un „pays du Nord“ (Montréal)</a:t>
            </a:r>
          </a:p>
          <a:p>
            <a:pPr>
              <a:buFont typeface="Arial" panose="020B0604020202020204" pitchFamily="34" charset="0"/>
              <a:buChar char="•"/>
            </a:pPr>
            <a:r>
              <a:rPr lang="fr-FR" dirty="0">
                <a:solidFill>
                  <a:srgbClr val="FFFFFF"/>
                </a:solidFill>
              </a:rPr>
              <a:t> Il est poursuit par l‘image omniprésente d‘</a:t>
            </a:r>
            <a:r>
              <a:rPr lang="fr-FR" dirty="0" err="1">
                <a:solidFill>
                  <a:srgbClr val="FFFFFF"/>
                </a:solidFill>
              </a:rPr>
              <a:t>Erzulie</a:t>
            </a:r>
            <a:r>
              <a:rPr lang="fr-FR" dirty="0">
                <a:solidFill>
                  <a:srgbClr val="FFFFFF"/>
                </a:solidFill>
              </a:rPr>
              <a:t> </a:t>
            </a:r>
            <a:r>
              <a:rPr lang="fr-FR" dirty="0" err="1">
                <a:solidFill>
                  <a:srgbClr val="FFFFFF"/>
                </a:solidFill>
              </a:rPr>
              <a:t>Freda</a:t>
            </a:r>
            <a:r>
              <a:rPr lang="fr-FR" dirty="0">
                <a:solidFill>
                  <a:srgbClr val="FFFFFF"/>
                </a:solidFill>
              </a:rPr>
              <a:t> dont la mission est de ramener l‘avocat en </a:t>
            </a:r>
            <a:r>
              <a:rPr lang="fr-FR" dirty="0" err="1">
                <a:solidFill>
                  <a:srgbClr val="FFFFFF"/>
                </a:solidFill>
              </a:rPr>
              <a:t>Haiti</a:t>
            </a:r>
            <a:r>
              <a:rPr lang="fr-FR" dirty="0">
                <a:solidFill>
                  <a:srgbClr val="FFFFFF"/>
                </a:solidFill>
              </a:rPr>
              <a:t> </a:t>
            </a:r>
          </a:p>
          <a:p>
            <a:pPr>
              <a:buFont typeface="Arial" panose="020B0604020202020204" pitchFamily="34" charset="0"/>
              <a:buChar char="•"/>
            </a:pPr>
            <a:r>
              <a:rPr lang="cs-CZ" dirty="0">
                <a:solidFill>
                  <a:srgbClr val="FFFFFF"/>
                </a:solidFill>
              </a:rPr>
              <a:t> I</a:t>
            </a:r>
            <a:r>
              <a:rPr lang="fr-FR" dirty="0">
                <a:solidFill>
                  <a:srgbClr val="FFFFFF"/>
                </a:solidFill>
              </a:rPr>
              <a:t>l éprouve des difficultés en s’assimilant dans un pays étranger </a:t>
            </a:r>
            <a:endParaRPr lang="cs-CZ" dirty="0">
              <a:solidFill>
                <a:srgbClr val="FFFFFF"/>
              </a:solidFill>
            </a:endParaRPr>
          </a:p>
          <a:p>
            <a:pPr>
              <a:buFont typeface="Arial" panose="020B0604020202020204" pitchFamily="34" charset="0"/>
              <a:buChar char="•"/>
            </a:pPr>
            <a:r>
              <a:rPr lang="cs-CZ" dirty="0">
                <a:solidFill>
                  <a:srgbClr val="FFFFFF"/>
                </a:solidFill>
              </a:rPr>
              <a:t> S</a:t>
            </a:r>
            <a:r>
              <a:rPr lang="fr-FR" dirty="0">
                <a:solidFill>
                  <a:srgbClr val="FFFFFF"/>
                </a:solidFill>
              </a:rPr>
              <a:t>a obsession avec femme-vision </a:t>
            </a:r>
            <a:r>
              <a:rPr lang="fr-FR" dirty="0" err="1">
                <a:solidFill>
                  <a:srgbClr val="FFFFFF"/>
                </a:solidFill>
              </a:rPr>
              <a:t>Erzulie</a:t>
            </a:r>
            <a:r>
              <a:rPr lang="fr-FR" dirty="0">
                <a:solidFill>
                  <a:srgbClr val="FFFFFF"/>
                </a:solidFill>
              </a:rPr>
              <a:t> </a:t>
            </a:r>
            <a:r>
              <a:rPr lang="fr-FR" dirty="0" err="1">
                <a:solidFill>
                  <a:srgbClr val="FFFFFF"/>
                </a:solidFill>
              </a:rPr>
              <a:t>Freda</a:t>
            </a:r>
            <a:r>
              <a:rPr lang="fr-FR" dirty="0">
                <a:solidFill>
                  <a:srgbClr val="FFFFFF"/>
                </a:solidFill>
              </a:rPr>
              <a:t> s’intensifie quand il la croit incarnée dans la voisine d’Adrienne </a:t>
            </a:r>
            <a:endParaRPr lang="cs-CZ" dirty="0">
              <a:solidFill>
                <a:srgbClr val="FFFFFF"/>
              </a:solidFill>
            </a:endParaRPr>
          </a:p>
          <a:p>
            <a:pPr>
              <a:buFont typeface="Arial" panose="020B0604020202020204" pitchFamily="34" charset="0"/>
              <a:buChar char="•"/>
            </a:pPr>
            <a:r>
              <a:rPr lang="cs-CZ" dirty="0">
                <a:solidFill>
                  <a:srgbClr val="FFFFFF"/>
                </a:solidFill>
              </a:rPr>
              <a:t> S</a:t>
            </a:r>
            <a:r>
              <a:rPr lang="fr-FR" dirty="0">
                <a:solidFill>
                  <a:srgbClr val="FFFFFF"/>
                </a:solidFill>
              </a:rPr>
              <a:t>ous l’emprise de paranoïa, il poursuit la voisine blonde </a:t>
            </a:r>
            <a:endParaRPr lang="cs-CZ" dirty="0">
              <a:solidFill>
                <a:srgbClr val="FFFFFF"/>
              </a:solidFill>
            </a:endParaRPr>
          </a:p>
          <a:p>
            <a:pPr>
              <a:buFont typeface="Arial" panose="020B0604020202020204" pitchFamily="34" charset="0"/>
              <a:buChar char="•"/>
            </a:pPr>
            <a:r>
              <a:rPr lang="cs-CZ" dirty="0">
                <a:solidFill>
                  <a:srgbClr val="FFFFFF"/>
                </a:solidFill>
              </a:rPr>
              <a:t> I</a:t>
            </a:r>
            <a:r>
              <a:rPr lang="fr-FR" dirty="0">
                <a:solidFill>
                  <a:srgbClr val="FFFFFF"/>
                </a:solidFill>
              </a:rPr>
              <a:t>l finit par être déchiré par son imagination - par conséquence, sa vie commence à ressembler à une cauchemar</a:t>
            </a:r>
            <a:endParaRPr lang="cs-CZ" dirty="0">
              <a:solidFill>
                <a:srgbClr val="FFFFFF"/>
              </a:solidFill>
            </a:endParaRPr>
          </a:p>
          <a:p>
            <a:pPr>
              <a:buFont typeface="Arial" panose="020B0604020202020204" pitchFamily="34" charset="0"/>
              <a:buChar char="•"/>
            </a:pPr>
            <a:r>
              <a:rPr lang="cs-CZ" dirty="0">
                <a:solidFill>
                  <a:srgbClr val="FFFFFF"/>
                </a:solidFill>
              </a:rPr>
              <a:t> S</a:t>
            </a:r>
            <a:r>
              <a:rPr lang="fr-FR" dirty="0">
                <a:solidFill>
                  <a:srgbClr val="FFFFFF"/>
                </a:solidFill>
              </a:rPr>
              <a:t>a sœur Adrienne veut l’aider - elle a consulté les docteurs Hillel et Papineau</a:t>
            </a:r>
            <a:endParaRPr lang="cs-CZ" dirty="0">
              <a:solidFill>
                <a:srgbClr val="FFFFFF"/>
              </a:solidFill>
            </a:endParaRPr>
          </a:p>
          <a:p>
            <a:pPr>
              <a:buFont typeface="Arial" panose="020B0604020202020204" pitchFamily="34" charset="0"/>
              <a:buChar char="•"/>
            </a:pPr>
            <a:r>
              <a:rPr lang="cs-CZ" dirty="0">
                <a:solidFill>
                  <a:srgbClr val="FFFFFF"/>
                </a:solidFill>
              </a:rPr>
              <a:t> </a:t>
            </a:r>
            <a:r>
              <a:rPr lang="fr-FR" dirty="0">
                <a:solidFill>
                  <a:srgbClr val="FFFFFF"/>
                </a:solidFill>
              </a:rPr>
              <a:t>Disparition de Maître </a:t>
            </a:r>
            <a:r>
              <a:rPr lang="fr-FR" dirty="0" err="1">
                <a:solidFill>
                  <a:srgbClr val="FFFFFF"/>
                </a:solidFill>
              </a:rPr>
              <a:t>Clo</a:t>
            </a:r>
            <a:r>
              <a:rPr lang="fr-FR" dirty="0">
                <a:solidFill>
                  <a:srgbClr val="FFFFFF"/>
                </a:solidFill>
              </a:rPr>
              <a:t> – il est retrouvé par la police dans un état lamentable </a:t>
            </a:r>
            <a:r>
              <a:rPr lang="fr-FR" dirty="0">
                <a:solidFill>
                  <a:srgbClr val="FFFFFF"/>
                </a:solidFill>
                <a:sym typeface="Wingdings" panose="05000000000000000000" pitchFamily="2" charset="2"/>
              </a:rPr>
              <a:t> l‘hôpital</a:t>
            </a:r>
          </a:p>
          <a:p>
            <a:pPr>
              <a:buFont typeface="Arial" panose="020B0604020202020204" pitchFamily="34" charset="0"/>
              <a:buChar char="•"/>
            </a:pPr>
            <a:endParaRPr lang="fr-FR" sz="1700" dirty="0">
              <a:solidFill>
                <a:srgbClr val="FFFFFF"/>
              </a:solidFill>
            </a:endParaRPr>
          </a:p>
        </p:txBody>
      </p:sp>
    </p:spTree>
    <p:extLst>
      <p:ext uri="{BB962C8B-B14F-4D97-AF65-F5344CB8AC3E}">
        <p14:creationId xmlns:p14="http://schemas.microsoft.com/office/powerpoint/2010/main" val="34271808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6ADA2F5E-A6C0-08A2-BB25-BF440CD4F43A}"/>
              </a:ext>
            </a:extLst>
          </p:cNvPr>
          <p:cNvPicPr>
            <a:picLocks noChangeAspect="1"/>
          </p:cNvPicPr>
          <p:nvPr/>
        </p:nvPicPr>
        <p:blipFill rotWithShape="1">
          <a:blip r:embed="rId2"/>
          <a:srcRect t="7632" r="9091" b="24186"/>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B644F76-6637-47F3-8EA1-20FC6ACFF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A71DCB5-25AB-BF57-B488-AA07C13850CA}"/>
              </a:ext>
            </a:extLst>
          </p:cNvPr>
          <p:cNvSpPr>
            <a:spLocks noGrp="1"/>
          </p:cNvSpPr>
          <p:nvPr>
            <p:ph type="title"/>
          </p:nvPr>
        </p:nvSpPr>
        <p:spPr>
          <a:xfrm>
            <a:off x="1024128" y="585216"/>
            <a:ext cx="6066816" cy="1499616"/>
          </a:xfrm>
        </p:spPr>
        <p:txBody>
          <a:bodyPr>
            <a:normAutofit/>
          </a:bodyPr>
          <a:lstStyle/>
          <a:p>
            <a:r>
              <a:rPr lang="cs-CZ">
                <a:solidFill>
                  <a:srgbClr val="000000"/>
                </a:solidFill>
              </a:rPr>
              <a:t>fantastique</a:t>
            </a:r>
            <a:endParaRPr lang="fr-FR">
              <a:solidFill>
                <a:srgbClr val="000000"/>
              </a:solidFill>
            </a:endParaRPr>
          </a:p>
        </p:txBody>
      </p:sp>
      <p:cxnSp>
        <p:nvCxnSpPr>
          <p:cNvPr id="21" name="Straight Connector 20">
            <a:extLst>
              <a:ext uri="{FF2B5EF4-FFF2-40B4-BE49-F238E27FC236}">
                <a16:creationId xmlns:a16="http://schemas.microsoft.com/office/drawing/2014/main" id="{88679E2A-091E-4EB4-9F05-A305293C41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68D361F-E92D-B349-EC05-8CCF2EE6C3B7}"/>
              </a:ext>
            </a:extLst>
          </p:cNvPr>
          <p:cNvSpPr>
            <a:spLocks noGrp="1"/>
          </p:cNvSpPr>
          <p:nvPr>
            <p:ph idx="1"/>
          </p:nvPr>
        </p:nvSpPr>
        <p:spPr>
          <a:xfrm>
            <a:off x="1024128" y="2286000"/>
            <a:ext cx="6066816" cy="4023360"/>
          </a:xfrm>
        </p:spPr>
        <p:txBody>
          <a:bodyPr>
            <a:normAutofit/>
          </a:bodyPr>
          <a:lstStyle/>
          <a:p>
            <a:r>
              <a:rPr lang="cs-CZ" sz="2400" dirty="0">
                <a:solidFill>
                  <a:srgbClr val="000000"/>
                </a:solidFill>
              </a:rPr>
              <a:t>- </a:t>
            </a:r>
            <a:r>
              <a:rPr lang="fr-FR" sz="2400" dirty="0">
                <a:solidFill>
                  <a:srgbClr val="000000"/>
                </a:solidFill>
              </a:rPr>
              <a:t>encadrement réaliste d‘où surgit au fur et à mesure le surnaturel</a:t>
            </a:r>
          </a:p>
          <a:p>
            <a:r>
              <a:rPr lang="cs-CZ" sz="2400" dirty="0">
                <a:solidFill>
                  <a:srgbClr val="000000"/>
                </a:solidFill>
              </a:rPr>
              <a:t>- </a:t>
            </a:r>
            <a:r>
              <a:rPr lang="fr-FR" sz="2400" dirty="0">
                <a:solidFill>
                  <a:srgbClr val="000000"/>
                </a:solidFill>
              </a:rPr>
              <a:t>récit initiatique </a:t>
            </a:r>
          </a:p>
          <a:p>
            <a:r>
              <a:rPr lang="cs-CZ" sz="2400" dirty="0">
                <a:solidFill>
                  <a:srgbClr val="000000"/>
                </a:solidFill>
              </a:rPr>
              <a:t>- </a:t>
            </a:r>
            <a:r>
              <a:rPr lang="fr-FR" sz="2400" dirty="0">
                <a:solidFill>
                  <a:srgbClr val="000000"/>
                </a:solidFill>
              </a:rPr>
              <a:t>9 fonctions : modèle du récit fantastique proposé par </a:t>
            </a:r>
            <a:r>
              <a:rPr lang="fr-FR" sz="2400" dirty="0" err="1">
                <a:solidFill>
                  <a:srgbClr val="000000"/>
                </a:solidFill>
              </a:rPr>
              <a:t>Jiří</a:t>
            </a:r>
            <a:r>
              <a:rPr lang="fr-FR" sz="2400" dirty="0">
                <a:solidFill>
                  <a:srgbClr val="000000"/>
                </a:solidFill>
              </a:rPr>
              <a:t> </a:t>
            </a:r>
            <a:r>
              <a:rPr lang="fr-FR" sz="2400" dirty="0" err="1">
                <a:solidFill>
                  <a:srgbClr val="000000"/>
                </a:solidFill>
              </a:rPr>
              <a:t>Šrámek</a:t>
            </a:r>
            <a:endParaRPr lang="fr-FR" sz="2400" dirty="0">
              <a:solidFill>
                <a:srgbClr val="000000"/>
              </a:solidFill>
            </a:endParaRPr>
          </a:p>
        </p:txBody>
      </p:sp>
    </p:spTree>
    <p:extLst>
      <p:ext uri="{BB962C8B-B14F-4D97-AF65-F5344CB8AC3E}">
        <p14:creationId xmlns:p14="http://schemas.microsoft.com/office/powerpoint/2010/main" val="415886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386A8-23A9-84DF-2282-6FAC4C72B55F}"/>
              </a:ext>
            </a:extLst>
          </p:cNvPr>
          <p:cNvSpPr>
            <a:spLocks noGrp="1"/>
          </p:cNvSpPr>
          <p:nvPr>
            <p:ph type="title"/>
          </p:nvPr>
        </p:nvSpPr>
        <p:spPr>
          <a:xfrm>
            <a:off x="1024128" y="585216"/>
            <a:ext cx="9720072" cy="1499616"/>
          </a:xfrm>
        </p:spPr>
        <p:txBody>
          <a:bodyPr>
            <a:normAutofit/>
          </a:bodyPr>
          <a:lstStyle/>
          <a:p>
            <a:r>
              <a:rPr lang="fr-FR" dirty="0"/>
              <a:t>Modèle du récit fantastique – 1) initiation </a:t>
            </a:r>
          </a:p>
        </p:txBody>
      </p:sp>
      <p:sp>
        <p:nvSpPr>
          <p:cNvPr id="3" name="Espace réservé du contenu 2">
            <a:extLst>
              <a:ext uri="{FF2B5EF4-FFF2-40B4-BE49-F238E27FC236}">
                <a16:creationId xmlns:a16="http://schemas.microsoft.com/office/drawing/2014/main" id="{5C93D727-C5ED-8A83-2BE8-263F75372478}"/>
              </a:ext>
            </a:extLst>
          </p:cNvPr>
          <p:cNvSpPr>
            <a:spLocks noGrp="1"/>
          </p:cNvSpPr>
          <p:nvPr>
            <p:ph idx="1"/>
          </p:nvPr>
        </p:nvSpPr>
        <p:spPr>
          <a:xfrm>
            <a:off x="689113" y="2358886"/>
            <a:ext cx="6361044" cy="292873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cs-CZ" sz="2400" dirty="0"/>
              <a:t>- r</a:t>
            </a:r>
            <a:r>
              <a:rPr lang="fr-FR" sz="2400" dirty="0" err="1"/>
              <a:t>ituel</a:t>
            </a:r>
            <a:r>
              <a:rPr lang="fr-FR" sz="2400" dirty="0"/>
              <a:t> d‘</a:t>
            </a:r>
            <a:r>
              <a:rPr lang="fr-FR" sz="2400" dirty="0" err="1"/>
              <a:t>iniciation</a:t>
            </a:r>
            <a:r>
              <a:rPr lang="fr-FR" sz="2400" dirty="0"/>
              <a:t> dans la jeunesse de Maître </a:t>
            </a:r>
            <a:r>
              <a:rPr lang="fr-FR" sz="2400" dirty="0" err="1"/>
              <a:t>Clo</a:t>
            </a:r>
            <a:r>
              <a:rPr lang="fr-FR" sz="2400" dirty="0"/>
              <a:t> </a:t>
            </a:r>
          </a:p>
          <a:p>
            <a:endParaRPr lang="cs-CZ" sz="2400" dirty="0"/>
          </a:p>
          <a:p>
            <a:pPr algn="ctr"/>
            <a:r>
              <a:rPr lang="cs-CZ" sz="2000" i="1" dirty="0"/>
              <a:t>„ </a:t>
            </a:r>
            <a:r>
              <a:rPr lang="fr-FR" sz="2000" i="1" dirty="0"/>
              <a:t>Claudius se voit transformé au cours de la nuit, noyé dans un liquide comme un espèce d‘amidon qui colle votre bassin au drap. Il jouissait d‘un plaisir des sens, jamais ressenti auparavant. </a:t>
            </a:r>
            <a:r>
              <a:rPr lang="fr-FR" sz="2000" dirty="0"/>
              <a:t>[…] </a:t>
            </a:r>
            <a:r>
              <a:rPr lang="fr-FR" sz="2000" i="1" dirty="0"/>
              <a:t>Cependant, il n‘avait pas rêvé. C‘était bien </a:t>
            </a:r>
            <a:r>
              <a:rPr lang="fr-FR" sz="2000" i="1" dirty="0" err="1"/>
              <a:t>Erzulie</a:t>
            </a:r>
            <a:r>
              <a:rPr lang="fr-FR" sz="2000" i="1" dirty="0"/>
              <a:t> qui lui faisait des caresses tendres, voluptueuses.“ </a:t>
            </a:r>
            <a:r>
              <a:rPr lang="cs-CZ" sz="2000" dirty="0"/>
              <a:t>(p.62)</a:t>
            </a:r>
            <a:endParaRPr lang="fr-FR" sz="2000" i="1" dirty="0"/>
          </a:p>
        </p:txBody>
      </p:sp>
      <p:pic>
        <p:nvPicPr>
          <p:cNvPr id="6" name="Image 5" descr="Une image contenant intérieur, plusieurs&#10;&#10;Description générée automatiquement">
            <a:extLst>
              <a:ext uri="{FF2B5EF4-FFF2-40B4-BE49-F238E27FC236}">
                <a16:creationId xmlns:a16="http://schemas.microsoft.com/office/drawing/2014/main" id="{83033C44-29C7-1F3B-676B-62CBA7A45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791" y="2247271"/>
            <a:ext cx="4362574" cy="3151959"/>
          </a:xfrm>
          <a:prstGeom prst="rect">
            <a:avLst/>
          </a:prstGeom>
        </p:spPr>
      </p:pic>
    </p:spTree>
    <p:extLst>
      <p:ext uri="{BB962C8B-B14F-4D97-AF65-F5344CB8AC3E}">
        <p14:creationId xmlns:p14="http://schemas.microsoft.com/office/powerpoint/2010/main" val="336354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A1854-DCA4-ECC9-4D5F-484CB536E6D3}"/>
              </a:ext>
            </a:extLst>
          </p:cNvPr>
          <p:cNvSpPr>
            <a:spLocks noGrp="1"/>
          </p:cNvSpPr>
          <p:nvPr>
            <p:ph type="title"/>
          </p:nvPr>
        </p:nvSpPr>
        <p:spPr>
          <a:xfrm>
            <a:off x="1024128" y="585216"/>
            <a:ext cx="9537856" cy="1415862"/>
          </a:xfrm>
        </p:spPr>
        <p:txBody>
          <a:bodyPr>
            <a:normAutofit/>
          </a:bodyPr>
          <a:lstStyle/>
          <a:p>
            <a:r>
              <a:rPr lang="fr-FR" dirty="0"/>
              <a:t>Modèle du récit fantastique – 2) Signe et manifestation</a:t>
            </a:r>
          </a:p>
        </p:txBody>
      </p:sp>
      <p:sp>
        <p:nvSpPr>
          <p:cNvPr id="3" name="Espace réservé du contenu 2">
            <a:extLst>
              <a:ext uri="{FF2B5EF4-FFF2-40B4-BE49-F238E27FC236}">
                <a16:creationId xmlns:a16="http://schemas.microsoft.com/office/drawing/2014/main" id="{87CFB0AB-AD7C-236D-6455-AF66191920F7}"/>
              </a:ext>
            </a:extLst>
          </p:cNvPr>
          <p:cNvSpPr>
            <a:spLocks noGrp="1"/>
          </p:cNvSpPr>
          <p:nvPr>
            <p:ph idx="1"/>
          </p:nvPr>
        </p:nvSpPr>
        <p:spPr>
          <a:xfrm>
            <a:off x="1024128" y="2286000"/>
            <a:ext cx="8081855" cy="39319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endParaRPr lang="cs-CZ" sz="2000" dirty="0"/>
          </a:p>
          <a:p>
            <a:r>
              <a:rPr lang="cs-CZ" sz="2000" dirty="0"/>
              <a:t>- </a:t>
            </a:r>
            <a:r>
              <a:rPr lang="fr-FR" sz="2400" dirty="0"/>
              <a:t>apparition d‘une femme mystérieuse – </a:t>
            </a:r>
            <a:r>
              <a:rPr lang="fr-FR" sz="2400" dirty="0" err="1"/>
              <a:t>Erzulie</a:t>
            </a:r>
            <a:r>
              <a:rPr lang="fr-FR" sz="2400" dirty="0"/>
              <a:t> </a:t>
            </a:r>
            <a:r>
              <a:rPr lang="fr-FR" sz="2400" dirty="0" err="1"/>
              <a:t>Freda</a:t>
            </a:r>
            <a:r>
              <a:rPr lang="fr-FR" sz="2400" dirty="0"/>
              <a:t> </a:t>
            </a:r>
            <a:r>
              <a:rPr lang="cs-CZ" sz="2400" dirty="0"/>
              <a:t>? </a:t>
            </a:r>
          </a:p>
          <a:p>
            <a:endParaRPr lang="cs-CZ" sz="2400" dirty="0"/>
          </a:p>
          <a:p>
            <a:r>
              <a:rPr lang="cs-CZ" sz="2000" dirty="0"/>
              <a:t>- </a:t>
            </a:r>
            <a:r>
              <a:rPr lang="fr-FR" sz="2400" dirty="0"/>
              <a:t>clin d‘</a:t>
            </a:r>
            <a:r>
              <a:rPr lang="fr-FR" sz="2400" dirty="0" err="1"/>
              <a:t>oeil</a:t>
            </a:r>
            <a:r>
              <a:rPr lang="fr-FR" sz="2400" dirty="0"/>
              <a:t> </a:t>
            </a:r>
          </a:p>
          <a:p>
            <a:r>
              <a:rPr lang="cs-CZ" sz="2000" dirty="0"/>
              <a:t> </a:t>
            </a:r>
            <a:r>
              <a:rPr lang="fr-FR" sz="2000" i="1" dirty="0"/>
              <a:t>„elle s‘était tournée vers son appartement en lui faisant des clins d‘</a:t>
            </a:r>
            <a:r>
              <a:rPr lang="fr-FR" sz="2000" i="1" dirty="0" err="1"/>
              <a:t>oeil</a:t>
            </a:r>
            <a:r>
              <a:rPr lang="fr-FR" sz="2000" i="1" dirty="0"/>
              <a:t>“ </a:t>
            </a:r>
            <a:r>
              <a:rPr lang="fr-FR" sz="2000" dirty="0"/>
              <a:t>(p. 11)</a:t>
            </a:r>
          </a:p>
          <a:p>
            <a:pPr marL="0" indent="0">
              <a:buNone/>
            </a:pPr>
            <a:endParaRPr lang="fr-FR" sz="2400" i="1" dirty="0"/>
          </a:p>
          <a:p>
            <a:endParaRPr lang="fr-FR" sz="2000" dirty="0"/>
          </a:p>
        </p:txBody>
      </p:sp>
      <p:pic>
        <p:nvPicPr>
          <p:cNvPr id="7" name="Graphique 6" descr="Clin d’œil contour de visage avec un remplissage uni">
            <a:extLst>
              <a:ext uri="{FF2B5EF4-FFF2-40B4-BE49-F238E27FC236}">
                <a16:creationId xmlns:a16="http://schemas.microsoft.com/office/drawing/2014/main" id="{274E27AB-DC38-D287-E6C8-6F517B062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25769" y="4571721"/>
            <a:ext cx="1701063" cy="170106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163E1E31-A603-083A-645C-2C41EA2158A9}"/>
              </a:ext>
            </a:extLst>
          </p:cNvPr>
          <p:cNvPicPr>
            <a:picLocks noChangeAspect="1"/>
          </p:cNvPicPr>
          <p:nvPr/>
        </p:nvPicPr>
        <p:blipFill rotWithShape="1">
          <a:blip r:embed="rId4">
            <a:extLst>
              <a:ext uri="{28A0092B-C50C-407E-A947-70E740481C1C}">
                <a14:useLocalDpi xmlns:a14="http://schemas.microsoft.com/office/drawing/2010/main" val="0"/>
              </a:ext>
            </a:extLst>
          </a:blip>
          <a:srcRect l="24050" t="3345" r="24209" b="32424"/>
          <a:stretch/>
        </p:blipFill>
        <p:spPr>
          <a:xfrm>
            <a:off x="9570563" y="2203015"/>
            <a:ext cx="1701365" cy="2112041"/>
          </a:xfrm>
          <a:prstGeom prst="rect">
            <a:avLst/>
          </a:prstGeom>
        </p:spPr>
      </p:pic>
    </p:spTree>
    <p:extLst>
      <p:ext uri="{BB962C8B-B14F-4D97-AF65-F5344CB8AC3E}">
        <p14:creationId xmlns:p14="http://schemas.microsoft.com/office/powerpoint/2010/main" val="92258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1346</TotalTime>
  <Words>1077</Words>
  <Application>Microsoft Office PowerPoint</Application>
  <PresentationFormat>Grand écran</PresentationFormat>
  <Paragraphs>72</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Tw Cen MT</vt:lpstr>
      <vt:lpstr>Tw Cen MT Condensed</vt:lpstr>
      <vt:lpstr>Wingdings</vt:lpstr>
      <vt:lpstr>Wingdings 3</vt:lpstr>
      <vt:lpstr>Intégral</vt:lpstr>
      <vt:lpstr>La Romance en do mineur de Maître Clo</vt:lpstr>
      <vt:lpstr>Table des matières </vt:lpstr>
      <vt:lpstr>Gérard étienne</vt:lpstr>
      <vt:lpstr>thèmes</vt:lpstr>
      <vt:lpstr>Personnages </vt:lpstr>
      <vt:lpstr>histoire</vt:lpstr>
      <vt:lpstr>fantastique</vt:lpstr>
      <vt:lpstr>Modèle du récit fantastique – 1) initiation </vt:lpstr>
      <vt:lpstr>Modèle du récit fantastique – 2) Signe et manifestation</vt:lpstr>
      <vt:lpstr>Modèle du récit fantastique – 3) tentation</vt:lpstr>
      <vt:lpstr>Modèle du r. f. – 4) doute</vt:lpstr>
      <vt:lpstr>Modèle du r. f. – 5) affirmation du fantastique</vt:lpstr>
      <vt:lpstr>Modèle du r. f. – 6) lutte</vt:lpstr>
      <vt:lpstr>Modèle du r. f. – 7) explication </vt:lpstr>
      <vt:lpstr>Modèle du r. f. – 8) victoire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Romance en do mineur de Maître Clo</dc:title>
  <dc:creator>Veronika Jenáčková</dc:creator>
  <cp:lastModifiedBy>Veronika Jenáčková</cp:lastModifiedBy>
  <cp:revision>7</cp:revision>
  <dcterms:created xsi:type="dcterms:W3CDTF">2022-05-09T16:55:11Z</dcterms:created>
  <dcterms:modified xsi:type="dcterms:W3CDTF">2022-05-10T15:21:31Z</dcterms:modified>
</cp:coreProperties>
</file>