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086304A-9CC5-EF0A-B42D-B2BAC194B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HV_806b Dějiny hudby: 20. století - poslechový seminář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EF33A9-3B54-FFC2-B4C5-6442625C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5F70-9337-4449-BFF8-B25734BA7BF6}" type="datetimeFigureOut">
              <a:rPr lang="cs-CZ" smtClean="0"/>
              <a:t>15.04.2023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1A9935-671E-C0F0-EF7F-E160F91E7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3B4A9E-499A-A497-E162-F085953B8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C621-F234-49BB-A137-F783E9FEB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1563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HV_806b Dějiny hudby: 20. století - poslechový seminář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A74D-64FD-4FF6-A583-3B945BFD72C3}" type="datetimeFigureOut">
              <a:rPr lang="cs-CZ" smtClean="0"/>
              <a:t>15.04.2023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703F-2D77-4AA0-9BC0-3D7D71AFB0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4936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D12E2-BDB5-B04B-7CBF-801C77996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F4369C-941F-9A71-503B-AAD61726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3A3081-CC02-412A-133D-7DA9AD4C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0A7-8DD7-4886-9999-3D4296995232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4D0675-CC59-A33E-232A-E19FF6D3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B0FA0A-5A2B-22A7-14EB-6153D11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9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39FBC-A7C6-2302-8B68-390F4463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33074A-D4C3-6BA2-6486-FE43FC774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766A7D-1400-FCBA-BA78-4D8C6DF0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F825-EFDB-4C92-A56D-DA1F31A39539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0E50F6-FC7C-B83D-D3B8-7361B00A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93040-DAEF-1DE9-8FAA-F7A31523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B28EC6-442F-CC4E-5473-035E7F335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BC11BE-D845-97B5-381E-D174C251A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CB169-B8C8-9F5E-8E08-BE06E316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53E8-F0D6-491A-8683-B490C0012387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A678D-65E9-4D05-71D4-17B72100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F0E8DA-12E1-C249-31EC-656FAD4B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1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5E808-78F9-8C40-7FEB-9F1BFFA4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EA3EA-1064-65CF-6FF2-B525A86A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FB7A0E-6C89-7E47-5B5B-9F34F718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3A04-58CB-4669-BB9F-B98427C78136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5744F7-B74F-1673-5215-AA83D0A8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17A0DD-1FBF-80DC-543B-F0AC85BC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0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AF368-6D82-40C7-37AB-A589B5C9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C5BDC-79C4-5923-23AB-63D77545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D2F30-7B2B-6FB0-65A0-A5BFF9BA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425-EC63-4748-AA53-AC7AB6FF4819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7CB12E-3550-F958-8716-CDECE95C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E55C1-DE33-8607-2441-34EBC24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7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DFA58-5C73-117D-3011-ACD9F811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A23A9F-E0A4-BEEC-5F61-720E5C691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E9258E-E670-E3A4-D8D6-BFD2460E3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543BF-C476-9BE5-D603-51FCB943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416D-A03E-41EB-8EDE-F76D5782F93A}" type="datetime1">
              <a:rPr lang="cs-CZ" smtClean="0"/>
              <a:t>15.04.2023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518AC2-4B55-A660-3175-89CF9EB5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80A4A9-1BC6-910E-5892-93BFAE4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C0FDD-0B13-315D-5F6C-36CD73C7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6BAB67-2BBF-6364-010C-361C7ACE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ABA21A-1E26-D698-6064-E32D848EE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DACEB6-F87D-4638-8674-0DB6AA8F6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069DA3-EE58-6B05-3019-044E5FB15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678489-5BFC-9303-38F9-3653FAB6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808A-57B0-487F-906E-76D80F0FA762}" type="datetime1">
              <a:rPr lang="cs-CZ" smtClean="0"/>
              <a:t>15.04.2023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F31A283-25A1-6A69-1067-65C881A8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C71F6-8B2C-2EF4-FDCB-E988E578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08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94001-FCDE-5D7B-C085-3A338A3D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4EE18E-3B6E-EA34-EA54-36DBF4BD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FD1A-2C86-41B3-89E2-9C198ED8A989}" type="datetime1">
              <a:rPr lang="cs-CZ" smtClean="0"/>
              <a:t>15.04.2023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A466B0-6759-C349-D358-AD91B617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87820C-62D8-7AE4-0328-4CD072B3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6C65DA-EC37-684F-BC9F-254F07EB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4E7F-5B14-4B7F-97CA-78FD3C901F94}" type="datetime1">
              <a:rPr lang="cs-CZ" smtClean="0"/>
              <a:t>15.04.2023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24175A-042B-675B-04C9-FA2A3031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F141D7-8229-26AE-846F-BA7F4566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43C19-CEFF-7788-9DEB-F47467B4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D9478-E56D-6CE0-8194-28365D06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69D8A7-1902-D468-A30B-B77D7808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233237-3395-D96B-C224-43A4850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209-C663-4512-BDF0-F661FDE3B54A}" type="datetime1">
              <a:rPr lang="cs-CZ" smtClean="0"/>
              <a:t>15.04.2023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9D1057-1301-CFEE-B375-69C09C88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55790B-9019-687F-1497-61E09E91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B2CE4-5DE7-0428-345A-486DCB77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3F1275-500E-AB51-FA47-3B164E5F8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D8B201-1729-A7D6-3C11-8C22F9F05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1280DA-494A-D233-1539-25434AE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A986-7B89-419B-A54B-FA94D3FB6FCA}" type="datetime1">
              <a:rPr lang="cs-CZ" smtClean="0"/>
              <a:t>15.04.2023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C9C039-57B0-515C-706A-EABEE39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6051D4-C4EB-946D-4169-37C1F1D8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3E1969-F6E2-E605-F295-54B6B61C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5E6FE-E3EB-1555-5640-F9B462A21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FA03ED-D3B6-ED9D-2CC0-8B3C5BCAD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05B8-532B-4C5D-9821-50C96231DF1B}" type="datetime1">
              <a:rPr lang="cs-CZ" smtClean="0"/>
              <a:t>15.04.2023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648DD3-B568-DF03-FEEA-767446BC9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F6A0F-337F-A1DB-4126-813590411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22DA-A11F-4669-81D4-3CDCBC775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42A65-D98F-26F7-BC51-2AE02208E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err="1"/>
              <a:t>HV_806b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Dějiny hudby: 20.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3B80D4-8236-044D-7B7E-074FE536E8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/>
              <a:t>poslechový seminář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CDA843-A2DF-C924-9A29-5492AE270CC1}"/>
              </a:ext>
            </a:extLst>
          </p:cNvPr>
          <p:cNvSpPr txBox="1"/>
          <p:nvPr/>
        </p:nvSpPr>
        <p:spPr>
          <a:xfrm>
            <a:off x="1524000" y="5571045"/>
            <a:ext cx="2482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Kapitola: Seriální hudba</a:t>
            </a:r>
          </a:p>
          <a:p>
            <a:r>
              <a:rPr lang="cs-CZ" dirty="0"/>
              <a:t>Mgr. Pavlína Doskočilová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1229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61DDD-EB36-7BAF-7E9C-771E100C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Pierre </a:t>
            </a:r>
            <a:r>
              <a:rPr lang="cs-CZ" dirty="0" err="1"/>
              <a:t>Boulez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7E462-3984-FF3C-1CED-CBB6B9A3F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2255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žák u </a:t>
            </a:r>
            <a:r>
              <a:rPr lang="cs-CZ" sz="2600" dirty="0" err="1"/>
              <a:t>Messiaena</a:t>
            </a:r>
            <a:endParaRPr lang="cs-CZ" sz="2600" dirty="0"/>
          </a:p>
          <a:p>
            <a:r>
              <a:rPr lang="cs-CZ" sz="2600" dirty="0"/>
              <a:t>hudební ředitel </a:t>
            </a:r>
            <a:r>
              <a:rPr lang="cs-CZ" sz="2600" dirty="0" err="1"/>
              <a:t>Theatre</a:t>
            </a:r>
            <a:r>
              <a:rPr lang="cs-CZ" sz="2600" dirty="0"/>
              <a:t> </a:t>
            </a:r>
            <a:r>
              <a:rPr lang="cs-CZ" sz="2600" dirty="0" err="1"/>
              <a:t>Marigny</a:t>
            </a:r>
            <a:r>
              <a:rPr lang="cs-CZ" sz="2600" dirty="0"/>
              <a:t> </a:t>
            </a:r>
            <a:br>
              <a:rPr lang="cs-CZ" sz="2600" dirty="0"/>
            </a:br>
            <a:r>
              <a:rPr lang="cs-CZ" sz="2600" dirty="0"/>
              <a:t>v Paříži, pak v Baden-Badenu</a:t>
            </a:r>
          </a:p>
          <a:p>
            <a:r>
              <a:rPr lang="cs-CZ" sz="2600" dirty="0"/>
              <a:t>reforma tradičního operního </a:t>
            </a:r>
            <a:br>
              <a:rPr lang="cs-CZ" sz="2600" dirty="0"/>
            </a:br>
            <a:r>
              <a:rPr lang="cs-CZ" sz="2600" dirty="0"/>
              <a:t>a koncertního života</a:t>
            </a:r>
          </a:p>
          <a:p>
            <a:r>
              <a:rPr lang="cs-CZ" sz="2600" dirty="0"/>
              <a:t>Pierre </a:t>
            </a:r>
            <a:r>
              <a:rPr lang="cs-CZ" sz="2600" dirty="0" err="1"/>
              <a:t>Boulez</a:t>
            </a:r>
            <a:r>
              <a:rPr lang="cs-CZ" sz="2600" dirty="0"/>
              <a:t> – </a:t>
            </a:r>
            <a:r>
              <a:rPr lang="cs-CZ" sz="2600" dirty="0" err="1"/>
              <a:t>Structures</a:t>
            </a:r>
            <a:r>
              <a:rPr lang="cs-CZ" sz="2600" dirty="0"/>
              <a:t> I.</a:t>
            </a:r>
          </a:p>
          <a:p>
            <a:pPr lvl="1"/>
            <a:r>
              <a:rPr lang="cs-CZ" dirty="0"/>
              <a:t>výšková řada – převzal </a:t>
            </a:r>
            <a:r>
              <a:rPr lang="cs-CZ" dirty="0" err="1"/>
              <a:t>Messiaenovu</a:t>
            </a:r>
            <a:endParaRPr lang="cs-CZ" dirty="0"/>
          </a:p>
          <a:p>
            <a:pPr lvl="1"/>
            <a:r>
              <a:rPr lang="cs-CZ" dirty="0"/>
              <a:t>řada délek vychází z </a:t>
            </a:r>
            <a:r>
              <a:rPr lang="cs-CZ" dirty="0" err="1"/>
              <a:t>32tiny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 err="1"/>
              <a:t>1x32tina</a:t>
            </a:r>
            <a:r>
              <a:rPr lang="cs-CZ" dirty="0"/>
              <a:t>, </a:t>
            </a:r>
            <a:r>
              <a:rPr lang="cs-CZ" dirty="0" err="1"/>
              <a:t>2x32tina</a:t>
            </a:r>
            <a:r>
              <a:rPr lang="cs-CZ" dirty="0"/>
              <a:t> (=</a:t>
            </a:r>
            <a:r>
              <a:rPr lang="cs-CZ" dirty="0" err="1"/>
              <a:t>16tina</a:t>
            </a:r>
            <a:r>
              <a:rPr lang="cs-CZ" dirty="0"/>
              <a:t>) atd.</a:t>
            </a:r>
          </a:p>
          <a:p>
            <a:pPr lvl="1"/>
            <a:r>
              <a:rPr lang="cs-CZ" dirty="0"/>
              <a:t>dynamika sahá od </a:t>
            </a:r>
            <a:r>
              <a:rPr lang="cs-CZ" i="1" dirty="0" err="1"/>
              <a:t>pppp</a:t>
            </a:r>
            <a:r>
              <a:rPr lang="cs-CZ" dirty="0"/>
              <a:t> k </a:t>
            </a:r>
            <a:r>
              <a:rPr lang="cs-CZ" i="1" dirty="0" err="1"/>
              <a:t>ffff</a:t>
            </a:r>
            <a:endParaRPr lang="cs-CZ" i="1" dirty="0"/>
          </a:p>
          <a:p>
            <a:pPr lvl="1"/>
            <a:r>
              <a:rPr lang="cs-CZ" dirty="0"/>
              <a:t>úhozová řada má 2 volná pole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9F8C5A-E777-3595-B7AA-7D9ED75C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9DED280-20FE-7354-D591-A99DCE54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7" t="56169" r="8736" b="3981"/>
          <a:stretch/>
        </p:blipFill>
        <p:spPr>
          <a:xfrm rot="10800000">
            <a:off x="6253655" y="7334"/>
            <a:ext cx="5938345" cy="69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50781-3C32-B247-9C89-0BE4DFEE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Boulez</a:t>
            </a:r>
            <a:r>
              <a:rPr lang="cs-CZ" dirty="0"/>
              <a:t> – </a:t>
            </a:r>
            <a:r>
              <a:rPr lang="cs-CZ" i="1" dirty="0"/>
              <a:t>„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marteau</a:t>
            </a:r>
            <a:r>
              <a:rPr lang="cs-CZ" i="1" dirty="0"/>
              <a:t> </a:t>
            </a:r>
            <a:r>
              <a:rPr lang="cs-CZ" i="1" dirty="0" err="1"/>
              <a:t>sans</a:t>
            </a:r>
            <a:r>
              <a:rPr lang="cs-CZ" i="1" dirty="0"/>
              <a:t> </a:t>
            </a:r>
            <a:r>
              <a:rPr lang="cs-CZ" i="1" dirty="0" err="1"/>
              <a:t>maître</a:t>
            </a:r>
            <a:r>
              <a:rPr lang="cs-CZ" i="1" dirty="0"/>
              <a:t>“ 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„Kladivo bez mistra“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9B68E-6379-A97B-7CB5-EF0C17C76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3808" cy="4351338"/>
          </a:xfrm>
        </p:spPr>
        <p:txBody>
          <a:bodyPr>
            <a:normAutofit/>
          </a:bodyPr>
          <a:lstStyle/>
          <a:p>
            <a:r>
              <a:rPr lang="cs-CZ" dirty="0"/>
              <a:t>komorní kantáta</a:t>
            </a:r>
          </a:p>
          <a:p>
            <a:r>
              <a:rPr lang="cs-CZ" dirty="0"/>
              <a:t>surrealistické básně ve čtyřech větách, obklopuje je 5 instrumentálních kusů</a:t>
            </a:r>
          </a:p>
          <a:p>
            <a:r>
              <a:rPr lang="cs-CZ" dirty="0"/>
              <a:t>přísný princip v základu, </a:t>
            </a:r>
            <a:br>
              <a:rPr lang="cs-CZ" dirty="0"/>
            </a:br>
            <a:r>
              <a:rPr lang="cs-CZ" dirty="0"/>
              <a:t>ale se svobodnou volbou</a:t>
            </a:r>
          </a:p>
          <a:p>
            <a:r>
              <a:rPr lang="cs-CZ" dirty="0"/>
              <a:t>cílená návaznost na </a:t>
            </a:r>
            <a:r>
              <a:rPr lang="cs-CZ" dirty="0" err="1"/>
              <a:t>Schönbergova</a:t>
            </a:r>
            <a:r>
              <a:rPr lang="cs-CZ" dirty="0"/>
              <a:t> </a:t>
            </a:r>
            <a:r>
              <a:rPr lang="cs-CZ" dirty="0" err="1"/>
              <a:t>Pierrota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3CB377-2307-BDBC-E20F-6B03B1390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1825625"/>
            <a:ext cx="4114800" cy="4351338"/>
          </a:xfrm>
        </p:spPr>
        <p:txBody>
          <a:bodyPr>
            <a:normAutofit/>
          </a:bodyPr>
          <a:lstStyle/>
          <a:p>
            <a:r>
              <a:rPr lang="cs-CZ" dirty="0"/>
              <a:t>nové zvukové možnosti: </a:t>
            </a:r>
          </a:p>
          <a:p>
            <a:pPr lvl="1"/>
            <a:r>
              <a:rPr lang="cs-CZ" dirty="0"/>
              <a:t>altová flétna</a:t>
            </a:r>
          </a:p>
          <a:p>
            <a:pPr lvl="1"/>
            <a:r>
              <a:rPr lang="cs-CZ" dirty="0" err="1"/>
              <a:t>xylorimba</a:t>
            </a:r>
            <a:endParaRPr lang="cs-CZ" dirty="0"/>
          </a:p>
          <a:p>
            <a:pPr lvl="1"/>
            <a:r>
              <a:rPr lang="cs-CZ" dirty="0"/>
              <a:t>vibrafon</a:t>
            </a:r>
          </a:p>
          <a:p>
            <a:pPr lvl="1"/>
            <a:r>
              <a:rPr lang="cs-CZ" dirty="0"/>
              <a:t>bicí</a:t>
            </a:r>
          </a:p>
          <a:p>
            <a:pPr lvl="1"/>
            <a:r>
              <a:rPr lang="cs-CZ" dirty="0"/>
              <a:t>kytara</a:t>
            </a:r>
          </a:p>
          <a:p>
            <a:pPr lvl="1"/>
            <a:r>
              <a:rPr lang="cs-CZ" dirty="0"/>
              <a:t>viola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3EF4FC-794D-8A20-EA4A-A48B746A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50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747FB-CB14-B422-AD66-B4E0A6B3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65125"/>
            <a:ext cx="10823448" cy="1325563"/>
          </a:xfrm>
        </p:spPr>
        <p:txBody>
          <a:bodyPr/>
          <a:lstStyle/>
          <a:p>
            <a:r>
              <a:rPr lang="cs-CZ" dirty="0" err="1"/>
              <a:t>Iannis</a:t>
            </a:r>
            <a:r>
              <a:rPr lang="cs-CZ" dirty="0"/>
              <a:t> </a:t>
            </a:r>
            <a:r>
              <a:rPr lang="cs-CZ" dirty="0" err="1"/>
              <a:t>Xenakis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CA2BF-2E45-F5C2-CE2B-FF683E640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52" y="1581912"/>
            <a:ext cx="5276088" cy="50474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1947 dorazil do Paříže, </a:t>
            </a:r>
            <a:br>
              <a:rPr lang="cs-CZ" dirty="0"/>
            </a:br>
            <a:r>
              <a:rPr lang="cs-CZ" dirty="0"/>
              <a:t>předtím se účastnil četných protestů a bojů v Řecku, zázračně přežil zásah střepinami obličeje</a:t>
            </a:r>
          </a:p>
          <a:p>
            <a:r>
              <a:rPr lang="cs-CZ" dirty="0"/>
              <a:t>válka se promítá do jeho kompozic</a:t>
            </a:r>
          </a:p>
          <a:p>
            <a:r>
              <a:rPr lang="cs-CZ" dirty="0"/>
              <a:t>architekt, který se věnoval hudbě</a:t>
            </a:r>
          </a:p>
          <a:p>
            <a:r>
              <a:rPr lang="cs-CZ" dirty="0"/>
              <a:t>žák u </a:t>
            </a:r>
            <a:r>
              <a:rPr lang="cs-CZ" dirty="0" err="1"/>
              <a:t>Messiaena</a:t>
            </a:r>
            <a:endParaRPr lang="cs-CZ" dirty="0"/>
          </a:p>
          <a:p>
            <a:r>
              <a:rPr lang="cs-CZ" dirty="0"/>
              <a:t>důležitá ranná skladba </a:t>
            </a:r>
            <a:br>
              <a:rPr lang="cs-CZ" dirty="0"/>
            </a:br>
            <a:r>
              <a:rPr lang="cs-CZ" b="1" i="1" u="sng" dirty="0" err="1"/>
              <a:t>Metastaseis</a:t>
            </a:r>
            <a:r>
              <a:rPr lang="cs-CZ" b="1" dirty="0"/>
              <a:t> </a:t>
            </a:r>
            <a:r>
              <a:rPr lang="cs-CZ" dirty="0"/>
              <a:t>(1953-4)</a:t>
            </a:r>
          </a:p>
          <a:p>
            <a:r>
              <a:rPr lang="cs-CZ" dirty="0"/>
              <a:t>s tím souvisí budova Pavilon Philips prezentovaná na </a:t>
            </a:r>
            <a:r>
              <a:rPr lang="cs-CZ" dirty="0" err="1"/>
              <a:t>Expo58</a:t>
            </a:r>
            <a:endParaRPr lang="cs-CZ" dirty="0"/>
          </a:p>
          <a:p>
            <a:r>
              <a:rPr lang="cs-CZ" dirty="0"/>
              <a:t>architektura vs. hudba: prostor je viditelný ze všech směrů, hudbu můžeme vnímat pouze z jednoho</a:t>
            </a:r>
          </a:p>
          <a:p>
            <a:endParaRPr lang="cs-CZ" dirty="0"/>
          </a:p>
        </p:txBody>
      </p:sp>
      <p:pic>
        <p:nvPicPr>
          <p:cNvPr id="7" name="Zástupný obsah 6" descr="Obsah obrázku obloha, venku, plavidlo, plachetnice&#10;&#10;Popis byl vytvořen automaticky">
            <a:extLst>
              <a:ext uri="{FF2B5EF4-FFF2-40B4-BE49-F238E27FC236}">
                <a16:creationId xmlns:a16="http://schemas.microsoft.com/office/drawing/2014/main" id="{2F86B036-B976-54B3-9B47-1339E9DC1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91" y="681037"/>
            <a:ext cx="6044779" cy="5388354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C8D0C5-B34F-21AD-54AF-D2A57EB6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8570" y="6069391"/>
            <a:ext cx="4114800" cy="365125"/>
          </a:xfrm>
        </p:spPr>
        <p:txBody>
          <a:bodyPr/>
          <a:lstStyle/>
          <a:p>
            <a:pPr algn="r"/>
            <a:r>
              <a:rPr lang="cs-CZ" dirty="0" err="1"/>
              <a:t>Expo58</a:t>
            </a:r>
            <a:r>
              <a:rPr lang="cs-CZ" dirty="0"/>
              <a:t> – Pavilon Philips</a:t>
            </a:r>
          </a:p>
        </p:txBody>
      </p:sp>
    </p:spTree>
    <p:extLst>
      <p:ext uri="{BB962C8B-B14F-4D97-AF65-F5344CB8AC3E}">
        <p14:creationId xmlns:p14="http://schemas.microsoft.com/office/powerpoint/2010/main" val="407709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71D4CA-9EAB-4D14-EE02-952D3F5B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mapa, venku&#10;&#10;Popis byl vytvořen automaticky">
            <a:extLst>
              <a:ext uri="{FF2B5EF4-FFF2-40B4-BE49-F238E27FC236}">
                <a16:creationId xmlns:a16="http://schemas.microsoft.com/office/drawing/2014/main" id="{5337D00A-7B08-BFCD-DC4D-8F4B9D99F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20" y="-24686"/>
            <a:ext cx="9324440" cy="70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8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E2140-12B2-BA4F-7A52-6AAE575A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</a:t>
            </a:r>
            <a:r>
              <a:rPr lang="cs-CZ" dirty="0" err="1"/>
              <a:t>serialismu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B9AEF-4C96-1394-8442-EC27178DF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825625"/>
            <a:ext cx="5379720" cy="4351338"/>
          </a:xfrm>
        </p:spPr>
        <p:txBody>
          <a:bodyPr>
            <a:normAutofit/>
          </a:bodyPr>
          <a:lstStyle/>
          <a:p>
            <a:r>
              <a:rPr lang="cs-CZ" sz="3300" dirty="0" err="1"/>
              <a:t>Xenakis</a:t>
            </a:r>
            <a:r>
              <a:rPr lang="cs-CZ" sz="3300" dirty="0"/>
              <a:t> a Jan Novák nevidí </a:t>
            </a:r>
            <a:br>
              <a:rPr lang="cs-CZ" sz="3300" dirty="0"/>
            </a:br>
            <a:r>
              <a:rPr lang="cs-CZ" sz="3300" dirty="0"/>
              <a:t>v </a:t>
            </a:r>
            <a:r>
              <a:rPr lang="cs-CZ" sz="3300" dirty="0" err="1"/>
              <a:t>serialismu</a:t>
            </a:r>
            <a:r>
              <a:rPr lang="cs-CZ" sz="3300"/>
              <a:t> další </a:t>
            </a:r>
            <a:r>
              <a:rPr lang="cs-CZ" sz="3300" dirty="0"/>
              <a:t>cestu </a:t>
            </a:r>
            <a:br>
              <a:rPr lang="cs-CZ" sz="3300" dirty="0"/>
            </a:br>
            <a:r>
              <a:rPr lang="cs-CZ" sz="3300" dirty="0"/>
              <a:t>(„Krize seriální hudby“)</a:t>
            </a:r>
          </a:p>
          <a:p>
            <a:r>
              <a:rPr lang="cs-CZ" sz="3300" dirty="0"/>
              <a:t>Východiska: </a:t>
            </a:r>
          </a:p>
          <a:p>
            <a:pPr lvl="1"/>
            <a:r>
              <a:rPr lang="cs-CZ" sz="2800" dirty="0" err="1"/>
              <a:t>aleatorika</a:t>
            </a:r>
            <a:endParaRPr lang="cs-CZ" sz="2800" dirty="0"/>
          </a:p>
          <a:p>
            <a:pPr lvl="1"/>
            <a:r>
              <a:rPr lang="cs-CZ" sz="2800" dirty="0"/>
              <a:t>determinace</a:t>
            </a:r>
          </a:p>
          <a:p>
            <a:pPr lvl="1"/>
            <a:r>
              <a:rPr lang="cs-CZ" sz="2800" dirty="0"/>
              <a:t>→ přenesení seriálního myšlení do konkrétní a elektronické hudby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9AB2C0-56C8-D1CD-F9E3-85ADBE400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6712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„…zcela deterministická komplexnost operací v rámci kompozice, včetně děl samotných, tvoří sluchový a ideový nesmysl.“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„…the completely deterministic complexity of the operations of composition and of the works</a:t>
            </a:r>
            <a:r>
              <a:rPr lang="cs-CZ" i="1" dirty="0"/>
              <a:t> </a:t>
            </a:r>
            <a:r>
              <a:rPr lang="en-US" i="1" dirty="0"/>
              <a:t>themselves produced an auditory and ideological nonsense.“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83BC80-3B7D-CE87-5BF8-D2156B0E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176963"/>
            <a:ext cx="5897880" cy="544512"/>
          </a:xfrm>
        </p:spPr>
        <p:txBody>
          <a:bodyPr/>
          <a:lstStyle/>
          <a:p>
            <a:pPr algn="l"/>
            <a:r>
              <a:rPr lang="en-US" sz="1200" dirty="0"/>
              <a:t>XENAKIS, </a:t>
            </a:r>
            <a:r>
              <a:rPr lang="en-US" sz="1200" dirty="0" err="1"/>
              <a:t>Iannis</a:t>
            </a:r>
            <a:r>
              <a:rPr lang="en-US" sz="1200" dirty="0"/>
              <a:t>. 1992. </a:t>
            </a:r>
            <a:r>
              <a:rPr lang="en-US" sz="1200" i="1" dirty="0"/>
              <a:t>Formalized Music. Thought and Mathematics in Composition. </a:t>
            </a:r>
            <a:br>
              <a:rPr lang="cs-CZ" sz="1200" i="1" dirty="0"/>
            </a:br>
            <a:r>
              <a:rPr lang="en-US" sz="1200" dirty="0"/>
              <a:t>New</a:t>
            </a:r>
            <a:r>
              <a:rPr lang="cs-CZ" sz="1200" dirty="0"/>
              <a:t> </a:t>
            </a:r>
            <a:r>
              <a:rPr lang="en-US" sz="1200" dirty="0"/>
              <a:t>York: Pendragon Press, s. 8.</a:t>
            </a:r>
            <a:r>
              <a:rPr lang="cs-CZ" sz="1200" dirty="0"/>
              <a:t> ISBN 0-945193-24-G</a:t>
            </a:r>
          </a:p>
        </p:txBody>
      </p:sp>
    </p:spTree>
    <p:extLst>
      <p:ext uri="{BB962C8B-B14F-4D97-AF65-F5344CB8AC3E}">
        <p14:creationId xmlns:p14="http://schemas.microsoft.com/office/powerpoint/2010/main" val="304126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8D88-42E5-F7FF-8E09-3AAE9310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Karlheinz </a:t>
            </a:r>
            <a:r>
              <a:rPr lang="cs-CZ" dirty="0" err="1"/>
              <a:t>Stockhausen</a:t>
            </a:r>
            <a:r>
              <a:rPr lang="cs-CZ" dirty="0"/>
              <a:t> – </a:t>
            </a:r>
            <a:r>
              <a:rPr lang="cs-CZ" i="1" dirty="0" err="1"/>
              <a:t>Gesang</a:t>
            </a:r>
            <a:r>
              <a:rPr lang="cs-CZ" i="1" dirty="0"/>
              <a:t> der </a:t>
            </a:r>
            <a:r>
              <a:rPr lang="cs-CZ" i="1" dirty="0" err="1"/>
              <a:t>Jünglinge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756D8-EE92-E06D-C1E4-BA85EA4B7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400"/>
            <a:ext cx="5778500" cy="5172075"/>
          </a:xfrm>
        </p:spPr>
        <p:txBody>
          <a:bodyPr>
            <a:normAutofit/>
          </a:bodyPr>
          <a:lstStyle/>
          <a:p>
            <a:r>
              <a:rPr lang="cs-CZ" dirty="0"/>
              <a:t>označováno jako rané </a:t>
            </a:r>
            <a:br>
              <a:rPr lang="cs-CZ" dirty="0"/>
            </a:br>
            <a:r>
              <a:rPr lang="cs-CZ" dirty="0"/>
              <a:t>„mistrovské dílo elektronické hudby“</a:t>
            </a:r>
          </a:p>
          <a:p>
            <a:r>
              <a:rPr lang="cs-CZ" dirty="0"/>
              <a:t>syntéza elektronických zvuků (sinusové a impulsní generátory, filtrovaný bílý šum) </a:t>
            </a:r>
            <a:br>
              <a:rPr lang="cs-CZ" dirty="0"/>
            </a:br>
            <a:r>
              <a:rPr lang="cs-CZ" dirty="0"/>
              <a:t>s nahraným lidským hlasem </a:t>
            </a:r>
            <a:br>
              <a:rPr lang="cs-CZ" dirty="0"/>
            </a:br>
            <a:r>
              <a:rPr lang="cs-CZ" dirty="0"/>
              <a:t>(na magnet. pásky)</a:t>
            </a:r>
          </a:p>
          <a:p>
            <a:r>
              <a:rPr lang="cs-CZ" dirty="0"/>
              <a:t>nahrávka hlasu </a:t>
            </a:r>
            <a:br>
              <a:rPr lang="cs-CZ" dirty="0"/>
            </a:br>
            <a:r>
              <a:rPr lang="cs-CZ" dirty="0"/>
              <a:t>dvanáctiletého chlapce</a:t>
            </a:r>
          </a:p>
          <a:p>
            <a:r>
              <a:rPr lang="cs-CZ" dirty="0"/>
              <a:t>vrstvení nahrávek jednoho chlapce vzniká dojem většího počtu chlapců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C2EC2F-677A-2F2A-FCBF-10B9D874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549400"/>
            <a:ext cx="5473700" cy="4806950"/>
          </a:xfrm>
        </p:spPr>
        <p:txBody>
          <a:bodyPr>
            <a:normAutofit/>
          </a:bodyPr>
          <a:lstStyle/>
          <a:p>
            <a:r>
              <a:rPr lang="cs-CZ" dirty="0"/>
              <a:t>vznik 1955-56</a:t>
            </a:r>
          </a:p>
          <a:p>
            <a:r>
              <a:rPr lang="cs-CZ" dirty="0"/>
              <a:t>premiéra 1956 </a:t>
            </a:r>
            <a:br>
              <a:rPr lang="cs-CZ" dirty="0"/>
            </a:br>
            <a:r>
              <a:rPr lang="cs-CZ" dirty="0"/>
              <a:t>v Kolíně nad Rýnem</a:t>
            </a:r>
          </a:p>
          <a:p>
            <a:r>
              <a:rPr lang="cs-CZ" dirty="0"/>
              <a:t>celý název </a:t>
            </a:r>
            <a:r>
              <a:rPr lang="cs-CZ" i="1" dirty="0"/>
              <a:t>„</a:t>
            </a:r>
            <a:r>
              <a:rPr lang="de-DE" i="1" dirty="0"/>
              <a:t>Gesang der Jünglinge im</a:t>
            </a:r>
            <a:r>
              <a:rPr lang="cs-CZ" i="1" dirty="0"/>
              <a:t> </a:t>
            </a:r>
            <a:r>
              <a:rPr lang="de-DE" i="1" dirty="0"/>
              <a:t>Feuerofen</a:t>
            </a:r>
            <a:r>
              <a:rPr lang="cs-CZ" i="1" dirty="0"/>
              <a:t>“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(překládáno jako</a:t>
            </a:r>
            <a:br>
              <a:rPr lang="cs-CZ" dirty="0"/>
            </a:br>
            <a:r>
              <a:rPr lang="cs-CZ" i="1" dirty="0"/>
              <a:t>„Mládenci v peci ohnivé“</a:t>
            </a:r>
            <a:r>
              <a:rPr lang="cs-CZ" dirty="0"/>
              <a:t>)</a:t>
            </a:r>
          </a:p>
          <a:p>
            <a:r>
              <a:rPr lang="cs-CZ" dirty="0"/>
              <a:t>Text skladby z Knihy Daniel </a:t>
            </a:r>
            <a:br>
              <a:rPr lang="cs-CZ" dirty="0"/>
            </a:br>
            <a:r>
              <a:rPr lang="cs-CZ" dirty="0"/>
              <a:t>ze Starého zákona </a:t>
            </a:r>
            <a:br>
              <a:rPr lang="cs-CZ" dirty="0"/>
            </a:br>
            <a:r>
              <a:rPr lang="cs-CZ" dirty="0"/>
              <a:t>(cíleně vybraný náboženský text)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A10353-CEEE-4BCF-2C7C-FE0074BD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66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D0682-6994-BB94-72CD-D3859D2B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Seriální 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CDE95-47B3-8CB0-C91B-6891C5343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řenesení techniky práce s řadou na všechny parametry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zobecnění dodekafonie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vnitřní řád kompozice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série pravidel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1A73C1-3C1F-C26E-E04B-AA31AA42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22392" cy="4351338"/>
          </a:xfrm>
        </p:spPr>
        <p:txBody>
          <a:bodyPr>
            <a:normAutofit/>
          </a:bodyPr>
          <a:lstStyle/>
          <a:p>
            <a:pPr marL="4191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Pluralismus stylů</a:t>
            </a:r>
            <a:endParaRPr lang="cs-CZ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pocitový předěl v roce 1950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politicky a morálně 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druhé světové válce)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stylisticky – konec neoklasicismu, 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začátek seriálního myšlení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technicky – rozvoj elektronické hudby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EAB191-3BAC-1108-1A2A-99DA484E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86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78797-0BE3-CA95-CC0B-A7DC7AFD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365125"/>
            <a:ext cx="10613136" cy="1325563"/>
          </a:xfrm>
        </p:spPr>
        <p:txBody>
          <a:bodyPr/>
          <a:lstStyle/>
          <a:p>
            <a:r>
              <a:rPr lang="cs-CZ" dirty="0"/>
              <a:t>Prázdninový kurz v Darmstadtu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D6182-0ED9-73EA-B0B6-6A90B9FDB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664" y="1825624"/>
            <a:ext cx="5086737" cy="4716463"/>
          </a:xfrm>
        </p:spPr>
        <p:txBody>
          <a:bodyPr>
            <a:normAutofit fontScale="92500"/>
          </a:bodyPr>
          <a:lstStyle/>
          <a:p>
            <a:r>
              <a:rPr lang="cs-CZ" dirty="0"/>
              <a:t>od 1946</a:t>
            </a:r>
          </a:p>
          <a:p>
            <a:r>
              <a:rPr lang="cs-CZ" dirty="0"/>
              <a:t>obnovení komunikace mezi skladateli (po druhé světové válce, po emigraci)</a:t>
            </a:r>
          </a:p>
          <a:p>
            <a:r>
              <a:rPr lang="cs-CZ" dirty="0"/>
              <a:t>přemýšleli, na co navázat</a:t>
            </a:r>
          </a:p>
          <a:p>
            <a:r>
              <a:rPr lang="cs-CZ" dirty="0"/>
              <a:t>další aktivity </a:t>
            </a:r>
            <a:r>
              <a:rPr lang="cs-CZ" u="sng" dirty="0"/>
              <a:t>Mezinárodní společnosti pro soudobou hudbu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Donaueschingen</a:t>
            </a:r>
            <a:r>
              <a:rPr lang="cs-CZ" dirty="0"/>
              <a:t> (znovu od r. 1950)</a:t>
            </a:r>
          </a:p>
          <a:p>
            <a:pPr lvl="1"/>
            <a:r>
              <a:rPr lang="cs-CZ" dirty="0" err="1"/>
              <a:t>Domaine</a:t>
            </a:r>
            <a:r>
              <a:rPr lang="cs-CZ" dirty="0"/>
              <a:t> musical (Paříž, od r. 1954)</a:t>
            </a:r>
          </a:p>
          <a:p>
            <a:pPr lvl="1"/>
            <a:r>
              <a:rPr lang="cs-CZ" dirty="0"/>
              <a:t>Varšavský podzim (od r. 1956)</a:t>
            </a:r>
          </a:p>
          <a:p>
            <a:pPr lvl="1"/>
            <a:r>
              <a:rPr lang="cs-CZ" dirty="0" err="1"/>
              <a:t>Royan</a:t>
            </a:r>
            <a:r>
              <a:rPr lang="cs-CZ" dirty="0"/>
              <a:t> (od r. 1967)</a:t>
            </a:r>
          </a:p>
        </p:txBody>
      </p:sp>
      <p:pic>
        <p:nvPicPr>
          <p:cNvPr id="11" name="Zástupný obsah 10" descr="Obsah obrázku text, muž, osoba&#10;&#10;Popis byl vytvořen automaticky">
            <a:extLst>
              <a:ext uri="{FF2B5EF4-FFF2-40B4-BE49-F238E27FC236}">
                <a16:creationId xmlns:a16="http://schemas.microsoft.com/office/drawing/2014/main" id="{E85D9CEF-4001-159F-BEDB-BDC3A7FC5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01" y="1825625"/>
            <a:ext cx="6259412" cy="4351338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EF1F0-67ED-72B5-7C04-D8F286EF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2013" y="6176963"/>
            <a:ext cx="4114800" cy="365125"/>
          </a:xfrm>
        </p:spPr>
        <p:txBody>
          <a:bodyPr/>
          <a:lstStyle/>
          <a:p>
            <a:pPr algn="r"/>
            <a:r>
              <a:rPr lang="cs-CZ" dirty="0" err="1"/>
              <a:t>Stockhausen</a:t>
            </a:r>
            <a:r>
              <a:rPr lang="cs-CZ" dirty="0"/>
              <a:t>, Darmstadt, 1957</a:t>
            </a:r>
          </a:p>
        </p:txBody>
      </p:sp>
    </p:spTree>
    <p:extLst>
      <p:ext uri="{BB962C8B-B14F-4D97-AF65-F5344CB8AC3E}">
        <p14:creationId xmlns:p14="http://schemas.microsoft.com/office/powerpoint/2010/main" val="41869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73DCF-7628-3E7C-6DAE-A0FEB10C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54163"/>
          </a:xfrm>
        </p:spPr>
        <p:txBody>
          <a:bodyPr>
            <a:normAutofit/>
          </a:bodyPr>
          <a:lstStyle/>
          <a:p>
            <a:r>
              <a:rPr lang="cs-CZ" sz="4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Počátek </a:t>
            </a:r>
            <a:r>
              <a:rPr lang="cs-CZ" sz="4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serialismu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22C89-7B89-F5DD-5FB1-6A338A150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6950"/>
            <a:ext cx="5181600" cy="521556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vnímání datace počátku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neexistuje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body, přímky, plochy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avantgarda se snažila 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totální determinaci jednotlivých tónů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zrušena motivicko-tematická práce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hudba PUNKTUÁLNÍ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rovnoprávnost všech prvků kompozice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Stockhausen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VZOR: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Webernovo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seriální myšlení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Schönberg – řeší pouze výšku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Messiaen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různé parametry – délka, barva…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MULTISERIALISMUS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DCF79-AF93-7308-8DA5-A777EF7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6910" y="6485142"/>
            <a:ext cx="4114800" cy="365125"/>
          </a:xfrm>
        </p:spPr>
        <p:txBody>
          <a:bodyPr/>
          <a:lstStyle/>
          <a:p>
            <a:pPr algn="r"/>
            <a:r>
              <a:rPr lang="cs-CZ" dirty="0"/>
              <a:t>MICHELS, Ulrich. </a:t>
            </a:r>
            <a:r>
              <a:rPr lang="cs-CZ" i="1" dirty="0"/>
              <a:t>Encyklopedický atlas hudby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Praha: Nakladatelství Lidové noviny, 2000. ISBN 80-7106-238-3</a:t>
            </a:r>
          </a:p>
        </p:txBody>
      </p:sp>
      <p:pic>
        <p:nvPicPr>
          <p:cNvPr id="6" name="Obrázek 5" descr="Obsah obrázku text, dopis&#10;&#10;Popis byl vytvořen automaticky">
            <a:extLst>
              <a:ext uri="{FF2B5EF4-FFF2-40B4-BE49-F238E27FC236}">
                <a16:creationId xmlns:a16="http://schemas.microsoft.com/office/drawing/2014/main" id="{2CCCB992-578B-EA41-7812-E82CADB83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6" t="59234" r="9506" b="3937"/>
          <a:stretch/>
        </p:blipFill>
        <p:spPr>
          <a:xfrm rot="10800000">
            <a:off x="5801710" y="-1"/>
            <a:ext cx="6390290" cy="68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38BF-E852-1C40-E89F-B812F24B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Oliver </a:t>
            </a:r>
            <a:r>
              <a:rPr lang="cs-CZ" dirty="0" err="1"/>
              <a:t>Messiaen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89D26-F467-E80D-8C31-FC156C8B6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vystudoval v Paříži varhany</a:t>
            </a:r>
          </a:p>
          <a:p>
            <a:r>
              <a:rPr lang="cs-CZ" dirty="0"/>
              <a:t>od 1942 byl prof. na konzervatoři</a:t>
            </a:r>
          </a:p>
          <a:p>
            <a:r>
              <a:rPr lang="cs-CZ" dirty="0"/>
              <a:t>žáci: </a:t>
            </a:r>
            <a:r>
              <a:rPr lang="cs-CZ" dirty="0" err="1"/>
              <a:t>Boulez</a:t>
            </a:r>
            <a:r>
              <a:rPr lang="cs-CZ" dirty="0"/>
              <a:t>, </a:t>
            </a:r>
            <a:r>
              <a:rPr lang="cs-CZ" dirty="0" err="1"/>
              <a:t>Stockhausen</a:t>
            </a:r>
            <a:r>
              <a:rPr lang="cs-CZ" dirty="0"/>
              <a:t>, </a:t>
            </a:r>
            <a:r>
              <a:rPr lang="cs-CZ" dirty="0" err="1"/>
              <a:t>Xenakis</a:t>
            </a:r>
            <a:br>
              <a:rPr lang="cs-CZ" dirty="0"/>
            </a:br>
            <a:r>
              <a:rPr lang="cs-CZ" dirty="0"/>
              <a:t>(ale byl také v Brně a studovali </a:t>
            </a:r>
            <a:br>
              <a:rPr lang="cs-CZ" dirty="0"/>
            </a:br>
            <a:r>
              <a:rPr lang="cs-CZ" dirty="0"/>
              <a:t>u něj i Češi)</a:t>
            </a:r>
          </a:p>
          <a:p>
            <a:r>
              <a:rPr lang="cs-CZ" dirty="0" err="1"/>
              <a:t>synestetik</a:t>
            </a:r>
            <a:endParaRPr lang="cs-CZ" dirty="0"/>
          </a:p>
          <a:p>
            <a:r>
              <a:rPr lang="cs-CZ" dirty="0"/>
              <a:t>skladebně se nikomu nepodobá </a:t>
            </a:r>
            <a:br>
              <a:rPr lang="cs-CZ" dirty="0"/>
            </a:br>
            <a:r>
              <a:rPr lang="cs-CZ" dirty="0"/>
              <a:t>a nikdo na něj nenavazuje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BEFFAC-9175-CEA1-C6B3-37B8190CD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575300" cy="4530725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Messiaen</a:t>
            </a:r>
            <a:r>
              <a:rPr lang="cs-CZ" dirty="0"/>
              <a:t>:</a:t>
            </a:r>
            <a:br>
              <a:rPr lang="cs-CZ" dirty="0"/>
            </a:br>
            <a:r>
              <a:rPr lang="cs-CZ" i="1" u="sng" dirty="0" err="1"/>
              <a:t>Quatre</a:t>
            </a:r>
            <a:r>
              <a:rPr lang="cs-CZ" i="1" u="sng" dirty="0"/>
              <a:t> </a:t>
            </a:r>
            <a:r>
              <a:rPr lang="cs-CZ" i="1" u="sng" dirty="0" err="1"/>
              <a:t>études</a:t>
            </a:r>
            <a:r>
              <a:rPr lang="cs-CZ" i="1" u="sng" dirty="0"/>
              <a:t> de </a:t>
            </a:r>
            <a:r>
              <a:rPr lang="cs-CZ" i="1" u="sng" dirty="0" err="1"/>
              <a:t>rythme</a:t>
            </a:r>
            <a:r>
              <a:rPr lang="cs-CZ" i="1" u="sng" dirty="0"/>
              <a:t> </a:t>
            </a:r>
            <a:r>
              <a:rPr lang="cs-CZ" dirty="0"/>
              <a:t>– 2. věta</a:t>
            </a:r>
            <a:br>
              <a:rPr lang="cs-CZ" dirty="0"/>
            </a:br>
            <a:r>
              <a:rPr lang="cs-CZ" dirty="0"/>
              <a:t>(</a:t>
            </a:r>
            <a:r>
              <a:rPr lang="cs-CZ" i="1" u="sng" dirty="0"/>
              <a:t>Mode de </a:t>
            </a:r>
            <a:r>
              <a:rPr lang="cs-CZ" i="1" u="sng" dirty="0" err="1"/>
              <a:t>valeurs</a:t>
            </a:r>
            <a:r>
              <a:rPr lang="cs-CZ" i="1" u="sng" dirty="0"/>
              <a:t> et </a:t>
            </a:r>
            <a:r>
              <a:rPr lang="cs-CZ" i="1" u="sng" dirty="0" err="1"/>
              <a:t>d'intensités</a:t>
            </a:r>
            <a:r>
              <a:rPr lang="cs-CZ" dirty="0"/>
              <a:t>) </a:t>
            </a:r>
          </a:p>
          <a:p>
            <a:r>
              <a:rPr lang="cs-CZ" dirty="0"/>
              <a:t>z roku 1949</a:t>
            </a:r>
          </a:p>
          <a:p>
            <a:r>
              <a:rPr lang="cs-CZ" dirty="0"/>
              <a:t>všechny zvukové parametry</a:t>
            </a:r>
            <a:endParaRPr lang="cs-CZ" sz="2400" dirty="0"/>
          </a:p>
          <a:p>
            <a:r>
              <a:rPr lang="cs-CZ" dirty="0"/>
              <a:t>výchozí uspořádání materiálu:</a:t>
            </a:r>
          </a:p>
          <a:p>
            <a:pPr lvl="1"/>
            <a:r>
              <a:rPr lang="cs-CZ" sz="2200" dirty="0"/>
              <a:t>tónová výška: 12 stupňová</a:t>
            </a:r>
          </a:p>
          <a:p>
            <a:pPr lvl="1"/>
            <a:r>
              <a:rPr lang="cs-CZ" sz="2200" dirty="0"/>
              <a:t>délka tónu – řady s 12 hodnotami</a:t>
            </a:r>
          </a:p>
          <a:p>
            <a:pPr lvl="1"/>
            <a:r>
              <a:rPr lang="cs-CZ" sz="2200" dirty="0"/>
              <a:t>dynamika – jen 7 hodnot (ne 12)</a:t>
            </a:r>
          </a:p>
          <a:p>
            <a:pPr lvl="1"/>
            <a:r>
              <a:rPr lang="cs-CZ" sz="2200" dirty="0"/>
              <a:t>témbr (typ úhozu) – 12 údajů</a:t>
            </a:r>
            <a:br>
              <a:rPr lang="cs-CZ" sz="2200" dirty="0"/>
            </a:br>
            <a:r>
              <a:rPr lang="cs-CZ" sz="2200" dirty="0"/>
              <a:t>		(stěží realizovatelné)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59883E-DD61-B2DE-6896-622A271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09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6C3DC1-2685-337C-C9B8-57E9B328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2403006-7B86-C16F-3F04-62105451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3" t="41654" r="7201" b="16693"/>
          <a:stretch/>
        </p:blipFill>
        <p:spPr>
          <a:xfrm rot="10800000">
            <a:off x="2997883" y="-1"/>
            <a:ext cx="57738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7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622125-6534-6CB0-D9DD-59BBB6DEF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328" y="612648"/>
            <a:ext cx="5600469" cy="6397752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/>
              <a:t>základem jeho skladeb </a:t>
            </a:r>
            <a:br>
              <a:rPr lang="cs-CZ" sz="4000" dirty="0"/>
            </a:br>
            <a:r>
              <a:rPr lang="cs-CZ" sz="4000" dirty="0"/>
              <a:t>byly tzv. „mody“ </a:t>
            </a:r>
          </a:p>
          <a:p>
            <a:r>
              <a:rPr lang="cs-CZ" sz="4000" dirty="0"/>
              <a:t>6-10 stupňové tónové řady </a:t>
            </a:r>
            <a:br>
              <a:rPr lang="cs-CZ" sz="4000" dirty="0"/>
            </a:br>
            <a:r>
              <a:rPr lang="cs-CZ" sz="4000" dirty="0"/>
              <a:t>určité stavby</a:t>
            </a:r>
          </a:p>
          <a:p>
            <a:r>
              <a:rPr lang="cs-CZ" sz="4000" dirty="0"/>
              <a:t>„retrográdní“ i „</a:t>
            </a:r>
            <a:r>
              <a:rPr lang="cs-CZ" sz="4000" dirty="0" err="1"/>
              <a:t>nonretrográdní</a:t>
            </a:r>
            <a:r>
              <a:rPr lang="cs-CZ" sz="4000" dirty="0"/>
              <a:t>“ </a:t>
            </a:r>
            <a:br>
              <a:rPr lang="cs-CZ" sz="4000" dirty="0"/>
            </a:br>
            <a:r>
              <a:rPr lang="cs-CZ" sz="4000" dirty="0"/>
              <a:t>– dají (a nedají) se číst pozpátku</a:t>
            </a:r>
          </a:p>
          <a:p>
            <a:r>
              <a:rPr lang="cs-CZ" sz="4000" dirty="0"/>
              <a:t>matematické, racionální → objektivní</a:t>
            </a:r>
          </a:p>
          <a:p>
            <a:r>
              <a:rPr lang="cs-CZ" sz="4000" dirty="0"/>
              <a:t>mody nejsou řadami, </a:t>
            </a:r>
            <a:br>
              <a:rPr lang="cs-CZ" sz="4000" dirty="0"/>
            </a:br>
            <a:r>
              <a:rPr lang="cs-CZ" sz="4000" dirty="0"/>
              <a:t>materiálem jsou fenomény, </a:t>
            </a:r>
            <a:br>
              <a:rPr lang="cs-CZ" sz="4000" dirty="0"/>
            </a:br>
            <a:r>
              <a:rPr lang="cs-CZ" sz="4000" dirty="0"/>
              <a:t>které nepoužívá přímo </a:t>
            </a:r>
            <a:br>
              <a:rPr lang="cs-CZ" sz="4000" dirty="0"/>
            </a:br>
            <a:r>
              <a:rPr lang="cs-CZ" sz="4000" dirty="0"/>
              <a:t>(vs. KONKRÉTNÍ HUDBA), </a:t>
            </a:r>
            <a:br>
              <a:rPr lang="cs-CZ" sz="4000" dirty="0"/>
            </a:br>
            <a:r>
              <a:rPr lang="cs-CZ" sz="4000" dirty="0"/>
              <a:t>ale modálně (tj. např. pomaleji, </a:t>
            </a:r>
            <a:br>
              <a:rPr lang="cs-CZ" sz="4000" dirty="0"/>
            </a:br>
            <a:r>
              <a:rPr lang="cs-CZ" sz="4000" dirty="0"/>
              <a:t>v nižší poloze apod.)</a:t>
            </a:r>
          </a:p>
          <a:p>
            <a:pPr lvl="1"/>
            <a:r>
              <a:rPr lang="cs-CZ" sz="3400" dirty="0"/>
              <a:t>z minulosti – chorál)</a:t>
            </a:r>
          </a:p>
          <a:p>
            <a:pPr lvl="1"/>
            <a:r>
              <a:rPr lang="cs-CZ" sz="3400" dirty="0"/>
              <a:t>z ciziny – Indie)</a:t>
            </a:r>
          </a:p>
          <a:p>
            <a:pPr lvl="1"/>
            <a:r>
              <a:rPr lang="cs-CZ" sz="3400" dirty="0"/>
              <a:t>z přírody – ptačí zpěv </a:t>
            </a:r>
            <a:br>
              <a:rPr lang="cs-CZ" sz="3400" dirty="0"/>
            </a:br>
            <a:r>
              <a:rPr lang="cs-CZ" sz="3400" dirty="0"/>
              <a:t>(byl vášnivým ornitologem)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6B46FA-8ADB-0540-FE25-D39E77F9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12648"/>
            <a:ext cx="5757672" cy="21578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dirty="0" err="1"/>
              <a:t>Messiaen</a:t>
            </a:r>
            <a:r>
              <a:rPr lang="cs-CZ" sz="4000" dirty="0"/>
              <a:t> – </a:t>
            </a:r>
            <a:r>
              <a:rPr lang="cs-CZ" sz="4000" i="1" dirty="0" err="1"/>
              <a:t>Oiseaux</a:t>
            </a:r>
            <a:r>
              <a:rPr lang="cs-CZ" sz="4000" i="1" dirty="0"/>
              <a:t> </a:t>
            </a:r>
            <a:r>
              <a:rPr lang="cs-CZ" sz="4000" i="1" dirty="0" err="1"/>
              <a:t>exotiques</a:t>
            </a:r>
            <a:r>
              <a:rPr lang="cs-CZ" sz="4000" i="1" dirty="0"/>
              <a:t> </a:t>
            </a:r>
            <a:r>
              <a:rPr lang="cs-CZ" sz="4000" dirty="0"/>
              <a:t>(„</a:t>
            </a:r>
            <a:r>
              <a:rPr lang="cs-CZ" sz="4000" i="1" dirty="0"/>
              <a:t>Exotičtí ptáci</a:t>
            </a:r>
            <a:r>
              <a:rPr lang="cs-CZ" sz="4000" dirty="0"/>
              <a:t>“) </a:t>
            </a:r>
          </a:p>
          <a:p>
            <a:r>
              <a:rPr lang="cs-CZ" sz="2900" dirty="0"/>
              <a:t>z roku 1955</a:t>
            </a:r>
          </a:p>
          <a:p>
            <a:r>
              <a:rPr lang="cs-CZ" sz="2900" dirty="0"/>
              <a:t>ptačí zpěv z Indie, Číny atd., např. drozd (klavír)</a:t>
            </a:r>
          </a:p>
          <a:p>
            <a:r>
              <a:rPr lang="cs-CZ" sz="2900" dirty="0"/>
              <a:t>řecké a indické rytmy (bicí)</a:t>
            </a:r>
          </a:p>
          <a:p>
            <a:r>
              <a:rPr lang="cs-CZ" sz="2900" dirty="0"/>
              <a:t>blízkost přírodě a duchovno (</a:t>
            </a:r>
            <a:r>
              <a:rPr lang="cs-CZ" sz="2900" dirty="0" err="1"/>
              <a:t>Alleluia</a:t>
            </a:r>
            <a:r>
              <a:rPr lang="cs-CZ" sz="2900" dirty="0"/>
              <a:t>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6C3C1-E34A-F238-6714-6F27F87D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4FE0CC97-CAB0-4B04-FCA5-061A6FFD2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0" t="38352" r="28234" b="40651"/>
          <a:stretch/>
        </p:blipFill>
        <p:spPr>
          <a:xfrm rot="16200000">
            <a:off x="6385521" y="2480932"/>
            <a:ext cx="4087547" cy="46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5D48A-DB14-4BDB-E73D-A1865652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Goeyvaerts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88588-5DC4-7FFB-AEF6-FA4015F8B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žák u </a:t>
            </a:r>
            <a:r>
              <a:rPr lang="cs-CZ" dirty="0" err="1"/>
              <a:t>Messaiena</a:t>
            </a:r>
            <a:endParaRPr lang="cs-CZ" dirty="0"/>
          </a:p>
          <a:p>
            <a:r>
              <a:rPr lang="cs-CZ" dirty="0"/>
              <a:t>v Darmstadtu potkal </a:t>
            </a:r>
            <a:r>
              <a:rPr lang="cs-CZ" dirty="0" err="1"/>
              <a:t>Stockhausena</a:t>
            </a:r>
            <a:r>
              <a:rPr lang="cs-CZ" dirty="0"/>
              <a:t> (v roce 1951)</a:t>
            </a:r>
          </a:p>
          <a:p>
            <a:r>
              <a:rPr lang="cs-CZ" dirty="0"/>
              <a:t>spolu rozebírali, jak začlenit náboženskou numerologii do seriální kompozice</a:t>
            </a:r>
          </a:p>
          <a:p>
            <a:r>
              <a:rPr lang="cs-CZ" dirty="0"/>
              <a:t>a spolu provedli </a:t>
            </a:r>
            <a:r>
              <a:rPr lang="cs-CZ" dirty="0" err="1"/>
              <a:t>Goeyvaertsovu</a:t>
            </a:r>
            <a:r>
              <a:rPr lang="cs-CZ" dirty="0"/>
              <a:t> Sonátu pro dva klavíry č. 1</a:t>
            </a:r>
            <a:br>
              <a:rPr lang="cs-CZ" dirty="0"/>
            </a:br>
            <a:r>
              <a:rPr lang="cs-CZ" dirty="0"/>
              <a:t>(</a:t>
            </a:r>
            <a:r>
              <a:rPr lang="de-DE" i="1" dirty="0"/>
              <a:t>Sonata für zwei Klaviere</a:t>
            </a:r>
            <a:r>
              <a:rPr lang="cs-CZ" i="1" dirty="0"/>
              <a:t> No. 1)</a:t>
            </a:r>
            <a:endParaRPr lang="cs-CZ" dirty="0"/>
          </a:p>
          <a:p>
            <a:r>
              <a:rPr lang="cs-CZ" dirty="0"/>
              <a:t>v ní je zájem o matematiku, statistiku, skupiny, symetrii, </a:t>
            </a:r>
            <a:br>
              <a:rPr lang="cs-CZ" dirty="0"/>
            </a:br>
            <a:r>
              <a:rPr lang="cs-CZ" dirty="0"/>
              <a:t>prostor a řady</a:t>
            </a:r>
          </a:p>
          <a:p>
            <a:endParaRPr lang="cs-CZ" dirty="0"/>
          </a:p>
        </p:txBody>
      </p:sp>
      <p:pic>
        <p:nvPicPr>
          <p:cNvPr id="9" name="Zástupný obsah 8" descr="Obsah obrázku venku, osoba, strom, tráva&#10;&#10;Popis byl vytvořen automaticky">
            <a:extLst>
              <a:ext uri="{FF2B5EF4-FFF2-40B4-BE49-F238E27FC236}">
                <a16:creationId xmlns:a16="http://schemas.microsoft.com/office/drawing/2014/main" id="{CE353F8D-5312-FFC1-6416-9D43B2687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63" y="0"/>
            <a:ext cx="5203337" cy="6858000"/>
          </a:xfr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BA7B18-3BA5-A039-B507-6BDB6FF0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264" y="6492875"/>
            <a:ext cx="4495399" cy="365125"/>
          </a:xfrm>
        </p:spPr>
        <p:txBody>
          <a:bodyPr/>
          <a:lstStyle/>
          <a:p>
            <a:pPr algn="r"/>
            <a:r>
              <a:rPr lang="cs-CZ" dirty="0"/>
              <a:t>(zleva) Luigi </a:t>
            </a:r>
            <a:r>
              <a:rPr lang="cs-CZ" dirty="0" err="1"/>
              <a:t>Nono</a:t>
            </a:r>
            <a:r>
              <a:rPr lang="cs-CZ" dirty="0"/>
              <a:t>, Karel </a:t>
            </a:r>
            <a:r>
              <a:rPr lang="cs-CZ" dirty="0" err="1"/>
              <a:t>Goeyvaerts</a:t>
            </a:r>
            <a:r>
              <a:rPr lang="cs-CZ" dirty="0"/>
              <a:t>, Karlheinz </a:t>
            </a:r>
            <a:r>
              <a:rPr lang="cs-CZ" dirty="0" err="1"/>
              <a:t>Stockhausen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pravděpodobně v Darmstadtu</a:t>
            </a:r>
          </a:p>
        </p:txBody>
      </p:sp>
    </p:spTree>
    <p:extLst>
      <p:ext uri="{BB962C8B-B14F-4D97-AF65-F5344CB8AC3E}">
        <p14:creationId xmlns:p14="http://schemas.microsoft.com/office/powerpoint/2010/main" val="48634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8D88-42E5-F7FF-8E09-3AAE9310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Karlheinz </a:t>
            </a:r>
            <a:r>
              <a:rPr lang="cs-CZ" dirty="0" err="1"/>
              <a:t>Stockhausen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756D8-EE92-E06D-C1E4-BA85EA4B7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profesor, rozsáhlé teoretické dílo</a:t>
            </a:r>
          </a:p>
          <a:p>
            <a:r>
              <a:rPr lang="cs-CZ" dirty="0"/>
              <a:t>po zážitcích v Darmstadtu </a:t>
            </a:r>
            <a:br>
              <a:rPr lang="cs-CZ" dirty="0"/>
            </a:br>
            <a:r>
              <a:rPr lang="cs-CZ" dirty="0"/>
              <a:t>se rozhodne studovat u </a:t>
            </a:r>
            <a:r>
              <a:rPr lang="cs-CZ" dirty="0" err="1"/>
              <a:t>Messiaena</a:t>
            </a:r>
            <a:endParaRPr lang="cs-CZ" dirty="0"/>
          </a:p>
          <a:p>
            <a:r>
              <a:rPr lang="cs-CZ" dirty="0"/>
              <a:t>vyhýbá se tradičním formám</a:t>
            </a:r>
          </a:p>
          <a:p>
            <a:r>
              <a:rPr lang="cs-CZ" dirty="0"/>
              <a:t>spolu s </a:t>
            </a:r>
            <a:r>
              <a:rPr lang="cs-CZ" dirty="0" err="1"/>
              <a:t>Goeyvaertsem</a:t>
            </a:r>
            <a:r>
              <a:rPr lang="cs-CZ" dirty="0"/>
              <a:t> zkouší v Paříži generátor sinusových vln</a:t>
            </a:r>
          </a:p>
          <a:p>
            <a:r>
              <a:rPr lang="cs-CZ" dirty="0" err="1"/>
              <a:t>Geyvaerts</a:t>
            </a:r>
            <a:r>
              <a:rPr lang="cs-CZ" dirty="0"/>
              <a:t> v tom vidí velký potenciál – nejčistší zvuk → elektroakustická hudba</a:t>
            </a:r>
          </a:p>
          <a:p>
            <a:r>
              <a:rPr lang="cs-CZ" dirty="0" err="1"/>
              <a:t>Stockhausen</a:t>
            </a:r>
            <a:r>
              <a:rPr lang="cs-CZ" dirty="0"/>
              <a:t> s tím není spokojený, v Kolíně nad Rýnem se do toho pouští </a:t>
            </a:r>
            <a:br>
              <a:rPr lang="cs-CZ" dirty="0"/>
            </a:br>
            <a:r>
              <a:rPr lang="cs-CZ" dirty="0"/>
              <a:t>s lepším přístrojem (v roce 1953)</a:t>
            </a:r>
          </a:p>
          <a:p>
            <a:r>
              <a:rPr lang="cs-CZ" dirty="0" err="1"/>
              <a:t>Stockhausen</a:t>
            </a:r>
            <a:r>
              <a:rPr lang="cs-CZ" dirty="0"/>
              <a:t> to po chvíli opouští a vrací se ke komponování pro klavír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C2EC2F-677A-2F2A-FCBF-10B9D8745B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Punktuální</a:t>
            </a:r>
            <a:r>
              <a:rPr lang="cs-CZ" dirty="0"/>
              <a:t> hudba:</a:t>
            </a:r>
          </a:p>
          <a:p>
            <a:pPr lvl="1"/>
            <a:r>
              <a:rPr lang="cs-CZ" sz="2600" i="1" dirty="0" err="1"/>
              <a:t>Kreuzspiel</a:t>
            </a:r>
            <a:endParaRPr lang="cs-CZ" sz="2600" i="1" dirty="0"/>
          </a:p>
          <a:p>
            <a:pPr lvl="1"/>
            <a:r>
              <a:rPr lang="cs-CZ" sz="2600" i="1" dirty="0"/>
              <a:t>Punkt</a:t>
            </a:r>
          </a:p>
          <a:p>
            <a:pPr lvl="1"/>
            <a:r>
              <a:rPr lang="cs-CZ" sz="2600" i="1" dirty="0"/>
              <a:t>Kontrapunkt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A10353-CEEE-4BCF-2C7C-FE0074BD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7979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1011</Words>
  <Application>Microsoft Office PowerPoint</Application>
  <PresentationFormat>Širokoúhlá obrazovka</PresentationFormat>
  <Paragraphs>133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Motiv Office</vt:lpstr>
      <vt:lpstr>HV_806b  Dějiny hudby: 20. století</vt:lpstr>
      <vt:lpstr>Seriální hudba</vt:lpstr>
      <vt:lpstr>Prázdninový kurz v Darmstadtu</vt:lpstr>
      <vt:lpstr>Počátek serialismu</vt:lpstr>
      <vt:lpstr>Oliver Messiaen </vt:lpstr>
      <vt:lpstr>Prezentace aplikace PowerPoint</vt:lpstr>
      <vt:lpstr>Prezentace aplikace PowerPoint</vt:lpstr>
      <vt:lpstr>Karel Goeyvaerts</vt:lpstr>
      <vt:lpstr>Karlheinz Stockhausen</vt:lpstr>
      <vt:lpstr>Pierre Boulez</vt:lpstr>
      <vt:lpstr>Boulez – „Le marteau sans maître“  („Kladivo bez mistra“)</vt:lpstr>
      <vt:lpstr>Iannis Xenakis</vt:lpstr>
      <vt:lpstr>Prezentace aplikace PowerPoint</vt:lpstr>
      <vt:lpstr>Krize serialismu</vt:lpstr>
      <vt:lpstr>Karlheinz Stockhausen – Gesang der Jünglinge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HV_806b Dějiny hudby:  20. století</dc:title>
  <dc:creator>Pavlína Doskočilová</dc:creator>
  <cp:lastModifiedBy>Pavlína Doskočilová</cp:lastModifiedBy>
  <cp:revision>87</cp:revision>
  <dcterms:created xsi:type="dcterms:W3CDTF">2023-02-13T14:37:43Z</dcterms:created>
  <dcterms:modified xsi:type="dcterms:W3CDTF">2023-04-15T20:39:15Z</dcterms:modified>
</cp:coreProperties>
</file>