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302" r:id="rId6"/>
    <p:sldId id="257" r:id="rId7"/>
    <p:sldId id="260" r:id="rId8"/>
    <p:sldId id="258" r:id="rId9"/>
    <p:sldId id="259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3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176" y="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3D3CEB06-6BD7-4A0B-BC22-43F0DC24B165}"/>
    <pc:docChg chg="addSld">
      <pc:chgData name="Michal Černý" userId="47f2631e-daed-4119-b393-426e990e8c21" providerId="ADAL" clId="{3D3CEB06-6BD7-4A0B-BC22-43F0DC24B165}" dt="2023-05-18T07:52:41.508" v="0" actId="680"/>
      <pc:docMkLst>
        <pc:docMk/>
      </pc:docMkLst>
      <pc:sldChg chg="new">
        <pc:chgData name="Michal Černý" userId="47f2631e-daed-4119-b393-426e990e8c21" providerId="ADAL" clId="{3D3CEB06-6BD7-4A0B-BC22-43F0DC24B165}" dt="2023-05-18T07:52:41.508" v="0" actId="680"/>
        <pc:sldMkLst>
          <pc:docMk/>
          <pc:sldMk cId="556242089" sldId="3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pomocnik.rvp.cz/clanek/10357/KONEKTIVISMUS---TEORIE-VZDELAVANI-V-PROSTREDI-SOCIALNICH-SITI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pomocnik.rvp.cz/clanek/10357/KONEKTIVISMUS---TEORIE-VZDELAVANI-V-PROSTREDI-SOCIALNICH-SITI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cs.wikipedia.org/wiki/Waldorfsk%C3%A1_%C5%A1kola#/media/Soubor:Waldorf_schools_growth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jako změna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Pragmatická pedagogika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Vzdělávání je založené na síti vztahů</a:t>
            </a:r>
          </a:p>
          <a:p>
            <a:r>
              <a:rPr lang="cs-CZ"/>
              <a:t>Člověk je součástí společnosti a nese za ni odpovědnost</a:t>
            </a:r>
          </a:p>
          <a:p>
            <a:r>
              <a:rPr lang="cs-CZ"/>
              <a:t>Učení probíhá budováním a změnou intenzity vztahů uvnitř sítě</a:t>
            </a:r>
          </a:p>
          <a:p>
            <a:r>
              <a:rPr lang="cs-CZ"/>
              <a:t>Klíčová je výchova ke svobodě a demokracii</a:t>
            </a:r>
          </a:p>
          <a:p>
            <a:r>
              <a:rPr lang="cs-CZ"/>
              <a:t>Člověk se učí to, co může zasadit do svého pole poznání</a:t>
            </a:r>
          </a:p>
          <a:p>
            <a:r>
              <a:rPr lang="cs-CZ"/>
              <a:t>Nerovnost ve vzdělávání vede k nerovnosti ve společnosti a nesvobodě</a:t>
            </a:r>
          </a:p>
        </p:txBody>
      </p:sp>
    </p:spTree>
    <p:extLst>
      <p:ext uri="{BB962C8B-B14F-4D97-AF65-F5344CB8AC3E}">
        <p14:creationId xmlns:p14="http://schemas.microsoft.com/office/powerpoint/2010/main" val="46296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„Další“: Fenomenologická pedagogika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Primární je péče o duši</a:t>
            </a:r>
          </a:p>
          <a:p>
            <a:r>
              <a:rPr lang="cs-CZ"/>
              <a:t>Důležitá je zodpovědnost za obec</a:t>
            </a:r>
          </a:p>
          <a:p>
            <a:r>
              <a:rPr lang="cs-CZ"/>
              <a:t>Člověk se učí, protože cítí zodpovědnost či závazek</a:t>
            </a:r>
          </a:p>
          <a:p>
            <a:r>
              <a:rPr lang="cs-CZ"/>
              <a:t>Člověk není hotový, ale ustavičně se něčím nebo někým stává</a:t>
            </a:r>
          </a:p>
          <a:p>
            <a:r>
              <a:rPr lang="cs-CZ"/>
              <a:t>Klíčová je otevřenost vůči růstu či změnám</a:t>
            </a:r>
          </a:p>
          <a:p>
            <a:r>
              <a:rPr lang="cs-CZ"/>
              <a:t>Fenomény se zjevují postupně, tak jak to odpovídá přirozenému světu daného jedince</a:t>
            </a:r>
          </a:p>
          <a:p>
            <a:r>
              <a:rPr lang="cs-CZ"/>
              <a:t>Učitel klade otázky, je kritickým hlasem, ale ne vůdcem či prodavatelem hotové pravdy</a:t>
            </a:r>
          </a:p>
        </p:txBody>
      </p:sp>
    </p:spTree>
    <p:extLst>
      <p:ext uri="{BB962C8B-B14F-4D97-AF65-F5344CB8AC3E}">
        <p14:creationId xmlns:p14="http://schemas.microsoft.com/office/powerpoint/2010/main" val="38879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„Další“: </a:t>
            </a:r>
            <a:r>
              <a:rPr lang="cs-CZ" dirty="0" err="1"/>
              <a:t>Konektivismus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Učení je chápáno jako specifický proces, během kterého jsou propojovány jednotlivé uzly znalostí a vzniká tak jejich jedinečný kontext, který může být u každého člověka jiný. Můžeme říci, že uzel představuje v síti informaci a znalosti odpovídá spojení mezi uzly, tedy hrana obecného grafu. Učení je pak konstrukcí takového grafu jednotlivcem v informační společnosti.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Poznávání je založeno poznání rozdílných, často na první pohled protichůdných či nekompatibilních kultur, pohledů, postů či myšlenek.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Primární je schopnost poznávat. Vlastní znalosti jsou sice důležité, ale vzhledem k jejich dostupnosti méně, než analytické a kognitivní schopnosti.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Tvorba komunit a navazování sociální interakce (tedy tvorba sociálního kapitálu) je nezbytná.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Důležitou schopností je identifikace interdisciplinárních vazeb, hledání hraničních témat a nových oborů a přístupů.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Informace mohou podléhat změnám. Pravdivostní funkce poznání je časově závislá.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I neživá zařízení jsou schopna učení – viz neuronové sítě, učící se algoritmy, softwarový agenti atp.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cs-CZ" sz="1600" dirty="0"/>
              <a:t>Důležitá je schopnost vlastního rozhodování, posuzování toho, co je momentálně přínosné a důležité. S měnící se realitou je třeba se rozhodovat neustále znovu.</a:t>
            </a:r>
          </a:p>
        </p:txBody>
      </p:sp>
    </p:spTree>
    <p:extLst>
      <p:ext uri="{BB962C8B-B14F-4D97-AF65-F5344CB8AC3E}">
        <p14:creationId xmlns:p14="http://schemas.microsoft.com/office/powerpoint/2010/main" val="981978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„Další“: Sebe-určené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Jedinec se sám rozhoduje, co kdy a jak se bude učit</a:t>
            </a:r>
          </a:p>
          <a:p>
            <a:r>
              <a:rPr lang="cs-CZ"/>
              <a:t>Musí být specifické kompetence, aby neupadl v paralýzu či blud</a:t>
            </a:r>
          </a:p>
          <a:p>
            <a:r>
              <a:rPr lang="cs-CZ"/>
              <a:t>Musí si umět stanovit vzdělávací plán a podle něj pracovat</a:t>
            </a:r>
          </a:p>
          <a:p>
            <a:r>
              <a:rPr lang="cs-CZ"/>
              <a:t>Očekává se velká sada dovedností</a:t>
            </a:r>
          </a:p>
          <a:p>
            <a:r>
              <a:rPr lang="cs-CZ"/>
              <a:t>... Ale – možná je to něco, co děláme všichni, zcela všedně</a:t>
            </a:r>
          </a:p>
          <a:p>
            <a:r>
              <a:rPr lang="cs-CZ"/>
              <a:t>Učitel může být kouč nebo mentor, významně záleží na nastavení vztahu</a:t>
            </a:r>
          </a:p>
          <a:p>
            <a:r>
              <a:rPr lang="cs-CZ"/>
              <a:t>Příbuzná pojetí: sebe-řízené učení, autonomní učení</a:t>
            </a:r>
          </a:p>
        </p:txBody>
      </p:sp>
    </p:spTree>
    <p:extLst>
      <p:ext uri="{BB962C8B-B14F-4D97-AF65-F5344CB8AC3E}">
        <p14:creationId xmlns:p14="http://schemas.microsoft.com/office/powerpoint/2010/main" val="234624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48901" y="0"/>
          <a:ext cx="8513686" cy="61877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67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6383">
                <a:tc>
                  <a:txBody>
                    <a:bodyPr/>
                    <a:lstStyle/>
                    <a:p>
                      <a:endParaRPr lang="cs-CZ" sz="14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Behaviorismus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Kognitivismus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Konstruktivismus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 err="1">
                          <a:effectLst/>
                          <a:hlinkClick r:id="rId2"/>
                        </a:rPr>
                        <a:t>Konektivismus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60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Princip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černá skřínka – zkoumá se jen vnější chování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strukturované programovatelné poznávání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individuální poznávání založené na sociálním principu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chápání informačních struktur v síti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020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Proč?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metoda cukru a biče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řízené poznávání navazující na předchozí znalosti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osobní nasazení, sociální a kulturní prostředí, aktivizace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různorodost sítě umožňuje najít pro sebe nejvhodnější cestu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860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Funkce paměti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opakovaná zkušenost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kódování, ukládání, vybavení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znalosti dynamicky konstruovány na základě předchozích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znalosti konstruovány na základě dynamicky se měnící sítě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70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Jak?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podnět, reakce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definování cílů podle osnov, plnění plánu, ověřování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vlastní zájem, osobní kontakt s lidmi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aktivní účast v síti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020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Výukové materiály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autoritou schválené, předem dané, do detailů vypracované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autoritou schválené, předem dané, do detailů vypracované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rámcově definované, učitelem dotvářené, mají doporučující charakter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orientační, stimulační, definující směr pozornosti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70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Učební materiály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učebnice, audio, video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pracovní listy, audio, video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presentace, video konference, web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projekty, webináře, wiki, kolaborativní systémy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3489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Skupinová aktivita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žádná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žádná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kooperace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kolaborace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070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Metoda</a:t>
                      </a:r>
                      <a:endParaRPr lang="cs-CZ" sz="1400" b="1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plnění úkolu (dril)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učení zpaměti, procvičování, zkoušení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řešení problémových úloh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effectLst/>
                        </a:rPr>
                        <a:t>komplexní přístup využívající rozličné zdroje</a:t>
                      </a:r>
                      <a:endParaRPr lang="cs-CZ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9" marR="2860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301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9723" y="216929"/>
          <a:ext cx="8437723" cy="566124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66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232">
                <a:tc>
                  <a:txBody>
                    <a:bodyPr/>
                    <a:lstStyle/>
                    <a:p>
                      <a:r>
                        <a:rPr lang="cs-CZ" sz="1500" b="1" dirty="0">
                          <a:effectLst/>
                          <a:hlinkClick r:id="rId2"/>
                        </a:rPr>
                        <a:t>Generace online pedagogiky</a:t>
                      </a:r>
                      <a:endParaRPr lang="cs-CZ" sz="1500" b="1" dirty="0">
                        <a:effectLst/>
                      </a:endParaRP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Technologie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Výukové aktivity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Postup žáků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Výukové materiály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Hodnocení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Role učitele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Měřitelnost výsledků</a:t>
                      </a:r>
                    </a:p>
                  </a:txBody>
                  <a:tcPr marL="26318" marR="26318" marT="17546" marB="175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672"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Kognitivní behaviorismus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e-učebnice, audio, video, komunikace s učitelem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sledování a čtení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individuální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detailní – od základu vytvořené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zapamatování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tvorba obsahu, přednáška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vysoká</a:t>
                      </a:r>
                    </a:p>
                  </a:txBody>
                  <a:tcPr marL="26318" marR="26318" marT="17546" marB="1754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6032">
                <a:tc>
                  <a:txBody>
                    <a:bodyPr/>
                    <a:lstStyle/>
                    <a:p>
                      <a:r>
                        <a:rPr lang="cs-CZ" sz="1500" b="1">
                          <a:effectLst/>
                        </a:rPr>
                        <a:t>Konstruktivismus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audio/video-konference, web, mnohonásobná komunikace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diskuze, tvorba, konstruování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skupinový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přibližné – podpůrné a přizpůsobené, doporučené učitelem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syntéza zdrojů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vedení diskuze, soustavná pomoc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nízká</a:t>
                      </a:r>
                    </a:p>
                  </a:txBody>
                  <a:tcPr marL="26318" marR="26318" marT="17546" marB="1754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312">
                <a:tc>
                  <a:txBody>
                    <a:bodyPr/>
                    <a:lstStyle/>
                    <a:p>
                      <a:r>
                        <a:rPr lang="cs-CZ" sz="1500" b="1" err="1">
                          <a:effectLst/>
                        </a:rPr>
                        <a:t>Konektivismus</a:t>
                      </a:r>
                      <a:endParaRPr lang="cs-CZ" sz="1500" b="1">
                        <a:effectLst/>
                      </a:endParaRP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soc. sítě (web 2.0), agregace (RSS), informační systémy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zkoumání, spojení, tvorba, hodnocení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v rámci sítě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orientační –OER, webináře, vlastní tvorba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vlastní tvorba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>
                          <a:effectLst/>
                        </a:rPr>
                        <a:t>konstruktivní kritika, spolužák</a:t>
                      </a:r>
                    </a:p>
                  </a:txBody>
                  <a:tcPr marL="26318" marR="26318" marT="17546" marB="17546" anchor="ctr"/>
                </a:tc>
                <a:tc>
                  <a:txBody>
                    <a:bodyPr/>
                    <a:lstStyle/>
                    <a:p>
                      <a:r>
                        <a:rPr lang="cs-CZ" sz="1500" dirty="0">
                          <a:effectLst/>
                        </a:rPr>
                        <a:t>střední</a:t>
                      </a:r>
                    </a:p>
                  </a:txBody>
                  <a:tcPr marL="26318" marR="26318" marT="17546" marB="1754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663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24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6470A8-6AF0-35A1-E88A-720AEECB17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2D9B6E-D7F0-BE73-4843-041C5013AA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163B24-CDDF-26DE-3D0E-CA73E3B1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F9B7E2-7C5B-0C2B-6DB2-6FA0C00F1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Pedagogika je obecně neustálým odpovídáním na potřeby konkrétních skupin po vzdělávání v reálném světě</a:t>
            </a:r>
          </a:p>
          <a:p>
            <a:r>
              <a:rPr lang="cs-CZ" dirty="0"/>
              <a:t>Od </a:t>
            </a:r>
            <a:r>
              <a:rPr lang="cs-CZ" dirty="0" err="1"/>
              <a:t>Freireho</a:t>
            </a:r>
            <a:r>
              <a:rPr lang="cs-CZ" dirty="0"/>
              <a:t> po </a:t>
            </a:r>
            <a:r>
              <a:rPr lang="cs-CZ" dirty="0" err="1"/>
              <a:t>Illicha</a:t>
            </a:r>
            <a:r>
              <a:rPr lang="cs-CZ" dirty="0"/>
              <a:t>, od </a:t>
            </a:r>
            <a:r>
              <a:rPr lang="cs-CZ" dirty="0" err="1"/>
              <a:t>Deweyho</a:t>
            </a:r>
            <a:r>
              <a:rPr lang="cs-CZ" dirty="0"/>
              <a:t> po Montessori</a:t>
            </a:r>
          </a:p>
          <a:p>
            <a:r>
              <a:rPr lang="cs-CZ" dirty="0"/>
              <a:t>Je těžké říci, co je alternativní či reformní, spektrum je dnes mimořádně široké a diferencované:</a:t>
            </a:r>
          </a:p>
          <a:p>
            <a:pPr lvl="1"/>
            <a:r>
              <a:rPr lang="cs-CZ" dirty="0"/>
              <a:t>SCIO Škola</a:t>
            </a:r>
          </a:p>
          <a:p>
            <a:pPr lvl="1"/>
            <a:r>
              <a:rPr lang="cs-CZ" dirty="0"/>
              <a:t>Laboratorní školy</a:t>
            </a:r>
          </a:p>
          <a:p>
            <a:pPr lvl="1"/>
            <a:r>
              <a:rPr lang="cs-CZ" dirty="0"/>
              <a:t>Cestující škola (Francie)</a:t>
            </a:r>
          </a:p>
          <a:p>
            <a:pPr lvl="1"/>
            <a:r>
              <a:rPr lang="cs-CZ" dirty="0"/>
              <a:t>Celoroční školy (USA)</a:t>
            </a:r>
          </a:p>
          <a:p>
            <a:pPr lvl="1"/>
            <a:r>
              <a:rPr lang="cs-CZ" dirty="0"/>
              <a:t>Divoké školy (Francie)</a:t>
            </a:r>
          </a:p>
          <a:p>
            <a:pPr lvl="1"/>
            <a:r>
              <a:rPr lang="cs-CZ" dirty="0"/>
              <a:t>Škola bez stěn (USA)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2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DC1DA4-F53F-AA89-D2CC-9B6CD87F42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383A62-A3F3-0F02-1BDA-EE6A1286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pedagogiky: Waldorfské školy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825155-264F-60A3-72B2-EAAEB0F21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Rudolf Steiner 1919</a:t>
            </a:r>
          </a:p>
          <a:p>
            <a:r>
              <a:rPr lang="cs-CZ" dirty="0"/>
              <a:t>Důraz na umělecké předměty a rukodělnou práci</a:t>
            </a:r>
          </a:p>
          <a:p>
            <a:r>
              <a:rPr lang="cs-CZ" dirty="0"/>
              <a:t>Absence klasického známkování a učebnic</a:t>
            </a:r>
          </a:p>
          <a:p>
            <a:r>
              <a:rPr lang="cs-CZ" dirty="0"/>
              <a:t>Důraz na cizí jazyky již od 1. třídy</a:t>
            </a:r>
          </a:p>
          <a:p>
            <a:r>
              <a:rPr lang="cs-CZ" dirty="0"/>
              <a:t>Hlavní předměty jsou vyučovány v blocích (epochách) s obsahovou vazbou na další předměty</a:t>
            </a:r>
          </a:p>
          <a:p>
            <a:r>
              <a:rPr lang="cs-CZ" dirty="0"/>
              <a:t>Typické je spirituální zaměření celého vzdělávacího procesu (antroposofie), slavení slavností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Growth of Waldorf schools">
            <a:hlinkClick r:id="rId2"/>
            <a:extLst>
              <a:ext uri="{FF2B5EF4-FFF2-40B4-BE49-F238E27FC236}">
                <a16:creationId xmlns:a16="http://schemas.microsoft.com/office/drawing/2014/main" id="{44C1CEF1-17D1-8BA9-576A-BB0119A2B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621" y="4977736"/>
            <a:ext cx="3155100" cy="188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72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2AD861-A9D2-0F80-D5C7-74FCDDA0F2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49FF73-10BA-3FE7-15B0-43475AF7E7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75A0DB-A505-B633-08A9-C725F45AC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pedagogiky: Jenský plán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E1E43C-9B0E-E283-4B5C-05DF974A8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Peter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Petersen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1927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Čtyři základní výukové formy: rozhovor, práce, hra, slavnost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Důraz na vysokou míru studijní autonomie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Výuka je realizována ve třídách podle výkonu nikoli věku (většina)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Žáci mají možnost si zapisovat volitelné kurzy či bloky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Pracuje se typicky v menších sebe podporujících se skupinách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Pracuje se s „reálnými problémy“</a:t>
            </a: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Důraz je kladen na tzv. rodinný princip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55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1A96C-E6B4-9405-A5EA-BEB94828E2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B9D499-4C65-616A-7022-4265C9A48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pedagogiky: </a:t>
            </a:r>
            <a:r>
              <a:rPr lang="cs-CZ" dirty="0" err="1"/>
              <a:t>Daltonský</a:t>
            </a:r>
            <a:r>
              <a:rPr lang="cs-CZ" dirty="0"/>
              <a:t> plán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C8DB88-5E64-BBC5-6116-E912F0165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Helen </a:t>
            </a:r>
            <a:r>
              <a:rPr lang="cs-CZ" dirty="0" err="1"/>
              <a:t>Parkhurstová</a:t>
            </a:r>
            <a:r>
              <a:rPr lang="cs-CZ" dirty="0"/>
              <a:t> 1920 (kombinace </a:t>
            </a:r>
            <a:r>
              <a:rPr lang="cs-CZ" dirty="0" err="1"/>
              <a:t>Deweyho</a:t>
            </a:r>
            <a:r>
              <a:rPr lang="cs-CZ" dirty="0"/>
              <a:t> a Montessori + příprava na univerzitní studium)</a:t>
            </a:r>
          </a:p>
          <a:p>
            <a:r>
              <a:rPr lang="cs-CZ" dirty="0"/>
              <a:t>V ČSR má dlouhou tradici</a:t>
            </a:r>
          </a:p>
          <a:p>
            <a:r>
              <a:rPr lang="cs-CZ" dirty="0"/>
              <a:t>Důraz je kladen na samostatnost, spolupráci a odpovědnost</a:t>
            </a:r>
          </a:p>
          <a:p>
            <a:r>
              <a:rPr lang="cs-CZ" dirty="0"/>
              <a:t>Výuka nebo její část není realizována formou hodin, ale společnou domluvou učitele a žáka na vzdělávacích obsahu či projektech, na kterých pracuje</a:t>
            </a:r>
          </a:p>
          <a:p>
            <a:r>
              <a:rPr lang="cs-CZ" dirty="0"/>
              <a:t>Klíčová je autonomie studena a možnost jeho profilace se v silných stránkách – absence frustrace, silná motivace, sebevědomí, vlastní tvořivost, rozvoj kompetencí atp.</a:t>
            </a:r>
          </a:p>
        </p:txBody>
      </p:sp>
    </p:spTree>
    <p:extLst>
      <p:ext uri="{BB962C8B-B14F-4D97-AF65-F5344CB8AC3E}">
        <p14:creationId xmlns:p14="http://schemas.microsoft.com/office/powerpoint/2010/main" val="317341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21B4E1-8CB9-306A-637E-D73E929B73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63600A-DE39-07DD-A843-8EA7F27F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pedagogiky: Montessori škola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18A25B-83FE-DA81-42C3-BED417C2A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Maria Montessori (cca 1907)</a:t>
            </a:r>
          </a:p>
          <a:p>
            <a:r>
              <a:rPr lang="cs-CZ" dirty="0"/>
              <a:t>Silná fixace na sociálně problematické prostředí -&gt; podpora samostatnosti a autonomního rozvoje žáka, důraz na schopnost zvládnout každodennost</a:t>
            </a:r>
          </a:p>
          <a:p>
            <a:r>
              <a:rPr lang="cs-CZ" dirty="0"/>
              <a:t>„</a:t>
            </a:r>
            <a:r>
              <a:rPr lang="pl-PL" dirty="0" err="1"/>
              <a:t>Pomoz</a:t>
            </a:r>
            <a:r>
              <a:rPr lang="pl-PL" dirty="0"/>
              <a:t> mi, </a:t>
            </a:r>
            <a:r>
              <a:rPr lang="pl-PL" dirty="0" err="1"/>
              <a:t>abych</a:t>
            </a:r>
            <a:r>
              <a:rPr lang="pl-PL" dirty="0"/>
              <a:t> to </a:t>
            </a:r>
            <a:r>
              <a:rPr lang="pl-PL" dirty="0" err="1"/>
              <a:t>dokázal</a:t>
            </a:r>
            <a:r>
              <a:rPr lang="pl-PL" dirty="0"/>
              <a:t> </a:t>
            </a:r>
            <a:r>
              <a:rPr lang="pl-PL" dirty="0" err="1"/>
              <a:t>sám</a:t>
            </a:r>
            <a:r>
              <a:rPr lang="cs-CZ" dirty="0"/>
              <a:t>“</a:t>
            </a:r>
          </a:p>
          <a:p>
            <a:r>
              <a:rPr lang="cs-CZ" dirty="0"/>
              <a:t>Pracuje se s vybranými pomůckami a prostředím, respektují se individuální potřeby a vývojové zákonitosti žáků.</a:t>
            </a:r>
          </a:p>
          <a:p>
            <a:r>
              <a:rPr lang="cs-CZ" dirty="0"/>
              <a:t>Důraz se klade na schopnost zaujmout (polarizace pozornosti) skrze celostní učení.</a:t>
            </a:r>
          </a:p>
          <a:p>
            <a:r>
              <a:rPr lang="cs-CZ" dirty="0"/>
              <a:t>V ČR až po roce 1990.</a:t>
            </a:r>
          </a:p>
        </p:txBody>
      </p:sp>
    </p:spTree>
    <p:extLst>
      <p:ext uri="{BB962C8B-B14F-4D97-AF65-F5344CB8AC3E}">
        <p14:creationId xmlns:p14="http://schemas.microsoft.com/office/powerpoint/2010/main" val="372300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„</a:t>
            </a:r>
            <a:r>
              <a:rPr lang="cs-CZ" dirty="0"/>
              <a:t>Klasické přístupy“: </a:t>
            </a:r>
            <a:r>
              <a:rPr lang="cs-CZ" dirty="0">
                <a:effectLst/>
              </a:rPr>
              <a:t>Behaviorismus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/>
              <a:t>„Chování lze vědecky zkoumat bez odkazu na vnitřní duševní stavy“</a:t>
            </a:r>
          </a:p>
          <a:p>
            <a:r>
              <a:rPr lang="cs-CZ"/>
              <a:t>Spojení s I. P. Pavlovem – učení jako dril (opakovaná zkušenost)</a:t>
            </a:r>
          </a:p>
          <a:p>
            <a:r>
              <a:rPr lang="cs-CZ"/>
              <a:t>Reflex – mozek reaguje na podnět</a:t>
            </a:r>
          </a:p>
          <a:p>
            <a:r>
              <a:rPr lang="cs-CZ"/>
              <a:t>Výuka je přímo řízena učitelem. Ten kdo ví, učí ty co neví</a:t>
            </a:r>
          </a:p>
          <a:p>
            <a:r>
              <a:rPr lang="cs-CZ"/>
              <a:t>Nacvičení postupu podle vzoru (instruktivní přístup)</a:t>
            </a:r>
          </a:p>
          <a:p>
            <a:endParaRPr lang="cs-CZ"/>
          </a:p>
          <a:p>
            <a:r>
              <a:rPr lang="cs-CZ" i="1"/>
              <a:t>Kdybychom dokázali vhodným způsobem ovlivnit prostředí, v němž žijeme, hlavně vzdělávání, mohli bychom předem definovat chování člověka. </a:t>
            </a:r>
            <a:r>
              <a:rPr lang="cs-CZ"/>
              <a:t>John </a:t>
            </a:r>
            <a:r>
              <a:rPr lang="cs-CZ" err="1"/>
              <a:t>Broadus</a:t>
            </a:r>
            <a:r>
              <a:rPr lang="cs-CZ"/>
              <a:t> Watson. </a:t>
            </a:r>
            <a:r>
              <a:rPr lang="cs-CZ" i="1" err="1"/>
              <a:t>Behavior</a:t>
            </a:r>
            <a:r>
              <a:rPr lang="cs-CZ"/>
              <a:t>, 1914</a:t>
            </a:r>
          </a:p>
        </p:txBody>
      </p:sp>
    </p:spTree>
    <p:extLst>
      <p:ext uri="{BB962C8B-B14F-4D97-AF65-F5344CB8AC3E}">
        <p14:creationId xmlns:p14="http://schemas.microsoft.com/office/powerpoint/2010/main" val="172753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„</a:t>
            </a:r>
            <a:r>
              <a:rPr lang="cs-CZ" dirty="0"/>
              <a:t>Klasické přístupy“: Kognitivismus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Inspirovaný výpočetní technologií</a:t>
            </a:r>
          </a:p>
          <a:p>
            <a:r>
              <a:rPr lang="cs-CZ"/>
              <a:t>Silný důraz na paměť a ukládání dat do paměti</a:t>
            </a:r>
          </a:p>
          <a:p>
            <a:r>
              <a:rPr lang="cs-CZ"/>
              <a:t>Učí se opakováním</a:t>
            </a:r>
          </a:p>
          <a:p>
            <a:r>
              <a:rPr lang="cs-CZ"/>
              <a:t>Výuka má jasný program, typicky jednotný – osnovy</a:t>
            </a:r>
          </a:p>
          <a:p>
            <a:r>
              <a:rPr lang="cs-CZ"/>
              <a:t>Hodnocení probíhá výpočtem odchylky jednotlivce od stanoveného normálu</a:t>
            </a:r>
          </a:p>
          <a:p>
            <a:r>
              <a:rPr lang="cs-CZ"/>
              <a:t>Klade se důraz na práci jednotlivce</a:t>
            </a:r>
          </a:p>
        </p:txBody>
      </p:sp>
    </p:spTree>
    <p:extLst>
      <p:ext uri="{BB962C8B-B14F-4D97-AF65-F5344CB8AC3E}">
        <p14:creationId xmlns:p14="http://schemas.microsoft.com/office/powerpoint/2010/main" val="67728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„</a:t>
            </a:r>
            <a:r>
              <a:rPr lang="cs-CZ" dirty="0"/>
              <a:t>Klasické přístupy“: </a:t>
            </a:r>
            <a:r>
              <a:rPr lang="cs-CZ" dirty="0">
                <a:effectLst/>
              </a:rPr>
              <a:t>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/>
              <a:t>Pedagogický konstruktivismus vychází z prací </a:t>
            </a:r>
            <a:r>
              <a:rPr lang="cs-CZ" err="1"/>
              <a:t>Piageta</a:t>
            </a:r>
            <a:r>
              <a:rPr lang="cs-CZ"/>
              <a:t>, </a:t>
            </a:r>
            <a:r>
              <a:rPr lang="cs-CZ" err="1"/>
              <a:t>Vygotského</a:t>
            </a:r>
            <a:r>
              <a:rPr lang="cs-CZ"/>
              <a:t>, </a:t>
            </a:r>
            <a:r>
              <a:rPr lang="cs-CZ" err="1"/>
              <a:t>Brunera</a:t>
            </a:r>
            <a:r>
              <a:rPr lang="cs-CZ"/>
              <a:t> a dalších</a:t>
            </a:r>
          </a:p>
          <a:p>
            <a:r>
              <a:rPr lang="cs-CZ"/>
              <a:t>Učení je složitým psychologickým a sociálním procesem</a:t>
            </a:r>
          </a:p>
          <a:p>
            <a:r>
              <a:rPr lang="cs-CZ"/>
              <a:t>Člověk si již v předškolním věku vytváří vlastní obraz o světě, ostatních lidech i sobě samém</a:t>
            </a:r>
          </a:p>
          <a:p>
            <a:r>
              <a:rPr lang="cs-CZ"/>
              <a:t>Člověk si vytváří </a:t>
            </a:r>
            <a:r>
              <a:rPr lang="cs-CZ" err="1"/>
              <a:t>prekoncepty</a:t>
            </a:r>
            <a:r>
              <a:rPr lang="cs-CZ"/>
              <a:t> a na vše nové se dívá jejich optikou. </a:t>
            </a:r>
          </a:p>
          <a:p>
            <a:r>
              <a:rPr lang="cs-CZ"/>
              <a:t>Učení je vlastně úpravou systematickou úpravou těchto prekoncepcí</a:t>
            </a:r>
          </a:p>
          <a:p>
            <a:r>
              <a:rPr lang="cs-CZ"/>
              <a:t>Učitelé mají žáka vést k tomu, aby nad dosavadními zkušenostmi přemýšlel a aby je organizoval, prohloubil, obohatil a rozvinul</a:t>
            </a:r>
          </a:p>
          <a:p>
            <a:r>
              <a:rPr lang="cs-CZ"/>
              <a:t>Podporuje se samostatné objevování světa</a:t>
            </a:r>
          </a:p>
          <a:p>
            <a:r>
              <a:rPr lang="cs-CZ"/>
              <a:t>Studenti se učí sami, učitel jim jen vytváří vhodné prostředí</a:t>
            </a:r>
          </a:p>
        </p:txBody>
      </p:sp>
    </p:spTree>
    <p:extLst>
      <p:ext uri="{BB962C8B-B14F-4D97-AF65-F5344CB8AC3E}">
        <p14:creationId xmlns:p14="http://schemas.microsoft.com/office/powerpoint/2010/main" val="4223502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1309</Words>
  <Application>Microsoft Office PowerPoint</Application>
  <PresentationFormat>Širokoúhlá obrazovka</PresentationFormat>
  <Paragraphs>182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Vzdělávání jako změna</vt:lpstr>
      <vt:lpstr>Úvod</vt:lpstr>
      <vt:lpstr>Reformní pedagogiky: Waldorfské školy </vt:lpstr>
      <vt:lpstr>Reformní pedagogiky: Jenský plán</vt:lpstr>
      <vt:lpstr>Reformní pedagogiky: Daltonský plán</vt:lpstr>
      <vt:lpstr>Reformní pedagogiky: Montessori škola</vt:lpstr>
      <vt:lpstr>„Klasické přístupy“: Behaviorismus</vt:lpstr>
      <vt:lpstr>„Klasické přístupy“: Kognitivismus</vt:lpstr>
      <vt:lpstr>„Klasické přístupy“: Konstruktivismus</vt:lpstr>
      <vt:lpstr>Pragmatická pedagogika</vt:lpstr>
      <vt:lpstr>„Další“: Fenomenologická pedagogika</vt:lpstr>
      <vt:lpstr>„Další“: Konektivismus</vt:lpstr>
      <vt:lpstr>„Další“: Sebe-určené učení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jako změna</dc:title>
  <dc:creator>Michal Černý</dc:creator>
  <cp:lastModifiedBy>Michal Černý</cp:lastModifiedBy>
  <cp:revision>1</cp:revision>
  <cp:lastPrinted>1601-01-01T00:00:00Z</cp:lastPrinted>
  <dcterms:created xsi:type="dcterms:W3CDTF">2023-05-18T07:05:46Z</dcterms:created>
  <dcterms:modified xsi:type="dcterms:W3CDTF">2023-05-18T07:52:44Z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