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2" r:id="rId3"/>
    <p:sldId id="257" r:id="rId4"/>
    <p:sldId id="258" r:id="rId5"/>
    <p:sldId id="259" r:id="rId6"/>
    <p:sldId id="260" r:id="rId7"/>
    <p:sldId id="274" r:id="rId8"/>
    <p:sldId id="261" r:id="rId9"/>
    <p:sldId id="276" r:id="rId10"/>
    <p:sldId id="277" r:id="rId11"/>
    <p:sldId id="278" r:id="rId12"/>
    <p:sldId id="279" r:id="rId13"/>
    <p:sldId id="262" r:id="rId14"/>
    <p:sldId id="263" r:id="rId15"/>
    <p:sldId id="275" r:id="rId16"/>
    <p:sldId id="288" r:id="rId17"/>
    <p:sldId id="290" r:id="rId18"/>
    <p:sldId id="291" r:id="rId19"/>
    <p:sldId id="264" r:id="rId20"/>
    <p:sldId id="282" r:id="rId21"/>
    <p:sldId id="280" r:id="rId22"/>
    <p:sldId id="283" r:id="rId23"/>
    <p:sldId id="266" r:id="rId24"/>
    <p:sldId id="268" r:id="rId25"/>
    <p:sldId id="284" r:id="rId26"/>
    <p:sldId id="285" r:id="rId27"/>
    <p:sldId id="286" r:id="rId28"/>
    <p:sldId id="289" r:id="rId29"/>
    <p:sldId id="269" r:id="rId30"/>
    <p:sldId id="270" r:id="rId31"/>
    <p:sldId id="287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21D7-7D95-4195-A25A-64D0700A922D}" type="datetimeFigureOut">
              <a:rPr lang="cs-CZ" smtClean="0"/>
              <a:pPr/>
              <a:t>22.02.2023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496A-9F30-4ED7-A847-B48011A7E1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21D7-7D95-4195-A25A-64D0700A922D}" type="datetimeFigureOut">
              <a:rPr lang="cs-CZ" smtClean="0"/>
              <a:pPr/>
              <a:t>22.02.2023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496A-9F30-4ED7-A847-B48011A7E1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21D7-7D95-4195-A25A-64D0700A922D}" type="datetimeFigureOut">
              <a:rPr lang="cs-CZ" smtClean="0"/>
              <a:pPr/>
              <a:t>22.02.2023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496A-9F30-4ED7-A847-B48011A7E1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21D7-7D95-4195-A25A-64D0700A922D}" type="datetimeFigureOut">
              <a:rPr lang="cs-CZ" smtClean="0"/>
              <a:pPr/>
              <a:t>22.02.2023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496A-9F30-4ED7-A847-B48011A7E1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21D7-7D95-4195-A25A-64D0700A922D}" type="datetimeFigureOut">
              <a:rPr lang="cs-CZ" smtClean="0"/>
              <a:pPr/>
              <a:t>22.02.2023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496A-9F30-4ED7-A847-B48011A7E1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21D7-7D95-4195-A25A-64D0700A922D}" type="datetimeFigureOut">
              <a:rPr lang="cs-CZ" smtClean="0"/>
              <a:pPr/>
              <a:t>22.02.2023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496A-9F30-4ED7-A847-B48011A7E1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21D7-7D95-4195-A25A-64D0700A922D}" type="datetimeFigureOut">
              <a:rPr lang="cs-CZ" smtClean="0"/>
              <a:pPr/>
              <a:t>22.02.2023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496A-9F30-4ED7-A847-B48011A7E1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21D7-7D95-4195-A25A-64D0700A922D}" type="datetimeFigureOut">
              <a:rPr lang="cs-CZ" smtClean="0"/>
              <a:pPr/>
              <a:t>22.02.2023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496A-9F30-4ED7-A847-B48011A7E1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21D7-7D95-4195-A25A-64D0700A922D}" type="datetimeFigureOut">
              <a:rPr lang="cs-CZ" smtClean="0"/>
              <a:pPr/>
              <a:t>22.02.2023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496A-9F30-4ED7-A847-B48011A7E1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21D7-7D95-4195-A25A-64D0700A922D}" type="datetimeFigureOut">
              <a:rPr lang="cs-CZ" smtClean="0"/>
              <a:pPr/>
              <a:t>22.02.2023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496A-9F30-4ED7-A847-B48011A7E1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21D7-7D95-4195-A25A-64D0700A922D}" type="datetimeFigureOut">
              <a:rPr lang="cs-CZ" smtClean="0"/>
              <a:pPr/>
              <a:t>22.02.2023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2496A-9F30-4ED7-A847-B48011A7E18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C21D7-7D95-4195-A25A-64D0700A922D}" type="datetimeFigureOut">
              <a:rPr lang="cs-CZ" smtClean="0"/>
              <a:pPr/>
              <a:t>22.02.2023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2496A-9F30-4ED7-A847-B48011A7E18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net.muni.cz/app/proj/projekt?info=4521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585788" y="1768475"/>
            <a:ext cx="8280400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800" b="1" dirty="0">
                <a:solidFill>
                  <a:srgbClr val="0066FF"/>
                </a:solidFill>
              </a:rPr>
              <a:t>Základy římské archeologie </a:t>
            </a:r>
          </a:p>
          <a:p>
            <a:pPr algn="ctr" eaLnBrk="1" hangingPunct="1"/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 eaLnBrk="1" hangingPunct="1"/>
            <a:endParaRPr lang="cs-CZ" altLang="cs-CZ" b="1" dirty="0"/>
          </a:p>
          <a:p>
            <a:pPr algn="ctr"/>
            <a:r>
              <a:rPr lang="pl-PL" b="1" dirty="0"/>
              <a:t>Římské umění od počátků do konce republiky</a:t>
            </a:r>
          </a:p>
          <a:p>
            <a:pPr algn="ctr"/>
            <a:endParaRPr lang="cs-CZ" altLang="cs-CZ" b="1" dirty="0"/>
          </a:p>
          <a:p>
            <a:pPr algn="ctr" eaLnBrk="1" hangingPunct="1"/>
            <a:r>
              <a:rPr lang="cs-CZ" altLang="cs-CZ" b="1" dirty="0"/>
              <a:t>Přednáška 4</a:t>
            </a:r>
          </a:p>
          <a:p>
            <a:pPr algn="ctr" eaLnBrk="1" hangingPunct="1"/>
            <a:endParaRPr lang="cs-CZ" altLang="cs-CZ" b="1" dirty="0"/>
          </a:p>
          <a:p>
            <a:pPr algn="ctr"/>
            <a:r>
              <a:rPr lang="cs-CZ" b="1" dirty="0" err="1"/>
              <a:t>Rím</a:t>
            </a:r>
            <a:r>
              <a:rPr lang="cs-CZ" b="1" dirty="0"/>
              <a:t> v 7. a 6. </a:t>
            </a:r>
            <a:r>
              <a:rPr lang="cs-CZ" b="1" dirty="0" err="1"/>
              <a:t>storočí</a:t>
            </a:r>
            <a:r>
              <a:rPr lang="cs-CZ" b="1" dirty="0"/>
              <a:t> </a:t>
            </a:r>
            <a:r>
              <a:rPr lang="cs-CZ" b="1" dirty="0" err="1"/>
              <a:t>p.n.l</a:t>
            </a:r>
            <a:r>
              <a:rPr lang="cs-CZ" b="1" dirty="0"/>
              <a:t>.</a:t>
            </a:r>
          </a:p>
          <a:p>
            <a:pPr algn="ctr" eaLnBrk="1" hangingPunct="1"/>
            <a:endParaRPr lang="cs-CZ" altLang="cs-CZ" b="1" dirty="0">
              <a:solidFill>
                <a:srgbClr val="660033"/>
              </a:solidFill>
            </a:endParaRPr>
          </a:p>
        </p:txBody>
      </p:sp>
      <p:sp>
        <p:nvSpPr>
          <p:cNvPr id="2051" name="TextovéPole 1"/>
          <p:cNvSpPr txBox="1">
            <a:spLocks noChangeArrowheads="1"/>
          </p:cNvSpPr>
          <p:nvPr/>
        </p:nvSpPr>
        <p:spPr bwMode="auto">
          <a:xfrm>
            <a:off x="755650" y="5589588"/>
            <a:ext cx="8109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Mgr. Ing. Monika </a:t>
            </a:r>
            <a:r>
              <a:rPr lang="cs-CZ" altLang="cs-CZ" sz="1800" dirty="0" err="1"/>
              <a:t>Koróniová</a:t>
            </a:r>
            <a:r>
              <a:rPr lang="cs-CZ" altLang="cs-CZ" sz="1800" dirty="0"/>
              <a:t>		č. projektu: </a:t>
            </a:r>
            <a:r>
              <a:rPr lang="cs-CZ" altLang="cs-CZ" sz="1800" dirty="0">
                <a:hlinkClick r:id="rId2"/>
              </a:rPr>
              <a:t>MUNI/FR/1080/2018</a:t>
            </a:r>
            <a:endParaRPr lang="cs-CZ" altLang="cs-CZ" sz="1800" dirty="0"/>
          </a:p>
        </p:txBody>
      </p:sp>
      <p:pic>
        <p:nvPicPr>
          <p:cNvPr id="2052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"/>
            <a:ext cx="2801938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Obráze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9538"/>
            <a:ext cx="111601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9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Curiae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Veteres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2014 – 2015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Antonio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Ferrandes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Clementina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Panella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základy zo 6. stor. BC – svätyňa, korene až v období vlády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Romula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(kúrie)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miesto uctievania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podľa tradície založená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Romulom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doklady až 6. stor. BC, 570 – 560 BC prestavaná, 64 AD zničená ohňom, znovu vystavaná za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Fláviovcov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používaná až do 3.stor. AD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pod veľkou svätyňou s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julsko-klaudiovského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obdobia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rituálny pohreb so spálenými milodarmi – závažie na tkanie, dva miniatúrne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kyathoi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archeopalatino.uniroma1.it/sites/default/files/u42/fig10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4864"/>
            <a:ext cx="4580149" cy="337696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42844" y="5805264"/>
            <a:ext cx="2846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 - pol. 6.stor. BC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b 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6. stor. BC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c - zač. 1. stor.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3DB2B5-E17B-420A-8260-4C8C79988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43410"/>
            <a:ext cx="4644008" cy="31056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archeopalatino.uniroma1.it/sites/default/files/u42/scant_-_fig.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429156" cy="4429157"/>
          </a:xfrm>
          <a:prstGeom prst="rect">
            <a:avLst/>
          </a:prstGeom>
          <a:noFill/>
        </p:spPr>
      </p:pic>
      <p:pic>
        <p:nvPicPr>
          <p:cNvPr id="3" name="Picture 4" descr="http://archeopalatino.uniroma1.it/sites/default/files/u42/curiae1_0_ri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71876"/>
            <a:ext cx="4359709" cy="3143272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1000100" y="6357958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pol. 6. stor.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572000" y="21429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zač. 5. stor.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000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Ara maxima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Herculis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Boarium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kostol S. Maria in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Cosmedino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tufové bloky z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Annia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(pochádzajú až z 2.stor. BC)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staršia svätyňa identifikovaná napr.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Coarellim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Varro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(grécka svätyňa a rituály)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 descr="http://talesofrome.com/wp-content/uploads/2014/04/Ripa_-_s_Maria_in_Cosmedin_Cripta_podio_Ara_Maxima_1030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71414"/>
            <a:ext cx="2238857" cy="3500462"/>
          </a:xfrm>
          <a:prstGeom prst="rect">
            <a:avLst/>
          </a:prstGeom>
          <a:noFill/>
        </p:spPr>
      </p:pic>
      <p:pic>
        <p:nvPicPr>
          <p:cNvPr id="36868" name="Picture 4" descr="4506060434_d0b1662d23_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7247" y="71414"/>
            <a:ext cx="2625347" cy="350046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0" y="3786190"/>
            <a:ext cx="45005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Ara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consi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Consus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božstvo ochraňujúce obilie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Circus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Iuturnae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Juturnin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prameň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Castor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Pollux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napájali kone)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Liečebné účinky</a:t>
            </a:r>
          </a:p>
          <a:p>
            <a:pPr marL="285750" indent="-285750">
              <a:buFontTx/>
              <a:buChar char="-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Vestálky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FAEF6C-2C16-44DB-AB47-76F08FA27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57" y="3615761"/>
            <a:ext cx="4586037" cy="32392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Regia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sídlo kráľa – súčasťou väčšieho komplexu, zahrňoval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Regiu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nepravidelný tvar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Numa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Pompilius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alebo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Romulus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(775 – 750 BC,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Carandini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miestnosti okolo centrálneho dvora (aj 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Acquarossa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ako prvá fáza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Regie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7. stor. BC)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špecifikácia častí komplexu – politická, náboženská, spoločenská časť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črep –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rex</a:t>
            </a:r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rex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sacrorum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pontifex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Martova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svätyňa,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Consiva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archív, kalendár, anály</a:t>
            </a:r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://image.slidesharecdn.com/forumromanum-131010000717-phpapp02/95/forum-romanum-16-638.jpg?cb=13813637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2862322"/>
            <a:ext cx="5287142" cy="3969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>
                <a:latin typeface="Arial" panose="020B0604020202020204" pitchFamily="34" charset="0"/>
                <a:cs typeface="Arial" panose="020B0604020202020204" pitchFamily="34" charset="0"/>
              </a:rPr>
              <a:t>Stavebné fáze: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chatrče</a:t>
            </a:r>
          </a:p>
          <a:p>
            <a:pPr marL="342900" indent="-342900">
              <a:buAutoNum type="arabicPeriod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7. stor. BC – kamenná konštrukcia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Regia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342900" indent="-342900">
              <a:buAutoNum type="arabi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prvé desaťročia 6. stor.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Regia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2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Regia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3 - oheň/povodeň – rekonštrukcia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Regia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</a:p>
          <a:p>
            <a:pPr marL="342900" indent="-342900">
              <a:buAutoNum type="arabicPeriod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Regia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5 – 500 BC – až do obdobia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principátu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južná a severná časť</a:t>
            </a:r>
          </a:p>
          <a:p>
            <a:pPr marL="342900" indent="-34290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rekonštrukcie: 3. stor. BC, 148 BC a 36 BC (pôdorys nezmenený)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86058"/>
            <a:ext cx="6751767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2013798"/>
            <a:ext cx="3671462" cy="309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4143373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000496" cy="33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16362"/>
            <a:ext cx="4143372" cy="35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487298"/>
            <a:ext cx="4086222" cy="337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4714876" y="0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>
                <a:latin typeface="Arial" pitchFamily="34" charset="0"/>
                <a:cs typeface="Arial" pitchFamily="34" charset="0"/>
              </a:rPr>
              <a:t>Regia</a:t>
            </a:r>
            <a:r>
              <a:rPr lang="sk-SK" sz="2400" dirty="0">
                <a:latin typeface="Arial" pitchFamily="34" charset="0"/>
                <a:cs typeface="Arial" pitchFamily="34" charset="0"/>
              </a:rPr>
              <a:t> 3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3286124"/>
            <a:ext cx="1247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 err="1">
                <a:latin typeface="Arial" pitchFamily="34" charset="0"/>
                <a:cs typeface="Arial" pitchFamily="34" charset="0"/>
              </a:rPr>
              <a:t>Regia</a:t>
            </a:r>
            <a:r>
              <a:rPr lang="sk-SK" sz="2400" dirty="0">
                <a:latin typeface="Arial" pitchFamily="34" charset="0"/>
                <a:cs typeface="Arial" pitchFamily="34" charset="0"/>
              </a:rPr>
              <a:t> 4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43438" y="3500438"/>
            <a:ext cx="1247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 err="1">
                <a:latin typeface="Arial" pitchFamily="34" charset="0"/>
                <a:cs typeface="Arial" pitchFamily="34" charset="0"/>
              </a:rPr>
              <a:t>Regia</a:t>
            </a:r>
            <a:r>
              <a:rPr lang="sk-SK" sz="2400" dirty="0">
                <a:latin typeface="Arial" pitchFamily="34" charset="0"/>
                <a:cs typeface="Arial" pitchFamily="34" charset="0"/>
              </a:rPr>
              <a:t> 5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8/81/Parte_di_fregio_con_minotauro_e_felini%2C_600-550_ac_ca.%2C_da_regia%2C_foro_romano_%28antiquarium_del_foro%29_02.JPG/1920px-Parte_di_fregio_con_minotauro_e_felini%2C_600-550_ac_ca.%2C_da_regia%2C_foro_romano_%28antiquarium_del_foro%29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912851" cy="542928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42844" y="5715016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Fragment terakotového vlysu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Régia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Minotaurus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šelmami, 600 – 550 BC.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Vestin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chrám a dom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Vestálok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južná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čas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ť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sacra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blízko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Regie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jedna z najstarších svätýň v Ríme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jeden komplex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Atrium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Vastae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dvor spojený s chrámom Vesty, 6 miestností na juhu komplexu</a:t>
            </a:r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spojené s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Regiou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domom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rex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sacrorum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pontifika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maxima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kult domáceho krbu – pôvodne kráľov, potom celého „štátu“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najstaršia fáza – menšia, iná orientácia (1 m pod cisárskou vrstvou)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južne od miestností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dlaždenie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2 studne – staršia 7. stor. BC – súčasná s najstaršími fázami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Regie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trium Vestae after AD 191. (House of Vestals). Plan. Rome, Roman For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7416" y="2862322"/>
            <a:ext cx="6869168" cy="3979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3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0" y="142852"/>
            <a:ext cx="8667811" cy="65008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21481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Sacra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San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Omobono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1937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založenie: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Servius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Tullius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AutoNum type="romanU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Oltár bez chrámu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7. stor. BC, archaický etruský nápis</a:t>
            </a:r>
          </a:p>
          <a:p>
            <a:pPr marL="400050" indent="-400050">
              <a:buAutoNum type="romanU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Prvý chrám</a:t>
            </a:r>
          </a:p>
          <a:p>
            <a:pPr marL="400050" indent="-400050">
              <a:buAutoNum type="romanU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Prestavba chrámu – po požiari, na konci obdobia zničené a opustené</a:t>
            </a:r>
          </a:p>
          <a:p>
            <a:pPr marL="400050" indent="-400050">
              <a:buAutoNum type="romanU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Rekonštrukcia – terasa 6 m, dva chrámy (iná orientácia ako predošlý chrám), vyrovnanie terénu – keramika doby železnej a ranej doby bronzovej (Apeninská kultúra), importovaná grécka keramika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Euboja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Ischia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najstaršie doklady kontaktu s Grékmi)</a:t>
            </a:r>
          </a:p>
          <a:p>
            <a:pPr marL="400050" indent="-400050">
              <a:buAutoNum type="romanU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Nové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dlaždenie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prestavba oboch chrámov, konštrukcia dvoch oltárov</a:t>
            </a:r>
          </a:p>
          <a:p>
            <a:pPr marL="400050" indent="-400050">
              <a:buAutoNum type="romanU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Prestavba celej oblasti</a:t>
            </a:r>
          </a:p>
          <a:p>
            <a:pPr marL="400050" indent="-400050">
              <a:buAutoNum type="romanUcPeriod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Posledná prestavba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Domitian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Hadrián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http://spazioinwind.libero.it/popoli_antichi/Etruschi/wpe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1350" y="1"/>
            <a:ext cx="406356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slideplayer.gr/16/4893524/data/images/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86082" cy="4082830"/>
          </a:xfrm>
          <a:prstGeom prst="rect">
            <a:avLst/>
          </a:prstGeom>
          <a:noFill/>
        </p:spPr>
      </p:pic>
      <p:pic>
        <p:nvPicPr>
          <p:cNvPr id="3" name="Picture 4" descr="File:Aschenurne Chiusi re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66" y="-71462"/>
            <a:ext cx="3071834" cy="5460026"/>
          </a:xfrm>
          <a:prstGeom prst="rect">
            <a:avLst/>
          </a:prstGeom>
          <a:noFill/>
        </p:spPr>
      </p:pic>
      <p:pic>
        <p:nvPicPr>
          <p:cNvPr id="4" name="Picture 2" descr="https://s3.amazonaws.com/classconnection/274/flashcards/6387274/jpg/9-02-14A51319838640B80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4058408"/>
            <a:ext cx="4357718" cy="2799592"/>
          </a:xfrm>
          <a:prstGeom prst="rect">
            <a:avLst/>
          </a:prstGeom>
          <a:noFill/>
        </p:spPr>
      </p:pic>
      <p:pic>
        <p:nvPicPr>
          <p:cNvPr id="5" name="Obrázek 4" descr="IMG_53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411000" y="660801"/>
            <a:ext cx="3964809" cy="264320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2613" y="64886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Opakovanie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I a II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najstarší chrám v Ríme (7./6. stor. BC)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Coarelli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verí, že boli 2 aj v tomto období, len ho treba nájsť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hĺbke 4,5 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základy: kamenné bloky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drobná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dostička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zo slonoviny s nápisom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Spurinas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člen aristokratickej rodiny z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Tarquinii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alebo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Orvieta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II fáza – pol. 6. stor. BC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6.stor. BC – strata významu, obnova o 100 rokov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pozdejšie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 descr="http://upload.wikimedia.org/wikipedia/commons/a/a7/Area_di_sant%27omobono_PIAN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532217"/>
            <a:ext cx="4643470" cy="4325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33365"/>
            <a:ext cx="4714876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2 chrámy – </a:t>
            </a:r>
            <a:r>
              <a:rPr lang="sk-SK" sz="1700" b="1" dirty="0">
                <a:latin typeface="Arial" panose="020B0604020202020204" pitchFamily="34" charset="0"/>
                <a:cs typeface="Arial" panose="020B0604020202020204" pitchFamily="34" charset="0"/>
              </a:rPr>
              <a:t>Mater </a:t>
            </a:r>
            <a:r>
              <a:rPr lang="sk-SK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Matuta</a:t>
            </a:r>
            <a:r>
              <a:rPr lang="sk-SK" sz="17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Fortuna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– in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antis</a:t>
            </a:r>
            <a:endParaRPr lang="sk-SK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- svätyňa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Fortuny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– pravdepodobne založil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Servius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Tullius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700" b="1" dirty="0">
                <a:latin typeface="Arial" panose="020B0604020202020204" pitchFamily="34" charset="0"/>
                <a:cs typeface="Arial" panose="020B0604020202020204" pitchFamily="34" charset="0"/>
              </a:rPr>
              <a:t>Výzdoba: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- terakotová výzdoba – šelmy (lev,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panter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pol. 6. stor. BC – prestavba - terakotové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akrotériá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Herakles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Minerva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- etruské výtvory ovplyvnené iónskou inšpiráciou (530 BC)</a:t>
            </a:r>
          </a:p>
          <a:p>
            <a:pPr lvl="0"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terakotové dosky – rámovali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tympanon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(vozy so záprahom)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- jemne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podživotná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veľkosť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- bola navrhnutá tak, aby bola otočená smerom k návštevníkom chrámu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postavy sú rozpoznateľné na základe svojich atribútov –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Minerva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– helma a kopija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	   Herkules – levia koža ako plášť </a:t>
            </a: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Minerva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má archaizujúci úsmev a celkovo sa podobá na etruské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- skupina zobrazuje apoteózu Herkula</a:t>
            </a:r>
          </a:p>
          <a:p>
            <a:endParaRPr lang="sk-SK" sz="17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700" i="1" dirty="0">
                <a:latin typeface="Arial" panose="020B0604020202020204" pitchFamily="34" charset="0"/>
                <a:cs typeface="Arial" panose="020B0604020202020204" pitchFamily="34" charset="0"/>
              </a:rPr>
              <a:t>Ďalšie nálezy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achitektonické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terakoty, keramické vázičky –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bucchero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, etrusko-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korinstká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keramika, grécke importy z Korintu,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Attiky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Lakónie</a:t>
            </a:r>
            <a:r>
              <a:rPr lang="sk-SK" sz="1700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sk-SK" sz="1700" dirty="0" err="1">
                <a:latin typeface="Arial" panose="020B0604020202020204" pitchFamily="34" charset="0"/>
                <a:cs typeface="Arial" panose="020B0604020202020204" pitchFamily="34" charset="0"/>
              </a:rPr>
              <a:t>Iónie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6" name="Picture 4" descr="L'area sacra di Sant'Omobono, gli déi prima di Ro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7364" y="285728"/>
            <a:ext cx="4159478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giocandoneltempo.it/images/S-Omob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00042"/>
            <a:ext cx="5190997" cy="2500330"/>
          </a:xfrm>
          <a:prstGeom prst="rect">
            <a:avLst/>
          </a:prstGeom>
          <a:noFill/>
        </p:spPr>
      </p:pic>
      <p:pic>
        <p:nvPicPr>
          <p:cNvPr id="3" name="Picture 2" descr="L'area sacra di Sant'Omobono, gli déi prima di Ro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286124"/>
            <a:ext cx="5227963" cy="3000396"/>
          </a:xfrm>
          <a:prstGeom prst="rect">
            <a:avLst/>
          </a:prstGeom>
          <a:noFill/>
        </p:spPr>
      </p:pic>
      <p:pic>
        <p:nvPicPr>
          <p:cNvPr id="40964" name="Picture 4" descr="omobo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500042"/>
            <a:ext cx="3333750" cy="2505076"/>
          </a:xfrm>
          <a:prstGeom prst="rect">
            <a:avLst/>
          </a:prstGeom>
          <a:noFill/>
        </p:spPr>
      </p:pic>
      <p:pic>
        <p:nvPicPr>
          <p:cNvPr id="5" name="Picture 6" descr="http://www.giocandoneltempo.it/images/santomobono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429000"/>
            <a:ext cx="3361788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21481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Lapis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uplatňovanie písma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10.1.1899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SZ časť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Lapis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pri výskumoch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Comitiu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blízko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Curia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Iulia</a:t>
            </a:r>
            <a:endParaRPr lang="sk-SK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čierna dlažba, archaický komplex - zdanlivý hrob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Romulus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(?),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Hostus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Hostilius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...) vsadený do oltára, zakryté priečnou platformou z tmavého kameňa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stéla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pyramidálneho tvaru s odrazeným vrcholom a nápisom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podstavec sochy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celok nepochádzal z jedného obdobia, najstaršia časť – nápis 2.štvrt. 6. 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pravdepodobne malá svätyňa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votívny materiál – grécka keramika 6.stor.BC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nápis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recei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rex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kalator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(služobník kráľa),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sacros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esed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sacer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erit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Vulkanál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(svätyňa Vulkána) 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Coarelli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people.umass.edu/latour/Italy/RomanForum/New%20Folder/5_NIGER_LAPIS_R-E_500.jpg"/>
          <p:cNvPicPr>
            <a:picLocks noChangeAspect="1" noChangeArrowheads="1"/>
          </p:cNvPicPr>
          <p:nvPr/>
        </p:nvPicPr>
        <p:blipFill>
          <a:blip r:embed="rId2"/>
          <a:srcRect l="12936" t="17021" r="2808"/>
          <a:stretch>
            <a:fillRect/>
          </a:stretch>
        </p:blipFill>
        <p:spPr bwMode="auto">
          <a:xfrm>
            <a:off x="4096645" y="-570"/>
            <a:ext cx="5165520" cy="3357562"/>
          </a:xfrm>
          <a:prstGeom prst="rect">
            <a:avLst/>
          </a:prstGeom>
          <a:noFill/>
        </p:spPr>
      </p:pic>
      <p:pic>
        <p:nvPicPr>
          <p:cNvPr id="3" name="Picture 2" descr="ancientromebuildings:&#10;&#10;Lapis Niger Shrine, Forum Romanum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0977" y="3501008"/>
            <a:ext cx="5153023" cy="3289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Chrám Jupitera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Kapitolského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Jupiter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Optimus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Regina,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Minerva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postavený dynastiou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Tarquinovcov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kultové centrum z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Alba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Longy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dôležité ceremónie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auspicia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obete víťazných generálov, uskladnené Sibyline knihy, 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Augustus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ich presunul do chrámu Apolóna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Palatine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viditeľné len malé rezy zo základov – východný roh na južnej strane, časť na severe a centrálna časť viditeľná v dnešných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Kapitolských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múzeách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orientovaný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severo-južným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smerom, rozmery 53x63 metrov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materiál: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cappellaccio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tuf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://www.vroma.org/images/mcmanus_images/capitolinehill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819399"/>
            <a:ext cx="6667500" cy="4038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8786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tri cely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 každej strane kolonáda pozostávajúca zo 6 stĺpov, zadná strana bez stĺpov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veľmi hlboký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pronaos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akrotérium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terakotový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štvorzáprah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(umelci z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Vejí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), terakotové kultové sochy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výzdoba pochádzala z jednej dielne (vedená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Vulcom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Vejí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 – nič sa však nezachovalo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- 296 BC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quadriga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bola zamenená za bronzovú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niekoľko rekonštrukcií – po požiaroch v 83 BC, 69 AD a 80 AD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 descr="https://classconnection.s3.amazonaws.com/820/flashcards/4788820/png/jupitor_capitolinus-1440ACDE0111E5665A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2308324"/>
            <a:ext cx="6350703" cy="4447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6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91168" y="1205492"/>
            <a:ext cx="5643602" cy="4232702"/>
          </a:xfrm>
          <a:prstGeom prst="rect">
            <a:avLst/>
          </a:prstGeom>
        </p:spPr>
      </p:pic>
      <p:pic>
        <p:nvPicPr>
          <p:cNvPr id="3" name="Obrázek 2" descr="IMG_6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09409" y="1205494"/>
            <a:ext cx="5643601" cy="42327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6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3" y="142852"/>
            <a:ext cx="8763060" cy="65722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Chrám Diany na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Aventine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Servius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Tulius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model: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Artemidin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chrám v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Efeze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blízko chrámu Minervy, v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strednej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časti pahorku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fragment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severovského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mramorového plánu města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oktastylový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peripterálny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chrám, dva rady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stĺpov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Dom na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Quirinale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jeden z najnovších objavov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predtým žiadne doklady o súkromnej architektúre z tohto obdobia v Ríme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- 6.stor. BC, blízko chrámu z 5.stor (objavený v roku 2013)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blízko chrámu - sídlo kňaza (?), mal na starosti obrady v chráme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dôkaz: Rím sa na zač. 6. stor. BC rozkladal na oveľa väčšom území, ako sa dovtedy myslelo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obdĺžnikový dom postavený na tufovom podloží, vchod s 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portikom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dve miestnosti, steny z dreva, pokryté hlinou, škridlová strechu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 descr="Rome Early Hous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2585323"/>
            <a:ext cx="6785470" cy="427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61436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História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 Ríme do 2. pol. 7. stor. BC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- 2. pol. 6. stor. BC - zmenil plán domov – pravouhlý dom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materiál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: tufové bloky, pálené škridle, omietka so štukovou vrstvou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rýchlenie vývoja – vonkajšie vplyvy – etruská dynastia?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Tarquinius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Priscus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(617-579 BC)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Servius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Tullius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(579-535 BC) </a:t>
            </a:r>
          </a:p>
          <a:p>
            <a:pPr>
              <a:buFontTx/>
              <a:buChar char="-"/>
            </a:pP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Tarquinius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Superbus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(535-510)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nové prvky: </a:t>
            </a:r>
          </a:p>
          <a:p>
            <a:pPr marL="342900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prvé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dlaždenie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7. stor. BC</a:t>
            </a:r>
          </a:p>
          <a:p>
            <a:pPr marL="342900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domy s nádvorím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Servius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Tullius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Hradby</a:t>
            </a:r>
          </a:p>
          <a:p>
            <a:pPr marL="342900" indent="-342900">
              <a:buAutoNum type="alphaLcParenR"/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Cloaca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maxima</a:t>
            </a:r>
          </a:p>
          <a:p>
            <a:pPr marL="342900" indent="-342900">
              <a:buAutoNum type="alphaLcParenR"/>
            </a:pP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urbanizácia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http://www.thehistoryblog.com/wp-content/uploads/2012/11/Domitian-Cloaca-For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6739" y="2262157"/>
            <a:ext cx="5187261" cy="3456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60007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Umenie v 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Latiu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Lavinium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založené podľa tradície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Aeneom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veľká svätyňa mimo mesta, zasvätená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Minerve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rituály s prechodom deti do dospelosti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Socha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Minervy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možno kultová socha z chrámu, 5. stor. BC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terakotová socha stojacej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Minervy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- helma,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aegis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hadia koža (ako výzbroj),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Gorgoneion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alebo hlava Medúzy na hrudi, štít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žiadne viditeľné spoločné prvky s gréckym umením – ignorovanie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kontrapostu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veľké oči, našpúlené ústa - lokálna tradícia, archaické prvky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postava je pokrytá plazmi a okolo pravého ramena má ovinutého trojhlavého hada – symbol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chtonickej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sily (sila, ktorá pochádza alebo je spojená s podsvetím)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štít je položený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tritonovi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Minerva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Tritonia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(často používal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Vergilius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polychrómia – žltá, červená modrá, biela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ritonia Minerva statue in clay, from the site of Lavinium-Pratica di Mare, Lazio, Italy. Latin Civilization, 5th Century BC."/>
          <p:cNvPicPr>
            <a:picLocks noChangeAspect="1" noChangeArrowheads="1"/>
          </p:cNvPicPr>
          <p:nvPr/>
        </p:nvPicPr>
        <p:blipFill>
          <a:blip r:embed="rId2"/>
          <a:srcRect l="34927" r="10845"/>
          <a:stretch>
            <a:fillRect/>
          </a:stretch>
        </p:blipFill>
        <p:spPr bwMode="auto">
          <a:xfrm>
            <a:off x="6357950" y="0"/>
            <a:ext cx="2500330" cy="67579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7526268210_767409c535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70" y="571480"/>
            <a:ext cx="3386385" cy="5500726"/>
          </a:xfrm>
          <a:prstGeom prst="rect">
            <a:avLst/>
          </a:prstGeom>
        </p:spPr>
      </p:pic>
      <p:pic>
        <p:nvPicPr>
          <p:cNvPr id="3" name="Obrázek 2" descr="7526271866_3c256273b1_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2253854" cy="3661083"/>
          </a:xfrm>
          <a:prstGeom prst="rect">
            <a:avLst/>
          </a:prstGeom>
        </p:spPr>
      </p:pic>
      <p:pic>
        <p:nvPicPr>
          <p:cNvPr id="4" name="Obrázek 3" descr="7526276886_d4b78e1db9_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3857628"/>
            <a:ext cx="4349752" cy="2881711"/>
          </a:xfrm>
          <a:prstGeom prst="rect">
            <a:avLst/>
          </a:prstGeom>
        </p:spPr>
      </p:pic>
      <p:pic>
        <p:nvPicPr>
          <p:cNvPr id="5" name="Obrázek 4" descr="7526280880_0d29abbb44_z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74" y="142852"/>
            <a:ext cx="3786214" cy="30348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Urbanizácia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SEPTIMONTIUM: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Germalus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Palatual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Palatine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 – 1. federácia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Velia (medzi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Romanom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Palatinom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Querquetual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Caeliu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Cispius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Fagutal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Oppius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Esquline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ďalšie osídlenie: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Quirinal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Viminal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Aventine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arx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opevnenie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murus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terrenus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priekopa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Fagutal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Varro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386" name="Picture 2" descr="http://upload.wikimedia.org/wikipedia/commons/thumb/d/df/Rome_in_753_BC.png/762px-Rome_in_753_B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500306"/>
            <a:ext cx="5429288" cy="42679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Tradičný pohľad na urbanizáciu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najstaršie umelecké a stavebné pamiatky v Ríme vytvárané Etruskami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etruská dynastia v 6. 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remeselníci a inžinieri - Rím prvý urbanistický charakter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výsledok: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cloaca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maxima</a:t>
            </a:r>
          </a:p>
          <a:p>
            <a:pPr lvl="2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comitium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Holitorium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Forum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Boarium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Nový prístup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Rím -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kosmopolitné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mesto - prijímalo cudzincov (Etruskovia, Gréci,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Sabini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...)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náboženstvo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Lapis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zmena od chatrčí k domom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cloaca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maxima (?)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Zaručene etruské: kráľovské oblečenie – tóga, insígnie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fasces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zlatá koruna, červená farba, žezlo s orlom, hudobné nástroje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Expanzia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6. a 5. stor. BC – smerom na celý polostrov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podmanenie okolitých miest: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Collatia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Babii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Suessa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Pometia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bojovali proti: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Volscom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Aeguom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Rutulom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Sabinom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väčšie územie – zmenšovanie kultúrnych rozdielností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vplyv miestnych kultúr</a:t>
            </a:r>
          </a:p>
          <a:p>
            <a:pPr lvl="2"/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napr. bronzový disk – odstrašenie protivníka, takmer heraldické zobrazenie</a:t>
            </a: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OPEVNENIE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hranice mesta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Romulus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Tacitus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štvorhranné opevnenie – vrcholy na Herkulov 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Ara Maxima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Boariu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Ara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Consi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 údolí pri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Cirku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maxime,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Curiae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Veteres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 severovýchodnom rohu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Palatinu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a 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svätyňa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Lárov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blízko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Iuturnae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Fore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tri brány: Porta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Mugonia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Porta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Romanula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Scalae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Caci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</a:p>
          <a:p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  <a:cs typeface="Arial" panose="020B0604020202020204" pitchFamily="34" charset="0"/>
              </a:rPr>
              <a:t>sublicius</a:t>
            </a:r>
            <a:r>
              <a:rPr lang="sk-SK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najstarší rímsky most, drevený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tradícia: bez kovových častí, opravovaný bez kovových nástrojov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42852"/>
            <a:ext cx="6072230" cy="655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Porta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Mugonia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Carandini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posl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¼ 8.stor.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dievčenský pohreb – 2. štvrtiny 8.stor. BC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prestavba – 700 BC - 3 hroby – 2 dospelí a 1 malý chlapec (obete?)</a:t>
            </a:r>
          </a:p>
          <a:p>
            <a:pPr>
              <a:buFontTx/>
              <a:buChar char="-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560 BC – posledná prestavba, zväčšenie</a:t>
            </a:r>
          </a:p>
        </p:txBody>
      </p:sp>
      <p:pic>
        <p:nvPicPr>
          <p:cNvPr id="13314" name="Picture 2" descr="Palatijn, Romulaanse muren, Porta Mugonia, plattegrond. Uit: Andrea Carandini, Rome: Day On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1571612"/>
            <a:ext cx="4982205" cy="3000396"/>
          </a:xfrm>
          <a:prstGeom prst="rect">
            <a:avLst/>
          </a:prstGeom>
          <a:noFill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8956" y="3857604"/>
            <a:ext cx="454504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3576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Porta Roman(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)a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Henry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Hurst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2006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SZ Palatinu,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Venušinom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chráme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vysekaná do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podložia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4,5 m (V-Z) x 3,6 m (S – J)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opracované bloky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kameňa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základy vytesané do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podložia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doklady, že stála až do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obdobia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vlády Hadriána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Vicus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Tuscus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image.slidesharecdn.com/forumromanum-131010000717-phpapp02/95/forum-romanum-16-638.jpg?cb=13813637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0"/>
            <a:ext cx="4643438" cy="3486218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5103674"/>
            <a:ext cx="3214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Scalae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Caci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schodisko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juhu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Palatinu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skratka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“ na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Forum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Boarium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smerujú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 Cirku maximu</a:t>
            </a:r>
          </a:p>
          <a:p>
            <a:pPr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vedľa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Augustovho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domu</a:t>
            </a:r>
          </a:p>
        </p:txBody>
      </p:sp>
      <p:pic>
        <p:nvPicPr>
          <p:cNvPr id="3076" name="Picture 4" descr="http://www.bsrdigitalcollections.it/WebArk/ppm/photoprints/Box11/ppm_11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7339" y="2276872"/>
            <a:ext cx="2318997" cy="3151251"/>
          </a:xfrm>
          <a:prstGeom prst="rect">
            <a:avLst/>
          </a:prstGeom>
          <a:noFill/>
        </p:spPr>
      </p:pic>
      <p:pic>
        <p:nvPicPr>
          <p:cNvPr id="3078" name="Picture 6" descr="https://upload.wikimedia.org/wikipedia/commons/2/23/Map_of_downtown_Rome_during_the_Roman_Empire_large.png?14457131374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3322524"/>
            <a:ext cx="5000628" cy="3535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1936</Words>
  <Application>Microsoft Office PowerPoint</Application>
  <PresentationFormat>Předvádění na obrazovce (4:3)</PresentationFormat>
  <Paragraphs>240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4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Římské umění od počátků do konce republiky</dc:title>
  <dc:creator>Monika</dc:creator>
  <cp:lastModifiedBy>Monika Koróniová</cp:lastModifiedBy>
  <cp:revision>203</cp:revision>
  <dcterms:created xsi:type="dcterms:W3CDTF">2015-10-17T22:21:41Z</dcterms:created>
  <dcterms:modified xsi:type="dcterms:W3CDTF">2023-02-22T15:36:17Z</dcterms:modified>
</cp:coreProperties>
</file>