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23" r:id="rId3"/>
    <p:sldId id="274" r:id="rId4"/>
    <p:sldId id="257" r:id="rId5"/>
    <p:sldId id="258" r:id="rId6"/>
    <p:sldId id="275" r:id="rId7"/>
    <p:sldId id="259" r:id="rId8"/>
    <p:sldId id="276" r:id="rId9"/>
    <p:sldId id="277" r:id="rId10"/>
    <p:sldId id="279" r:id="rId11"/>
    <p:sldId id="261" r:id="rId12"/>
    <p:sldId id="280" r:id="rId13"/>
    <p:sldId id="284" r:id="rId14"/>
    <p:sldId id="283" r:id="rId15"/>
    <p:sldId id="282" r:id="rId16"/>
    <p:sldId id="285" r:id="rId17"/>
    <p:sldId id="262" r:id="rId18"/>
    <p:sldId id="289" r:id="rId19"/>
    <p:sldId id="286" r:id="rId20"/>
    <p:sldId id="288" r:id="rId21"/>
    <p:sldId id="290" r:id="rId22"/>
    <p:sldId id="292" r:id="rId23"/>
    <p:sldId id="293" r:id="rId24"/>
    <p:sldId id="291" r:id="rId25"/>
    <p:sldId id="296" r:id="rId26"/>
    <p:sldId id="294" r:id="rId27"/>
    <p:sldId id="295" r:id="rId28"/>
    <p:sldId id="309" r:id="rId29"/>
    <p:sldId id="310" r:id="rId30"/>
    <p:sldId id="263" r:id="rId31"/>
    <p:sldId id="299" r:id="rId32"/>
    <p:sldId id="298" r:id="rId33"/>
    <p:sldId id="300" r:id="rId34"/>
    <p:sldId id="301" r:id="rId35"/>
    <p:sldId id="302" r:id="rId36"/>
    <p:sldId id="303" r:id="rId37"/>
    <p:sldId id="297" r:id="rId38"/>
    <p:sldId id="305" r:id="rId39"/>
    <p:sldId id="266" r:id="rId40"/>
    <p:sldId id="306" r:id="rId41"/>
    <p:sldId id="304" r:id="rId42"/>
    <p:sldId id="307" r:id="rId43"/>
    <p:sldId id="308" r:id="rId44"/>
    <p:sldId id="267" r:id="rId45"/>
    <p:sldId id="311" r:id="rId46"/>
    <p:sldId id="315" r:id="rId47"/>
    <p:sldId id="312" r:id="rId48"/>
    <p:sldId id="316" r:id="rId49"/>
    <p:sldId id="317" r:id="rId50"/>
    <p:sldId id="313" r:id="rId51"/>
    <p:sldId id="314" r:id="rId52"/>
    <p:sldId id="319" r:id="rId53"/>
    <p:sldId id="269" r:id="rId54"/>
    <p:sldId id="320" r:id="rId55"/>
    <p:sldId id="321" r:id="rId56"/>
    <p:sldId id="322" r:id="rId57"/>
    <p:sldId id="270" r:id="rId58"/>
    <p:sldId id="264" r:id="rId59"/>
    <p:sldId id="268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00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4CE55-E949-4ECE-982E-3B0A853C23B9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7286A-30DF-489A-999A-BE9F33CF0A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73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7286A-30DF-489A-999A-BE9F33CF0A32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70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AD265-414D-4D7B-BEFE-38BA37418621}" type="datetimeFigureOut">
              <a:rPr lang="cs-CZ" smtClean="0"/>
              <a:pPr/>
              <a:t>28.04.2021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00980-39D4-41DD-BDCD-FCABC8A09F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52" y="6100754"/>
            <a:ext cx="6400800" cy="757246"/>
          </a:xfrm>
        </p:spPr>
        <p:txBody>
          <a:bodyPr/>
          <a:lstStyle/>
          <a:p>
            <a:r>
              <a:rPr lang="cs-CZ" dirty="0" err="1" smtClean="0"/>
              <a:t>Regio</a:t>
            </a:r>
            <a:r>
              <a:rPr lang="cs-CZ" dirty="0" smtClean="0"/>
              <a:t> III – </a:t>
            </a:r>
            <a:r>
              <a:rPr lang="cs-CZ" dirty="0" err="1" smtClean="0"/>
              <a:t>Lucania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Bruttium</a:t>
            </a:r>
            <a:endParaRPr lang="cs-CZ" dirty="0"/>
          </a:p>
        </p:txBody>
      </p:sp>
      <p:pic>
        <p:nvPicPr>
          <p:cNvPr id="1026" name="Picture 2" descr="https://upload.wikimedia.org/wikipedia/commons/d/d0/Shepherd-c-030-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052737"/>
            <a:ext cx="6598516" cy="506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ww.uibk.ac.at/klassische-archaeologie/Grabungen/Policoro/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572000" cy="3054096"/>
          </a:xfrm>
          <a:prstGeom prst="rect">
            <a:avLst/>
          </a:prstGeom>
          <a:noFill/>
        </p:spPr>
      </p:pic>
      <p:pic>
        <p:nvPicPr>
          <p:cNvPr id="36870" name="Picture 6" descr="https://www.uibk.ac.at/klassische-archaeologie/Grabungen/Policoro/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2419350" cy="2381250"/>
          </a:xfrm>
          <a:prstGeom prst="rect">
            <a:avLst/>
          </a:prstGeom>
          <a:noFill/>
        </p:spPr>
      </p:pic>
      <p:pic>
        <p:nvPicPr>
          <p:cNvPr id="36872" name="Picture 8" descr="https://www.uibk.ac.at/klassische-archaeologie/Grabungen/Policoro/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214290"/>
            <a:ext cx="1590675" cy="2381250"/>
          </a:xfrm>
          <a:prstGeom prst="rect">
            <a:avLst/>
          </a:prstGeom>
          <a:noFill/>
        </p:spPr>
      </p:pic>
      <p:pic>
        <p:nvPicPr>
          <p:cNvPr id="36874" name="Picture 10" descr="https://www.uibk.ac.at/klassische-archaeologie/Grabungen/Policoro/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071810"/>
            <a:ext cx="1000125" cy="2381250"/>
          </a:xfrm>
          <a:prstGeom prst="rect">
            <a:avLst/>
          </a:prstGeom>
          <a:noFill/>
        </p:spPr>
      </p:pic>
      <p:pic>
        <p:nvPicPr>
          <p:cNvPr id="36876" name="Picture 12" descr="https://www.uibk.ac.at/klassische-archaeologie/Grabungen/Policoro/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3071810"/>
            <a:ext cx="2124075" cy="2381250"/>
          </a:xfrm>
          <a:prstGeom prst="rect">
            <a:avLst/>
          </a:prstGeom>
          <a:noFill/>
        </p:spPr>
      </p:pic>
      <p:pic>
        <p:nvPicPr>
          <p:cNvPr id="36878" name="Picture 14" descr="https://www.uibk.ac.at/klassische-archaeologie/Grabungen/Policoro/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071810"/>
            <a:ext cx="1400175" cy="2381250"/>
          </a:xfrm>
          <a:prstGeom prst="rect">
            <a:avLst/>
          </a:prstGeom>
          <a:noFill/>
        </p:spPr>
      </p:pic>
      <p:pic>
        <p:nvPicPr>
          <p:cNvPr id="36880" name="Picture 16" descr="https://www.uibk.ac.at/klassische-archaeologie/Grabungen/Policoro/2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3071810"/>
            <a:ext cx="1514475" cy="2381250"/>
          </a:xfrm>
          <a:prstGeom prst="rect">
            <a:avLst/>
          </a:prstGeom>
          <a:noFill/>
        </p:spPr>
      </p:pic>
      <p:pic>
        <p:nvPicPr>
          <p:cNvPr id="36882" name="Picture 18" descr="https://www.uibk.ac.at/klassische-archaeologie/Grabungen/Policoro/2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3071810"/>
            <a:ext cx="1266825" cy="2381250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0" y="542926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ďalší materiál – 5. – 4. stor. BC – bronzová votívna </a:t>
            </a:r>
            <a:r>
              <a:rPr lang="sk-SK" dirty="0" err="1" smtClean="0"/>
              <a:t>dostička</a:t>
            </a:r>
            <a:r>
              <a:rPr lang="sk-SK" dirty="0" smtClean="0"/>
              <a:t> – 2 oči – možno pochádzala z </a:t>
            </a:r>
            <a:r>
              <a:rPr lang="sk-SK" dirty="0" err="1" smtClean="0"/>
              <a:t>Asklepiovej</a:t>
            </a:r>
            <a:r>
              <a:rPr lang="sk-SK" dirty="0" smtClean="0"/>
              <a:t> svätyne (nedokázané)</a:t>
            </a:r>
          </a:p>
          <a:p>
            <a:pPr>
              <a:buFontTx/>
              <a:buChar char="-"/>
            </a:pPr>
            <a:r>
              <a:rPr lang="sk-SK" dirty="0" smtClean="0"/>
              <a:t> mimo mesta – množstvo nekropol – archaická fáza, potom znovu až v období republiky a </a:t>
            </a:r>
            <a:r>
              <a:rPr lang="sk-SK" dirty="0" err="1" smtClean="0"/>
              <a:t>principátu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hrobky – množstvo typov – </a:t>
            </a:r>
            <a:r>
              <a:rPr lang="sk-SK" dirty="0" err="1" smtClean="0"/>
              <a:t>inhumácia</a:t>
            </a:r>
            <a:r>
              <a:rPr lang="sk-SK" dirty="0" smtClean="0"/>
              <a:t> aj kremácia (aj rôzna výbava)</a:t>
            </a:r>
            <a:endParaRPr lang="cs-CZ" dirty="0" smtClean="0"/>
          </a:p>
        </p:txBody>
      </p:sp>
      <p:pic>
        <p:nvPicPr>
          <p:cNvPr id="36884" name="Picture 20" descr="https://www.uibk.ac.at/klassische-archaeologie/Grabungen/Policoro/2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4392" y="3286124"/>
            <a:ext cx="1359608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Metapontum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literárna tradícia – Nestor a jeho skupina po skončení Trójskej vojny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achájska</a:t>
            </a:r>
            <a:r>
              <a:rPr lang="sk-SK" dirty="0" smtClean="0"/>
              <a:t> kolonizácia na úkor </a:t>
            </a:r>
            <a:r>
              <a:rPr lang="sk-SK" dirty="0" err="1" smtClean="0"/>
              <a:t>Tarenťanov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odhliadnutie od </a:t>
            </a:r>
            <a:r>
              <a:rPr lang="sk-SK" dirty="0" err="1" smtClean="0"/>
              <a:t>lit</a:t>
            </a:r>
            <a:r>
              <a:rPr lang="sk-SK" dirty="0" smtClean="0"/>
              <a:t>. tradície: archeologické pramene – </a:t>
            </a:r>
            <a:r>
              <a:rPr lang="sk-SK" dirty="0" err="1" smtClean="0"/>
              <a:t>kon</a:t>
            </a:r>
            <a:r>
              <a:rPr lang="sk-SK" dirty="0" smtClean="0"/>
              <a:t>. 7. stor. BC (8. stor. BC – stopy osídlenia – roztrúsené chatrče)</a:t>
            </a:r>
          </a:p>
          <a:p>
            <a:pPr>
              <a:buFontTx/>
              <a:buChar char="-"/>
            </a:pPr>
            <a:r>
              <a:rPr lang="sk-SK" dirty="0" smtClean="0"/>
              <a:t> úrodné územie (kukurica na minciach ako znak)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Antiochos</a:t>
            </a:r>
            <a:r>
              <a:rPr lang="sk-SK" dirty="0" smtClean="0"/>
              <a:t> zo </a:t>
            </a:r>
            <a:r>
              <a:rPr lang="sk-SK" dirty="0" err="1" smtClean="0"/>
              <a:t>Syrakúz</a:t>
            </a:r>
            <a:r>
              <a:rPr lang="sk-SK" dirty="0" smtClean="0"/>
              <a:t> – založenie – </a:t>
            </a:r>
            <a:r>
              <a:rPr lang="sk-SK" dirty="0" err="1" smtClean="0"/>
              <a:t>Sybaris</a:t>
            </a:r>
            <a:r>
              <a:rPr lang="sk-SK" dirty="0" smtClean="0"/>
              <a:t> (obyvateľstvo pôvodne z </a:t>
            </a:r>
            <a:r>
              <a:rPr lang="sk-SK" dirty="0" err="1" smtClean="0"/>
              <a:t>Acháje</a:t>
            </a:r>
            <a:r>
              <a:rPr lang="sk-SK" dirty="0" smtClean="0"/>
              <a:t>) – zablokovanie expanzie </a:t>
            </a:r>
            <a:r>
              <a:rPr lang="sk-SK" dirty="0" err="1" smtClean="0"/>
              <a:t>Tarenta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žiadosť o pomoc v Grécku – Alexander </a:t>
            </a:r>
            <a:r>
              <a:rPr lang="sk-SK" dirty="0" err="1" smtClean="0"/>
              <a:t>Molosso</a:t>
            </a:r>
            <a:r>
              <a:rPr lang="sk-SK" dirty="0" smtClean="0"/>
              <a:t>, </a:t>
            </a:r>
            <a:r>
              <a:rPr lang="sk-SK" dirty="0" err="1" smtClean="0"/>
              <a:t>Kleonymos</a:t>
            </a:r>
            <a:r>
              <a:rPr lang="sk-SK" dirty="0" smtClean="0"/>
              <a:t> (kráľ zo Sparty)</a:t>
            </a:r>
          </a:p>
          <a:p>
            <a:pPr>
              <a:buFontTx/>
              <a:buChar char="-"/>
            </a:pPr>
            <a:r>
              <a:rPr lang="sk-SK" dirty="0" smtClean="0"/>
              <a:t> po páde </a:t>
            </a:r>
            <a:r>
              <a:rPr lang="sk-SK" dirty="0" err="1" smtClean="0"/>
              <a:t>Tarenta</a:t>
            </a:r>
            <a:r>
              <a:rPr lang="sk-SK" dirty="0" smtClean="0"/>
              <a:t> – súčasťou Ríma – námorný spojenec</a:t>
            </a:r>
          </a:p>
          <a:p>
            <a:pPr>
              <a:buFontTx/>
              <a:buChar char="-"/>
            </a:pPr>
            <a:r>
              <a:rPr lang="sk-SK" dirty="0" smtClean="0"/>
              <a:t> po </a:t>
            </a:r>
            <a:r>
              <a:rPr lang="sk-SK" dirty="0" err="1" smtClean="0"/>
              <a:t>Púnskych</a:t>
            </a:r>
            <a:r>
              <a:rPr lang="sk-SK" dirty="0" smtClean="0"/>
              <a:t> vojnách – upadala sláva, zdevastované územie</a:t>
            </a:r>
          </a:p>
          <a:p>
            <a:pPr>
              <a:buFontTx/>
              <a:buChar char="-"/>
            </a:pPr>
            <a:r>
              <a:rPr lang="sk-SK" dirty="0" smtClean="0"/>
              <a:t> podľa </a:t>
            </a:r>
            <a:r>
              <a:rPr lang="sk-SK" dirty="0" err="1" smtClean="0"/>
              <a:t>Pausania</a:t>
            </a:r>
            <a:r>
              <a:rPr lang="sk-SK" dirty="0" smtClean="0"/>
              <a:t> v 2. st. AD – mesto opustené – zostali múry opevnenia a divadlo, ale pamiatky slúžili ako zdroj stavebného kameňa pre obyvateľstvo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 l="39453" t="28125" r="38281" b="36875"/>
          <a:stretch>
            <a:fillRect/>
          </a:stretch>
        </p:blipFill>
        <p:spPr bwMode="auto">
          <a:xfrm>
            <a:off x="5000628" y="0"/>
            <a:ext cx="4000496" cy="39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4714876" y="3995678"/>
            <a:ext cx="4429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opevnenie – zač. 6. stor. BC veľmi nepravidelný tvar – sledovali toky riek, ktoré mesto obtekali na severe a juhu, zo sušených tehál na kamennom podstavci</a:t>
            </a:r>
          </a:p>
          <a:p>
            <a:pPr>
              <a:buFontTx/>
              <a:buChar char="-"/>
            </a:pPr>
            <a:r>
              <a:rPr lang="sk-SK" dirty="0" smtClean="0"/>
              <a:t> vykopávky v severnej časti – </a:t>
            </a:r>
            <a:r>
              <a:rPr lang="sk-SK" dirty="0" err="1" smtClean="0"/>
              <a:t>datácia</a:t>
            </a:r>
            <a:r>
              <a:rPr lang="sk-SK" dirty="0" smtClean="0"/>
              <a:t> 7. stor. BC (ostatné časti sú zrekonštruované v neskorších obdobiach – klasické a helenistické), priekopa pred opevnením</a:t>
            </a:r>
          </a:p>
          <a:p>
            <a:pPr>
              <a:buFontTx/>
              <a:buChar char="-"/>
            </a:pPr>
            <a:r>
              <a:rPr lang="sk-SK" dirty="0" smtClean="0"/>
              <a:t> mesto – pravidelná sieť ulíc – veľké priestranstvá Z-V, S-J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500562" y="0"/>
            <a:ext cx="29289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sz="1400" dirty="0" smtClean="0"/>
              <a:t>východná časť mesta – najprv letecké snímkovanie – územie, kde sa sústredil život počas 2. </a:t>
            </a:r>
            <a:r>
              <a:rPr lang="sk-SK" sz="1400" dirty="0" err="1" smtClean="0"/>
              <a:t>púnskej</a:t>
            </a:r>
            <a:r>
              <a:rPr lang="sk-SK" sz="1400" dirty="0" smtClean="0"/>
              <a:t> vojny - obdĺžnikový priestor, priekopa a organizácia podobná ako </a:t>
            </a:r>
            <a:r>
              <a:rPr lang="sk-SK" sz="1400" dirty="0" err="1" smtClean="0"/>
              <a:t>castrum</a:t>
            </a:r>
            <a:endParaRPr lang="sk-SK" sz="1400" dirty="0" smtClean="0"/>
          </a:p>
          <a:p>
            <a:pPr>
              <a:buFontTx/>
              <a:buChar char="-"/>
            </a:pPr>
            <a:r>
              <a:rPr lang="sk-SK" sz="1400" dirty="0" smtClean="0"/>
              <a:t>mimo mesta – nekropola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4376" t="33125" r="19921" b="7500"/>
          <a:stretch>
            <a:fillRect/>
          </a:stretch>
        </p:blipFill>
        <p:spPr bwMode="auto">
          <a:xfrm>
            <a:off x="642910" y="214290"/>
            <a:ext cx="791827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3286116" y="5500702"/>
            <a:ext cx="55721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solidFill>
                  <a:srgbClr val="C00000"/>
                </a:solidFill>
              </a:rPr>
              <a:t>Chrám C</a:t>
            </a:r>
          </a:p>
          <a:p>
            <a:r>
              <a:rPr lang="sk-SK" sz="1400" dirty="0" smtClean="0">
                <a:solidFill>
                  <a:srgbClr val="C00000"/>
                </a:solidFill>
              </a:rPr>
              <a:t>- </a:t>
            </a:r>
            <a:r>
              <a:rPr lang="sk-SK" sz="1400" dirty="0" err="1" smtClean="0">
                <a:solidFill>
                  <a:srgbClr val="C00000"/>
                </a:solidFill>
              </a:rPr>
              <a:t>kon</a:t>
            </a:r>
            <a:r>
              <a:rPr lang="sk-SK" sz="1400" dirty="0" smtClean="0">
                <a:solidFill>
                  <a:srgbClr val="C00000"/>
                </a:solidFill>
              </a:rPr>
              <a:t>. 7. stor., prestavba 5.stor. BC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základy, roh </a:t>
            </a:r>
            <a:r>
              <a:rPr lang="sk-SK" sz="1400" dirty="0" err="1" smtClean="0">
                <a:solidFill>
                  <a:srgbClr val="C00000"/>
                </a:solidFill>
              </a:rPr>
              <a:t>celly</a:t>
            </a:r>
            <a:endParaRPr lang="sk-SK" sz="1400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dekorácia: terakotové dosky – sprievod žien na vozoch, nízky reliéf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chrám </a:t>
            </a:r>
            <a:r>
              <a:rPr lang="sk-SK" sz="1400" dirty="0" err="1" smtClean="0">
                <a:solidFill>
                  <a:srgbClr val="C00000"/>
                </a:solidFill>
              </a:rPr>
              <a:t>Athény</a:t>
            </a:r>
            <a:r>
              <a:rPr lang="sk-SK" sz="1400" dirty="0" smtClean="0">
                <a:solidFill>
                  <a:srgbClr val="C00000"/>
                </a:solidFill>
              </a:rPr>
              <a:t> (?) – podobná výzdoba ako chrámy </a:t>
            </a:r>
            <a:r>
              <a:rPr lang="sk-SK" sz="1400" dirty="0" err="1" smtClean="0">
                <a:solidFill>
                  <a:srgbClr val="C00000"/>
                </a:solidFill>
              </a:rPr>
              <a:t>Athény</a:t>
            </a:r>
            <a:r>
              <a:rPr lang="sk-SK" sz="1400" dirty="0" smtClean="0">
                <a:solidFill>
                  <a:srgbClr val="C00000"/>
                </a:solidFill>
              </a:rPr>
              <a:t> v </a:t>
            </a:r>
            <a:r>
              <a:rPr lang="sk-SK" sz="1400" dirty="0" err="1" smtClean="0">
                <a:solidFill>
                  <a:srgbClr val="C00000"/>
                </a:solidFill>
              </a:rPr>
              <a:t>Sybaris</a:t>
            </a:r>
            <a:r>
              <a:rPr lang="sk-SK" sz="1400" dirty="0" smtClean="0">
                <a:solidFill>
                  <a:srgbClr val="C00000"/>
                </a:solidFill>
              </a:rPr>
              <a:t> a </a:t>
            </a:r>
            <a:r>
              <a:rPr lang="sk-SK" sz="1400" dirty="0" err="1" smtClean="0">
                <a:solidFill>
                  <a:srgbClr val="C00000"/>
                </a:solidFill>
              </a:rPr>
              <a:t>Siris</a:t>
            </a:r>
            <a:endParaRPr lang="sk-SK" sz="1400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použité </a:t>
            </a:r>
            <a:r>
              <a:rPr lang="sk-SK" sz="1400" dirty="0" err="1" smtClean="0">
                <a:solidFill>
                  <a:srgbClr val="C00000"/>
                </a:solidFill>
              </a:rPr>
              <a:t>spoglia</a:t>
            </a:r>
            <a:r>
              <a:rPr lang="sk-SK" sz="1400" dirty="0" smtClean="0">
                <a:solidFill>
                  <a:srgbClr val="C00000"/>
                </a:solidFill>
              </a:rPr>
              <a:t> zo staršej svätyne </a:t>
            </a:r>
            <a:r>
              <a:rPr lang="sk-SK" sz="1400" dirty="0" err="1" smtClean="0">
                <a:solidFill>
                  <a:srgbClr val="C00000"/>
                </a:solidFill>
              </a:rPr>
              <a:t>Achájcov</a:t>
            </a:r>
            <a:r>
              <a:rPr lang="sk-SK" sz="1400" dirty="0" smtClean="0">
                <a:solidFill>
                  <a:srgbClr val="C00000"/>
                </a:solidFill>
              </a:rPr>
              <a:t> v </a:t>
            </a:r>
            <a:r>
              <a:rPr lang="sk-SK" sz="1400" dirty="0" err="1" smtClean="0">
                <a:solidFill>
                  <a:srgbClr val="C00000"/>
                </a:solidFill>
              </a:rPr>
              <a:t>Metaponte</a:t>
            </a:r>
            <a:endParaRPr lang="cs-CZ" sz="1400" dirty="0" smtClean="0">
              <a:solidFill>
                <a:srgbClr val="C00000"/>
              </a:solidFill>
            </a:endParaRP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29322" y="5072074"/>
            <a:ext cx="3429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solidFill>
                  <a:srgbClr val="C00000"/>
                </a:solidFill>
              </a:rPr>
              <a:t>Chrám B – </a:t>
            </a:r>
            <a:r>
              <a:rPr lang="sk-SK" sz="1400" b="1" dirty="0" err="1" smtClean="0">
                <a:solidFill>
                  <a:srgbClr val="C00000"/>
                </a:solidFill>
              </a:rPr>
              <a:t>Apollónov</a:t>
            </a:r>
            <a:r>
              <a:rPr lang="sk-SK" sz="1400" b="1" dirty="0" smtClean="0">
                <a:solidFill>
                  <a:srgbClr val="C00000"/>
                </a:solidFill>
              </a:rPr>
              <a:t> chrám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2.pol. 6.stor. BC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2 fázy výstavby</a:t>
            </a:r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85852" y="1000108"/>
            <a:ext cx="2071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solidFill>
                  <a:srgbClr val="C00000"/>
                </a:solidFill>
              </a:rPr>
              <a:t>Chrám D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dlhá, úzka cela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hlboký </a:t>
            </a:r>
            <a:r>
              <a:rPr lang="sk-SK" sz="1400" dirty="0" err="1" smtClean="0">
                <a:solidFill>
                  <a:srgbClr val="C00000"/>
                </a:solidFill>
              </a:rPr>
              <a:t>pronaos</a:t>
            </a:r>
            <a:r>
              <a:rPr lang="sk-SK" sz="1400" dirty="0" smtClean="0">
                <a:solidFill>
                  <a:srgbClr val="C00000"/>
                </a:solidFill>
              </a:rPr>
              <a:t>, </a:t>
            </a:r>
            <a:r>
              <a:rPr lang="sk-SK" sz="1400" dirty="0" err="1" smtClean="0">
                <a:solidFill>
                  <a:srgbClr val="C00000"/>
                </a:solidFill>
              </a:rPr>
              <a:t>anty</a:t>
            </a:r>
            <a:endParaRPr lang="sk-SK" sz="1400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8 x 20 stĺpov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iónsky rád</a:t>
            </a:r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43240" y="428604"/>
            <a:ext cx="26432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err="1" smtClean="0">
                <a:solidFill>
                  <a:srgbClr val="C00000"/>
                </a:solidFill>
              </a:rPr>
              <a:t>Hérin</a:t>
            </a:r>
            <a:r>
              <a:rPr lang="sk-SK" sz="1400" b="1" dirty="0" smtClean="0">
                <a:solidFill>
                  <a:srgbClr val="C00000"/>
                </a:solidFill>
              </a:rPr>
              <a:t> chrám – chrám A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2.štvrtina 6. stor. BC (prvá fáza)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niekoľko fáz výstavby</a:t>
            </a:r>
          </a:p>
          <a:p>
            <a:pPr>
              <a:buFontTx/>
              <a:buChar char="-"/>
            </a:pPr>
            <a:r>
              <a:rPr lang="sk-SK" sz="1400" dirty="0" smtClean="0">
                <a:solidFill>
                  <a:srgbClr val="C00000"/>
                </a:solidFill>
              </a:rPr>
              <a:t> dórsky chrám</a:t>
            </a:r>
            <a:endParaRPr lang="cs-CZ" sz="1400" dirty="0" smtClean="0">
              <a:solidFill>
                <a:srgbClr val="C0000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20703" t="28750" r="5468" b="41875"/>
          <a:stretch>
            <a:fillRect/>
          </a:stretch>
        </p:blipFill>
        <p:spPr bwMode="auto">
          <a:xfrm>
            <a:off x="0" y="357166"/>
            <a:ext cx="9144000" cy="227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657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Chrám A – </a:t>
            </a:r>
            <a:r>
              <a:rPr lang="sk-SK" b="1" dirty="0" err="1" smtClean="0"/>
              <a:t>Apollónov</a:t>
            </a:r>
            <a:r>
              <a:rPr lang="sk-SK" b="1" dirty="0" smtClean="0"/>
              <a:t> chrám</a:t>
            </a:r>
            <a:endParaRPr lang="cs-CZ" b="1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 l="33203" t="33750" r="19531" b="14375"/>
          <a:stretch>
            <a:fillRect/>
          </a:stretch>
        </p:blipFill>
        <p:spPr bwMode="auto">
          <a:xfrm>
            <a:off x="1643042" y="2692751"/>
            <a:ext cx="6072230" cy="416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51172" t="39375" r="6250" b="24375"/>
          <a:stretch>
            <a:fillRect/>
          </a:stretch>
        </p:blipFill>
        <p:spPr bwMode="auto">
          <a:xfrm>
            <a:off x="4286248" y="0"/>
            <a:ext cx="4857752" cy="258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30469" t="28750" r="17187" b="13125"/>
          <a:stretch>
            <a:fillRect/>
          </a:stretch>
        </p:blipFill>
        <p:spPr bwMode="auto">
          <a:xfrm>
            <a:off x="0" y="2428868"/>
            <a:ext cx="6381760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0" y="571480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Hérin</a:t>
            </a:r>
            <a:r>
              <a:rPr lang="sk-SK" b="1" dirty="0" smtClean="0"/>
              <a:t> Chrám (B)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2813" t="25000" r="18749" b="28750"/>
          <a:stretch>
            <a:fillRect/>
          </a:stretch>
        </p:blipFill>
        <p:spPr bwMode="auto">
          <a:xfrm>
            <a:off x="214282" y="1000108"/>
            <a:ext cx="8763736" cy="522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Chrám C</a:t>
            </a:r>
          </a:p>
          <a:p>
            <a:pPr>
              <a:buFontTx/>
              <a:buChar char="-"/>
            </a:pPr>
            <a:r>
              <a:rPr lang="sk-SK" dirty="0" smtClean="0"/>
              <a:t> terakotová výzdoba</a:t>
            </a:r>
          </a:p>
          <a:p>
            <a:pPr>
              <a:buFontTx/>
              <a:buChar char="-"/>
            </a:pPr>
            <a:r>
              <a:rPr lang="sk-SK" dirty="0" smtClean="0"/>
              <a:t> 575 – 550 BC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Chrám D</a:t>
            </a:r>
            <a:endParaRPr lang="cs-CZ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36328" t="28125" r="32422" b="19375"/>
          <a:stretch>
            <a:fillRect/>
          </a:stretch>
        </p:blipFill>
        <p:spPr bwMode="auto">
          <a:xfrm>
            <a:off x="4211408" y="185715"/>
            <a:ext cx="4789748" cy="502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 descr="http://discoverbasilicata.com/wp-content/uploads/2013/11/Colonne-Metaponto400-320x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3786214" cy="3786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Agora</a:t>
            </a:r>
            <a:endParaRPr lang="sk-SK" b="1" dirty="0" smtClean="0"/>
          </a:p>
          <a:p>
            <a:r>
              <a:rPr lang="sk-SK" dirty="0" smtClean="0"/>
              <a:t>- na západ od chrámov a ich oltárov – </a:t>
            </a:r>
            <a:r>
              <a:rPr lang="sk-SK" dirty="0" err="1" smtClean="0"/>
              <a:t>agora</a:t>
            </a:r>
            <a:r>
              <a:rPr lang="sk-SK" dirty="0" smtClean="0"/>
              <a:t> </a:t>
            </a:r>
          </a:p>
          <a:p>
            <a:r>
              <a:rPr lang="sk-SK" dirty="0" smtClean="0"/>
              <a:t>- od seba oddelené </a:t>
            </a:r>
            <a:r>
              <a:rPr lang="sk-SK" dirty="0" err="1" smtClean="0"/>
              <a:t>portikom</a:t>
            </a:r>
            <a:r>
              <a:rPr lang="sk-SK" dirty="0" smtClean="0"/>
              <a:t> – in situ len bázy pilierov</a:t>
            </a:r>
            <a:endParaRPr lang="cs-CZ" dirty="0" smtClean="0"/>
          </a:p>
          <a:p>
            <a:endParaRPr lang="sk-SK" dirty="0" smtClean="0"/>
          </a:p>
          <a:p>
            <a:r>
              <a:rPr lang="sk-SK" b="1" dirty="0" smtClean="0"/>
              <a:t>Divadlo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budova úplne zničená v 50tych rokoch </a:t>
            </a:r>
          </a:p>
          <a:p>
            <a:pPr>
              <a:buFontTx/>
              <a:buChar char="-"/>
            </a:pPr>
            <a:r>
              <a:rPr lang="sk-SK" dirty="0" smtClean="0"/>
              <a:t> dobre viditeľná kvôli výskumom</a:t>
            </a:r>
          </a:p>
          <a:p>
            <a:r>
              <a:rPr lang="sk-SK" dirty="0" smtClean="0"/>
              <a:t> - pod divadlom – predchádzajúce fázy divadla </a:t>
            </a:r>
          </a:p>
          <a:p>
            <a:r>
              <a:rPr lang="sk-SK" dirty="0" smtClean="0"/>
              <a:t>a) 1. fáza – 2. pol. 6. stor. BC – múr dlhý 62 m</a:t>
            </a:r>
          </a:p>
          <a:p>
            <a:r>
              <a:rPr lang="sk-SK" dirty="0" smtClean="0"/>
              <a:t>b) 480 – 470 BC – súčasný plán – 2  časti </a:t>
            </a:r>
            <a:r>
              <a:rPr lang="sk-SK" dirty="0" err="1" smtClean="0"/>
              <a:t>cavee</a:t>
            </a:r>
            <a:r>
              <a:rPr lang="sk-SK" dirty="0" smtClean="0"/>
              <a:t> – polkruhové, v centre obdĺžnikový priestor</a:t>
            </a:r>
          </a:p>
          <a:p>
            <a:r>
              <a:rPr lang="sk-SK" dirty="0" smtClean="0"/>
              <a:t>- </a:t>
            </a:r>
            <a:r>
              <a:rPr lang="sk-SK" dirty="0" err="1" smtClean="0"/>
              <a:t>eklesia</a:t>
            </a:r>
            <a:r>
              <a:rPr lang="sk-SK" dirty="0" smtClean="0"/>
              <a:t> – miesto stretávania sa</a:t>
            </a:r>
          </a:p>
          <a:p>
            <a:r>
              <a:rPr lang="sk-SK" dirty="0" smtClean="0"/>
              <a:t>c) 4. stor. BC – </a:t>
            </a:r>
            <a:r>
              <a:rPr lang="sk-SK" dirty="0" err="1" smtClean="0"/>
              <a:t>eklesiasterion</a:t>
            </a:r>
            <a:r>
              <a:rPr lang="sk-SK" dirty="0" smtClean="0"/>
              <a:t> – zmenené na divadlo – okrúhla orchestra</a:t>
            </a:r>
            <a:endParaRPr lang="sk-SK" dirty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V – oltár, báza (obrovská) s nápisom </a:t>
            </a:r>
            <a:r>
              <a:rPr lang="sk-SK" dirty="0" err="1" smtClean="0"/>
              <a:t>Dios</a:t>
            </a:r>
            <a:r>
              <a:rPr lang="sk-SK" dirty="0" smtClean="0"/>
              <a:t> </a:t>
            </a:r>
            <a:r>
              <a:rPr lang="sk-SK" dirty="0" err="1" smtClean="0"/>
              <a:t>Agora</a:t>
            </a:r>
            <a:r>
              <a:rPr lang="sk-SK" dirty="0" smtClean="0"/>
              <a:t> – takže zasvätená Diovi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32812" t="23125" r="38672" b="3125"/>
          <a:stretch>
            <a:fillRect/>
          </a:stretch>
        </p:blipFill>
        <p:spPr bwMode="auto">
          <a:xfrm>
            <a:off x="5000628" y="142852"/>
            <a:ext cx="397750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35938" t="25625" r="22656" b="8750"/>
          <a:stretch>
            <a:fillRect/>
          </a:stretch>
        </p:blipFill>
        <p:spPr bwMode="auto">
          <a:xfrm>
            <a:off x="1214414" y="0"/>
            <a:ext cx="6923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Chrám </a:t>
            </a:r>
            <a:r>
              <a:rPr lang="sk-SK" b="1" dirty="0" err="1" smtClean="0"/>
              <a:t>Héry</a:t>
            </a:r>
            <a:r>
              <a:rPr lang="sk-SK" b="1" dirty="0" smtClean="0"/>
              <a:t> – </a:t>
            </a:r>
            <a:r>
              <a:rPr lang="sk-SK" b="1" dirty="0" err="1" smtClean="0"/>
              <a:t>Tavole</a:t>
            </a:r>
            <a:r>
              <a:rPr lang="sk-SK" b="1" dirty="0" smtClean="0"/>
              <a:t> </a:t>
            </a:r>
            <a:r>
              <a:rPr lang="sk-SK" b="1" dirty="0" err="1" smtClean="0"/>
              <a:t>Palatine</a:t>
            </a:r>
            <a:r>
              <a:rPr lang="sk-SK" b="1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dórsky chrám (</a:t>
            </a:r>
            <a:r>
              <a:rPr lang="sk-SK" dirty="0" err="1" smtClean="0"/>
              <a:t>metópy</a:t>
            </a:r>
            <a:r>
              <a:rPr lang="sk-SK" dirty="0" smtClean="0"/>
              <a:t> a </a:t>
            </a:r>
            <a:r>
              <a:rPr lang="sk-SK" dirty="0" err="1" smtClean="0"/>
              <a:t>triglygfy</a:t>
            </a:r>
            <a:r>
              <a:rPr lang="sk-SK" dirty="0" smtClean="0"/>
              <a:t>), 540 – 530 BC</a:t>
            </a:r>
          </a:p>
          <a:p>
            <a:pPr>
              <a:buFontTx/>
              <a:buChar char="-"/>
            </a:pPr>
            <a:r>
              <a:rPr lang="sk-SK" dirty="0" smtClean="0"/>
              <a:t> 15 stĺpov</a:t>
            </a:r>
          </a:p>
          <a:p>
            <a:pPr>
              <a:buFontTx/>
              <a:buChar char="-"/>
            </a:pPr>
            <a:r>
              <a:rPr lang="sk-SK" dirty="0" smtClean="0"/>
              <a:t> na severe – pozdĺž cesty do </a:t>
            </a:r>
            <a:r>
              <a:rPr lang="sk-SK" dirty="0" err="1" smtClean="0"/>
              <a:t>Tarenta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cella</a:t>
            </a:r>
            <a:r>
              <a:rPr lang="sk-SK" dirty="0" smtClean="0"/>
              <a:t>, </a:t>
            </a:r>
            <a:r>
              <a:rPr lang="sk-SK" dirty="0" err="1" smtClean="0"/>
              <a:t>pronaos</a:t>
            </a:r>
            <a:r>
              <a:rPr lang="sk-SK" dirty="0" smtClean="0"/>
              <a:t>, </a:t>
            </a:r>
            <a:r>
              <a:rPr lang="sk-SK" dirty="0" err="1" smtClean="0"/>
              <a:t>adyton</a:t>
            </a:r>
            <a:r>
              <a:rPr lang="sk-SK" dirty="0" smtClean="0"/>
              <a:t>, 6 x 12 stĺpov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8130" name="Picture 2" descr="https://upload.wikimedia.org/wikipedia/commons/e/e1/Tavole-palatine_-_Hera_tem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55212"/>
            <a:ext cx="7072330" cy="5302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2.staticflickr.com/4/3805/9034813530_20f8de0a02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668011" cy="3501008"/>
          </a:xfrm>
          <a:prstGeom prst="rect">
            <a:avLst/>
          </a:prstGeom>
          <a:noFill/>
        </p:spPr>
      </p:pic>
      <p:pic>
        <p:nvPicPr>
          <p:cNvPr id="5" name="Picture 2" descr="http://www.egnazia.eu/wp-content/uploads/2015/05/1.Rappresentazione-dell%E2%80%99abitato-protostorico-sull%E2%80%99-%E2%80%9Cacropoli%E2%80%9D-ricostruzione-di-Armanda-Zingariello-SAR-Puglia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3401154"/>
            <a:ext cx="4501102" cy="345684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662718" y="44162"/>
            <a:ext cx="48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86654" y="641619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0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357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Východ od </a:t>
            </a:r>
            <a:r>
              <a:rPr lang="sk-SK" dirty="0" err="1" smtClean="0"/>
              <a:t>agory</a:t>
            </a:r>
            <a:r>
              <a:rPr lang="sk-SK" dirty="0" smtClean="0"/>
              <a:t> – </a:t>
            </a:r>
            <a:r>
              <a:rPr lang="sk-SK" b="1" dirty="0" smtClean="0"/>
              <a:t>svätyňa </a:t>
            </a:r>
            <a:r>
              <a:rPr lang="sk-SK" b="1" dirty="0" err="1" smtClean="0"/>
              <a:t>Apollóna</a:t>
            </a:r>
            <a:r>
              <a:rPr lang="sk-SK" b="1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ergasterion</a:t>
            </a:r>
            <a:r>
              <a:rPr lang="sk-SK" dirty="0" smtClean="0"/>
              <a:t> (štvrť hrnčiarov) – nájdených množstvo pecí – okrúhly pôdorys (6. – 4. stor. BC)</a:t>
            </a:r>
          </a:p>
          <a:p>
            <a:pPr>
              <a:buFontTx/>
              <a:buChar char="-"/>
            </a:pPr>
            <a:r>
              <a:rPr lang="sk-SK" dirty="0" smtClean="0"/>
              <a:t> hlavne 4. stor. BC – najznámejší maliari váz </a:t>
            </a:r>
          </a:p>
          <a:p>
            <a:r>
              <a:rPr lang="sk-SK" dirty="0" smtClean="0"/>
              <a:t>- maliar </a:t>
            </a:r>
            <a:r>
              <a:rPr lang="sk-SK" dirty="0" err="1" smtClean="0"/>
              <a:t>Creusa</a:t>
            </a:r>
            <a:r>
              <a:rPr lang="sk-SK" dirty="0" smtClean="0"/>
              <a:t> a maliar </a:t>
            </a:r>
            <a:r>
              <a:rPr lang="sk-SK" dirty="0" err="1" smtClean="0"/>
              <a:t>Dolone</a:t>
            </a:r>
            <a:r>
              <a:rPr lang="sk-SK" dirty="0" smtClean="0"/>
              <a:t>, maliar </a:t>
            </a:r>
            <a:r>
              <a:rPr lang="sk-SK" dirty="0" err="1" smtClean="0"/>
              <a:t>Amyka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 l="35938" t="45625" r="38281" b="4687"/>
          <a:stretch>
            <a:fillRect/>
          </a:stretch>
        </p:blipFill>
        <p:spPr bwMode="auto">
          <a:xfrm>
            <a:off x="4280821" y="357166"/>
            <a:ext cx="486317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b="1" dirty="0" smtClean="0"/>
              <a:t>Velia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mesto založené obyvateľmi z  </a:t>
            </a:r>
            <a:r>
              <a:rPr lang="sk-SK" dirty="0" err="1" smtClean="0"/>
              <a:t>Focei</a:t>
            </a:r>
            <a:r>
              <a:rPr lang="sk-SK" dirty="0" smtClean="0"/>
              <a:t> – pôvodne z Malej Ázie - 540 BC</a:t>
            </a:r>
          </a:p>
          <a:p>
            <a:pPr>
              <a:buFontTx/>
              <a:buChar char="-"/>
            </a:pPr>
            <a:r>
              <a:rPr lang="sk-SK" dirty="0" smtClean="0"/>
              <a:t> najprv sa chceli usadiť na Korzike – vyhnaní Etruskami a potom Kartágincami, cez </a:t>
            </a:r>
            <a:r>
              <a:rPr lang="sk-SK" dirty="0" err="1" smtClean="0"/>
              <a:t>Reggio</a:t>
            </a:r>
            <a:r>
              <a:rPr lang="sk-SK" dirty="0" smtClean="0"/>
              <a:t> </a:t>
            </a:r>
            <a:r>
              <a:rPr lang="sk-SK" dirty="0" err="1" smtClean="0"/>
              <a:t>Calabria</a:t>
            </a:r>
            <a:r>
              <a:rPr lang="sk-SK" dirty="0" smtClean="0"/>
              <a:t> sa dostali do </a:t>
            </a:r>
            <a:r>
              <a:rPr lang="sk-SK" dirty="0" err="1" smtClean="0"/>
              <a:t>Lukánie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pôv</a:t>
            </a:r>
            <a:r>
              <a:rPr lang="sk-SK" dirty="0" smtClean="0"/>
              <a:t>. meno </a:t>
            </a:r>
            <a:r>
              <a:rPr lang="sk-SK" dirty="0" err="1" smtClean="0"/>
              <a:t>Elea</a:t>
            </a:r>
            <a:r>
              <a:rPr lang="sk-SK" dirty="0" smtClean="0"/>
              <a:t>/</a:t>
            </a:r>
            <a:r>
              <a:rPr lang="sk-SK" dirty="0" err="1" smtClean="0"/>
              <a:t>Hyele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známe lekárskou a filozofickou školou – zakladateľ </a:t>
            </a:r>
            <a:r>
              <a:rPr lang="sk-SK" dirty="0" err="1" smtClean="0"/>
              <a:t>Parmenides</a:t>
            </a:r>
            <a:endParaRPr lang="sk-SK" dirty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Zenon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strategická poloha – prístavisko</a:t>
            </a:r>
          </a:p>
          <a:p>
            <a:pPr>
              <a:buFontTx/>
              <a:buChar char="-"/>
            </a:pPr>
            <a:r>
              <a:rPr lang="sk-SK" dirty="0" smtClean="0"/>
              <a:t> zač. 5. stor. BC – predhorie – postavená svätyňa (akropola) – na severe a juhu mestské osídlenie</a:t>
            </a:r>
          </a:p>
          <a:p>
            <a:pPr>
              <a:buFontTx/>
              <a:buChar char="-"/>
            </a:pPr>
            <a:r>
              <a:rPr lang="sk-SK" dirty="0" smtClean="0"/>
              <a:t> neskorá antika – veľká časť mesta opustená, osídlenie len na predhorí</a:t>
            </a:r>
          </a:p>
          <a:p>
            <a:pPr>
              <a:buFontTx/>
              <a:buChar char="-"/>
            </a:pPr>
            <a:r>
              <a:rPr lang="sk-SK" dirty="0" smtClean="0"/>
              <a:t> výskum: akropola, opevnenie, severné a južné obytné štvrte</a:t>
            </a:r>
          </a:p>
          <a:p>
            <a:pPr marL="342900" indent="-342900"/>
            <a:endParaRPr lang="sk-SK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34375" t="31250" r="38672" b="35625"/>
          <a:stretch>
            <a:fillRect/>
          </a:stretch>
        </p:blipFill>
        <p:spPr bwMode="auto">
          <a:xfrm>
            <a:off x="4643438" y="1"/>
            <a:ext cx="4500562" cy="345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 l="39454" t="36875" r="39843" b="17500"/>
          <a:stretch>
            <a:fillRect/>
          </a:stretch>
        </p:blipFill>
        <p:spPr bwMode="auto">
          <a:xfrm>
            <a:off x="6000760" y="3315753"/>
            <a:ext cx="2571768" cy="354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SEVER</a:t>
            </a:r>
          </a:p>
          <a:p>
            <a:r>
              <a:rPr lang="sk-SK" dirty="0" smtClean="0"/>
              <a:t>a) Severné obytné štvrte – Porta Marina </a:t>
            </a:r>
            <a:r>
              <a:rPr lang="sk-SK" dirty="0" err="1" smtClean="0"/>
              <a:t>nord</a:t>
            </a:r>
            <a:r>
              <a:rPr lang="sk-SK" dirty="0" smtClean="0"/>
              <a:t> e sud – spojené cestou</a:t>
            </a:r>
          </a:p>
          <a:p>
            <a:r>
              <a:rPr lang="sk-SK" dirty="0" smtClean="0"/>
              <a:t>b) Osídlenie – 4. stor. BC – zakopané a mesto postavené (rozdelené do pravidelných obdĺžnikových priestorov), rozdelené ulicami</a:t>
            </a:r>
          </a:p>
          <a:p>
            <a:endParaRPr lang="sk-SK" dirty="0" smtClean="0"/>
          </a:p>
          <a:p>
            <a:r>
              <a:rPr lang="sk-SK" dirty="0" smtClean="0"/>
              <a:t>JUH</a:t>
            </a:r>
          </a:p>
          <a:p>
            <a:pPr marL="342900" indent="-342900">
              <a:buAutoNum type="alphaLcParenR"/>
            </a:pPr>
            <a:r>
              <a:rPr lang="sk-SK" dirty="0" smtClean="0"/>
              <a:t>Opevnenie (dvojité) + brána – 4. stor. BC – viditeľné len v lete, keď klesne hladina mora</a:t>
            </a:r>
          </a:p>
          <a:p>
            <a:pPr marL="342900" indent="-342900">
              <a:buAutoNum type="alphaLcParenR"/>
            </a:pPr>
            <a:r>
              <a:rPr lang="sk-SK" dirty="0" smtClean="0"/>
              <a:t>Okrúhla veža – pôvodne prístav, 5. stor. BC – potom zahrnutá do opevnenia</a:t>
            </a:r>
          </a:p>
          <a:p>
            <a:pPr marL="342900" indent="-342900">
              <a:buAutoNum type="alphaLcParenR"/>
            </a:pPr>
            <a:r>
              <a:rPr lang="sk-SK" dirty="0" smtClean="0"/>
              <a:t>Napravo od veže – Porta </a:t>
            </a:r>
            <a:r>
              <a:rPr lang="sk-SK" dirty="0" err="1" smtClean="0"/>
              <a:t>marina</a:t>
            </a:r>
            <a:r>
              <a:rPr lang="sk-SK" dirty="0" smtClean="0"/>
              <a:t> sud – vstup pre chodcov</a:t>
            </a:r>
          </a:p>
          <a:p>
            <a:pPr marL="342900" indent="-342900">
              <a:buAutoNum type="alphaLcParenR"/>
            </a:pPr>
            <a:r>
              <a:rPr lang="sk-SK" dirty="0" smtClean="0"/>
              <a:t>Napravo od Porta </a:t>
            </a:r>
            <a:r>
              <a:rPr lang="sk-SK" dirty="0" err="1" smtClean="0"/>
              <a:t>marina</a:t>
            </a:r>
            <a:r>
              <a:rPr lang="sk-SK" dirty="0" smtClean="0"/>
              <a:t> – </a:t>
            </a:r>
            <a:r>
              <a:rPr lang="sk-SK" dirty="0" err="1" smtClean="0"/>
              <a:t>kryptoportikus</a:t>
            </a:r>
            <a:r>
              <a:rPr lang="sk-SK" dirty="0" smtClean="0"/>
              <a:t> – dlhý ako jedna </a:t>
            </a:r>
            <a:r>
              <a:rPr lang="sk-SK" dirty="0" err="1" smtClean="0"/>
              <a:t>insula</a:t>
            </a:r>
            <a:endParaRPr lang="cs-CZ" dirty="0" smtClean="0"/>
          </a:p>
          <a:p>
            <a:pPr marL="342900" indent="-342900"/>
            <a:endParaRPr lang="sk-SK" dirty="0" smtClean="0"/>
          </a:p>
          <a:p>
            <a:pPr marL="342900" indent="-342900"/>
            <a:r>
              <a:rPr lang="sk-SK" dirty="0" smtClean="0"/>
              <a:t>- Archeologický výskum zistil – priestor mimo mesta bol v 5. storočí BC obývaný remeselníkmi, v 4. stor. BC včlenený do opevnenia</a:t>
            </a:r>
          </a:p>
          <a:p>
            <a:pPr marL="342900" indent="-342900"/>
            <a:r>
              <a:rPr lang="sk-SK" dirty="0" smtClean="0"/>
              <a:t>- 1. stor. AD – jeden blok prestavaný na svätyňu Augusta – krytý </a:t>
            </a:r>
            <a:r>
              <a:rPr lang="sk-SK" dirty="0" err="1" smtClean="0"/>
              <a:t>portikus</a:t>
            </a:r>
            <a:r>
              <a:rPr lang="sk-SK" dirty="0" smtClean="0"/>
              <a:t>, obsahoval mnoho portrétov rodiny</a:t>
            </a:r>
          </a:p>
          <a:p>
            <a:endParaRPr lang="cs-CZ" dirty="0"/>
          </a:p>
        </p:txBody>
      </p:sp>
      <p:pic>
        <p:nvPicPr>
          <p:cNvPr id="4" name="Picture 4" descr="http://www.discovercilento.com/first_settlement_velia_cilento.jpg"/>
          <p:cNvPicPr>
            <a:picLocks noChangeAspect="1" noChangeArrowheads="1"/>
          </p:cNvPicPr>
          <p:nvPr/>
        </p:nvPicPr>
        <p:blipFill>
          <a:blip r:embed="rId2"/>
          <a:srcRect b="8644"/>
          <a:stretch>
            <a:fillRect/>
          </a:stretch>
        </p:blipFill>
        <p:spPr bwMode="auto">
          <a:xfrm>
            <a:off x="4619317" y="214290"/>
            <a:ext cx="4524683" cy="2643206"/>
          </a:xfrm>
          <a:prstGeom prst="rect">
            <a:avLst/>
          </a:prstGeom>
          <a:noFill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24219" t="24375" r="25000" b="21250"/>
          <a:stretch>
            <a:fillRect/>
          </a:stretch>
        </p:blipFill>
        <p:spPr bwMode="auto">
          <a:xfrm>
            <a:off x="4643438" y="3286124"/>
            <a:ext cx="4500562" cy="301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938" t="21875" r="22656" b="2500"/>
          <a:stretch>
            <a:fillRect/>
          </a:stretch>
        </p:blipFill>
        <p:spPr bwMode="auto">
          <a:xfrm>
            <a:off x="1428728" y="0"/>
            <a:ext cx="6007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2863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štvorcové brány – definovali prvý mestský okruh</a:t>
            </a:r>
          </a:p>
          <a:p>
            <a:endParaRPr lang="sk-SK" dirty="0" smtClean="0"/>
          </a:p>
          <a:p>
            <a:r>
              <a:rPr lang="sk-SK" b="1" dirty="0" smtClean="0"/>
              <a:t>Porta </a:t>
            </a:r>
            <a:r>
              <a:rPr lang="sk-SK" b="1" dirty="0" err="1" smtClean="0"/>
              <a:t>Arcaica</a:t>
            </a:r>
            <a:endParaRPr lang="sk-SK" b="1" dirty="0" smtClean="0"/>
          </a:p>
          <a:p>
            <a:endParaRPr lang="sk-SK" dirty="0" smtClean="0"/>
          </a:p>
          <a:p>
            <a:r>
              <a:rPr lang="sk-SK" b="1" dirty="0" smtClean="0"/>
              <a:t>Porta Rosa </a:t>
            </a:r>
            <a:r>
              <a:rPr lang="sk-SK" dirty="0" smtClean="0"/>
              <a:t>– 2. pol. 4. stor. BC – grécka architektúra „post and </a:t>
            </a:r>
            <a:r>
              <a:rPr lang="sk-SK" dirty="0" err="1" smtClean="0"/>
              <a:t>lintel</a:t>
            </a:r>
            <a:r>
              <a:rPr lang="sk-SK" dirty="0" smtClean="0"/>
              <a:t>“</a:t>
            </a:r>
          </a:p>
          <a:p>
            <a:r>
              <a:rPr lang="sk-SK" dirty="0" smtClean="0"/>
              <a:t>Severné osídlenie nie je odkryté – súkromné pozemky</a:t>
            </a:r>
          </a:p>
          <a:p>
            <a:endParaRPr lang="sk-SK" dirty="0" smtClean="0"/>
          </a:p>
          <a:p>
            <a:r>
              <a:rPr lang="sk-SK" b="1" dirty="0" err="1" smtClean="0"/>
              <a:t>Thermy</a:t>
            </a:r>
            <a:r>
              <a:rPr lang="sk-SK" b="1" dirty="0" smtClean="0"/>
              <a:t> </a:t>
            </a:r>
          </a:p>
          <a:p>
            <a:r>
              <a:rPr lang="sk-SK" dirty="0" smtClean="0"/>
              <a:t>- východne od Porta Rosa</a:t>
            </a:r>
          </a:p>
          <a:p>
            <a:r>
              <a:rPr lang="sk-SK" dirty="0" smtClean="0"/>
              <a:t>- zač. 3. stor. BC</a:t>
            </a:r>
          </a:p>
          <a:p>
            <a:r>
              <a:rPr lang="sk-SK" dirty="0" smtClean="0"/>
              <a:t>- </a:t>
            </a:r>
            <a:r>
              <a:rPr lang="sk-SK" dirty="0" err="1" smtClean="0"/>
              <a:t>nimfeum</a:t>
            </a:r>
            <a:r>
              <a:rPr lang="sk-SK" dirty="0" smtClean="0"/>
              <a:t> – </a:t>
            </a:r>
            <a:r>
              <a:rPr lang="sk-SK" dirty="0" err="1" smtClean="0"/>
              <a:t>jónske</a:t>
            </a:r>
            <a:r>
              <a:rPr lang="sk-SK" dirty="0" smtClean="0"/>
              <a:t> stĺpy (len bázy)</a:t>
            </a:r>
          </a:p>
          <a:p>
            <a:endParaRPr lang="sk-SK" b="1" dirty="0" smtClean="0"/>
          </a:p>
          <a:p>
            <a:r>
              <a:rPr lang="sk-SK" b="1" dirty="0" smtClean="0"/>
              <a:t>Akropola</a:t>
            </a:r>
          </a:p>
          <a:p>
            <a:endParaRPr lang="sk-SK" b="1" dirty="0" smtClean="0"/>
          </a:p>
          <a:p>
            <a:r>
              <a:rPr lang="sk-SK" dirty="0" smtClean="0"/>
              <a:t>a) Štvrť osídlená v helenizme – dielňa rezbára – 14 dórskych hlavíc z pieskovca, pod akropolou</a:t>
            </a:r>
          </a:p>
          <a:p>
            <a:r>
              <a:rPr lang="sk-SK" dirty="0" smtClean="0"/>
              <a:t>b) Zvyšky archaického mesta – 1. kolónia z 540 BC – obytná časť – polygonálne murivo z pieskovca – naukladané do podoby terás</a:t>
            </a:r>
          </a:p>
          <a:p>
            <a:r>
              <a:rPr lang="sk-SK" dirty="0" smtClean="0"/>
              <a:t>- Na zač. 5. stor. BC (480 BC) – veľká prestavba, </a:t>
            </a:r>
            <a:r>
              <a:rPr lang="sk-SK" dirty="0" err="1" smtClean="0"/>
              <a:t>monumentalizácia</a:t>
            </a:r>
            <a:r>
              <a:rPr lang="sk-SK" dirty="0" smtClean="0"/>
              <a:t> akropoly – veľký múr – reže celé archaické osídlenie, ktoré bolo pochované pod násypom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 l="39453" t="26875" r="39844" b="8125"/>
          <a:stretch>
            <a:fillRect/>
          </a:stretch>
        </p:blipFill>
        <p:spPr bwMode="auto">
          <a:xfrm>
            <a:off x="5429256" y="-10768"/>
            <a:ext cx="3500430" cy="686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visitcilento.com/admin/media/immagini/large/5261107745cd5_asce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000628" cy="3400428"/>
          </a:xfrm>
          <a:prstGeom prst="rect">
            <a:avLst/>
          </a:prstGeom>
          <a:noFill/>
        </p:spPr>
      </p:pic>
      <p:pic>
        <p:nvPicPr>
          <p:cNvPr id="55300" name="Picture 4" descr="http://www.visitcilento.com/admin/media/immagini/large/526110b069299_asce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6816" y="3357562"/>
            <a:ext cx="515718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c) </a:t>
            </a:r>
            <a:r>
              <a:rPr lang="sk-SK" u="sng" dirty="0" smtClean="0"/>
              <a:t>Iónsky chrám </a:t>
            </a:r>
            <a:r>
              <a:rPr lang="sk-SK" dirty="0" smtClean="0"/>
              <a:t>– viditeľné sú základy v stredovekej veži, ktorá bola vystavaná na mieste </a:t>
            </a:r>
            <a:r>
              <a:rPr lang="sk-SK" dirty="0" err="1" smtClean="0"/>
              <a:t>celly</a:t>
            </a:r>
            <a:endParaRPr lang="sk-SK" dirty="0" smtClean="0"/>
          </a:p>
          <a:p>
            <a:r>
              <a:rPr lang="sk-SK" dirty="0" smtClean="0"/>
              <a:t>d) Východne od chrámu – budova zo 6.stor. BC – polygonálne murivo + základy </a:t>
            </a:r>
            <a:r>
              <a:rPr lang="sk-SK" dirty="0" err="1" smtClean="0"/>
              <a:t>portika</a:t>
            </a:r>
            <a:r>
              <a:rPr lang="sk-SK" dirty="0" smtClean="0"/>
              <a:t> (helenistické) – postavené z tehál charakteristických pre </a:t>
            </a:r>
            <a:r>
              <a:rPr lang="sk-SK" dirty="0" err="1" smtClean="0"/>
              <a:t>Veliu</a:t>
            </a:r>
            <a:r>
              <a:rPr lang="sk-SK" dirty="0" smtClean="0"/>
              <a:t>, nad týmto stredoveký hrad</a:t>
            </a:r>
          </a:p>
          <a:p>
            <a:r>
              <a:rPr lang="sk-SK" dirty="0" smtClean="0"/>
              <a:t>e) Pred chrámom museli byť oltáre a ďalšie súčasti svätyne – ale je tam silná stredoveká zástavba</a:t>
            </a:r>
          </a:p>
          <a:p>
            <a:r>
              <a:rPr lang="sk-SK" dirty="0" smtClean="0"/>
              <a:t>f) Vedľa chrámu – obdĺžniková budova s množstvom votívnych predmetov</a:t>
            </a:r>
          </a:p>
          <a:p>
            <a:r>
              <a:rPr lang="sk-SK" dirty="0" smtClean="0"/>
              <a:t>g) </a:t>
            </a:r>
            <a:r>
              <a:rPr lang="sk-SK" u="sng" dirty="0" smtClean="0"/>
              <a:t>Divadlo</a:t>
            </a:r>
            <a:r>
              <a:rPr lang="sk-SK" dirty="0" smtClean="0"/>
              <a:t> - 3. stor. AD (rímska prestavba)</a:t>
            </a:r>
          </a:p>
          <a:p>
            <a:r>
              <a:rPr lang="sk-SK" dirty="0" smtClean="0"/>
              <a:t>h) </a:t>
            </a:r>
            <a:r>
              <a:rPr lang="sk-SK" u="sng" dirty="0" smtClean="0"/>
              <a:t>Stredoveká zvonica</a:t>
            </a:r>
            <a:r>
              <a:rPr lang="sk-SK" dirty="0" smtClean="0"/>
              <a:t> – </a:t>
            </a:r>
            <a:r>
              <a:rPr lang="sk-SK" dirty="0" err="1" smtClean="0"/>
              <a:t>spoglia</a:t>
            </a:r>
            <a:r>
              <a:rPr lang="sk-SK" dirty="0" smtClean="0"/>
              <a:t> – grécke a latinské nápisy, sochy (lekári, </a:t>
            </a:r>
            <a:r>
              <a:rPr lang="sk-SK" dirty="0" err="1" smtClean="0"/>
              <a:t>hermovka</a:t>
            </a:r>
            <a:r>
              <a:rPr lang="sk-SK" dirty="0" smtClean="0"/>
              <a:t> </a:t>
            </a:r>
            <a:r>
              <a:rPr lang="sk-SK" dirty="0" err="1" smtClean="0"/>
              <a:t>Parmenida</a:t>
            </a:r>
            <a:r>
              <a:rPr lang="sk-SK" dirty="0" smtClean="0"/>
              <a:t>)</a:t>
            </a:r>
          </a:p>
          <a:p>
            <a:r>
              <a:rPr lang="sk-SK" dirty="0" smtClean="0"/>
              <a:t>Terasy okolo akropoly:</a:t>
            </a:r>
          </a:p>
          <a:p>
            <a:pPr>
              <a:buFontTx/>
              <a:buChar char="-"/>
            </a:pPr>
            <a:r>
              <a:rPr lang="sk-SK" dirty="0" smtClean="0"/>
              <a:t> západ od akropoly – schodisko – námestie s </a:t>
            </a:r>
            <a:r>
              <a:rPr lang="sk-SK" dirty="0" err="1" smtClean="0"/>
              <a:t>portikom</a:t>
            </a:r>
            <a:r>
              <a:rPr lang="sk-SK" dirty="0" smtClean="0"/>
              <a:t> dedikované </a:t>
            </a:r>
            <a:r>
              <a:rPr lang="sk-SK" dirty="0" err="1" smtClean="0"/>
              <a:t>Poseidónovi</a:t>
            </a:r>
            <a:r>
              <a:rPr lang="sk-SK" dirty="0" smtClean="0"/>
              <a:t> (podľa nápisu na pieskovcovom </a:t>
            </a:r>
            <a:r>
              <a:rPr lang="sk-SK" dirty="0" err="1" smtClean="0"/>
              <a:t>komolom</a:t>
            </a:r>
            <a:r>
              <a:rPr lang="sk-SK" dirty="0" smtClean="0"/>
              <a:t> stĺpe)</a:t>
            </a:r>
          </a:p>
          <a:p>
            <a:pPr>
              <a:buFontTx/>
              <a:buChar char="-"/>
            </a:pPr>
            <a:r>
              <a:rPr lang="sk-SK" dirty="0" smtClean="0"/>
              <a:t> helenistické </a:t>
            </a:r>
            <a:r>
              <a:rPr lang="sk-SK" dirty="0" err="1" smtClean="0"/>
              <a:t>chrámky</a:t>
            </a:r>
            <a:r>
              <a:rPr lang="sk-SK" dirty="0" smtClean="0"/>
              <a:t> – základy (na veľkom námestí </a:t>
            </a:r>
            <a:r>
              <a:rPr lang="sk-SK" dirty="0" err="1" smtClean="0"/>
              <a:t>dlaždenom</a:t>
            </a:r>
            <a:r>
              <a:rPr lang="sk-SK" dirty="0" smtClean="0"/>
              <a:t> pieskovcom, náboženské zhromaždenia, na západnej strane obdĺžnikový oltár) – </a:t>
            </a:r>
            <a:r>
              <a:rPr lang="sk-SK" dirty="0" err="1" smtClean="0"/>
              <a:t>Asklepios</a:t>
            </a:r>
            <a:r>
              <a:rPr lang="sk-SK" dirty="0" smtClean="0"/>
              <a:t>, Zeus</a:t>
            </a:r>
            <a:endParaRPr lang="cs-CZ" dirty="0"/>
          </a:p>
        </p:txBody>
      </p:sp>
      <p:pic>
        <p:nvPicPr>
          <p:cNvPr id="52226" name="Picture 2" descr="http://www.visitcilento.com/admin/media/immagini/large/5261117e290f5_asce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0"/>
            <a:ext cx="4643438" cy="3482578"/>
          </a:xfrm>
          <a:prstGeom prst="rect">
            <a:avLst/>
          </a:prstGeom>
          <a:noFill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 l="37500" t="28125" r="6640" b="10000"/>
          <a:stretch>
            <a:fillRect/>
          </a:stretch>
        </p:blipFill>
        <p:spPr bwMode="auto">
          <a:xfrm>
            <a:off x="4500562" y="3643312"/>
            <a:ext cx="464343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upload.wikimedia.org/wikipedia/commons/thumb/e/e7/Elea_%28Velia%29_-_theatre.jpg/850px-Elea_%28Velia%29_-_theat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2517289"/>
          </a:xfrm>
          <a:prstGeom prst="rect">
            <a:avLst/>
          </a:prstGeom>
          <a:noFill/>
        </p:spPr>
      </p:pic>
      <p:pic>
        <p:nvPicPr>
          <p:cNvPr id="54276" name="Picture 4" descr="http://www.amalficoasting.org/data/photos/horiz/medium/000/001/0000015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552802"/>
            <a:ext cx="6453186" cy="4305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Moio</a:t>
            </a:r>
            <a:r>
              <a:rPr lang="sk-SK" b="1" dirty="0" smtClean="0"/>
              <a:t> </a:t>
            </a:r>
            <a:r>
              <a:rPr lang="sk-SK" b="1" dirty="0" err="1" smtClean="0"/>
              <a:t>della</a:t>
            </a:r>
            <a:r>
              <a:rPr lang="sk-SK" b="1" dirty="0" smtClean="0"/>
              <a:t> </a:t>
            </a:r>
            <a:r>
              <a:rPr lang="sk-SK" b="1" dirty="0" err="1" smtClean="0"/>
              <a:t>Civitella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neďaleko moderného osídlenia – antická </a:t>
            </a:r>
            <a:r>
              <a:rPr lang="sk-SK" dirty="0" err="1" smtClean="0"/>
              <a:t>Civitella</a:t>
            </a:r>
            <a:r>
              <a:rPr lang="sk-SK" dirty="0" smtClean="0"/>
              <a:t> – niekoľko fáz:</a:t>
            </a:r>
          </a:p>
          <a:p>
            <a:pPr marL="342900" indent="-342900">
              <a:buAutoNum type="alphaLcParenR"/>
            </a:pPr>
            <a:r>
              <a:rPr lang="sk-SK" dirty="0" err="1" smtClean="0"/>
              <a:t>kon</a:t>
            </a:r>
            <a:r>
              <a:rPr lang="sk-SK" dirty="0" smtClean="0"/>
              <a:t>. 6. stor. BC – sporadické osídlenie</a:t>
            </a:r>
          </a:p>
          <a:p>
            <a:pPr marL="342900" indent="-342900">
              <a:buAutoNum type="alphaLcParenR"/>
            </a:pPr>
            <a:r>
              <a:rPr lang="sk-SK" dirty="0" err="1" smtClean="0"/>
              <a:t>kon</a:t>
            </a:r>
            <a:r>
              <a:rPr lang="sk-SK" dirty="0" smtClean="0"/>
              <a:t>. 5. stor. – zač. 4. stor. BC – 1 km dlhá hradba, pôvodne slúžilo ako strážnica pre </a:t>
            </a:r>
            <a:r>
              <a:rPr lang="sk-SK" dirty="0" err="1" smtClean="0"/>
              <a:t>Velie</a:t>
            </a:r>
            <a:r>
              <a:rPr lang="sk-SK" dirty="0" smtClean="0"/>
              <a:t>, opevnenie z troch strán, na severe bralo</a:t>
            </a:r>
          </a:p>
          <a:p>
            <a:pPr marL="342900" indent="-342900">
              <a:buAutoNum type="alphaLcParenR"/>
            </a:pPr>
            <a:r>
              <a:rPr lang="sk-SK" dirty="0" smtClean="0"/>
              <a:t> 2. pol. 4.stor. – 3. stor. BC – svätyňa – náboženské stretnutia, na konci 3. stor. BC opustené, </a:t>
            </a:r>
          </a:p>
          <a:p>
            <a:pPr marL="342900" indent="-342900">
              <a:buFontTx/>
              <a:buChar char="-"/>
            </a:pPr>
            <a:r>
              <a:rPr lang="sk-SK" dirty="0" smtClean="0"/>
              <a:t>mesto obývané, nielen strážcovia</a:t>
            </a:r>
          </a:p>
          <a:p>
            <a:pPr marL="342900" indent="-342900"/>
            <a:endParaRPr lang="sk-SK" dirty="0" smtClean="0"/>
          </a:p>
          <a:p>
            <a:endParaRPr lang="cs-CZ" dirty="0"/>
          </a:p>
        </p:txBody>
      </p:sp>
      <p:pic>
        <p:nvPicPr>
          <p:cNvPr id="63490" name="Picture 2" descr="http://www.comune.moiodellacivitella.sa.it/img/public/foto/civitella_porta_su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071677"/>
            <a:ext cx="4429124" cy="3321843"/>
          </a:xfrm>
          <a:prstGeom prst="rect">
            <a:avLst/>
          </a:prstGeom>
          <a:noFill/>
        </p:spPr>
      </p:pic>
      <p:pic>
        <p:nvPicPr>
          <p:cNvPr id="63492" name="Picture 4" descr="http://www.comune.moiodellacivitella.sa.it/img/public/foto/civitella_mu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357562"/>
            <a:ext cx="4667252" cy="3500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cdlstoria.unina.it/storia/dipartimentostoriaold/archeo/immagini/moi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14843" cy="3687989"/>
          </a:xfrm>
          <a:prstGeom prst="rect">
            <a:avLst/>
          </a:prstGeom>
          <a:noFill/>
        </p:spPr>
      </p:pic>
      <p:pic>
        <p:nvPicPr>
          <p:cNvPr id="64516" name="Picture 4" descr="http://www.cdlstoria.unina.it/storia/dipartimentostoriaold/archeo/immagini/moi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2412" y="2857496"/>
            <a:ext cx="4294424" cy="3757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d/d0/Shepherd-c-030-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t="21027" r="28694" b="21780"/>
          <a:stretch/>
        </p:blipFill>
        <p:spPr bwMode="auto">
          <a:xfrm>
            <a:off x="8451" y="0"/>
            <a:ext cx="5067605" cy="68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995936" y="394960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828595" y="2852935"/>
            <a:ext cx="519269" cy="229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694262" y="2708920"/>
            <a:ext cx="58159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985799" y="1119808"/>
            <a:ext cx="576737" cy="190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 rot="-1140000">
            <a:off x="404338" y="1894358"/>
            <a:ext cx="610826" cy="273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1031966" y="573832"/>
            <a:ext cx="628799" cy="271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660765" y="1623864"/>
            <a:ext cx="792088" cy="286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 rot="-1680000">
            <a:off x="149154" y="1340525"/>
            <a:ext cx="65960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031966" y="1844824"/>
            <a:ext cx="792088" cy="234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3275856" y="1700808"/>
            <a:ext cx="720080" cy="219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1835696" y="764704"/>
            <a:ext cx="648072" cy="249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491880" y="1412776"/>
            <a:ext cx="792088" cy="21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214678" y="1857364"/>
            <a:ext cx="35719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537154" y="3563037"/>
            <a:ext cx="61788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054011" y="4725143"/>
            <a:ext cx="792088" cy="259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2589014" y="5800584"/>
            <a:ext cx="974873" cy="227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1824054" y="4797152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339752" y="3537936"/>
            <a:ext cx="576064" cy="274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0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652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Venosa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Venušine mesto </a:t>
            </a:r>
          </a:p>
          <a:p>
            <a:pPr>
              <a:buFontTx/>
              <a:buChar char="-"/>
            </a:pPr>
            <a:r>
              <a:rPr lang="sk-SK" dirty="0" smtClean="0"/>
              <a:t> latinská kolónia – 291 BC – Rimania – 20 000 rodín – strategická pozícia, uprostred údolia </a:t>
            </a:r>
            <a:r>
              <a:rPr lang="sk-SK" dirty="0" err="1" smtClean="0"/>
              <a:t>Ofanto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65 BC – </a:t>
            </a:r>
            <a:r>
              <a:rPr lang="sk-SK" dirty="0" err="1" smtClean="0"/>
              <a:t>Quintus</a:t>
            </a:r>
            <a:r>
              <a:rPr lang="sk-SK" dirty="0" smtClean="0"/>
              <a:t> </a:t>
            </a:r>
            <a:r>
              <a:rPr lang="sk-SK" dirty="0" err="1" smtClean="0"/>
              <a:t>Horatius</a:t>
            </a:r>
            <a:r>
              <a:rPr lang="sk-SK" dirty="0" smtClean="0"/>
              <a:t> </a:t>
            </a:r>
            <a:r>
              <a:rPr lang="sk-SK" dirty="0" err="1" smtClean="0"/>
              <a:t>Flaccus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vykopávky odhalili aj predchádzajúce osídlenie</a:t>
            </a:r>
          </a:p>
          <a:p>
            <a:pPr>
              <a:buFontTx/>
              <a:buChar char="-"/>
            </a:pPr>
            <a:r>
              <a:rPr lang="sk-SK" dirty="0" smtClean="0"/>
              <a:t> obytná štvrť, cesta (rôzne rekonštrukcie od 3. stor. BC)</a:t>
            </a:r>
          </a:p>
          <a:p>
            <a:pPr>
              <a:buFontTx/>
              <a:buChar char="-"/>
            </a:pPr>
            <a:r>
              <a:rPr lang="sk-SK" dirty="0" smtClean="0"/>
              <a:t> základy </a:t>
            </a:r>
            <a:r>
              <a:rPr lang="sk-SK" dirty="0" err="1" smtClean="0"/>
              <a:t>ranekresťanskej</a:t>
            </a:r>
            <a:r>
              <a:rPr lang="sk-SK" dirty="0" smtClean="0"/>
              <a:t> baziliky</a:t>
            </a:r>
          </a:p>
          <a:p>
            <a:pPr>
              <a:buFontTx/>
              <a:buChar char="-"/>
            </a:pPr>
            <a:r>
              <a:rPr lang="sk-SK" dirty="0" smtClean="0"/>
              <a:t> židovské katakomby (70 AD)</a:t>
            </a:r>
          </a:p>
          <a:p>
            <a:pPr>
              <a:buFontTx/>
              <a:buChar char="-"/>
            </a:pPr>
            <a:r>
              <a:rPr lang="sk-SK" dirty="0" smtClean="0"/>
              <a:t> amfiteáter – </a:t>
            </a:r>
            <a:r>
              <a:rPr lang="sk-SK" dirty="0" err="1" smtClean="0"/>
              <a:t>cavea</a:t>
            </a:r>
            <a:r>
              <a:rPr lang="sk-SK" dirty="0" smtClean="0"/>
              <a:t> a časť arény – v stredoveku cintorín</a:t>
            </a:r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33985" t="16250" r="52734" b="66875"/>
          <a:stretch>
            <a:fillRect/>
          </a:stretch>
        </p:blipFill>
        <p:spPr bwMode="auto">
          <a:xfrm>
            <a:off x="5715008" y="285728"/>
            <a:ext cx="3286148" cy="26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http://www.j-italy.org/wp-content/uploads/2014/06/location-basilicata-catacomb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4114800" cy="3086101"/>
          </a:xfrm>
          <a:prstGeom prst="rect">
            <a:avLst/>
          </a:prstGeom>
          <a:noFill/>
        </p:spPr>
      </p:pic>
      <p:pic>
        <p:nvPicPr>
          <p:cNvPr id="11269" name="Picture 5" descr="http://www.discoverbasilicata.com/wp-content/uploads/2014/01/big_catacombe_venosa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643314"/>
            <a:ext cx="485778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viagginbici.com/wp-content/uploads/2014/03/venosa-incompiu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85728"/>
            <a:ext cx="9134745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0721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Grumentum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pod modernou zástavbou</a:t>
            </a:r>
          </a:p>
          <a:p>
            <a:pPr>
              <a:buFontTx/>
              <a:buChar char="-"/>
            </a:pPr>
            <a:r>
              <a:rPr lang="sk-SK" dirty="0" smtClean="0"/>
              <a:t> archaické osídlenie – bronzový jazdec zo 6. stor. BC</a:t>
            </a:r>
          </a:p>
          <a:p>
            <a:pPr>
              <a:buFontTx/>
              <a:buChar char="-"/>
            </a:pPr>
            <a:r>
              <a:rPr lang="sk-SK" dirty="0" smtClean="0"/>
              <a:t> 4./3. stor. BC – antické osídlenie – ale objavené pamiatky dokumentujú sústredené osídlenie až zo 133 BC – verejné priestranstvo s rímskym chrámom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dlaždená</a:t>
            </a:r>
            <a:r>
              <a:rPr lang="sk-SK" dirty="0" smtClean="0"/>
              <a:t> ulica</a:t>
            </a:r>
          </a:p>
          <a:p>
            <a:pPr>
              <a:buFontTx/>
              <a:buChar char="-"/>
            </a:pPr>
            <a:r>
              <a:rPr lang="sk-SK" dirty="0" smtClean="0"/>
              <a:t> obydlia z doby rímskej</a:t>
            </a:r>
          </a:p>
          <a:p>
            <a:pPr>
              <a:buFontTx/>
              <a:buChar char="-"/>
            </a:pPr>
            <a:r>
              <a:rPr lang="sk-SK" dirty="0" smtClean="0"/>
              <a:t> fontána s mozaikou</a:t>
            </a:r>
          </a:p>
          <a:p>
            <a:endParaRPr lang="cs-CZ" dirty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/>
          <a:srcRect l="32813" t="20000" r="32812" b="12500"/>
          <a:stretch>
            <a:fillRect/>
          </a:stretch>
        </p:blipFill>
        <p:spPr bwMode="auto">
          <a:xfrm>
            <a:off x="6215074" y="142852"/>
            <a:ext cx="2719936" cy="333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 descr="http://photos.wikimapia.org/p/00/04/52/13/95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565547"/>
            <a:ext cx="6738938" cy="3292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hotelgabbianomaratea.it/eng/images/fullscreen/05_03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3141287"/>
          </a:xfrm>
          <a:prstGeom prst="rect">
            <a:avLst/>
          </a:prstGeom>
          <a:noFill/>
        </p:spPr>
      </p:pic>
      <p:pic>
        <p:nvPicPr>
          <p:cNvPr id="59396" name="Picture 4" descr="http://antiquity.ac.uk/projgall/watson/images/figur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8"/>
            <a:ext cx="4755752" cy="3357562"/>
          </a:xfrm>
          <a:prstGeom prst="rect">
            <a:avLst/>
          </a:prstGeom>
          <a:noFill/>
        </p:spPr>
      </p:pic>
      <p:pic>
        <p:nvPicPr>
          <p:cNvPr id="59398" name="Picture 6" descr="http://antiquity.ac.uk/projgall/watson/images/fig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71876"/>
            <a:ext cx="3810000" cy="3048001"/>
          </a:xfrm>
          <a:prstGeom prst="rect">
            <a:avLst/>
          </a:prstGeom>
          <a:noFill/>
        </p:spPr>
      </p:pic>
      <p:cxnSp>
        <p:nvCxnSpPr>
          <p:cNvPr id="6" name="Přímá spojovací šipka 5"/>
          <p:cNvCxnSpPr/>
          <p:nvPr/>
        </p:nvCxnSpPr>
        <p:spPr>
          <a:xfrm flipV="1">
            <a:off x="3214678" y="5143512"/>
            <a:ext cx="1785950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 - divadlo – </a:t>
            </a:r>
            <a:r>
              <a:rPr lang="sk-SK" dirty="0" err="1" smtClean="0"/>
              <a:t>kon</a:t>
            </a:r>
            <a:r>
              <a:rPr lang="sk-SK" dirty="0" smtClean="0"/>
              <a:t>. 1. stor. BC – </a:t>
            </a:r>
            <a:r>
              <a:rPr lang="sk-SK" dirty="0" err="1" smtClean="0"/>
              <a:t>cavea</a:t>
            </a:r>
            <a:r>
              <a:rPr lang="sk-SK" dirty="0" smtClean="0"/>
              <a:t> a časť </a:t>
            </a:r>
            <a:r>
              <a:rPr lang="sk-SK" dirty="0" err="1" smtClean="0"/>
              <a:t>scaena</a:t>
            </a:r>
            <a:r>
              <a:rPr lang="sk-SK" dirty="0" smtClean="0"/>
              <a:t>, aula </a:t>
            </a:r>
            <a:r>
              <a:rPr lang="sk-SK" dirty="0" err="1" smtClean="0"/>
              <a:t>porticata</a:t>
            </a:r>
            <a:r>
              <a:rPr lang="sk-SK" dirty="0" smtClean="0"/>
              <a:t>, mozaikové miestnosti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 l="28906" t="17500" r="29687" b="32500"/>
          <a:stretch>
            <a:fillRect/>
          </a:stretch>
        </p:blipFill>
        <p:spPr bwMode="auto">
          <a:xfrm>
            <a:off x="4143372" y="3083942"/>
            <a:ext cx="5000628" cy="377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 descr="http://www.theatrum.de/uploads/pics/Grumetum_Theater-Grundriss_bearb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85728"/>
            <a:ext cx="4500562" cy="370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Rossano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lukánska</a:t>
            </a:r>
            <a:r>
              <a:rPr lang="sk-SK" dirty="0" smtClean="0"/>
              <a:t> svätyňa – asi 50 </a:t>
            </a:r>
            <a:r>
              <a:rPr lang="sk-SK" dirty="0" err="1" smtClean="0"/>
              <a:t>osských</a:t>
            </a:r>
            <a:r>
              <a:rPr lang="sk-SK" dirty="0" smtClean="0"/>
              <a:t> nápisov – kult a inštitúcie týchto ľudí</a:t>
            </a:r>
          </a:p>
          <a:p>
            <a:pPr>
              <a:buFontTx/>
              <a:buChar char="-"/>
            </a:pPr>
            <a:r>
              <a:rPr lang="sk-SK" dirty="0" smtClean="0"/>
              <a:t> svätyňa: okrsok organizovaný okolo veľkého dláždeného priestoru, vstup cez bránu, ktorá sa otvárala v smere do okrsku</a:t>
            </a:r>
          </a:p>
          <a:p>
            <a:pPr>
              <a:buFontTx/>
              <a:buChar char="-"/>
            </a:pPr>
            <a:r>
              <a:rPr lang="sk-SK" dirty="0" smtClean="0"/>
              <a:t> v strede – oltár obkolesený bázami sôch, </a:t>
            </a:r>
            <a:r>
              <a:rPr lang="sk-SK" dirty="0" err="1" smtClean="0"/>
              <a:t>ex-voto</a:t>
            </a:r>
            <a:r>
              <a:rPr lang="sk-SK" dirty="0" smtClean="0"/>
              <a:t> – s nápismi</a:t>
            </a:r>
          </a:p>
          <a:p>
            <a:pPr>
              <a:buFontTx/>
              <a:buChar char="-"/>
            </a:pPr>
            <a:r>
              <a:rPr lang="sk-SK" dirty="0" smtClean="0"/>
              <a:t> zač. 4. stor. BC</a:t>
            </a:r>
          </a:p>
          <a:p>
            <a:pPr>
              <a:buFontTx/>
              <a:buChar char="-"/>
            </a:pPr>
            <a:r>
              <a:rPr lang="sk-SK" dirty="0" smtClean="0"/>
              <a:t> naľavo a vpredu – miestnosti pre kňazov a fontány</a:t>
            </a:r>
          </a:p>
          <a:p>
            <a:pPr>
              <a:buFontTx/>
              <a:buChar char="-"/>
            </a:pPr>
            <a:r>
              <a:rPr lang="sk-SK" dirty="0" smtClean="0"/>
              <a:t> napravo od vchodu – </a:t>
            </a:r>
            <a:r>
              <a:rPr lang="sk-SK" dirty="0" err="1" smtClean="0"/>
              <a:t>porticus</a:t>
            </a:r>
            <a:r>
              <a:rPr lang="sk-SK" dirty="0" smtClean="0"/>
              <a:t> – s tehlovými </a:t>
            </a:r>
            <a:r>
              <a:rPr lang="sk-SK" dirty="0" err="1" smtClean="0"/>
              <a:t>stĺpami</a:t>
            </a:r>
            <a:r>
              <a:rPr lang="sk-SK" dirty="0" smtClean="0"/>
              <a:t> – datované do pol. 1. stor. AD</a:t>
            </a:r>
          </a:p>
          <a:p>
            <a:pPr>
              <a:buFontTx/>
              <a:buChar char="-"/>
            </a:pPr>
            <a:r>
              <a:rPr lang="sk-SK" dirty="0" smtClean="0"/>
              <a:t> dedikované </a:t>
            </a:r>
            <a:r>
              <a:rPr lang="sk-SK" dirty="0" err="1" smtClean="0"/>
              <a:t>Mefite</a:t>
            </a:r>
            <a:r>
              <a:rPr lang="sk-SK" dirty="0" smtClean="0"/>
              <a:t> – </a:t>
            </a:r>
            <a:r>
              <a:rPr lang="sk-SK" dirty="0" err="1" smtClean="0"/>
              <a:t>lukánska</a:t>
            </a:r>
            <a:r>
              <a:rPr lang="sk-SK" dirty="0" smtClean="0"/>
              <a:t> bohyňa, ale niektoré nápisy dokazujú aj kult </a:t>
            </a:r>
            <a:r>
              <a:rPr lang="sk-SK" dirty="0" err="1" smtClean="0"/>
              <a:t>Mamert</a:t>
            </a:r>
            <a:r>
              <a:rPr lang="sk-SK" dirty="0" smtClean="0"/>
              <a:t> (Mars)</a:t>
            </a:r>
          </a:p>
        </p:txBody>
      </p:sp>
      <p:pic>
        <p:nvPicPr>
          <p:cNvPr id="61442" name="Picture 2" descr="http://www.dimoracavalieri.it/public/web/web/02_santuariorossano_vagl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0863" y="142852"/>
            <a:ext cx="4663137" cy="3500462"/>
          </a:xfrm>
          <a:prstGeom prst="rect">
            <a:avLst/>
          </a:prstGeom>
          <a:noFill/>
        </p:spPr>
      </p:pic>
      <p:pic>
        <p:nvPicPr>
          <p:cNvPr id="61444" name="Picture 4" descr="http://lila.sns.it/mnamon/assets/img/Osco/esempi/ventriglia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951402"/>
            <a:ext cx="4786313" cy="2906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ITAC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79975" cy="3357562"/>
          </a:xfrm>
          <a:prstGeom prst="rect">
            <a:avLst/>
          </a:prstGeom>
          <a:noFill/>
        </p:spPr>
      </p:pic>
      <p:pic>
        <p:nvPicPr>
          <p:cNvPr id="62468" name="Picture 4" descr="https://katherinemcdonaldclassics.files.wordpress.com/2016/02/pict3243.jpg?w=1200&amp;h=&amp;cro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"/>
            <a:ext cx="4500562" cy="3375422"/>
          </a:xfrm>
          <a:prstGeom prst="rect">
            <a:avLst/>
          </a:prstGeom>
          <a:noFill/>
        </p:spPr>
      </p:pic>
      <p:pic>
        <p:nvPicPr>
          <p:cNvPr id="62470" name="Picture 6" descr="http://www.dimoracavalieri.it/public/web/nav/agriturismo_dimoradeicavalieri_santuariodirossan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29052"/>
            <a:ext cx="91440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sk-SK" b="1" dirty="0" err="1" smtClean="0"/>
              <a:t>Policastro</a:t>
            </a:r>
            <a:endParaRPr lang="sk-SK" b="1" dirty="0" smtClean="0"/>
          </a:p>
          <a:p>
            <a:pPr marL="342900" indent="-342900">
              <a:buFontTx/>
              <a:buChar char="-"/>
            </a:pPr>
            <a:r>
              <a:rPr lang="sk-SK" dirty="0" smtClean="0"/>
              <a:t>Antické </a:t>
            </a:r>
            <a:r>
              <a:rPr lang="sk-SK" dirty="0" err="1" smtClean="0"/>
              <a:t>Picante</a:t>
            </a:r>
            <a:r>
              <a:rPr lang="sk-SK" dirty="0" smtClean="0"/>
              <a:t> (</a:t>
            </a:r>
            <a:r>
              <a:rPr lang="sk-SK" dirty="0" err="1" smtClean="0"/>
              <a:t>Buxentum</a:t>
            </a:r>
            <a:r>
              <a:rPr lang="sk-SK" dirty="0" smtClean="0"/>
              <a:t>), rímske </a:t>
            </a:r>
            <a:r>
              <a:rPr lang="sk-SK" dirty="0" err="1" smtClean="0"/>
              <a:t>Buxentium</a:t>
            </a:r>
            <a:endParaRPr lang="sk-SK" dirty="0" smtClean="0"/>
          </a:p>
          <a:p>
            <a:pPr marL="342900" indent="-342900">
              <a:buFontTx/>
              <a:buChar char="-"/>
            </a:pPr>
            <a:r>
              <a:rPr lang="sk-SK" dirty="0" smtClean="0"/>
              <a:t>471  BC – </a:t>
            </a:r>
            <a:r>
              <a:rPr lang="sk-SK" dirty="0" err="1" smtClean="0"/>
              <a:t>tyranida</a:t>
            </a:r>
            <a:endParaRPr lang="sk-SK" dirty="0" smtClean="0"/>
          </a:p>
          <a:p>
            <a:pPr marL="342900" indent="-342900">
              <a:buFontTx/>
              <a:buChar char="-"/>
            </a:pPr>
            <a:r>
              <a:rPr lang="sk-SK" dirty="0" smtClean="0"/>
              <a:t>Zač. 2. stor. BC – kolónia latina – do tejto epochy – hradby, opus </a:t>
            </a:r>
            <a:r>
              <a:rPr lang="sk-SK" dirty="0" err="1" smtClean="0"/>
              <a:t>polygonale</a:t>
            </a:r>
            <a:r>
              <a:rPr lang="sk-SK" dirty="0" smtClean="0"/>
              <a:t> (v stredoveku prestavané)</a:t>
            </a:r>
          </a:p>
          <a:p>
            <a:pPr marL="342900" indent="-342900">
              <a:buFontTx/>
              <a:buChar char="-"/>
            </a:pPr>
            <a:r>
              <a:rPr lang="sk-SK" dirty="0" smtClean="0"/>
              <a:t>Dóm z 500 AD vystavaný pravdepodobne na rímskom chráme – podľa </a:t>
            </a:r>
            <a:r>
              <a:rPr lang="sk-SK" dirty="0" err="1" smtClean="0"/>
              <a:t>spoglii</a:t>
            </a:r>
            <a:r>
              <a:rPr lang="sk-SK" dirty="0" smtClean="0"/>
              <a:t> použitých v zvonici – fórum so všetkými náležiacimi budovami</a:t>
            </a:r>
          </a:p>
          <a:p>
            <a:pPr marL="342900" indent="-342900">
              <a:buFontTx/>
              <a:buChar char="-"/>
            </a:pPr>
            <a:endParaRPr lang="sk-SK" dirty="0" smtClean="0"/>
          </a:p>
          <a:p>
            <a:pPr marL="342900" indent="-342900"/>
            <a:r>
              <a:rPr lang="sk-SK" b="1" dirty="0" err="1" smtClean="0"/>
              <a:t>Roccagloriosa</a:t>
            </a:r>
            <a:endParaRPr lang="sk-SK" b="1" dirty="0" smtClean="0"/>
          </a:p>
          <a:p>
            <a:pPr marL="342900" indent="-342900">
              <a:buFontTx/>
              <a:buChar char="-"/>
            </a:pPr>
            <a:r>
              <a:rPr lang="sk-SK" dirty="0" smtClean="0"/>
              <a:t>dôležité kvôli </a:t>
            </a:r>
            <a:r>
              <a:rPr lang="sk-SK" dirty="0" err="1" smtClean="0"/>
              <a:t>lukánskemu</a:t>
            </a:r>
            <a:r>
              <a:rPr lang="sk-SK" dirty="0" smtClean="0"/>
              <a:t> obyvateľstvu</a:t>
            </a:r>
          </a:p>
          <a:p>
            <a:pPr marL="342900" indent="-342900">
              <a:buFontTx/>
              <a:buChar char="-"/>
            </a:pPr>
            <a:r>
              <a:rPr lang="sk-SK" dirty="0" smtClean="0"/>
              <a:t>opevnenie – miestny bridlicový kameň – vystavané v 4. stor. BC (ale oblasť bola určite obývaná už na konci 5. stor. BC) – ako dokazujú hrobky – </a:t>
            </a:r>
            <a:r>
              <a:rPr lang="sk-SK" dirty="0" err="1" smtClean="0"/>
              <a:t>lukánska</a:t>
            </a:r>
            <a:r>
              <a:rPr lang="sk-SK" dirty="0" smtClean="0"/>
              <a:t> aristokracia (rodiny)</a:t>
            </a:r>
          </a:p>
          <a:p>
            <a:pPr marL="342900" indent="-342900">
              <a:buFontTx/>
              <a:buChar char="-"/>
            </a:pPr>
            <a:r>
              <a:rPr lang="sk-SK" dirty="0" smtClean="0"/>
              <a:t>dovtedy neboli nájdené žiadne stopy osídlenia</a:t>
            </a:r>
          </a:p>
          <a:p>
            <a:pPr marL="342900" indent="-342900">
              <a:buFontTx/>
              <a:buChar char="-"/>
            </a:pPr>
            <a:r>
              <a:rPr lang="sk-SK" dirty="0" err="1" smtClean="0"/>
              <a:t>kon</a:t>
            </a:r>
            <a:r>
              <a:rPr lang="sk-SK" dirty="0" smtClean="0"/>
              <a:t>. 3. stor. BC – zač. 2. stor. BC – opustené</a:t>
            </a:r>
          </a:p>
          <a:p>
            <a:pPr marL="342900" indent="-342900">
              <a:buFontTx/>
              <a:buChar char="-"/>
            </a:pPr>
            <a:endParaRPr lang="sk-SK" dirty="0" smtClean="0"/>
          </a:p>
        </p:txBody>
      </p:sp>
      <p:pic>
        <p:nvPicPr>
          <p:cNvPr id="57346" name="Picture 2" descr="Rocca_Gloriosa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3211" y="3357562"/>
            <a:ext cx="4530789" cy="3352784"/>
          </a:xfrm>
          <a:prstGeom prst="rect">
            <a:avLst/>
          </a:prstGeom>
          <a:noFill/>
        </p:spPr>
      </p:pic>
      <p:pic>
        <p:nvPicPr>
          <p:cNvPr id="57348" name="Picture 4" descr="http://etrurianova.altervista.org/joomla/images/gallery/casa_delle_anfo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7964" y="214290"/>
            <a:ext cx="4566036" cy="280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d/d0/Shepherd-c-030-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t="21027" r="28694" b="21780"/>
          <a:stretch/>
        </p:blipFill>
        <p:spPr bwMode="auto">
          <a:xfrm>
            <a:off x="8451" y="0"/>
            <a:ext cx="5067605" cy="68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95936" y="394960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828595" y="2852935"/>
            <a:ext cx="519269" cy="229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694262" y="2708920"/>
            <a:ext cx="58159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537154" y="3563037"/>
            <a:ext cx="61788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054011" y="4725143"/>
            <a:ext cx="792088" cy="259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2589014" y="5800584"/>
            <a:ext cx="974873" cy="227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824054" y="4797152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2339752" y="3537936"/>
            <a:ext cx="576064" cy="274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Sibari</a:t>
            </a:r>
            <a:r>
              <a:rPr lang="sk-SK" b="1" dirty="0" smtClean="0"/>
              <a:t>, </a:t>
            </a:r>
            <a:r>
              <a:rPr lang="sk-SK" b="1" dirty="0" err="1" smtClean="0"/>
              <a:t>Thurii</a:t>
            </a:r>
            <a:r>
              <a:rPr lang="sk-SK" b="1" dirty="0" smtClean="0"/>
              <a:t>, </a:t>
            </a:r>
            <a:r>
              <a:rPr lang="sk-SK" b="1" dirty="0" err="1" smtClean="0"/>
              <a:t>Copia</a:t>
            </a:r>
            <a:endParaRPr lang="sk-SK" b="1" dirty="0" smtClean="0"/>
          </a:p>
          <a:p>
            <a:endParaRPr lang="sk-SK" sz="1200" b="1" dirty="0" smtClean="0"/>
          </a:p>
          <a:p>
            <a:pPr>
              <a:buFontTx/>
              <a:buChar char="-"/>
            </a:pPr>
            <a:r>
              <a:rPr lang="sk-SK" dirty="0" smtClean="0"/>
              <a:t> najznámejšie mesto v </a:t>
            </a:r>
            <a:r>
              <a:rPr lang="sk-SK" dirty="0" err="1" smtClean="0"/>
              <a:t>Bruttiu</a:t>
            </a:r>
            <a:r>
              <a:rPr lang="sk-SK" dirty="0" smtClean="0"/>
              <a:t> – na </a:t>
            </a:r>
            <a:r>
              <a:rPr lang="sk-SK" dirty="0"/>
              <a:t>i</a:t>
            </a:r>
            <a:r>
              <a:rPr lang="sk-SK" dirty="0" smtClean="0"/>
              <a:t>ónskom pobreží </a:t>
            </a:r>
          </a:p>
          <a:p>
            <a:pPr>
              <a:buFontTx/>
              <a:buChar char="-"/>
            </a:pPr>
            <a:endParaRPr lang="sk-SK" sz="1200" dirty="0" smtClean="0"/>
          </a:p>
          <a:p>
            <a:r>
              <a:rPr lang="sk-SK" i="1" u="sng" dirty="0" err="1" smtClean="0"/>
              <a:t>Sibaris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730 – 720 BC: </a:t>
            </a:r>
            <a:r>
              <a:rPr lang="sk-SK" dirty="0" err="1" smtClean="0"/>
              <a:t>Achájci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obchod: Gréci, Etruskovia</a:t>
            </a:r>
          </a:p>
          <a:p>
            <a:pPr>
              <a:buFontTx/>
              <a:buChar char="-"/>
            </a:pPr>
            <a:r>
              <a:rPr lang="sk-SK" dirty="0" smtClean="0"/>
              <a:t> ovládali rozsiahle územie</a:t>
            </a:r>
          </a:p>
          <a:p>
            <a:pPr>
              <a:buFontTx/>
              <a:buChar char="-"/>
            </a:pPr>
            <a:r>
              <a:rPr lang="sk-SK" dirty="0" smtClean="0"/>
              <a:t> kontrolovali veľké územie – až k </a:t>
            </a:r>
            <a:r>
              <a:rPr lang="sk-SK" dirty="0" err="1" smtClean="0"/>
              <a:t>Tyrhénskemu</a:t>
            </a:r>
            <a:r>
              <a:rPr lang="sk-SK" dirty="0" smtClean="0"/>
              <a:t> moru (skoro až po hranice s </a:t>
            </a:r>
            <a:r>
              <a:rPr lang="sk-SK" dirty="0" err="1" smtClean="0"/>
              <a:t>Paestum</a:t>
            </a:r>
            <a:r>
              <a:rPr lang="sk-SK" dirty="0" smtClean="0"/>
              <a:t> </a:t>
            </a:r>
            <a:r>
              <a:rPr lang="sk-SK" dirty="0" smtClean="0"/>
              <a:t>– pomohli založiť)</a:t>
            </a:r>
          </a:p>
          <a:p>
            <a:pPr>
              <a:buFontTx/>
              <a:buChar char="-"/>
            </a:pPr>
            <a:r>
              <a:rPr lang="sk-SK" dirty="0" smtClean="0"/>
              <a:t> aliancia </a:t>
            </a:r>
            <a:r>
              <a:rPr lang="sk-SK" dirty="0" err="1" smtClean="0"/>
              <a:t>Sibaris</a:t>
            </a:r>
            <a:r>
              <a:rPr lang="sk-SK" dirty="0" smtClean="0"/>
              <a:t>, </a:t>
            </a:r>
            <a:r>
              <a:rPr lang="sk-SK" dirty="0" err="1" smtClean="0"/>
              <a:t>Croton</a:t>
            </a:r>
            <a:r>
              <a:rPr lang="sk-SK" dirty="0" smtClean="0"/>
              <a:t>, </a:t>
            </a:r>
            <a:r>
              <a:rPr lang="sk-SK" dirty="0" err="1" smtClean="0"/>
              <a:t>Metapontum</a:t>
            </a:r>
            <a:r>
              <a:rPr lang="sk-SK" dirty="0" smtClean="0"/>
              <a:t> – porazili </a:t>
            </a:r>
            <a:r>
              <a:rPr lang="sk-SK" dirty="0" err="1" smtClean="0"/>
              <a:t>Siris</a:t>
            </a:r>
            <a:r>
              <a:rPr lang="sk-SK" dirty="0" smtClean="0"/>
              <a:t> a absorbovali teritórium</a:t>
            </a:r>
          </a:p>
          <a:p>
            <a:pPr>
              <a:buFontTx/>
              <a:buChar char="-"/>
            </a:pPr>
            <a:r>
              <a:rPr lang="sk-SK" dirty="0" smtClean="0"/>
              <a:t> množstvo konfliktov s </a:t>
            </a:r>
            <a:r>
              <a:rPr lang="sk-SK" dirty="0" err="1" smtClean="0"/>
              <a:t>Crotone</a:t>
            </a:r>
            <a:r>
              <a:rPr lang="sk-SK" dirty="0" smtClean="0"/>
              <a:t> – porazili mesto, odklonili toky riek</a:t>
            </a:r>
          </a:p>
          <a:p>
            <a:endParaRPr lang="sk-SK" sz="1200" dirty="0" smtClean="0"/>
          </a:p>
          <a:p>
            <a:r>
              <a:rPr lang="sk-SK" i="1" u="sng" dirty="0" err="1" smtClean="0"/>
              <a:t>Thurii</a:t>
            </a:r>
            <a:endParaRPr lang="sk-SK" i="1" u="sng" dirty="0" smtClean="0"/>
          </a:p>
          <a:p>
            <a:pPr>
              <a:buFontTx/>
              <a:buChar char="-"/>
            </a:pPr>
            <a:r>
              <a:rPr lang="sk-SK" dirty="0" smtClean="0"/>
              <a:t> 444 BC – </a:t>
            </a:r>
            <a:r>
              <a:rPr lang="sk-SK" dirty="0" err="1" smtClean="0"/>
              <a:t>Thuri</a:t>
            </a:r>
            <a:r>
              <a:rPr lang="sk-SK" dirty="0" smtClean="0"/>
              <a:t> – založené s pomocou </a:t>
            </a:r>
            <a:r>
              <a:rPr lang="sk-SK" dirty="0" err="1" smtClean="0"/>
              <a:t>Athénčanou</a:t>
            </a:r>
            <a:r>
              <a:rPr lang="sk-SK" dirty="0" smtClean="0"/>
              <a:t> vyslanými </a:t>
            </a:r>
            <a:r>
              <a:rPr lang="sk-SK" dirty="0" err="1" smtClean="0"/>
              <a:t>Periclom</a:t>
            </a:r>
            <a:r>
              <a:rPr lang="sk-SK" dirty="0" smtClean="0"/>
              <a:t> – nové mesto – známe svojím plánom, ktorý navrhol </a:t>
            </a:r>
            <a:r>
              <a:rPr lang="sk-SK" dirty="0" err="1" smtClean="0"/>
              <a:t>Hipodamos</a:t>
            </a:r>
            <a:r>
              <a:rPr lang="sk-SK" dirty="0" smtClean="0"/>
              <a:t> </a:t>
            </a:r>
            <a:r>
              <a:rPr lang="sk-SK" dirty="0" smtClean="0"/>
              <a:t>z </a:t>
            </a:r>
            <a:r>
              <a:rPr lang="sk-SK" dirty="0" err="1" smtClean="0"/>
              <a:t>Milétu</a:t>
            </a:r>
            <a:r>
              <a:rPr lang="sk-SK" dirty="0" smtClean="0"/>
              <a:t>, </a:t>
            </a:r>
            <a:r>
              <a:rPr lang="sk-SK" dirty="0" err="1" smtClean="0"/>
              <a:t>Protagoras</a:t>
            </a:r>
            <a:r>
              <a:rPr lang="sk-SK" dirty="0" smtClean="0"/>
              <a:t> napísal zriadenie, </a:t>
            </a:r>
            <a:r>
              <a:rPr lang="sk-SK" dirty="0" err="1" smtClean="0"/>
              <a:t>Herodotos</a:t>
            </a:r>
            <a:r>
              <a:rPr lang="sk-SK" dirty="0" smtClean="0"/>
              <a:t> – pochovaný na </a:t>
            </a:r>
            <a:r>
              <a:rPr lang="sk-SK" dirty="0" err="1" smtClean="0"/>
              <a:t>agore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konflikty: </a:t>
            </a:r>
            <a:r>
              <a:rPr lang="sk-SK" dirty="0" err="1" smtClean="0"/>
              <a:t>Tarentum</a:t>
            </a:r>
            <a:r>
              <a:rPr lang="sk-SK" dirty="0" smtClean="0"/>
              <a:t>, </a:t>
            </a:r>
            <a:r>
              <a:rPr lang="sk-SK" dirty="0" err="1" smtClean="0"/>
              <a:t>Lukánci</a:t>
            </a:r>
            <a:r>
              <a:rPr lang="sk-SK" dirty="0" smtClean="0"/>
              <a:t>, Sicília</a:t>
            </a:r>
          </a:p>
          <a:p>
            <a:pPr>
              <a:buFontTx/>
              <a:buChar char="-"/>
            </a:pPr>
            <a:r>
              <a:rPr lang="sk-SK" dirty="0" smtClean="0"/>
              <a:t> pomoc - Rím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4765" t="40625" r="38672" b="30625"/>
          <a:stretch>
            <a:fillRect/>
          </a:stretch>
        </p:blipFill>
        <p:spPr bwMode="auto">
          <a:xfrm>
            <a:off x="4500562" y="3643314"/>
            <a:ext cx="4643438" cy="314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Il sito delle città di Sibari – Thurii – Copia e le aree del Parco Archeologico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7508"/>
            <a:ext cx="4643438" cy="3360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42925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Lukánia</a:t>
            </a:r>
            <a:r>
              <a:rPr lang="cs-CZ" b="1" dirty="0" smtClean="0"/>
              <a:t> a </a:t>
            </a:r>
            <a:r>
              <a:rPr lang="cs-CZ" b="1" dirty="0" err="1" smtClean="0"/>
              <a:t>Brutium</a:t>
            </a:r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u="sng" dirty="0" err="1" smtClean="0"/>
              <a:t>Lukánia</a:t>
            </a:r>
            <a:r>
              <a:rPr lang="cs-CZ" dirty="0" smtClean="0"/>
              <a:t>: </a:t>
            </a:r>
            <a:r>
              <a:rPr lang="cs-CZ" dirty="0" err="1" smtClean="0"/>
              <a:t>dnešná</a:t>
            </a:r>
            <a:r>
              <a:rPr lang="cs-CZ" dirty="0" smtClean="0"/>
              <a:t> </a:t>
            </a:r>
            <a:r>
              <a:rPr lang="cs-CZ" dirty="0" err="1" smtClean="0"/>
              <a:t>Basilicata</a:t>
            </a:r>
            <a:r>
              <a:rPr lang="cs-CZ" dirty="0" smtClean="0"/>
              <a:t>, čas</a:t>
            </a:r>
            <a:r>
              <a:rPr lang="sk-SK" dirty="0" smtClean="0"/>
              <a:t>ť </a:t>
            </a:r>
            <a:r>
              <a:rPr lang="cs-CZ" dirty="0" smtClean="0"/>
              <a:t>Kalábrie a </a:t>
            </a:r>
            <a:r>
              <a:rPr lang="cs-CZ" dirty="0" err="1" smtClean="0"/>
              <a:t>juh</a:t>
            </a:r>
            <a:r>
              <a:rPr lang="cs-CZ" dirty="0" smtClean="0"/>
              <a:t> </a:t>
            </a:r>
            <a:r>
              <a:rPr lang="cs-CZ" dirty="0" err="1" smtClean="0"/>
              <a:t>Kampánie</a:t>
            </a:r>
            <a:endParaRPr lang="cs-CZ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u="sng" dirty="0" err="1" smtClean="0"/>
              <a:t>Brutium</a:t>
            </a:r>
            <a:r>
              <a:rPr lang="sk-SK" dirty="0" smtClean="0"/>
              <a:t>: dnešná Kalábria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Regio</a:t>
            </a:r>
            <a:r>
              <a:rPr lang="sk-SK" dirty="0" smtClean="0"/>
              <a:t> III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kmene: </a:t>
            </a:r>
            <a:r>
              <a:rPr lang="sk-SK" dirty="0" err="1" smtClean="0"/>
              <a:t>Italikovia</a:t>
            </a:r>
            <a:r>
              <a:rPr lang="sk-SK" dirty="0" smtClean="0"/>
              <a:t>, </a:t>
            </a:r>
            <a:r>
              <a:rPr lang="sk-SK" dirty="0" err="1" smtClean="0"/>
              <a:t>Enatrovia</a:t>
            </a:r>
            <a:r>
              <a:rPr lang="sk-SK" dirty="0" smtClean="0"/>
              <a:t>, </a:t>
            </a:r>
            <a:r>
              <a:rPr lang="sk-SK" dirty="0" err="1" smtClean="0"/>
              <a:t>Choni</a:t>
            </a:r>
            <a:r>
              <a:rPr lang="sk-SK" dirty="0" smtClean="0"/>
              <a:t>, </a:t>
            </a:r>
            <a:r>
              <a:rPr lang="sk-SK" dirty="0" err="1" smtClean="0"/>
              <a:t>Morgete</a:t>
            </a:r>
            <a:r>
              <a:rPr lang="sk-SK" dirty="0" smtClean="0"/>
              <a:t>, </a:t>
            </a:r>
            <a:r>
              <a:rPr lang="sk-SK" dirty="0" err="1" smtClean="0"/>
              <a:t>Sikulovia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mýtický kráľ  </a:t>
            </a:r>
            <a:r>
              <a:rPr lang="sk-SK" dirty="0" err="1" smtClean="0"/>
              <a:t>Italikov</a:t>
            </a:r>
            <a:r>
              <a:rPr lang="sk-SK" dirty="0" smtClean="0"/>
              <a:t>  - zmenil kočovný spôsob života </a:t>
            </a:r>
          </a:p>
          <a:p>
            <a:pPr>
              <a:buFontTx/>
              <a:buChar char="-"/>
            </a:pPr>
            <a:r>
              <a:rPr lang="sk-SK" dirty="0" smtClean="0"/>
              <a:t>poľnohospodárstvo (na konci doby bronzovej)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doba železná: </a:t>
            </a:r>
            <a:r>
              <a:rPr lang="sk-SK" i="1" u="sng" dirty="0" err="1" smtClean="0"/>
              <a:t>Sikulovia</a:t>
            </a:r>
            <a:r>
              <a:rPr lang="sk-SK" dirty="0" smtClean="0"/>
              <a:t> – postupne odišli osídľovať 	          Sicíliu</a:t>
            </a:r>
          </a:p>
          <a:p>
            <a:r>
              <a:rPr lang="sk-SK" dirty="0"/>
              <a:t>	 </a:t>
            </a:r>
            <a:r>
              <a:rPr lang="sk-SK" dirty="0" smtClean="0"/>
              <a:t>         </a:t>
            </a:r>
            <a:r>
              <a:rPr lang="sk-SK" i="1" u="sng" dirty="0" err="1" smtClean="0"/>
              <a:t>Enotrovia</a:t>
            </a:r>
            <a:r>
              <a:rPr lang="sk-SK" i="1" u="sng" dirty="0" smtClean="0"/>
              <a:t> a </a:t>
            </a:r>
            <a:r>
              <a:rPr lang="sk-SK" i="1" u="sng" dirty="0" err="1" smtClean="0"/>
              <a:t>Choni</a:t>
            </a:r>
            <a:r>
              <a:rPr lang="sk-SK" i="1" u="sng" dirty="0" smtClean="0"/>
              <a:t> </a:t>
            </a:r>
            <a:r>
              <a:rPr lang="sk-SK" dirty="0" smtClean="0"/>
              <a:t>– vyššie položené 	          polohy, prosperovali na úrodnej planine, 	          </a:t>
            </a:r>
            <a:r>
              <a:rPr lang="sk-SK" dirty="0" err="1" smtClean="0"/>
              <a:t>udžiavali</a:t>
            </a:r>
            <a:r>
              <a:rPr lang="sk-SK" dirty="0" smtClean="0"/>
              <a:t> obchodné styky s 	    	          prichádzajúcimi Grékmi – ešte pred   	          zakladaním kolónií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i="1" u="sng" dirty="0" smtClean="0"/>
              <a:t>Gréci</a:t>
            </a:r>
            <a:r>
              <a:rPr lang="sk-SK" dirty="0" smtClean="0"/>
              <a:t> – vo väčšom počte prišli v pol. 8. stor. BC – zakladajú </a:t>
            </a:r>
            <a:r>
              <a:rPr lang="sk-SK" dirty="0" err="1" smtClean="0"/>
              <a:t>Rhegion</a:t>
            </a:r>
            <a:r>
              <a:rPr lang="sk-SK" dirty="0" smtClean="0"/>
              <a:t> (</a:t>
            </a:r>
            <a:r>
              <a:rPr lang="sk-SK" dirty="0" err="1" smtClean="0"/>
              <a:t>Reggio</a:t>
            </a:r>
            <a:r>
              <a:rPr lang="sk-SK" dirty="0" smtClean="0"/>
              <a:t> </a:t>
            </a:r>
            <a:r>
              <a:rPr lang="sk-SK" dirty="0" err="1" smtClean="0"/>
              <a:t>Calabria</a:t>
            </a:r>
            <a:r>
              <a:rPr lang="sk-SK" dirty="0" smtClean="0"/>
              <a:t>) a </a:t>
            </a:r>
            <a:r>
              <a:rPr lang="sk-SK" dirty="0" err="1" smtClean="0"/>
              <a:t>Zankle</a:t>
            </a:r>
            <a:r>
              <a:rPr lang="sk-SK" dirty="0" smtClean="0"/>
              <a:t> (</a:t>
            </a:r>
            <a:r>
              <a:rPr lang="sk-SK" dirty="0" err="1" smtClean="0"/>
              <a:t>Messina</a:t>
            </a:r>
            <a:r>
              <a:rPr lang="sk-SK" dirty="0" smtClean="0"/>
              <a:t>) </a:t>
            </a:r>
          </a:p>
          <a:p>
            <a:r>
              <a:rPr lang="sk-SK" dirty="0" smtClean="0"/>
              <a:t>- kolónie blízko ciest, strategické umiestnenie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i="1" u="sng" dirty="0" err="1" smtClean="0"/>
              <a:t>Achájci</a:t>
            </a:r>
            <a:r>
              <a:rPr lang="sk-SK" dirty="0" smtClean="0"/>
              <a:t> založili </a:t>
            </a:r>
            <a:r>
              <a:rPr lang="sk-SK" dirty="0" err="1" smtClean="0"/>
              <a:t>Croton</a:t>
            </a:r>
            <a:r>
              <a:rPr lang="sk-SK" dirty="0" smtClean="0"/>
              <a:t> a </a:t>
            </a:r>
            <a:r>
              <a:rPr lang="sk-SK" dirty="0" err="1" smtClean="0"/>
              <a:t>Sibari</a:t>
            </a:r>
            <a:r>
              <a:rPr lang="sk-SK" dirty="0" smtClean="0"/>
              <a:t>, </a:t>
            </a:r>
            <a:r>
              <a:rPr lang="sk-SK" dirty="0" err="1" smtClean="0"/>
              <a:t>Metapontum</a:t>
            </a:r>
            <a:r>
              <a:rPr lang="sk-SK" dirty="0" smtClean="0"/>
              <a:t> (počas 7. stor. BC)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i="1" u="sng" dirty="0" smtClean="0"/>
              <a:t>obyvatelia </a:t>
            </a:r>
            <a:r>
              <a:rPr lang="sk-SK" i="1" u="sng" dirty="0" err="1" smtClean="0"/>
              <a:t>Locris</a:t>
            </a:r>
            <a:r>
              <a:rPr lang="sk-SK" i="1" u="sng" dirty="0" smtClean="0"/>
              <a:t> </a:t>
            </a:r>
            <a:r>
              <a:rPr lang="sk-SK" dirty="0" smtClean="0"/>
              <a:t>(S Grécka) – </a:t>
            </a:r>
            <a:r>
              <a:rPr lang="sk-SK" dirty="0" err="1" smtClean="0"/>
              <a:t>Locri</a:t>
            </a:r>
            <a:r>
              <a:rPr lang="sk-SK" dirty="0" smtClean="0"/>
              <a:t> </a:t>
            </a:r>
            <a:r>
              <a:rPr lang="sk-SK" dirty="0" err="1" smtClean="0"/>
              <a:t>Epizefiri</a:t>
            </a:r>
            <a:r>
              <a:rPr lang="sk-SK" dirty="0" smtClean="0"/>
              <a:t> – zač. 7. stor. BC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i="1" u="sng" dirty="0" smtClean="0"/>
              <a:t>Iónovia</a:t>
            </a:r>
            <a:r>
              <a:rPr lang="sk-SK" dirty="0" smtClean="0"/>
              <a:t> – 1. pol. 7. stor. BC – </a:t>
            </a:r>
            <a:r>
              <a:rPr lang="sk-SK" dirty="0" err="1" smtClean="0"/>
              <a:t>Siris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ďalšie kolónie: </a:t>
            </a:r>
            <a:r>
              <a:rPr lang="sk-SK" dirty="0" err="1" smtClean="0"/>
              <a:t>Hipponion</a:t>
            </a:r>
            <a:r>
              <a:rPr lang="sk-SK" dirty="0" smtClean="0"/>
              <a:t> (</a:t>
            </a:r>
            <a:r>
              <a:rPr lang="sk-SK" dirty="0" err="1" smtClean="0"/>
              <a:t>Vibo</a:t>
            </a:r>
            <a:r>
              <a:rPr lang="sk-SK" dirty="0" smtClean="0"/>
              <a:t> </a:t>
            </a:r>
            <a:r>
              <a:rPr lang="sk-SK" dirty="0" err="1" smtClean="0"/>
              <a:t>Valentia</a:t>
            </a:r>
            <a:r>
              <a:rPr lang="sk-SK" dirty="0" smtClean="0"/>
              <a:t>), </a:t>
            </a:r>
            <a:r>
              <a:rPr lang="sk-SK" dirty="0" err="1" smtClean="0"/>
              <a:t>Medma</a:t>
            </a:r>
            <a:r>
              <a:rPr lang="sk-SK" dirty="0" smtClean="0"/>
              <a:t> (</a:t>
            </a:r>
            <a:r>
              <a:rPr lang="sk-SK" dirty="0" err="1" smtClean="0"/>
              <a:t>Rosarno</a:t>
            </a:r>
            <a:r>
              <a:rPr lang="sk-SK" dirty="0" smtClean="0"/>
              <a:t>), </a:t>
            </a:r>
            <a:r>
              <a:rPr lang="sk-SK" dirty="0" err="1" smtClean="0"/>
              <a:t>Metauro</a:t>
            </a:r>
            <a:r>
              <a:rPr lang="sk-SK" dirty="0" smtClean="0"/>
              <a:t> (</a:t>
            </a:r>
            <a:r>
              <a:rPr lang="sk-SK" dirty="0" err="1" smtClean="0"/>
              <a:t>Gioia</a:t>
            </a:r>
            <a:r>
              <a:rPr lang="sk-SK" dirty="0" smtClean="0"/>
              <a:t> </a:t>
            </a:r>
            <a:r>
              <a:rPr lang="sk-SK" dirty="0" err="1" smtClean="0"/>
              <a:t>Tauro</a:t>
            </a:r>
            <a:r>
              <a:rPr lang="sk-SK" dirty="0" smtClean="0"/>
              <a:t>)</a:t>
            </a:r>
          </a:p>
        </p:txBody>
      </p:sp>
      <p:pic>
        <p:nvPicPr>
          <p:cNvPr id="17410" name="Picture 2" descr="https://upload.wikimedia.org/wikipedia/commons/c/cc/Magna_Grecia_280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500042"/>
            <a:ext cx="3810000" cy="583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err="1" smtClean="0"/>
              <a:t>Copia</a:t>
            </a:r>
            <a:endParaRPr lang="sk-SK" i="1" u="sng" dirty="0" smtClean="0"/>
          </a:p>
          <a:p>
            <a:endParaRPr lang="sk-SK" sz="1200" i="1" u="sng" dirty="0" smtClean="0"/>
          </a:p>
          <a:p>
            <a:r>
              <a:rPr lang="sk-SK" dirty="0" smtClean="0"/>
              <a:t>- </a:t>
            </a:r>
            <a:r>
              <a:rPr lang="sk-SK" dirty="0" err="1" smtClean="0"/>
              <a:t>Hannibal</a:t>
            </a:r>
            <a:r>
              <a:rPr lang="sk-SK" dirty="0" smtClean="0"/>
              <a:t> zničil </a:t>
            </a:r>
            <a:r>
              <a:rPr lang="sk-SK" dirty="0" err="1" smtClean="0"/>
              <a:t>Thurii</a:t>
            </a:r>
            <a:r>
              <a:rPr lang="sk-SK" dirty="0" smtClean="0"/>
              <a:t> a presťahoval obyvateľstvo do </a:t>
            </a:r>
            <a:r>
              <a:rPr lang="sk-SK" dirty="0" err="1" smtClean="0"/>
              <a:t>Crotonu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194 BC – latinská kolónia – </a:t>
            </a:r>
            <a:r>
              <a:rPr lang="sk-SK" dirty="0" err="1" smtClean="0"/>
              <a:t>Copia</a:t>
            </a:r>
            <a:r>
              <a:rPr lang="sk-SK" dirty="0" smtClean="0"/>
              <a:t> – vyľudnené územie</a:t>
            </a:r>
          </a:p>
          <a:p>
            <a:pPr>
              <a:buFontTx/>
              <a:buChar char="-"/>
            </a:pPr>
            <a:r>
              <a:rPr lang="sk-SK" dirty="0" smtClean="0"/>
              <a:t> mesto dlho hľadali, pretože sa stratilo pod veľkou vrstvou naplaveného materiálu</a:t>
            </a:r>
          </a:p>
          <a:p>
            <a:pPr>
              <a:buFontTx/>
              <a:buChar char="-"/>
            </a:pPr>
            <a:r>
              <a:rPr lang="sk-SK" dirty="0" smtClean="0"/>
              <a:t> nájdené na zač. 30tych rokov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Sprístupnené časti:</a:t>
            </a:r>
          </a:p>
          <a:p>
            <a:endParaRPr lang="sk-SK" dirty="0" smtClean="0"/>
          </a:p>
          <a:p>
            <a:pPr marL="342900" indent="-342900">
              <a:buAutoNum type="alphaLcParenR"/>
            </a:pPr>
            <a:r>
              <a:rPr lang="sk-SK" dirty="0" err="1" smtClean="0"/>
              <a:t>Stombi</a:t>
            </a:r>
            <a:endParaRPr lang="sk-SK" dirty="0" smtClean="0"/>
          </a:p>
          <a:p>
            <a:pPr marL="342900" indent="-342900">
              <a:buAutoNum type="alphaLcParenR"/>
            </a:pPr>
            <a:r>
              <a:rPr lang="sk-SK" dirty="0" err="1" smtClean="0"/>
              <a:t>Parco</a:t>
            </a:r>
            <a:r>
              <a:rPr lang="sk-SK" dirty="0" smtClean="0"/>
              <a:t> </a:t>
            </a:r>
            <a:r>
              <a:rPr lang="sk-SK" dirty="0" err="1" smtClean="0"/>
              <a:t>del</a:t>
            </a:r>
            <a:r>
              <a:rPr lang="sk-SK" dirty="0" smtClean="0"/>
              <a:t> </a:t>
            </a:r>
            <a:r>
              <a:rPr lang="sk-SK" dirty="0" err="1" smtClean="0"/>
              <a:t>Cavallo</a:t>
            </a:r>
            <a:endParaRPr lang="sk-SK" dirty="0" smtClean="0"/>
          </a:p>
          <a:p>
            <a:pPr marL="342900" indent="-342900">
              <a:buAutoNum type="alphaLcParenR"/>
            </a:pPr>
            <a:r>
              <a:rPr lang="sk-SK" dirty="0" err="1" smtClean="0"/>
              <a:t>Prolungamento</a:t>
            </a:r>
            <a:r>
              <a:rPr lang="sk-SK" dirty="0" smtClean="0"/>
              <a:t> </a:t>
            </a:r>
            <a:r>
              <a:rPr lang="sk-SK" dirty="0" err="1" smtClean="0"/>
              <a:t>Strada</a:t>
            </a:r>
            <a:endParaRPr lang="sk-SK" dirty="0" smtClean="0"/>
          </a:p>
          <a:p>
            <a:pPr marL="342900" indent="-342900">
              <a:buAutoNum type="alphaLcParenR"/>
            </a:pPr>
            <a:r>
              <a:rPr lang="sk-SK" dirty="0" err="1" smtClean="0"/>
              <a:t>Casa</a:t>
            </a:r>
            <a:r>
              <a:rPr lang="sk-SK" dirty="0" smtClean="0"/>
              <a:t> </a:t>
            </a:r>
            <a:r>
              <a:rPr lang="sk-SK" dirty="0" err="1" smtClean="0"/>
              <a:t>Bianca</a:t>
            </a:r>
            <a:endParaRPr lang="sk-SK" dirty="0" smtClean="0"/>
          </a:p>
          <a:p>
            <a:endParaRPr lang="sk-SK" dirty="0" smtClean="0"/>
          </a:p>
          <a:p>
            <a:endParaRPr lang="cs-CZ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32813" t="36250" r="33984" b="31875"/>
          <a:stretch>
            <a:fillRect/>
          </a:stretch>
        </p:blipFill>
        <p:spPr bwMode="auto">
          <a:xfrm>
            <a:off x="4500562" y="0"/>
            <a:ext cx="4429188" cy="26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 l="37109" t="27500" r="37891" b="23750"/>
          <a:stretch>
            <a:fillRect/>
          </a:stretch>
        </p:blipFill>
        <p:spPr bwMode="auto">
          <a:xfrm>
            <a:off x="5143504" y="2765942"/>
            <a:ext cx="3357586" cy="409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643182"/>
            <a:ext cx="3643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PARCO DEL CAVALLO – </a:t>
            </a:r>
            <a:r>
              <a:rPr lang="sk-SK" dirty="0" err="1" smtClean="0"/>
              <a:t>Thurii</a:t>
            </a:r>
            <a:r>
              <a:rPr lang="sk-SK" dirty="0" smtClean="0"/>
              <a:t>, </a:t>
            </a:r>
            <a:r>
              <a:rPr lang="sk-SK" dirty="0" err="1" smtClean="0"/>
              <a:t>Copia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r>
              <a:rPr lang="sk-SK" dirty="0" smtClean="0"/>
              <a:t>-  veľmi dobre skúmaná oblasť</a:t>
            </a:r>
          </a:p>
          <a:p>
            <a:pPr>
              <a:buFontTx/>
              <a:buChar char="-"/>
            </a:pPr>
            <a:r>
              <a:rPr lang="sk-SK" dirty="0" smtClean="0"/>
              <a:t> pravouhlá sieť ulíc – na križovatke divadlo (cisárske obdobie)</a:t>
            </a:r>
          </a:p>
          <a:p>
            <a:pPr>
              <a:buFontTx/>
              <a:buChar char="-"/>
            </a:pPr>
            <a:r>
              <a:rPr lang="sk-SK" dirty="0" smtClean="0"/>
              <a:t> obytná štvrť</a:t>
            </a:r>
          </a:p>
          <a:p>
            <a:pPr>
              <a:buFontTx/>
              <a:buChar char="-"/>
            </a:pPr>
            <a:r>
              <a:rPr lang="sk-SK" dirty="0" smtClean="0"/>
              <a:t> kúpele</a:t>
            </a:r>
          </a:p>
          <a:p>
            <a:pPr>
              <a:buFontTx/>
              <a:buChar char="-"/>
            </a:pPr>
            <a:r>
              <a:rPr lang="sk-SK" dirty="0" smtClean="0"/>
              <a:t> obytná štvrť spájaná s neskorým osídlením lokality</a:t>
            </a:r>
          </a:p>
          <a:p>
            <a:pPr>
              <a:buFontTx/>
              <a:buChar char="-"/>
            </a:pPr>
            <a:r>
              <a:rPr lang="sk-SK" dirty="0" smtClean="0"/>
              <a:t> nižšie vrstvy výskumu odhalili štruktúry ako z obdobia </a:t>
            </a:r>
            <a:r>
              <a:rPr lang="sk-SK" dirty="0" err="1" smtClean="0"/>
              <a:t>Thurii</a:t>
            </a:r>
            <a:r>
              <a:rPr lang="sk-SK" dirty="0" smtClean="0"/>
              <a:t>, tak </a:t>
            </a:r>
            <a:r>
              <a:rPr lang="sk-SK" dirty="0" err="1" smtClean="0"/>
              <a:t>Sibari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nájdená lodenica (aj miesto na opravu lodí) a </a:t>
            </a:r>
            <a:r>
              <a:rPr lang="sk-SK" dirty="0" err="1" smtClean="0"/>
              <a:t>funerálne</a:t>
            </a:r>
            <a:r>
              <a:rPr lang="sk-SK" dirty="0" smtClean="0"/>
              <a:t> pamiatky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32812" t="32500" r="55469" b="35000"/>
          <a:stretch>
            <a:fillRect/>
          </a:stretch>
        </p:blipFill>
        <p:spPr bwMode="auto">
          <a:xfrm>
            <a:off x="7446010" y="0"/>
            <a:ext cx="148370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50006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STOMBI  - </a:t>
            </a:r>
            <a:r>
              <a:rPr lang="sk-SK" dirty="0" err="1" smtClean="0"/>
              <a:t>Sibaris</a:t>
            </a:r>
            <a:endParaRPr lang="sk-SK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archaická obytná štvrť </a:t>
            </a:r>
            <a:r>
              <a:rPr lang="sk-SK" dirty="0" err="1" smtClean="0"/>
              <a:t>Sibari</a:t>
            </a:r>
            <a:r>
              <a:rPr lang="sk-SK" dirty="0" smtClean="0"/>
              <a:t> (7. – 6. stor. BC), už viac neosídlené po 510 BC (postupné vyľudňovanie) </a:t>
            </a:r>
          </a:p>
          <a:p>
            <a:pPr>
              <a:buFontTx/>
              <a:buChar char="-"/>
            </a:pPr>
            <a:r>
              <a:rPr lang="sk-SK" dirty="0" smtClean="0"/>
              <a:t> domy – obdĺžnikové, jedna veľká miestnosť a dve menšie, studne</a:t>
            </a:r>
          </a:p>
          <a:p>
            <a:pPr>
              <a:buFontTx/>
              <a:buChar char="-"/>
            </a:pPr>
            <a:r>
              <a:rPr lang="sk-SK" dirty="0" smtClean="0"/>
              <a:t> zvyšky remeselných dielní (napr. pece na vypaľovanie keramiky)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3437" t="27500" r="23047" b="15000"/>
          <a:stretch>
            <a:fillRect/>
          </a:stretch>
        </p:blipFill>
        <p:spPr bwMode="auto">
          <a:xfrm>
            <a:off x="3612250" y="2857496"/>
            <a:ext cx="553175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http://www.madeinsouthitalytoday.com/assets/uploads/CalabriaArchaeology/StombiLoc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0121" y="571480"/>
            <a:ext cx="2364135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upload.wikimedia.org/wikipedia/commons/b/b3/Sybaris_port_facilit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8941" y="71414"/>
            <a:ext cx="4192183" cy="3143272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l="39063" t="24375" r="25390" b="6250"/>
          <a:stretch>
            <a:fillRect/>
          </a:stretch>
        </p:blipFill>
        <p:spPr bwMode="auto">
          <a:xfrm>
            <a:off x="142844" y="642918"/>
            <a:ext cx="456817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 descr="http://mybellavita.com/wp-content/uploads/scavi_di_siba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643314"/>
            <a:ext cx="417912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 l="42188" t="26875" r="30468" b="9375"/>
          <a:stretch>
            <a:fillRect/>
          </a:stretch>
        </p:blipFill>
        <p:spPr bwMode="auto">
          <a:xfrm>
            <a:off x="428596" y="71414"/>
            <a:ext cx="451040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élník 2"/>
          <p:cNvSpPr/>
          <p:nvPr/>
        </p:nvSpPr>
        <p:spPr>
          <a:xfrm>
            <a:off x="4143372" y="357166"/>
            <a:ext cx="785818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 l="53125" t="24375" r="32812" b="5625"/>
          <a:stretch>
            <a:fillRect/>
          </a:stretch>
        </p:blipFill>
        <p:spPr bwMode="auto">
          <a:xfrm>
            <a:off x="5643570" y="71414"/>
            <a:ext cx="2097216" cy="652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Locri</a:t>
            </a:r>
            <a:r>
              <a:rPr lang="sk-SK" b="1" dirty="0" smtClean="0"/>
              <a:t> </a:t>
            </a:r>
            <a:r>
              <a:rPr lang="sk-SK" b="1" dirty="0" err="1" smtClean="0"/>
              <a:t>Epizefiri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mesto založené v 1. pol. 7. stor. BC – kolonisti z </a:t>
            </a:r>
            <a:r>
              <a:rPr lang="sk-SK" dirty="0" err="1" smtClean="0"/>
              <a:t>Locri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opevnenie – obdĺžnikové – 3 z rohov sú umiestnené na vrcholkoch kopcov (</a:t>
            </a:r>
            <a:r>
              <a:rPr lang="sk-SK" dirty="0" err="1" smtClean="0"/>
              <a:t>Mannella</a:t>
            </a:r>
            <a:r>
              <a:rPr lang="sk-SK" dirty="0" smtClean="0"/>
              <a:t>, </a:t>
            </a:r>
            <a:r>
              <a:rPr lang="sk-SK" dirty="0" err="1" smtClean="0"/>
              <a:t>Abbadessa</a:t>
            </a:r>
            <a:r>
              <a:rPr lang="sk-SK" dirty="0" smtClean="0"/>
              <a:t>, </a:t>
            </a:r>
            <a:r>
              <a:rPr lang="sk-SK" dirty="0" err="1" smtClean="0"/>
              <a:t>Castellace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cesta mesto rozdeľuje na 2 časti – na strane bližšie k svahu – verejné budovy, v údolí – obydlia</a:t>
            </a:r>
          </a:p>
        </p:txBody>
      </p:sp>
      <p:pic>
        <p:nvPicPr>
          <p:cNvPr id="6146" name="Picture 2" descr="Le principali città in Magna Grecia ed in Sicilia"/>
          <p:cNvPicPr>
            <a:picLocks noChangeAspect="1" noChangeArrowheads="1"/>
          </p:cNvPicPr>
          <p:nvPr/>
        </p:nvPicPr>
        <p:blipFill>
          <a:blip r:embed="rId2"/>
          <a:srcRect l="2731" r="4228"/>
          <a:stretch>
            <a:fillRect/>
          </a:stretch>
        </p:blipFill>
        <p:spPr bwMode="auto">
          <a:xfrm>
            <a:off x="4680554" y="928670"/>
            <a:ext cx="4463446" cy="5072098"/>
          </a:xfrm>
          <a:prstGeom prst="rect">
            <a:avLst/>
          </a:prstGeom>
          <a:noFill/>
        </p:spPr>
      </p:pic>
      <p:pic>
        <p:nvPicPr>
          <p:cNvPr id="6148" name="Picture 4" descr="http://www.locriantica.it/images/sito/mu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786190"/>
            <a:ext cx="3343298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005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Marasa</a:t>
            </a:r>
            <a:endParaRPr lang="sk-SK" b="1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posvätný okrsok: Afrodita, Zeus, </a:t>
            </a:r>
            <a:r>
              <a:rPr lang="sk-SK" dirty="0" err="1" smtClean="0"/>
              <a:t>Dioskúrovia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blízko chrám – základy + jeden stĺp</a:t>
            </a:r>
          </a:p>
          <a:p>
            <a:pPr>
              <a:buFontTx/>
              <a:buChar char="-"/>
            </a:pPr>
            <a:r>
              <a:rPr lang="sk-SK" dirty="0" smtClean="0"/>
              <a:t> niekoľko fáz:</a:t>
            </a:r>
          </a:p>
          <a:p>
            <a:r>
              <a:rPr lang="sk-SK" dirty="0" smtClean="0"/>
              <a:t>1. obdĺžniková </a:t>
            </a:r>
            <a:r>
              <a:rPr lang="sk-SK" dirty="0" err="1" smtClean="0"/>
              <a:t>cella</a:t>
            </a:r>
            <a:r>
              <a:rPr lang="sk-SK" dirty="0" smtClean="0"/>
              <a:t> – </a:t>
            </a:r>
            <a:r>
              <a:rPr lang="sk-SK" dirty="0" err="1" smtClean="0"/>
              <a:t>kon</a:t>
            </a:r>
            <a:r>
              <a:rPr lang="sk-SK" dirty="0" smtClean="0"/>
              <a:t>. 7. stor. BC</a:t>
            </a:r>
          </a:p>
          <a:p>
            <a:r>
              <a:rPr lang="sk-SK" dirty="0" smtClean="0"/>
              <a:t>2. pol. 6. stor. – pridané stĺporadie</a:t>
            </a:r>
          </a:p>
          <a:p>
            <a:r>
              <a:rPr lang="sk-SK" dirty="0" smtClean="0"/>
              <a:t>3. 480 BC – lokálne zničenie + </a:t>
            </a:r>
            <a:r>
              <a:rPr lang="sk-SK" dirty="0" err="1" smtClean="0"/>
              <a:t>znovupostavenie</a:t>
            </a:r>
            <a:r>
              <a:rPr lang="sk-SK" dirty="0" smtClean="0"/>
              <a:t>, opačná orientácia, </a:t>
            </a:r>
            <a:r>
              <a:rPr lang="sk-SK" dirty="0" err="1" smtClean="0"/>
              <a:t>jónsky</a:t>
            </a:r>
            <a:r>
              <a:rPr lang="sk-SK" dirty="0" smtClean="0"/>
              <a:t>, 7x17 stĺpov</a:t>
            </a:r>
          </a:p>
          <a:p>
            <a:r>
              <a:rPr lang="sk-SK" dirty="0" smtClean="0"/>
              <a:t>4. </a:t>
            </a:r>
            <a:r>
              <a:rPr lang="sk-SK" dirty="0" err="1" smtClean="0"/>
              <a:t>kon</a:t>
            </a:r>
            <a:r>
              <a:rPr lang="sk-SK" dirty="0" smtClean="0"/>
              <a:t>. 5. stor. BC – pridané </a:t>
            </a:r>
            <a:r>
              <a:rPr lang="sk-SK" dirty="0" err="1" smtClean="0"/>
              <a:t>akrotériá</a:t>
            </a:r>
            <a:r>
              <a:rPr lang="sk-SK" dirty="0" smtClean="0"/>
              <a:t> – mramorové</a:t>
            </a:r>
          </a:p>
          <a:p>
            <a:pPr>
              <a:buFontTx/>
              <a:buChar char="-"/>
            </a:pPr>
            <a:r>
              <a:rPr lang="sk-SK" dirty="0" smtClean="0"/>
              <a:t> na západe – oltár</a:t>
            </a:r>
            <a:endParaRPr lang="cs-CZ" dirty="0"/>
          </a:p>
        </p:txBody>
      </p:sp>
      <p:pic>
        <p:nvPicPr>
          <p:cNvPr id="68610" name="Picture 2" descr="http://www.locriantica.it/images/foto/marasa/tempio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714752"/>
            <a:ext cx="4190997" cy="3143248"/>
          </a:xfrm>
          <a:prstGeom prst="rect">
            <a:avLst/>
          </a:prstGeom>
          <a:noFill/>
        </p:spPr>
      </p:pic>
      <p:pic>
        <p:nvPicPr>
          <p:cNvPr id="68616" name="Picture 8" descr="http://www.locriantica.it/images/foto/marasa/bothros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14728"/>
            <a:ext cx="4191029" cy="3143272"/>
          </a:xfrm>
          <a:prstGeom prst="rect">
            <a:avLst/>
          </a:prstGeom>
          <a:noFill/>
        </p:spPr>
      </p:pic>
      <p:pic>
        <p:nvPicPr>
          <p:cNvPr id="68618" name="Picture 10" descr="https://upload.wikimedia.org/wikipedia/commons/7/71/Ionic_temple_loc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273" y="500042"/>
            <a:ext cx="4676727" cy="2599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italynordsud.altervista.org/Pagine/Foto%20pagine/Locri-I-Dioscuri-Tempio-di-Contrada-Mar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52"/>
            <a:ext cx="6715172" cy="3224572"/>
          </a:xfrm>
          <a:prstGeom prst="rect">
            <a:avLst/>
          </a:prstGeom>
          <a:noFill/>
        </p:spPr>
      </p:pic>
      <p:pic>
        <p:nvPicPr>
          <p:cNvPr id="69634" name="Picture 2" descr="https://c1.staticflickr.com/5/4137/4758428083_3d766aa5d2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714752"/>
            <a:ext cx="4214842" cy="2720714"/>
          </a:xfrm>
          <a:prstGeom prst="rect">
            <a:avLst/>
          </a:prstGeom>
          <a:noFill/>
        </p:spPr>
      </p:pic>
      <p:pic>
        <p:nvPicPr>
          <p:cNvPr id="69636" name="Picture 4" descr="https://upload.wikimedia.org/wikipedia/commons/a/a0/Ludovisi_throne_Altemps_Inv8570_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714752"/>
            <a:ext cx="2207455" cy="2714644"/>
          </a:xfrm>
          <a:prstGeom prst="rect">
            <a:avLst/>
          </a:prstGeom>
          <a:noFill/>
        </p:spPr>
      </p:pic>
      <p:pic>
        <p:nvPicPr>
          <p:cNvPr id="69638" name="Picture 6" descr="http://ancientrome.ru/art/artwork/sculp/gr/relief/rel0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714752"/>
            <a:ext cx="2232365" cy="271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Okrsok </a:t>
            </a:r>
            <a:r>
              <a:rPr lang="sk-SK" b="1" dirty="0" err="1" smtClean="0"/>
              <a:t>Persefoné</a:t>
            </a:r>
            <a:r>
              <a:rPr lang="sk-SK" b="1" dirty="0" smtClean="0"/>
              <a:t> 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používaný 7. – 3. stor. BC</a:t>
            </a:r>
          </a:p>
          <a:p>
            <a:pPr>
              <a:buFontTx/>
              <a:buChar char="-"/>
            </a:pPr>
            <a:r>
              <a:rPr lang="sk-SK" dirty="0" smtClean="0"/>
              <a:t> pod kopcom </a:t>
            </a:r>
            <a:r>
              <a:rPr lang="sk-SK" dirty="0" err="1" smtClean="0"/>
              <a:t>Mannella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popisuje napr. </a:t>
            </a:r>
            <a:r>
              <a:rPr lang="sk-SK" dirty="0" err="1" smtClean="0"/>
              <a:t>Livius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pieskovec</a:t>
            </a:r>
          </a:p>
          <a:p>
            <a:pPr>
              <a:buFontTx/>
              <a:buChar char="-"/>
            </a:pPr>
            <a:r>
              <a:rPr lang="sk-SK" dirty="0" smtClean="0"/>
              <a:t> obdĺžniková budova a </a:t>
            </a:r>
            <a:r>
              <a:rPr lang="sk-SK" dirty="0" err="1" smtClean="0"/>
              <a:t>bothros</a:t>
            </a:r>
            <a:r>
              <a:rPr lang="sk-SK" dirty="0" smtClean="0"/>
              <a:t> (terakotové dosky, votívne predmety)</a:t>
            </a:r>
          </a:p>
          <a:p>
            <a:pPr>
              <a:buFontTx/>
              <a:buChar char="-"/>
            </a:pPr>
            <a:r>
              <a:rPr lang="sk-SK" dirty="0" smtClean="0"/>
              <a:t> terakotové doštičky: </a:t>
            </a:r>
            <a:r>
              <a:rPr lang="sk-SK" dirty="0" err="1" smtClean="0"/>
              <a:t>Persefoné</a:t>
            </a:r>
            <a:r>
              <a:rPr lang="sk-SK" dirty="0" smtClean="0"/>
              <a:t>, Afrodita, neznáme kultové aktivity</a:t>
            </a:r>
          </a:p>
        </p:txBody>
      </p:sp>
      <p:pic>
        <p:nvPicPr>
          <p:cNvPr id="67586" name="Picture 2" descr="https://upload.wikimedia.org/wikipedia/commons/c/cd/Locri_Pinax_Of_Persephone_And_Ha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2663884" cy="3214710"/>
          </a:xfrm>
          <a:prstGeom prst="rect">
            <a:avLst/>
          </a:prstGeom>
          <a:noFill/>
        </p:spPr>
      </p:pic>
      <p:pic>
        <p:nvPicPr>
          <p:cNvPr id="67588" name="Picture 4" descr="http://41.media.tumblr.com/242eabea2cb209e3396420fcc407058e/tumblr_nj3rs8dEoT1u89b5go1_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000372"/>
            <a:ext cx="2957533" cy="3214710"/>
          </a:xfrm>
          <a:prstGeom prst="rect">
            <a:avLst/>
          </a:prstGeom>
          <a:noFill/>
        </p:spPr>
      </p:pic>
      <p:pic>
        <p:nvPicPr>
          <p:cNvPr id="67590" name="Picture 6" descr="https://s-media-cache-ak0.pinimg.com/236x/96/1b/f4/961bf449c4eb0cfa594cce724c0735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000372"/>
            <a:ext cx="2758806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farm8.static.flickr.com/7373/12836647143_cde57ca11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149822" cy="2971273"/>
          </a:xfrm>
          <a:prstGeom prst="rect">
            <a:avLst/>
          </a:prstGeom>
          <a:noFill/>
        </p:spPr>
      </p:pic>
      <p:pic>
        <p:nvPicPr>
          <p:cNvPr id="71684" name="Picture 4" descr="https://s-media-cache-ak0.pinimg.com/736x/a7/67/50/a767503a5343ee0273bb9b3bd8dc43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2138" y="3714752"/>
            <a:ext cx="2901862" cy="3143248"/>
          </a:xfrm>
          <a:prstGeom prst="rect">
            <a:avLst/>
          </a:prstGeom>
          <a:noFill/>
        </p:spPr>
      </p:pic>
      <p:pic>
        <p:nvPicPr>
          <p:cNvPr id="71686" name="Picture 6" descr="https://s-media-cache-ak0.pinimg.com/736x/9c/10/60/9c10609a996b014545f20634b6fa8b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3182159" cy="3143248"/>
          </a:xfrm>
          <a:prstGeom prst="rect">
            <a:avLst/>
          </a:prstGeom>
          <a:noFill/>
        </p:spPr>
      </p:pic>
      <p:pic>
        <p:nvPicPr>
          <p:cNvPr id="71688" name="Picture 8" descr="https://c2.staticflickr.com/6/5559/15077199702_8ca5b0b513_b.jpg"/>
          <p:cNvPicPr>
            <a:picLocks noChangeAspect="1" noChangeArrowheads="1"/>
          </p:cNvPicPr>
          <p:nvPr/>
        </p:nvPicPr>
        <p:blipFill>
          <a:blip r:embed="rId5"/>
          <a:srcRect l="5479" t="3761" r="4110" b="4102"/>
          <a:stretch>
            <a:fillRect/>
          </a:stretch>
        </p:blipFill>
        <p:spPr bwMode="auto">
          <a:xfrm>
            <a:off x="357158" y="214290"/>
            <a:ext cx="3929090" cy="2917052"/>
          </a:xfrm>
          <a:prstGeom prst="rect">
            <a:avLst/>
          </a:prstGeom>
          <a:noFill/>
        </p:spPr>
      </p:pic>
      <p:pic>
        <p:nvPicPr>
          <p:cNvPr id="71690" name="Picture 10" descr="https://s-media-cache-ak0.pinimg.com/236x/31/02/57/3102577036d5e21cb4d77da92e72fcf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1" y="3714753"/>
            <a:ext cx="2523151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e 6: The Birth of Aphrodite. Pinax type 10/3. (Photo by the author; printed with permission.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3521676" cy="3000396"/>
          </a:xfrm>
          <a:prstGeom prst="rect">
            <a:avLst/>
          </a:prstGeom>
          <a:noFill/>
        </p:spPr>
      </p:pic>
      <p:pic>
        <p:nvPicPr>
          <p:cNvPr id="70660" name="Picture 4" descr="Figure 7: Aphrodite offering a blossom to Hermes. Pinax type 10/1. (Photo by the author; printed with permission.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6355" y="142852"/>
            <a:ext cx="3944965" cy="3000396"/>
          </a:xfrm>
          <a:prstGeom prst="rect">
            <a:avLst/>
          </a:prstGeom>
          <a:noFill/>
        </p:spPr>
      </p:pic>
      <p:pic>
        <p:nvPicPr>
          <p:cNvPr id="70662" name="Picture 6" descr="Figure 8: Aphrodite and Hermes as Cult Statues. Pinax type 3/6. (Photo by the author; printed with permission.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982" y="3571876"/>
            <a:ext cx="3162018" cy="3286124"/>
          </a:xfrm>
          <a:prstGeom prst="rect">
            <a:avLst/>
          </a:prstGeom>
          <a:noFill/>
        </p:spPr>
      </p:pic>
      <p:pic>
        <p:nvPicPr>
          <p:cNvPr id="70664" name="Picture 8" descr="Figure 9: Temple of Aphrodite (?). Pinax type 3/5. (Photo by the author; printed with permission.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357562"/>
            <a:ext cx="2513493" cy="3143248"/>
          </a:xfrm>
          <a:prstGeom prst="rect">
            <a:avLst/>
          </a:prstGeom>
          <a:noFill/>
        </p:spPr>
      </p:pic>
      <p:pic>
        <p:nvPicPr>
          <p:cNvPr id="70666" name="Picture 10" descr="Figure 10: Aphrodite and Hermes in a chariot. Pinax type 10/2. (Photo by the author; printed with permission.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71876"/>
            <a:ext cx="3338492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1435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 </a:t>
            </a:r>
            <a:r>
              <a:rPr lang="sk-SK" u="sng" dirty="0" smtClean="0"/>
              <a:t>6. stor. BC </a:t>
            </a:r>
            <a:r>
              <a:rPr lang="sk-SK" dirty="0" smtClean="0"/>
              <a:t>– vojna - </a:t>
            </a:r>
            <a:r>
              <a:rPr lang="sk-SK" b="1" dirty="0" err="1" smtClean="0"/>
              <a:t>Krotonu</a:t>
            </a:r>
            <a:r>
              <a:rPr lang="sk-SK" dirty="0" smtClean="0"/>
              <a:t> (so </a:t>
            </a:r>
            <a:r>
              <a:rPr lang="sk-SK" dirty="0" err="1" smtClean="0"/>
              <a:t>Sibari</a:t>
            </a:r>
            <a:r>
              <a:rPr lang="sk-SK" dirty="0" smtClean="0"/>
              <a:t>) a </a:t>
            </a:r>
            <a:r>
              <a:rPr lang="sk-SK" b="1" dirty="0" err="1" smtClean="0"/>
              <a:t>Locri</a:t>
            </a:r>
            <a:r>
              <a:rPr lang="sk-SK" dirty="0" smtClean="0"/>
              <a:t> (koalícia so </a:t>
            </a:r>
            <a:r>
              <a:rPr lang="sk-SK" dirty="0" err="1" smtClean="0"/>
              <a:t>Siris</a:t>
            </a:r>
            <a:r>
              <a:rPr lang="sk-SK" dirty="0" smtClean="0"/>
              <a:t> a </a:t>
            </a:r>
            <a:r>
              <a:rPr lang="sk-SK" dirty="0" err="1" smtClean="0"/>
              <a:t>Metaponto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u="sng" dirty="0" smtClean="0"/>
              <a:t>5. stor. BC </a:t>
            </a:r>
            <a:r>
              <a:rPr lang="sk-SK" dirty="0" smtClean="0"/>
              <a:t>– prichádzajú </a:t>
            </a:r>
            <a:r>
              <a:rPr lang="sk-SK" b="1" dirty="0" err="1" smtClean="0"/>
              <a:t>Lukánci</a:t>
            </a:r>
            <a:r>
              <a:rPr lang="sk-SK" dirty="0" smtClean="0"/>
              <a:t> – proti nim koalícia Grékov – </a:t>
            </a:r>
            <a:r>
              <a:rPr lang="sk-SK" i="1" dirty="0" smtClean="0"/>
              <a:t>Lega </a:t>
            </a:r>
            <a:r>
              <a:rPr lang="sk-SK" i="1" dirty="0" err="1" smtClean="0"/>
              <a:t>Italiota</a:t>
            </a:r>
            <a:r>
              <a:rPr lang="sk-SK" i="1" dirty="0" smtClean="0"/>
              <a:t> </a:t>
            </a:r>
            <a:r>
              <a:rPr lang="sk-SK" dirty="0" smtClean="0"/>
              <a:t>– neskôr sa pridal aj </a:t>
            </a:r>
            <a:r>
              <a:rPr lang="sk-SK" dirty="0" err="1" smtClean="0"/>
              <a:t>Tarent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444 BC – založenie </a:t>
            </a:r>
            <a:r>
              <a:rPr lang="sk-SK" dirty="0" err="1" smtClean="0"/>
              <a:t>Thuri</a:t>
            </a:r>
            <a:r>
              <a:rPr lang="sk-SK" dirty="0" smtClean="0"/>
              <a:t> – </a:t>
            </a:r>
            <a:r>
              <a:rPr lang="sk-SK" dirty="0" err="1" smtClean="0"/>
              <a:t>Athénčania</a:t>
            </a:r>
            <a:r>
              <a:rPr lang="sk-SK" dirty="0" smtClean="0"/>
              <a:t> (poslal </a:t>
            </a:r>
            <a:r>
              <a:rPr lang="sk-SK" dirty="0" err="1" smtClean="0"/>
              <a:t>Pericles</a:t>
            </a:r>
            <a:r>
              <a:rPr lang="sk-SK" dirty="0" smtClean="0"/>
              <a:t>) – problémy</a:t>
            </a:r>
          </a:p>
          <a:p>
            <a:pPr>
              <a:buFontTx/>
              <a:buChar char="-"/>
            </a:pPr>
            <a:r>
              <a:rPr lang="sk-SK" b="1" dirty="0" smtClean="0"/>
              <a:t> vojna medzi </a:t>
            </a:r>
            <a:r>
              <a:rPr lang="sk-SK" b="1" dirty="0" err="1" smtClean="0"/>
              <a:t>Thuri</a:t>
            </a:r>
            <a:r>
              <a:rPr lang="sk-SK" b="1" dirty="0" smtClean="0"/>
              <a:t> a </a:t>
            </a:r>
            <a:r>
              <a:rPr lang="sk-SK" b="1" dirty="0" err="1" smtClean="0"/>
              <a:t>Tarenťanmi</a:t>
            </a:r>
            <a:r>
              <a:rPr lang="sk-SK" b="1" dirty="0" smtClean="0"/>
              <a:t> </a:t>
            </a:r>
            <a:r>
              <a:rPr lang="sk-SK" dirty="0" smtClean="0"/>
              <a:t>– chceli ovládnuť úrodné územie okolo </a:t>
            </a:r>
            <a:r>
              <a:rPr lang="sk-SK" dirty="0" err="1" smtClean="0"/>
              <a:t>Siris</a:t>
            </a:r>
            <a:r>
              <a:rPr lang="sk-SK" dirty="0" smtClean="0"/>
              <a:t> – 10 rokov – založenie </a:t>
            </a:r>
            <a:r>
              <a:rPr lang="sk-SK" dirty="0" err="1" smtClean="0"/>
              <a:t>Heraclee</a:t>
            </a:r>
            <a:r>
              <a:rPr lang="sk-SK" dirty="0" smtClean="0"/>
              <a:t> (</a:t>
            </a:r>
            <a:r>
              <a:rPr lang="sk-SK" dirty="0" err="1" smtClean="0"/>
              <a:t>Tarent</a:t>
            </a:r>
            <a:r>
              <a:rPr lang="sk-SK" dirty="0" smtClean="0"/>
              <a:t> – politická prevaha)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b="1" dirty="0" err="1" smtClean="0"/>
              <a:t>Heraclea</a:t>
            </a:r>
            <a:r>
              <a:rPr lang="sk-SK" dirty="0" smtClean="0"/>
              <a:t> – sídlo Lega </a:t>
            </a:r>
            <a:r>
              <a:rPr lang="sk-SK" dirty="0" err="1" smtClean="0"/>
              <a:t>Italiota</a:t>
            </a:r>
            <a:r>
              <a:rPr lang="sk-SK" dirty="0" smtClean="0"/>
              <a:t> – až do momentu príchodu Alexandra </a:t>
            </a:r>
            <a:r>
              <a:rPr lang="sk-SK" dirty="0" err="1" smtClean="0"/>
              <a:t>Molosso</a:t>
            </a:r>
            <a:r>
              <a:rPr lang="sk-SK" dirty="0" smtClean="0"/>
              <a:t> do </a:t>
            </a:r>
            <a:r>
              <a:rPr lang="sk-SK" dirty="0" err="1" smtClean="0"/>
              <a:t>Tarentu</a:t>
            </a:r>
            <a:r>
              <a:rPr lang="sk-SK" dirty="0" smtClean="0"/>
              <a:t> (umiestnenie jeho tábora je neznáme)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356 BC – vzbura medzi </a:t>
            </a:r>
            <a:r>
              <a:rPr lang="sk-SK" dirty="0" err="1" smtClean="0"/>
              <a:t>Lukáncami</a:t>
            </a:r>
            <a:r>
              <a:rPr lang="sk-SK" dirty="0" smtClean="0"/>
              <a:t> – viedlo k </a:t>
            </a:r>
            <a:r>
              <a:rPr lang="sk-SK" b="1" dirty="0" smtClean="0"/>
              <a:t>založeniu konfederácie </a:t>
            </a:r>
            <a:r>
              <a:rPr lang="sk-SK" b="1" dirty="0" err="1" smtClean="0"/>
              <a:t>Bruttiov</a:t>
            </a:r>
            <a:r>
              <a:rPr lang="sk-SK" b="1" dirty="0" smtClean="0"/>
              <a:t> </a:t>
            </a:r>
            <a:r>
              <a:rPr lang="sk-SK" dirty="0" smtClean="0"/>
              <a:t>- hl. mestom </a:t>
            </a:r>
            <a:r>
              <a:rPr lang="sk-SK" dirty="0" err="1" smtClean="0"/>
              <a:t>Consenza</a:t>
            </a:r>
            <a:r>
              <a:rPr lang="sk-SK" dirty="0" smtClean="0"/>
              <a:t> – územie – </a:t>
            </a:r>
            <a:r>
              <a:rPr lang="sk-SK" dirty="0" err="1" smtClean="0"/>
              <a:t>Bruttium</a:t>
            </a:r>
            <a:endParaRPr lang="sk-SK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291 BC – Rimania zakladajú kolóniu s veľkým počtom obyvateľov – </a:t>
            </a:r>
            <a:r>
              <a:rPr lang="sk-SK" b="1" dirty="0" err="1" smtClean="0"/>
              <a:t>Venosa</a:t>
            </a:r>
            <a:r>
              <a:rPr lang="sk-SK" dirty="0" smtClean="0"/>
              <a:t> – jedna  z najstarších v južnom Taliansku</a:t>
            </a:r>
          </a:p>
        </p:txBody>
      </p:sp>
      <p:pic>
        <p:nvPicPr>
          <p:cNvPr id="3" name="Picture 2" descr="https://upload.wikimedia.org/wikipedia/commons/d/d0/Shepherd-c-030-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t="21027" r="28694" b="21780"/>
          <a:stretch/>
        </p:blipFill>
        <p:spPr bwMode="auto">
          <a:xfrm>
            <a:off x="5176238" y="714356"/>
            <a:ext cx="3967762" cy="53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215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Divadlo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2. pol. 4. stor. BC – niekoľkokrát opravované </a:t>
            </a:r>
          </a:p>
          <a:p>
            <a:pPr>
              <a:buFontTx/>
              <a:buChar char="-"/>
            </a:pPr>
            <a:r>
              <a:rPr lang="sk-SK" dirty="0" smtClean="0"/>
              <a:t> orchestra, </a:t>
            </a:r>
            <a:r>
              <a:rPr lang="sk-SK" dirty="0" err="1" smtClean="0"/>
              <a:t>sceana</a:t>
            </a:r>
            <a:r>
              <a:rPr lang="sk-SK" dirty="0" smtClean="0"/>
              <a:t>, </a:t>
            </a:r>
            <a:r>
              <a:rPr lang="sk-SK" dirty="0" err="1" smtClean="0"/>
              <a:t>cavea</a:t>
            </a:r>
            <a:r>
              <a:rPr lang="sk-SK" dirty="0" smtClean="0"/>
              <a:t> (5 </a:t>
            </a:r>
            <a:r>
              <a:rPr lang="sk-SK" dirty="0" err="1" smtClean="0"/>
              <a:t>sektrorov</a:t>
            </a:r>
            <a:r>
              <a:rPr lang="sk-SK" dirty="0" smtClean="0"/>
              <a:t>, 4 schodiská)</a:t>
            </a:r>
          </a:p>
          <a:p>
            <a:pPr>
              <a:buFontTx/>
              <a:buChar char="-"/>
            </a:pPr>
            <a:r>
              <a:rPr lang="sk-SK" dirty="0" smtClean="0"/>
              <a:t> pieskovec</a:t>
            </a:r>
          </a:p>
          <a:p>
            <a:r>
              <a:rPr lang="sk-SK" dirty="0" smtClean="0"/>
              <a:t> </a:t>
            </a:r>
            <a:endParaRPr lang="cs-CZ" dirty="0"/>
          </a:p>
        </p:txBody>
      </p:sp>
      <p:pic>
        <p:nvPicPr>
          <p:cNvPr id="66562" name="Picture 2" descr="http://www.signaromanorum.org/jpg/TEA_Locri.jpg"/>
          <p:cNvPicPr>
            <a:picLocks noChangeAspect="1" noChangeArrowheads="1"/>
          </p:cNvPicPr>
          <p:nvPr/>
        </p:nvPicPr>
        <p:blipFill>
          <a:blip r:embed="rId2"/>
          <a:srcRect t="8315"/>
          <a:stretch>
            <a:fillRect/>
          </a:stretch>
        </p:blipFill>
        <p:spPr bwMode="auto">
          <a:xfrm>
            <a:off x="857224" y="1643050"/>
            <a:ext cx="7268195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Ďalšie chrámy a svätyne:</a:t>
            </a:r>
          </a:p>
          <a:p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Chrám domu </a:t>
            </a:r>
            <a:r>
              <a:rPr lang="sk-SK" dirty="0" err="1" smtClean="0"/>
              <a:t>Marafioti</a:t>
            </a:r>
            <a:r>
              <a:rPr lang="sk-SK" dirty="0" smtClean="0"/>
              <a:t> (</a:t>
            </a:r>
            <a:r>
              <a:rPr lang="sk-SK" dirty="0" err="1" smtClean="0"/>
              <a:t>Diov</a:t>
            </a:r>
            <a:r>
              <a:rPr lang="sk-SK" dirty="0" smtClean="0"/>
              <a:t>)</a:t>
            </a:r>
          </a:p>
          <a:p>
            <a:pPr marL="342900" indent="-342900">
              <a:buAutoNum type="arabicPeriod"/>
            </a:pPr>
            <a:r>
              <a:rPr lang="sk-SK" dirty="0" smtClean="0"/>
              <a:t>Svätyňa Dia </a:t>
            </a:r>
            <a:r>
              <a:rPr lang="sk-SK" dirty="0" err="1" smtClean="0"/>
              <a:t>Olymského</a:t>
            </a:r>
            <a:r>
              <a:rPr lang="sk-SK" dirty="0" smtClean="0"/>
              <a:t> – bronzové tabuľky</a:t>
            </a:r>
          </a:p>
          <a:p>
            <a:pPr marL="342900" indent="-342900">
              <a:buAutoNum type="arabicPeriod"/>
            </a:pPr>
            <a:r>
              <a:rPr lang="sk-SK" dirty="0" smtClean="0"/>
              <a:t>Svätyňa nýmf</a:t>
            </a:r>
          </a:p>
          <a:p>
            <a:pPr marL="342900" indent="-342900">
              <a:buAutoNum type="arabicPeriod"/>
            </a:pPr>
            <a:r>
              <a:rPr lang="sk-SK" dirty="0" smtClean="0"/>
              <a:t>Svätyňa Dia </a:t>
            </a:r>
            <a:r>
              <a:rPr lang="sk-SK" dirty="0" err="1" smtClean="0"/>
              <a:t>Seattante</a:t>
            </a:r>
            <a:r>
              <a:rPr lang="sk-SK" dirty="0" smtClean="0"/>
              <a:t> (Vrhajúci šípy)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locriantica.it/images/cartine/cartina_Villae_romane_i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42852"/>
            <a:ext cx="4214810" cy="31611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47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LA VILLA DI PALAZZI DI CASIGNANA</a:t>
            </a:r>
            <a:endParaRPr lang="sk-SK" b="1" dirty="0" smtClean="0"/>
          </a:p>
          <a:p>
            <a:r>
              <a:rPr lang="cs-CZ" b="1" dirty="0" smtClean="0"/>
              <a:t>LA VILLA DEL NANIGLIO</a:t>
            </a:r>
            <a:endParaRPr lang="cs-CZ" dirty="0"/>
          </a:p>
        </p:txBody>
      </p:sp>
      <p:pic>
        <p:nvPicPr>
          <p:cNvPr id="73732" name="Picture 4" descr="Villa Romana Di Palazzi Di Casignana - Mosaico Delle Quattro Stagioni (Particolare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3755859" cy="2500330"/>
          </a:xfrm>
          <a:prstGeom prst="rect">
            <a:avLst/>
          </a:prstGeom>
          <a:noFill/>
        </p:spPr>
      </p:pic>
      <p:pic>
        <p:nvPicPr>
          <p:cNvPr id="73734" name="Picture 6" descr="Villa Romana Di Palazzi Di Casignana - Calidarium, Pavimento Con Mosaico A Motivi Geometric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3786190"/>
            <a:ext cx="3755859" cy="2500330"/>
          </a:xfrm>
          <a:prstGeom prst="rect">
            <a:avLst/>
          </a:prstGeom>
          <a:noFill/>
        </p:spPr>
      </p:pic>
      <p:pic>
        <p:nvPicPr>
          <p:cNvPr id="73736" name="Picture 8" descr="Villa Romana Di Palazzi Di Casignana - Calidarium, Vasca Semicircol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9" y="3786190"/>
            <a:ext cx="3863169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Centocamere</a:t>
            </a:r>
            <a:endParaRPr lang="sk-SK" b="1" dirty="0" smtClean="0"/>
          </a:p>
          <a:p>
            <a:r>
              <a:rPr lang="sk-SK" dirty="0" smtClean="0"/>
              <a:t>- obytná štvrť</a:t>
            </a:r>
          </a:p>
          <a:p>
            <a:pPr>
              <a:buFontTx/>
              <a:buChar char="-"/>
            </a:pPr>
            <a:r>
              <a:rPr lang="sk-SK" dirty="0" smtClean="0"/>
              <a:t> svätyňa Afrodity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stoa</a:t>
            </a:r>
            <a:r>
              <a:rPr lang="sk-SK" dirty="0" smtClean="0"/>
              <a:t> v tvare U otvorená k moru, </a:t>
            </a:r>
            <a:r>
              <a:rPr lang="sk-SK" dirty="0" err="1" smtClean="0"/>
              <a:t>kon</a:t>
            </a:r>
            <a:r>
              <a:rPr lang="sk-SK" dirty="0" smtClean="0"/>
              <a:t>. 7. stor. BC, zachované len základy, zväčšenie v 6. stor. BC</a:t>
            </a:r>
          </a:p>
          <a:p>
            <a:pPr>
              <a:buFontTx/>
              <a:buChar char="-"/>
            </a:pPr>
            <a:r>
              <a:rPr lang="sk-SK" dirty="0" smtClean="0"/>
              <a:t> 371 votívnych predmetov (medzi nimi aj vázy dedikované Afrodite), zvyšky obetných zvierat</a:t>
            </a:r>
          </a:p>
          <a:p>
            <a:pPr>
              <a:buFontTx/>
              <a:buChar char="-"/>
            </a:pPr>
            <a:r>
              <a:rPr lang="sk-SK" dirty="0" smtClean="0"/>
              <a:t> nad stou ochranný múr ako ochrane pred zosúvaním svahu, archaické obdobie, múr začlenený do opevnenia, brána</a:t>
            </a:r>
          </a:p>
        </p:txBody>
      </p:sp>
      <p:pic>
        <p:nvPicPr>
          <p:cNvPr id="5122" name="Picture 2" descr="http://www.archeocalabria.beniculturali.it/archeovirtualtour/calabriaweb/images/locri/best/01_Centocamere_PiantaC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0000" y="2357430"/>
            <a:ext cx="5158291" cy="4071966"/>
          </a:xfrm>
          <a:prstGeom prst="rect">
            <a:avLst/>
          </a:prstGeom>
          <a:noFill/>
        </p:spPr>
      </p:pic>
      <p:pic>
        <p:nvPicPr>
          <p:cNvPr id="5124" name="Picture 4" descr="Arula con Nike, da Centocamere (metà V sec. a.C.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357430"/>
            <a:ext cx="3643338" cy="408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4. – 3. stor. BC – štvrť remeselníkov – pece na vypaľovanie keramiky</a:t>
            </a:r>
          </a:p>
          <a:p>
            <a:pPr>
              <a:buFontTx/>
              <a:buChar char="-"/>
            </a:pPr>
            <a:r>
              <a:rPr lang="sk-SK" dirty="0" smtClean="0"/>
              <a:t> obytná štvrť – </a:t>
            </a:r>
            <a:r>
              <a:rPr lang="sk-SK" dirty="0" err="1" smtClean="0"/>
              <a:t>insuly</a:t>
            </a:r>
            <a:r>
              <a:rPr lang="sk-SK" dirty="0" smtClean="0"/>
              <a:t> – nepravidelné rozmery a tvary, veľmi jednoduchý pôdorys – vstup + dve malé miestnosti, podmurovky, tehly alebo kameň</a:t>
            </a:r>
          </a:p>
          <a:p>
            <a:pPr>
              <a:buFontTx/>
              <a:buChar char="-"/>
            </a:pPr>
            <a:r>
              <a:rPr lang="sk-SK" dirty="0" smtClean="0"/>
              <a:t> pece – konštrukcia omietnutá hlinou, vypálené</a:t>
            </a:r>
          </a:p>
          <a:p>
            <a:pPr>
              <a:buFontTx/>
              <a:buChar char="-"/>
            </a:pPr>
            <a:r>
              <a:rPr lang="sk-SK" dirty="0" smtClean="0"/>
              <a:t> našiel sa aj zložitejší dom – okolo širokého dvora</a:t>
            </a:r>
          </a:p>
          <a:p>
            <a:pPr>
              <a:buFontTx/>
              <a:buChar char="-"/>
            </a:pPr>
            <a:r>
              <a:rPr lang="sk-SK" dirty="0" smtClean="0"/>
              <a:t> pravidelná zástavba v </a:t>
            </a:r>
            <a:r>
              <a:rPr lang="sk-SK" dirty="0" err="1" smtClean="0"/>
              <a:t>Locri</a:t>
            </a:r>
            <a:r>
              <a:rPr lang="sk-SK" dirty="0" smtClean="0"/>
              <a:t> – až v pol. 4. stor.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3. stor. BC – štvrť opustená – ako následok vyľudňovania oblasti , na tomto mieste rímska nekropola</a:t>
            </a:r>
          </a:p>
          <a:p>
            <a:pPr>
              <a:buFontTx/>
              <a:buChar char="-"/>
            </a:pPr>
            <a:r>
              <a:rPr lang="sk-SK" dirty="0" smtClean="0"/>
              <a:t> zvyšky </a:t>
            </a:r>
            <a:r>
              <a:rPr lang="sk-SK" dirty="0" err="1" smtClean="0"/>
              <a:t>cloacy</a:t>
            </a:r>
            <a:r>
              <a:rPr lang="sk-SK" dirty="0" smtClean="0"/>
              <a:t> </a:t>
            </a:r>
            <a:r>
              <a:rPr lang="sk-SK" dirty="0" err="1" smtClean="0"/>
              <a:t>maximy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74754" name="Picture 2" descr="Centocame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643182"/>
            <a:ext cx="6286544" cy="3944260"/>
          </a:xfrm>
          <a:prstGeom prst="rect">
            <a:avLst/>
          </a:prstGeom>
          <a:noFill/>
        </p:spPr>
      </p:pic>
      <p:pic>
        <p:nvPicPr>
          <p:cNvPr id="74756" name="Picture 4" descr="Centocamere, isolati irregolari: canaletta di scolo delle acque piovane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928934"/>
            <a:ext cx="2518189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entocamere,  palnimetrie e ipotesi ricostruttive di due case della seconda metà del III sec. a.C. (elaborazione da Costamagna-Sabbione 199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0565" y="0"/>
            <a:ext cx="4413435" cy="4275083"/>
          </a:xfrm>
          <a:prstGeom prst="rect">
            <a:avLst/>
          </a:prstGeom>
          <a:noFill/>
        </p:spPr>
      </p:pic>
      <p:pic>
        <p:nvPicPr>
          <p:cNvPr id="75780" name="Picture 4" descr="Centocamere, la grande fornace ellenist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6580"/>
            <a:ext cx="5000628" cy="3141420"/>
          </a:xfrm>
          <a:prstGeom prst="rect">
            <a:avLst/>
          </a:prstGeom>
          <a:noFill/>
        </p:spPr>
      </p:pic>
      <p:pic>
        <p:nvPicPr>
          <p:cNvPr id="75782" name="Picture 6" descr="Frammento di grande matrice per figura di fanciulla con bocciolo di loto nella mano destra, da Centocamere (fine VI-inizi V sec. a.C.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42852"/>
            <a:ext cx="3143272" cy="3374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Vibo</a:t>
            </a:r>
            <a:r>
              <a:rPr lang="sk-SK" b="1" dirty="0" smtClean="0"/>
              <a:t> Valenta</a:t>
            </a:r>
          </a:p>
          <a:p>
            <a:pPr>
              <a:buFontTx/>
              <a:buChar char="-"/>
            </a:pPr>
            <a:r>
              <a:rPr lang="sk-SK" dirty="0" smtClean="0"/>
              <a:t> grécka kolónia – 2. pol. 7. stor. BC </a:t>
            </a:r>
          </a:p>
          <a:p>
            <a:pPr>
              <a:buFontTx/>
              <a:buChar char="-"/>
            </a:pPr>
            <a:r>
              <a:rPr lang="sk-SK" dirty="0" smtClean="0"/>
              <a:t> grécke meno – </a:t>
            </a:r>
            <a:r>
              <a:rPr lang="sk-SK" dirty="0" err="1" smtClean="0"/>
              <a:t>Hipponion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 rímskom období – meno </a:t>
            </a:r>
            <a:r>
              <a:rPr lang="sk-SK" dirty="0" err="1" smtClean="0"/>
              <a:t>romanizované</a:t>
            </a:r>
            <a:r>
              <a:rPr lang="sk-SK" dirty="0" smtClean="0"/>
              <a:t> – </a:t>
            </a:r>
            <a:r>
              <a:rPr lang="sk-SK" dirty="0" err="1" smtClean="0"/>
              <a:t>Vibo</a:t>
            </a:r>
            <a:r>
              <a:rPr lang="sk-SK" dirty="0" smtClean="0"/>
              <a:t> a neskôr pridané </a:t>
            </a:r>
            <a:r>
              <a:rPr lang="sk-SK" dirty="0" err="1" smtClean="0"/>
              <a:t>augurálne</a:t>
            </a:r>
            <a:r>
              <a:rPr lang="sk-SK" dirty="0" smtClean="0"/>
              <a:t> meno </a:t>
            </a:r>
            <a:r>
              <a:rPr lang="sk-SK" dirty="0" err="1" smtClean="0"/>
              <a:t>Valentia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viditeľné hlavne opevnenie (na cintoríne) – 4. stor. BC</a:t>
            </a:r>
          </a:p>
          <a:p>
            <a:pPr>
              <a:buFontTx/>
              <a:buChar char="-"/>
            </a:pPr>
            <a:r>
              <a:rPr lang="sk-SK" dirty="0" smtClean="0"/>
              <a:t> ďalšie: nekropola a archaicko-klasická svätyňa v </a:t>
            </a:r>
            <a:r>
              <a:rPr lang="sk-SK" dirty="0" err="1" smtClean="0"/>
              <a:t>Scribmia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thermy</a:t>
            </a:r>
            <a:r>
              <a:rPr lang="sk-SK" dirty="0" smtClean="0"/>
              <a:t> – portrét </a:t>
            </a:r>
            <a:r>
              <a:rPr lang="sk-SK" dirty="0" err="1" smtClean="0"/>
              <a:t>Agrippy</a:t>
            </a:r>
            <a:endParaRPr lang="cs-CZ" dirty="0" smtClean="0"/>
          </a:p>
        </p:txBody>
      </p:sp>
      <p:pic>
        <p:nvPicPr>
          <p:cNvPr id="76802" name="Picture 2" descr="https://s-media-cache-ak0.pinimg.com/736x/12/8c/17/128c17f41fe16107244d0f6734c646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357430"/>
            <a:ext cx="6096000" cy="4038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1481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Reggio</a:t>
            </a:r>
            <a:r>
              <a:rPr lang="sk-SK" b="1" dirty="0" smtClean="0"/>
              <a:t> </a:t>
            </a:r>
            <a:r>
              <a:rPr lang="sk-SK" b="1" dirty="0" err="1" smtClean="0"/>
              <a:t>di</a:t>
            </a:r>
            <a:r>
              <a:rPr lang="sk-SK" b="1" dirty="0" smtClean="0"/>
              <a:t> </a:t>
            </a:r>
            <a:r>
              <a:rPr lang="sk-SK" b="1" dirty="0" err="1" smtClean="0"/>
              <a:t>Calabria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grécke mesto založené spolu s mestami v antickej Kalábrii</a:t>
            </a:r>
          </a:p>
          <a:p>
            <a:pPr>
              <a:buFontTx/>
              <a:buChar char="-"/>
            </a:pPr>
            <a:r>
              <a:rPr lang="sk-SK" dirty="0" smtClean="0"/>
              <a:t> používané na komunikáciu a obchod v Stredozemnom mori, okolo 730 BC</a:t>
            </a:r>
          </a:p>
          <a:p>
            <a:pPr>
              <a:buFontTx/>
              <a:buChar char="-"/>
            </a:pPr>
            <a:r>
              <a:rPr lang="sk-SK" dirty="0" smtClean="0"/>
              <a:t> výstavba moderného mesta bráni (až na malé územia) výskumu starovekej zástavby</a:t>
            </a:r>
          </a:p>
          <a:p>
            <a:pPr>
              <a:buFontTx/>
              <a:buChar char="-"/>
            </a:pPr>
            <a:r>
              <a:rPr lang="sk-SK" dirty="0" smtClean="0"/>
              <a:t> len niekoľko stavieb:</a:t>
            </a:r>
          </a:p>
          <a:p>
            <a:pPr marL="342900" indent="-342900">
              <a:buAutoNum type="alphaLcParenR"/>
            </a:pPr>
            <a:r>
              <a:rPr lang="sk-SK" dirty="0" smtClean="0"/>
              <a:t>časť opevnenie – 4. stor. BC (mesto v tom období rekonštruované) – zrovnané so zemou Diogenom Starším v 387 BC</a:t>
            </a:r>
          </a:p>
          <a:p>
            <a:pPr marL="342900" indent="-342900">
              <a:buAutoNum type="alphaLcParenR"/>
            </a:pPr>
            <a:r>
              <a:rPr lang="sk-SK" dirty="0" smtClean="0"/>
              <a:t>kúpele</a:t>
            </a:r>
          </a:p>
          <a:p>
            <a:endParaRPr lang="sk-SK" dirty="0" smtClean="0"/>
          </a:p>
          <a:p>
            <a:r>
              <a:rPr lang="sk-SK" dirty="0" smtClean="0"/>
              <a:t>Múzeum:</a:t>
            </a:r>
          </a:p>
          <a:p>
            <a:endParaRPr lang="sk-SK" dirty="0" smtClean="0"/>
          </a:p>
          <a:p>
            <a:r>
              <a:rPr lang="sk-SK" b="1" dirty="0" smtClean="0"/>
              <a:t>Bronzy z </a:t>
            </a:r>
            <a:r>
              <a:rPr lang="sk-SK" b="1" dirty="0" err="1" smtClean="0"/>
              <a:t>Riace</a:t>
            </a:r>
            <a:endParaRPr lang="sk-SK" b="1" dirty="0" smtClean="0"/>
          </a:p>
          <a:p>
            <a:endParaRPr lang="sk-SK" dirty="0" smtClean="0"/>
          </a:p>
          <a:p>
            <a:pPr marL="342900" indent="-342900">
              <a:buAutoNum type="alphaLcParenR"/>
            </a:pPr>
            <a:r>
              <a:rPr lang="sk-SK" dirty="0" smtClean="0"/>
              <a:t>Socha A:  460/450 BC – </a:t>
            </a:r>
            <a:r>
              <a:rPr lang="sk-SK" dirty="0" err="1" smtClean="0"/>
              <a:t>Myrón</a:t>
            </a:r>
            <a:r>
              <a:rPr lang="sk-SK" dirty="0" smtClean="0"/>
              <a:t> (?)</a:t>
            </a:r>
          </a:p>
          <a:p>
            <a:pPr marL="342900" indent="-342900">
              <a:buAutoNum type="alphaLcParenR"/>
            </a:pPr>
            <a:r>
              <a:rPr lang="sk-SK" dirty="0" smtClean="0"/>
              <a:t>Socha B: 430/420 BC - </a:t>
            </a:r>
            <a:r>
              <a:rPr lang="sk-SK" dirty="0" err="1" smtClean="0"/>
              <a:t>Alkamenes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</p:txBody>
      </p:sp>
      <p:pic>
        <p:nvPicPr>
          <p:cNvPr id="4098" name="Picture 2" descr="http://2.bp.blogspot.com/-dsp35k-QxOg/UBaBB6G1XqI/AAAAAAAAABw/rvH6pIz4qpE/s1600/Riace+bronz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8982" y="285728"/>
            <a:ext cx="4995018" cy="633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Serra</a:t>
            </a:r>
            <a:r>
              <a:rPr lang="sk-SK" dirty="0" smtClean="0"/>
              <a:t> </a:t>
            </a:r>
            <a:r>
              <a:rPr lang="sk-SK" dirty="0" err="1" smtClean="0"/>
              <a:t>di</a:t>
            </a:r>
            <a:r>
              <a:rPr lang="sk-SK" dirty="0" smtClean="0"/>
              <a:t> </a:t>
            </a:r>
            <a:r>
              <a:rPr lang="sk-SK" dirty="0" err="1" smtClean="0"/>
              <a:t>Vaglio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Vrch </a:t>
            </a:r>
            <a:r>
              <a:rPr lang="sk-SK" dirty="0" err="1" smtClean="0"/>
              <a:t>Serra</a:t>
            </a:r>
            <a:r>
              <a:rPr lang="sk-SK" dirty="0" smtClean="0"/>
              <a:t> – cca 1000 </a:t>
            </a:r>
            <a:r>
              <a:rPr lang="sk-SK" dirty="0" err="1" smtClean="0"/>
              <a:t>m.n.m</a:t>
            </a:r>
            <a:r>
              <a:rPr lang="sk-SK" dirty="0" smtClean="0"/>
              <a:t>. – osídlenie už od 8. stor. BC – chatrč a hrobky</a:t>
            </a:r>
          </a:p>
          <a:p>
            <a:pPr>
              <a:buFontTx/>
              <a:buChar char="-"/>
            </a:pPr>
            <a:r>
              <a:rPr lang="sk-SK" dirty="0" smtClean="0"/>
              <a:t> zač. 6. stor. BC – malá </a:t>
            </a:r>
            <a:r>
              <a:rPr lang="sk-SK" dirty="0" err="1" smtClean="0"/>
              <a:t>svätyňka</a:t>
            </a:r>
            <a:r>
              <a:rPr lang="sk-SK" dirty="0" smtClean="0"/>
              <a:t> – pochádzajú z nej architektonické dekorácie – dosky – figurálny reliéf – jazdci</a:t>
            </a:r>
          </a:p>
          <a:p>
            <a:pPr>
              <a:buFontTx/>
              <a:buChar char="-"/>
            </a:pPr>
            <a:r>
              <a:rPr lang="sk-SK" dirty="0" smtClean="0"/>
              <a:t> od konca 6. stor. BC – územie – veľké osídlenie – ktoré organizáciu celej lokality úplne zmenilo (do cca pol 4. st. BC) – opevnenie a rôzne budovy</a:t>
            </a:r>
          </a:p>
          <a:p>
            <a:pPr>
              <a:buFontTx/>
              <a:buChar char="-"/>
            </a:pPr>
            <a:r>
              <a:rPr lang="sk-SK" dirty="0" smtClean="0"/>
              <a:t> opevnenie – dobre zachované na severe – opus </a:t>
            </a:r>
            <a:r>
              <a:rPr lang="sk-SK" dirty="0" err="1" smtClean="0"/>
              <a:t>quadratum</a:t>
            </a:r>
            <a:r>
              <a:rPr lang="sk-SK" dirty="0" smtClean="0"/>
              <a:t>, celkovo asi 5 km, na jednom z blokov – grécky nápis „pod vládcom z </a:t>
            </a:r>
            <a:r>
              <a:rPr lang="sk-SK" dirty="0" err="1" smtClean="0"/>
              <a:t>Nymmelu</a:t>
            </a:r>
            <a:r>
              <a:rPr lang="sk-SK" dirty="0" smtClean="0"/>
              <a:t>“ </a:t>
            </a:r>
          </a:p>
          <a:p>
            <a:pPr>
              <a:buFontTx/>
              <a:buChar char="-"/>
            </a:pPr>
            <a:r>
              <a:rPr lang="sk-SK" dirty="0" smtClean="0"/>
              <a:t> zástavba – ulica, </a:t>
            </a:r>
            <a:r>
              <a:rPr lang="sk-SK" dirty="0" err="1" smtClean="0"/>
              <a:t>isolae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J – </a:t>
            </a:r>
            <a:r>
              <a:rPr lang="sk-SK" dirty="0" err="1" smtClean="0"/>
              <a:t>dlaždené</a:t>
            </a:r>
            <a:r>
              <a:rPr lang="sk-SK" dirty="0" smtClean="0"/>
              <a:t> územie – 2. pol. 4. stor. BC – kultová zóna</a:t>
            </a:r>
          </a:p>
          <a:p>
            <a:pPr>
              <a:buFontTx/>
              <a:buChar char="-"/>
            </a:pPr>
            <a:r>
              <a:rPr lang="sk-SK" dirty="0" smtClean="0"/>
              <a:t> 1. pol. 3. stor. BC – úpadok, potom úplne opustené na konci 3. stor. BC – ako následok </a:t>
            </a:r>
            <a:r>
              <a:rPr lang="sk-SK" dirty="0" err="1" smtClean="0"/>
              <a:t>romanizácie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severe Rimania založili kolóniu </a:t>
            </a:r>
            <a:r>
              <a:rPr lang="sk-SK" dirty="0" err="1" smtClean="0"/>
              <a:t>Potenza</a:t>
            </a:r>
            <a:r>
              <a:rPr lang="sk-SK" dirty="0" smtClean="0"/>
              <a:t> – zač. 2. st. BC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err="1" smtClean="0"/>
              <a:t>Scolacium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Juh mesta – </a:t>
            </a:r>
            <a:r>
              <a:rPr lang="sk-SK" dirty="0" err="1" smtClean="0"/>
              <a:t>funerálne</a:t>
            </a:r>
            <a:r>
              <a:rPr lang="sk-SK" dirty="0" smtClean="0"/>
              <a:t> pamätníky</a:t>
            </a:r>
          </a:p>
          <a:p>
            <a:pPr>
              <a:buFontTx/>
              <a:buChar char="-"/>
            </a:pPr>
            <a:r>
              <a:rPr lang="sk-SK" dirty="0" smtClean="0"/>
              <a:t> vstup – </a:t>
            </a:r>
            <a:r>
              <a:rPr lang="sk-SK" dirty="0" err="1" smtClean="0"/>
              <a:t>portikovaná</a:t>
            </a:r>
            <a:r>
              <a:rPr lang="sk-SK" dirty="0" smtClean="0"/>
              <a:t> ulica, na konci divadlo – </a:t>
            </a:r>
            <a:r>
              <a:rPr lang="sk-SK" dirty="0" err="1" smtClean="0"/>
              <a:t>cavea</a:t>
            </a:r>
            <a:r>
              <a:rPr lang="sk-SK" dirty="0" smtClean="0"/>
              <a:t> vytesaná do svahu – rozdelená do piatich oddelení 4 schodiskami</a:t>
            </a:r>
          </a:p>
          <a:p>
            <a:pPr>
              <a:buFontTx/>
              <a:buChar char="-"/>
            </a:pPr>
            <a:r>
              <a:rPr lang="sk-SK" dirty="0" smtClean="0"/>
              <a:t> scéna dlhá 37 m – </a:t>
            </a:r>
            <a:r>
              <a:rPr lang="sk-SK" dirty="0" err="1" smtClean="0"/>
              <a:t>frons</a:t>
            </a:r>
            <a:r>
              <a:rPr lang="sk-SK" dirty="0" smtClean="0"/>
              <a:t> s 3 nikami – množstvo dekorácií a sôch, 5000 divákov</a:t>
            </a:r>
          </a:p>
          <a:p>
            <a:pPr>
              <a:buFontTx/>
              <a:buChar char="-"/>
            </a:pPr>
            <a:r>
              <a:rPr lang="sk-SK" dirty="0" smtClean="0"/>
              <a:t> 1. stor. AD, zjavné sú niekoľké opravy, až do 4. stor. AD</a:t>
            </a:r>
          </a:p>
          <a:p>
            <a:pPr>
              <a:buFontTx/>
              <a:buChar char="-"/>
            </a:pPr>
            <a:r>
              <a:rPr lang="sk-SK" dirty="0" smtClean="0"/>
              <a:t> neďaleko – amfiteáter a na severe kúpele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Caulonia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Mesto založené </a:t>
            </a:r>
            <a:r>
              <a:rPr lang="sk-SK" dirty="0" err="1" smtClean="0"/>
              <a:t>Achájcami</a:t>
            </a:r>
            <a:r>
              <a:rPr lang="sk-SK" dirty="0" smtClean="0"/>
              <a:t> na konci 8. stor. BC</a:t>
            </a:r>
          </a:p>
          <a:p>
            <a:pPr>
              <a:buFontTx/>
              <a:buChar char="-"/>
            </a:pPr>
            <a:r>
              <a:rPr lang="sk-SK" dirty="0" smtClean="0"/>
              <a:t> sčasti preskúmané opevnenie – helenistické obdobie (ale aj staršie fázy, občas zachované), časti opevnenia z rovnakého obdobia</a:t>
            </a:r>
          </a:p>
          <a:p>
            <a:pPr>
              <a:buFontTx/>
              <a:buChar char="-"/>
            </a:pPr>
            <a:r>
              <a:rPr lang="sk-SK" dirty="0" smtClean="0"/>
              <a:t> najpôsobivejšia pamiatka – chrám na pláži – dórsky </a:t>
            </a:r>
            <a:r>
              <a:rPr lang="sk-SK" dirty="0" err="1" smtClean="0"/>
              <a:t>hexastylos</a:t>
            </a:r>
            <a:r>
              <a:rPr lang="sk-SK" dirty="0" smtClean="0"/>
              <a:t>, 14 stĺpov na dlhšej strane, </a:t>
            </a:r>
            <a:r>
              <a:rPr lang="sk-SK" dirty="0" err="1" smtClean="0"/>
              <a:t>cella</a:t>
            </a:r>
            <a:r>
              <a:rPr lang="sk-SK" dirty="0" smtClean="0"/>
              <a:t> s </a:t>
            </a:r>
            <a:r>
              <a:rPr lang="sk-SK" dirty="0" err="1" smtClean="0"/>
              <a:t>pronaom</a:t>
            </a:r>
            <a:r>
              <a:rPr lang="sk-SK" dirty="0" smtClean="0"/>
              <a:t>, </a:t>
            </a:r>
            <a:r>
              <a:rPr lang="sk-SK" dirty="0" err="1" smtClean="0"/>
              <a:t>opisthodomos</a:t>
            </a:r>
            <a:r>
              <a:rPr lang="sk-SK" dirty="0" smtClean="0"/>
              <a:t>, schody pred vstupom zakryté strechou – pokrytá mramorovými škridlami (</a:t>
            </a:r>
            <a:r>
              <a:rPr lang="sk-SK" dirty="0" err="1" smtClean="0"/>
              <a:t>Paros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450 BC </a:t>
            </a:r>
          </a:p>
          <a:p>
            <a:pPr>
              <a:buFontTx/>
              <a:buChar char="-"/>
            </a:pPr>
            <a:r>
              <a:rPr lang="sk-SK" dirty="0" smtClean="0"/>
              <a:t> na území posvätného okrsku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err="1" smtClean="0"/>
              <a:t>Ciró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základy chrámu </a:t>
            </a:r>
            <a:r>
              <a:rPr lang="sk-SK" dirty="0" err="1" smtClean="0"/>
              <a:t>Apoléna</a:t>
            </a:r>
            <a:r>
              <a:rPr lang="sk-SK" dirty="0" smtClean="0"/>
              <a:t> </a:t>
            </a:r>
            <a:r>
              <a:rPr lang="sk-SK" dirty="0" err="1" smtClean="0"/>
              <a:t>Aleo</a:t>
            </a:r>
            <a:r>
              <a:rPr lang="sk-SK" dirty="0" smtClean="0"/>
              <a:t>  (</a:t>
            </a:r>
            <a:r>
              <a:rPr lang="sk-SK" dirty="0" err="1" smtClean="0"/>
              <a:t>marino</a:t>
            </a:r>
            <a:r>
              <a:rPr lang="sk-SK" dirty="0" smtClean="0"/>
              <a:t>) – hlavné kultové centrum celého územia, okolo </a:t>
            </a:r>
            <a:r>
              <a:rPr lang="sk-SK" dirty="0" err="1" smtClean="0"/>
              <a:t>Crotone</a:t>
            </a:r>
            <a:r>
              <a:rPr lang="sk-SK" dirty="0" smtClean="0"/>
              <a:t> a </a:t>
            </a:r>
            <a:r>
              <a:rPr lang="sk-SK" dirty="0" err="1" smtClean="0"/>
              <a:t>Sibari</a:t>
            </a:r>
            <a:r>
              <a:rPr lang="sk-SK" dirty="0" smtClean="0"/>
              <a:t> </a:t>
            </a:r>
            <a:r>
              <a:rPr lang="sk-SK" dirty="0" err="1" smtClean="0"/>
              <a:t>a</a:t>
            </a:r>
            <a:r>
              <a:rPr lang="sk-SK" dirty="0" smtClean="0"/>
              <a:t> ďalšie mestá ako </a:t>
            </a:r>
            <a:r>
              <a:rPr lang="sk-SK" dirty="0" err="1" smtClean="0"/>
              <a:t>Chone</a:t>
            </a:r>
            <a:r>
              <a:rPr lang="sk-SK" dirty="0" smtClean="0"/>
              <a:t>, </a:t>
            </a:r>
            <a:r>
              <a:rPr lang="sk-SK" dirty="0" err="1" smtClean="0"/>
              <a:t>Petelia</a:t>
            </a:r>
            <a:r>
              <a:rPr lang="sk-SK" dirty="0" smtClean="0"/>
              <a:t>, </a:t>
            </a:r>
            <a:r>
              <a:rPr lang="sk-SK" dirty="0" err="1" smtClean="0"/>
              <a:t>Crimissa</a:t>
            </a:r>
            <a:r>
              <a:rPr lang="sk-SK" dirty="0" smtClean="0"/>
              <a:t> – podľa tradície založili preživší z Tróje</a:t>
            </a:r>
          </a:p>
          <a:p>
            <a:pPr>
              <a:buFontTx/>
              <a:buChar char="-"/>
            </a:pPr>
            <a:r>
              <a:rPr lang="sk-SK" dirty="0" smtClean="0"/>
              <a:t> chrám – archaický (</a:t>
            </a:r>
            <a:r>
              <a:rPr lang="sk-SK" dirty="0" err="1" smtClean="0"/>
              <a:t>kon</a:t>
            </a:r>
            <a:r>
              <a:rPr lang="sk-SK" dirty="0" smtClean="0"/>
              <a:t>. 6. stor. BC) – k chrámu patrí veľké množstvo architektonických </a:t>
            </a:r>
            <a:r>
              <a:rPr lang="sk-SK" dirty="0" err="1" smtClean="0"/>
              <a:t>terakot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rozšírenie v 3.st. BC</a:t>
            </a:r>
          </a:p>
          <a:p>
            <a:pPr>
              <a:buFontTx/>
              <a:buChar char="-"/>
            </a:pPr>
            <a:r>
              <a:rPr lang="sk-SK" dirty="0" smtClean="0"/>
              <a:t> množstvo votívneho materiálu, mramorová hlava </a:t>
            </a:r>
            <a:r>
              <a:rPr lang="sk-SK" dirty="0" err="1" smtClean="0"/>
              <a:t>Apollóna</a:t>
            </a:r>
            <a:r>
              <a:rPr lang="sk-SK" dirty="0" smtClean="0"/>
              <a:t> – </a:t>
            </a:r>
            <a:r>
              <a:rPr lang="sk-SK" dirty="0" err="1" smtClean="0"/>
              <a:t>akrolit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280 BC – </a:t>
            </a:r>
            <a:r>
              <a:rPr lang="sk-SK" dirty="0" err="1" smtClean="0"/>
              <a:t>Lukánia</a:t>
            </a:r>
            <a:r>
              <a:rPr lang="sk-SK" dirty="0" smtClean="0"/>
              <a:t> miestom </a:t>
            </a:r>
            <a:r>
              <a:rPr lang="sk-SK" b="1" dirty="0" smtClean="0"/>
              <a:t>stretu </a:t>
            </a:r>
            <a:r>
              <a:rPr lang="sk-SK" b="1" dirty="0" err="1" smtClean="0"/>
              <a:t>Pyrhu</a:t>
            </a:r>
            <a:r>
              <a:rPr lang="sk-SK" b="1" dirty="0" smtClean="0"/>
              <a:t> s Rimanmi </a:t>
            </a:r>
            <a:r>
              <a:rPr lang="sk-SK" dirty="0" smtClean="0"/>
              <a:t>– asi desaťročie krajina devastovaná bojmi, aj Rimania s Kartágincami </a:t>
            </a:r>
          </a:p>
          <a:p>
            <a:pPr>
              <a:buFontTx/>
              <a:buChar char="-"/>
            </a:pPr>
            <a:r>
              <a:rPr lang="sk-SK" dirty="0" smtClean="0"/>
              <a:t> na konci 2. </a:t>
            </a:r>
            <a:r>
              <a:rPr lang="sk-SK" dirty="0" err="1" smtClean="0"/>
              <a:t>púnskej</a:t>
            </a:r>
            <a:r>
              <a:rPr lang="sk-SK" dirty="0" smtClean="0"/>
              <a:t> vojny – </a:t>
            </a:r>
            <a:r>
              <a:rPr lang="sk-SK" dirty="0" err="1" smtClean="0"/>
              <a:t>Lukánia</a:t>
            </a:r>
            <a:r>
              <a:rPr lang="sk-SK" dirty="0" smtClean="0"/>
              <a:t> a </a:t>
            </a:r>
            <a:r>
              <a:rPr lang="sk-SK" dirty="0" err="1" smtClean="0"/>
              <a:t>Bruttium</a:t>
            </a:r>
            <a:r>
              <a:rPr lang="sk-SK" dirty="0" smtClean="0"/>
              <a:t> na strane Kartága – prísne potrestaní – Rimania založili množstvo kolónií: </a:t>
            </a:r>
            <a:r>
              <a:rPr lang="sk-SK" dirty="0" err="1" smtClean="0"/>
              <a:t>Potenza</a:t>
            </a:r>
            <a:r>
              <a:rPr lang="sk-SK" dirty="0" smtClean="0"/>
              <a:t>, </a:t>
            </a:r>
            <a:r>
              <a:rPr lang="sk-SK" dirty="0" err="1" smtClean="0"/>
              <a:t>Vibo</a:t>
            </a:r>
            <a:r>
              <a:rPr lang="sk-SK" dirty="0" smtClean="0"/>
              <a:t>, </a:t>
            </a:r>
            <a:r>
              <a:rPr lang="sk-SK" dirty="0" err="1" smtClean="0"/>
              <a:t>Copiae</a:t>
            </a:r>
            <a:r>
              <a:rPr lang="sk-SK" dirty="0" smtClean="0"/>
              <a:t>, </a:t>
            </a:r>
            <a:r>
              <a:rPr lang="sk-SK" dirty="0" err="1" smtClean="0"/>
              <a:t>Scolacium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už existujúce mestá – chudobné osady: </a:t>
            </a:r>
            <a:r>
              <a:rPr lang="sk-SK" dirty="0" err="1" smtClean="0"/>
              <a:t>Croton</a:t>
            </a:r>
            <a:r>
              <a:rPr lang="sk-SK" dirty="0" smtClean="0"/>
              <a:t>, </a:t>
            </a:r>
            <a:r>
              <a:rPr lang="sk-SK" dirty="0" err="1" smtClean="0"/>
              <a:t>Reggio</a:t>
            </a:r>
            <a:r>
              <a:rPr lang="sk-SK" dirty="0" smtClean="0"/>
              <a:t>, </a:t>
            </a:r>
            <a:r>
              <a:rPr lang="sk-SK" dirty="0" err="1" smtClean="0"/>
              <a:t>Locri</a:t>
            </a:r>
            <a:endParaRPr lang="sk-SK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2. stor. BC –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r>
              <a:rPr lang="sk-SK" dirty="0" smtClean="0"/>
              <a:t> – systém veľkostatkov spravoval územie, všetok príjem sa sústredil do rúk niekoľkých  ich majiteľov</a:t>
            </a:r>
          </a:p>
          <a:p>
            <a:pPr>
              <a:buFontTx/>
              <a:buChar char="-"/>
            </a:pPr>
            <a:r>
              <a:rPr lang="sk-SK" dirty="0" smtClean="0"/>
              <a:t> vyľudňovanie vidieka do väčších miest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4. stor. AD – magistrát (</a:t>
            </a:r>
            <a:r>
              <a:rPr lang="sk-SK" dirty="0" err="1" smtClean="0"/>
              <a:t>corrector</a:t>
            </a:r>
            <a:r>
              <a:rPr lang="sk-SK" dirty="0" smtClean="0"/>
              <a:t>) – spravoval </a:t>
            </a:r>
            <a:r>
              <a:rPr lang="sk-SK" dirty="0" err="1" smtClean="0"/>
              <a:t>Lukániu</a:t>
            </a:r>
            <a:r>
              <a:rPr lang="sk-SK" dirty="0" smtClean="0"/>
              <a:t> a </a:t>
            </a:r>
            <a:r>
              <a:rPr lang="sk-SK" dirty="0" err="1" smtClean="0"/>
              <a:t>Brutium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6. stor. AD – </a:t>
            </a:r>
            <a:r>
              <a:rPr lang="sk-SK" dirty="0" err="1" smtClean="0"/>
              <a:t>Byzantinci</a:t>
            </a:r>
            <a:r>
              <a:rPr lang="sk-SK" dirty="0" smtClean="0"/>
              <a:t>, ktorí pochádzali z Kalábrie – zmena mena na Kalábria (zachovalo sa doteraz)</a:t>
            </a:r>
          </a:p>
          <a:p>
            <a:pPr>
              <a:buFontTx/>
              <a:buChar char="-"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Siris</a:t>
            </a:r>
            <a:r>
              <a:rPr lang="sk-SK" b="1" dirty="0" smtClean="0"/>
              <a:t> – </a:t>
            </a:r>
            <a:r>
              <a:rPr lang="sk-SK" b="1" dirty="0" err="1" smtClean="0"/>
              <a:t>Heraclea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Policaro</a:t>
            </a:r>
            <a:endParaRPr lang="sk-SK" dirty="0" smtClean="0"/>
          </a:p>
          <a:p>
            <a:r>
              <a:rPr lang="sk-SK" dirty="0" smtClean="0"/>
              <a:t>- </a:t>
            </a:r>
            <a:r>
              <a:rPr lang="sk-SK" dirty="0" err="1" smtClean="0"/>
              <a:t>Siris</a:t>
            </a:r>
            <a:r>
              <a:rPr lang="sk-SK" dirty="0" smtClean="0"/>
              <a:t> a </a:t>
            </a:r>
            <a:r>
              <a:rPr lang="sk-SK" dirty="0" err="1" smtClean="0"/>
              <a:t>Heraclea</a:t>
            </a:r>
            <a:r>
              <a:rPr lang="sk-SK" dirty="0" smtClean="0"/>
              <a:t> – topograficky prepojené – ťažké určiť hranice územia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Siris</a:t>
            </a:r>
            <a:r>
              <a:rPr lang="sk-SK" dirty="0" smtClean="0"/>
              <a:t> – cca 660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Heraclea</a:t>
            </a:r>
            <a:r>
              <a:rPr lang="sk-SK" dirty="0" smtClean="0"/>
              <a:t> – neexistuje priamy archeologický alebo literárny dôkaz založenia – prítomnosť iónskych kmeňov pred založením </a:t>
            </a:r>
            <a:r>
              <a:rPr lang="sk-SK" dirty="0" err="1" smtClean="0"/>
              <a:t>Heraclee</a:t>
            </a:r>
            <a:endParaRPr lang="sk-SK" dirty="0" smtClean="0"/>
          </a:p>
          <a:p>
            <a:endParaRPr lang="sk-SK" dirty="0" smtClean="0"/>
          </a:p>
          <a:p>
            <a:r>
              <a:rPr lang="sk-SK" b="1" dirty="0" err="1" smtClean="0"/>
              <a:t>Siris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2 oblasti nekropoly (</a:t>
            </a:r>
            <a:r>
              <a:rPr lang="sk-SK" dirty="0" err="1" smtClean="0"/>
              <a:t>Modonnella</a:t>
            </a:r>
            <a:r>
              <a:rPr lang="sk-SK" dirty="0" smtClean="0"/>
              <a:t>, </a:t>
            </a:r>
            <a:r>
              <a:rPr lang="sk-SK" dirty="0" err="1" smtClean="0"/>
              <a:t>Cechiarto</a:t>
            </a:r>
            <a:r>
              <a:rPr lang="sk-SK" dirty="0" smtClean="0"/>
              <a:t>) – v blízkosti hradu baróna </a:t>
            </a:r>
            <a:r>
              <a:rPr lang="sk-SK" dirty="0" err="1" smtClean="0"/>
              <a:t>Berlingieriho</a:t>
            </a:r>
            <a:r>
              <a:rPr lang="sk-SK" dirty="0" smtClean="0"/>
              <a:t> – hroby zo 7. stor. BC</a:t>
            </a:r>
          </a:p>
          <a:p>
            <a:pPr>
              <a:buFontTx/>
              <a:buChar char="-"/>
            </a:pPr>
            <a:r>
              <a:rPr lang="sk-SK" dirty="0" smtClean="0"/>
              <a:t> výbava: grécka, pôvodné obyvateľstvo</a:t>
            </a:r>
          </a:p>
          <a:p>
            <a:pPr>
              <a:buFontTx/>
              <a:buChar char="-"/>
            </a:pPr>
            <a:r>
              <a:rPr lang="sk-SK" dirty="0" smtClean="0"/>
              <a:t> dôkaz: simultánne osídlenie územie oboma národmi, obchodné vzťahy pred založením gréckych kolónií</a:t>
            </a:r>
          </a:p>
          <a:p>
            <a:pPr>
              <a:buFontTx/>
              <a:buChar char="-"/>
            </a:pPr>
            <a:r>
              <a:rPr lang="sk-SK" dirty="0" smtClean="0"/>
              <a:t> archaické osídlenie: menšie, roztrúsené skupinky osídlenia + korešpondujúce nekropoly</a:t>
            </a:r>
          </a:p>
          <a:p>
            <a:pPr>
              <a:buFontTx/>
              <a:buChar char="-"/>
            </a:pPr>
            <a:r>
              <a:rPr lang="sk-SK" dirty="0" smtClean="0"/>
              <a:t> opevnenie – 7. stor. BC</a:t>
            </a:r>
          </a:p>
          <a:p>
            <a:pPr>
              <a:buFontTx/>
              <a:buChar char="-"/>
            </a:pPr>
            <a:r>
              <a:rPr lang="sk-SK" dirty="0" smtClean="0"/>
              <a:t> v priebehu 6. stor. BC – zvyšky chrámu – na juhu kopca – odkiaľ pochádza množstvo materiálu spoločného aj so susediacou svätyňou Demeter</a:t>
            </a:r>
          </a:p>
        </p:txBody>
      </p:sp>
      <p:pic>
        <p:nvPicPr>
          <p:cNvPr id="15362" name="Picture 2" descr="https://upload.wikimedia.org/wikipedia/commons/e/e9/Part_of_Tabula_Peutingeri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4017" y="285728"/>
            <a:ext cx="4669983" cy="607223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857884" y="2928934"/>
            <a:ext cx="50006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Heraclea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poloha archeologicky dokázaná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thurino-tarentská</a:t>
            </a:r>
            <a:r>
              <a:rPr lang="sk-SK" dirty="0" smtClean="0"/>
              <a:t> kolónia, 433 BC</a:t>
            </a:r>
          </a:p>
          <a:p>
            <a:pPr>
              <a:buFontTx/>
              <a:buChar char="-"/>
            </a:pPr>
            <a:r>
              <a:rPr lang="sk-SK" dirty="0" smtClean="0"/>
              <a:t> zvyšky nad archaickým osídlením</a:t>
            </a:r>
          </a:p>
          <a:p>
            <a:r>
              <a:rPr lang="sk-SK" dirty="0" smtClean="0"/>
              <a:t>- vrch </a:t>
            </a:r>
            <a:r>
              <a:rPr lang="sk-SK" dirty="0" err="1" smtClean="0"/>
              <a:t>Castello</a:t>
            </a:r>
            <a:r>
              <a:rPr lang="sk-SK" dirty="0" smtClean="0"/>
              <a:t> – obrovská planina – na okraji umiestnené obydlia – zachované základy, rovné ulice</a:t>
            </a:r>
          </a:p>
          <a:p>
            <a:pPr>
              <a:buFontTx/>
              <a:buChar char="-"/>
            </a:pPr>
            <a:r>
              <a:rPr lang="sk-SK" dirty="0" smtClean="0"/>
              <a:t> centrálna časť – </a:t>
            </a:r>
            <a:r>
              <a:rPr lang="sk-SK" dirty="0" err="1" smtClean="0"/>
              <a:t>ergasterion</a:t>
            </a:r>
            <a:r>
              <a:rPr lang="sk-SK" dirty="0" smtClean="0"/>
              <a:t> – 4. – 3. stor. BC</a:t>
            </a:r>
          </a:p>
          <a:p>
            <a:pPr>
              <a:buFontTx/>
              <a:buChar char="-"/>
            </a:pPr>
            <a:r>
              <a:rPr lang="sk-SK" dirty="0" smtClean="0"/>
              <a:t> v priebehu 4. st. BC – opevnenie ochraňuje celé mestské osídlenie – rôzne fázy</a:t>
            </a:r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/>
          </a:p>
        </p:txBody>
      </p:sp>
      <p:pic>
        <p:nvPicPr>
          <p:cNvPr id="32770" name="Picture 2" descr="https://www.uibk.ac.at/klassische-archaeologie/Grabungen/Policoro/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8650" y="142852"/>
            <a:ext cx="4705350" cy="2686051"/>
          </a:xfrm>
          <a:prstGeom prst="rect">
            <a:avLst/>
          </a:prstGeom>
          <a:noFill/>
        </p:spPr>
      </p:pic>
      <p:pic>
        <p:nvPicPr>
          <p:cNvPr id="32772" name="Picture 4" descr="https://www.uibk.ac.at/klassische-archaeologie/Grabungen/Policoro/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143248"/>
            <a:ext cx="4714876" cy="3111630"/>
          </a:xfrm>
          <a:prstGeom prst="rect">
            <a:avLst/>
          </a:prstGeom>
          <a:noFill/>
        </p:spPr>
      </p:pic>
      <p:pic>
        <p:nvPicPr>
          <p:cNvPr id="32774" name="Picture 6" descr="Foundations of houses of ancient Eraclea, near Policoro, Basilicata, Italy. Ancient Greek civilization, Magna Graecia, Stock Photo"/>
          <p:cNvPicPr>
            <a:picLocks noChangeAspect="1" noChangeArrowheads="1"/>
          </p:cNvPicPr>
          <p:nvPr/>
        </p:nvPicPr>
        <p:blipFill>
          <a:blip r:embed="rId4"/>
          <a:srcRect b="8593"/>
          <a:stretch>
            <a:fillRect/>
          </a:stretch>
        </p:blipFill>
        <p:spPr bwMode="auto">
          <a:xfrm>
            <a:off x="142844" y="3143248"/>
            <a:ext cx="4148015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Svätyňa Demeter </a:t>
            </a:r>
          </a:p>
          <a:p>
            <a:pPr>
              <a:buFontTx/>
              <a:buChar char="-"/>
            </a:pPr>
            <a:r>
              <a:rPr lang="sk-SK" dirty="0" smtClean="0"/>
              <a:t> miniatúrne vázy, votívne terakoty, sošky Demeter, oltár</a:t>
            </a:r>
          </a:p>
          <a:p>
            <a:pPr>
              <a:buFontTx/>
              <a:buChar char="-"/>
            </a:pPr>
            <a:r>
              <a:rPr lang="sk-SK" dirty="0" smtClean="0"/>
              <a:t> pol. 6. stor. BC / 2. pol. 4. stor. BC</a:t>
            </a:r>
          </a:p>
        </p:txBody>
      </p:sp>
      <p:pic>
        <p:nvPicPr>
          <p:cNvPr id="34818" name="Picture 2" descr="https://www.uibk.ac.at/klassische-archaeologie/Grabungen/Policoro/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52" y="2727034"/>
            <a:ext cx="6858048" cy="4130966"/>
          </a:xfrm>
          <a:prstGeom prst="rect">
            <a:avLst/>
          </a:prstGeom>
          <a:noFill/>
        </p:spPr>
      </p:pic>
      <p:pic>
        <p:nvPicPr>
          <p:cNvPr id="34820" name="Picture 4" descr="https://www.uibk.ac.at/klassische-archaeologie/Grabungen/Policoro/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0"/>
            <a:ext cx="4762500" cy="3209926"/>
          </a:xfrm>
          <a:prstGeom prst="rect">
            <a:avLst/>
          </a:prstGeom>
          <a:noFill/>
        </p:spPr>
      </p:pic>
      <p:pic>
        <p:nvPicPr>
          <p:cNvPr id="34822" name="Picture 6" descr="https://www.uibk.ac.at/klassische-archaeologie/Grabungen/Policoro/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142984"/>
            <a:ext cx="4000528" cy="2632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3523</Words>
  <Application>Microsoft Office PowerPoint</Application>
  <PresentationFormat>Předvádění na obrazovce (4:3)</PresentationFormat>
  <Paragraphs>363</Paragraphs>
  <Slides>59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2" baseType="lpstr">
      <vt:lpstr>Arial</vt:lpstr>
      <vt:lpstr>Calibri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Topografie starověké Itálie</dc:title>
  <dc:creator>Monika</dc:creator>
  <cp:lastModifiedBy>Koronqa</cp:lastModifiedBy>
  <cp:revision>160</cp:revision>
  <dcterms:created xsi:type="dcterms:W3CDTF">2016-04-08T11:54:38Z</dcterms:created>
  <dcterms:modified xsi:type="dcterms:W3CDTF">2021-04-28T15:28:53Z</dcterms:modified>
</cp:coreProperties>
</file>