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5143500" type="screen16x9"/>
  <p:notesSz cx="6858000" cy="9144000"/>
  <p:embeddedFontLst>
    <p:embeddedFont>
      <p:font typeface="Lato" panose="02020500000000000000" charset="0"/>
      <p:regular r:id="rId23"/>
      <p:bold r:id="rId24"/>
      <p:italic r:id="rId25"/>
      <p:boldItalic r:id="rId26"/>
    </p:embeddedFont>
    <p:embeddedFont>
      <p:font typeface="Raleway" panose="02020500000000000000" charset="0"/>
      <p:regular r:id="rId27"/>
      <p:bold r:id="rId28"/>
      <p:italic r:id="rId29"/>
      <p:boldItalic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83FC2EC-E7B3-4E3B-B04E-B42A82942D5E}">
  <a:tblStyle styleId="{183FC2EC-E7B3-4E3B-B04E-B42A82942D5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75" y="3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font" Target="fonts/font5.fntdata"/><Relationship Id="rId30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13b2c9f52e_3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113b2c9f52e_3_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13b2c9f52e_3_1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113b2c9f52e_3_1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13b2c9f52e_3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113b2c9f52e_3_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13b2c9f52e_3_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113b2c9f52e_3_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13b2c9f52e_3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113b2c9f52e_3_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113b2c9f52e_3_1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113b2c9f52e_3_1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13b2c9f52e_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113b2c9f52e_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113b2c9f52e_3_1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113b2c9f52e_3_1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113b2c9f52e_3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113b2c9f52e_3_1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113b2c9f52e_3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113b2c9f52e_3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13b2c9f52e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13b2c9f52e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13b2c9f52e_3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13b2c9f52e_3_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113b2c9f52e_2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113b2c9f52e_2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113b2c9f52e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113b2c9f52e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300" dirty="0">
              <a:solidFill>
                <a:srgbClr val="595959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13b2c9f52e_2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113b2c9f52e_2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13b2c9f52e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13b2c9f52e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13b2c9f52e_3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13b2c9f52e_3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13b2c9f52e_3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13b2c9f52e_3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113b2c9f52e_3_1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113b2c9f52e_3_1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311708" y="154545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MU </a:t>
            </a:r>
            <a:endParaRPr sz="383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2022 Spring </a:t>
            </a:r>
            <a:endParaRPr sz="383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KSCA007</a:t>
            </a:r>
            <a:endParaRPr sz="383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Chinese II Class </a:t>
            </a:r>
            <a:endParaRPr sz="3380"/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3"/>
          <p:cNvSpPr txBox="1"/>
          <p:nvPr/>
        </p:nvSpPr>
        <p:spPr>
          <a:xfrm>
            <a:off x="3094325" y="4448375"/>
            <a:ext cx="35052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/>
              <a:t>2022年2月14 星期一</a:t>
            </a:r>
            <a:endParaRPr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22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然后ránhòu</a:t>
            </a:r>
            <a:endParaRPr sz="300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/>
              <a:t>S1，然后S2</a:t>
            </a:r>
            <a:endParaRPr sz="300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3000"/>
              <a:t>如：爸爸去超市买了红茶，然后回家。</a:t>
            </a:r>
            <a:endParaRPr sz="3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3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颜色</a:t>
            </a:r>
            <a:endParaRPr/>
          </a:p>
        </p:txBody>
      </p:sp>
      <p:sp>
        <p:nvSpPr>
          <p:cNvPr id="146" name="Google Shape;146;p23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8134500" cy="282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2900"/>
              <a:t>两人一组</a:t>
            </a:r>
            <a:br>
              <a:rPr lang="zh-TW" sz="2900"/>
            </a:br>
            <a:r>
              <a:rPr lang="zh-TW" sz="2900"/>
              <a:t>Q：「这是什么颜色？」「~~~是什么颜色？」</a:t>
            </a:r>
            <a:br>
              <a:rPr lang="zh-TW" sz="2900"/>
            </a:br>
            <a:r>
              <a:rPr lang="zh-TW" sz="2900"/>
              <a:t>A：「这是~色」</a:t>
            </a:r>
            <a:br>
              <a:rPr lang="zh-TW" sz="2900"/>
            </a:br>
            <a:r>
              <a:rPr lang="zh-TW" sz="2900"/>
              <a:t>深色(shēnsè) &lt;=&gt;   浅色(qiǎnsè)</a:t>
            </a:r>
            <a:br>
              <a:rPr lang="zh-TW" sz="2900"/>
            </a:br>
            <a:r>
              <a:rPr lang="zh-TW" sz="2900"/>
              <a:t>深蓝色 &lt;=&gt; 浅蓝色</a:t>
            </a:r>
            <a:endParaRPr sz="29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 </a:t>
            </a:r>
            <a:endParaRPr/>
          </a:p>
        </p:txBody>
      </p:sp>
      <p:sp>
        <p:nvSpPr>
          <p:cNvPr id="152" name="Google Shape;152;p24"/>
          <p:cNvSpPr txBox="1">
            <a:spLocks noGrp="1"/>
          </p:cNvSpPr>
          <p:nvPr>
            <p:ph type="body" idx="1"/>
          </p:nvPr>
        </p:nvSpPr>
        <p:spPr>
          <a:xfrm>
            <a:off x="393625" y="2005150"/>
            <a:ext cx="8581200" cy="273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zh-TW" sz="2584"/>
              <a:t>最后 zuìhòu</a:t>
            </a:r>
            <a:endParaRPr sz="2584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lang="zh-TW" sz="2584"/>
              <a:t>S1，S2…，最后~~~</a:t>
            </a:r>
            <a:endParaRPr sz="2584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rPr lang="zh-TW" sz="2669">
                <a:latin typeface="Arial"/>
                <a:ea typeface="Arial"/>
                <a:cs typeface="Arial"/>
                <a:sym typeface="Arial"/>
              </a:rPr>
              <a:t>如：回到家后，我先做功课，然后吃晚饭，最后洗澡。</a:t>
            </a:r>
            <a:endParaRPr sz="2584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935"/>
              <a:buNone/>
            </a:pPr>
            <a:endParaRPr sz="2365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158" name="Google Shape;158;p25"/>
          <p:cNvGraphicFramePr/>
          <p:nvPr/>
        </p:nvGraphicFramePr>
        <p:xfrm>
          <a:off x="952500" y="2000250"/>
          <a:ext cx="7239000" cy="1874430"/>
        </p:xfrm>
        <a:graphic>
          <a:graphicData uri="http://schemas.openxmlformats.org/drawingml/2006/table">
            <a:tbl>
              <a:tblPr>
                <a:noFill/>
                <a:tableStyleId>{183FC2EC-E7B3-4E3B-B04E-B42A82942D5E}</a:tableStyleId>
              </a:tblPr>
              <a:tblGrid>
                <a:gridCol w="361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中国</a:t>
                      </a:r>
                      <a:endParaRPr sz="2900"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台湾</a:t>
                      </a:r>
                      <a:endParaRPr sz="2900"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出租车 chūzū chē</a:t>
                      </a:r>
                      <a:endParaRPr sz="2900"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计程车jìchéng chē</a:t>
                      </a:r>
                      <a:endParaRPr sz="2900"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打车 dǎ chē</a:t>
                      </a:r>
                      <a:endParaRPr sz="2900"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叫车 jiào chē</a:t>
                      </a:r>
                      <a:endParaRPr sz="2900"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 </a:t>
            </a:r>
            <a:endParaRPr/>
          </a:p>
        </p:txBody>
      </p:sp>
      <p:sp>
        <p:nvSpPr>
          <p:cNvPr id="164" name="Google Shape;164;p26"/>
          <p:cNvSpPr txBox="1">
            <a:spLocks noGrp="1"/>
          </p:cNvSpPr>
          <p:nvPr>
            <p:ph type="body" idx="1"/>
          </p:nvPr>
        </p:nvSpPr>
        <p:spPr>
          <a:xfrm>
            <a:off x="729450" y="1697875"/>
            <a:ext cx="81231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688"/>
              <a:buNone/>
            </a:pPr>
            <a:r>
              <a:rPr lang="zh-TW" sz="2400"/>
              <a:t>开车</a:t>
            </a:r>
            <a:endParaRPr sz="2400"/>
          </a:p>
          <a:p>
            <a:pPr marL="0" lvl="0" indent="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688"/>
              <a:buNone/>
            </a:pPr>
            <a:r>
              <a:rPr lang="zh-TW" sz="2400"/>
              <a:t>「开」有三个用法：</a:t>
            </a:r>
            <a:endParaRPr sz="2000"/>
          </a:p>
          <a:p>
            <a:pPr marL="457200" lvl="0" indent="-381000" algn="l" rtl="0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2400"/>
              <a:buAutoNum type="arabicPeriod"/>
            </a:pPr>
            <a:r>
              <a:rPr lang="zh-TW" sz="2400"/>
              <a:t>开车、开飞机、开出租车 </a:t>
            </a:r>
            <a:endParaRPr sz="2400"/>
          </a:p>
          <a:p>
            <a:pPr marL="457200" lvl="0" indent="-38100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zh-TW" sz="2400"/>
              <a:t>开门(kāi mén)、开窗(kāi chuāng)</a:t>
            </a:r>
            <a:br>
              <a:rPr lang="zh-TW" sz="2400"/>
            </a:br>
            <a:r>
              <a:rPr lang="zh-TW" sz="2400"/>
              <a:t>⇔ 关门(guān mén)、关窗(guān chuāng)</a:t>
            </a:r>
            <a:endParaRPr sz="2400"/>
          </a:p>
          <a:p>
            <a:pPr marL="457200" lvl="0" indent="-38100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zh-TW" sz="2400"/>
              <a:t>开灯(kāi dēng)、开机(kā jī) </a:t>
            </a:r>
            <a:br>
              <a:rPr lang="zh-TW" sz="2400"/>
            </a:br>
            <a:r>
              <a:rPr lang="zh-TW" sz="2400"/>
              <a:t>⇔ 关灯(guān dēng)、关机 (guān jī)</a:t>
            </a:r>
            <a:endParaRPr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27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7688700" cy="308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900"/>
              <a:t>送</a:t>
            </a:r>
            <a:endParaRPr sz="2900"/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900"/>
              <a:t>两个用法：</a:t>
            </a:r>
            <a:endParaRPr sz="2900"/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900"/>
              <a:t>1. 我开车送你、送机</a:t>
            </a:r>
            <a:endParaRPr sz="2900"/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2900"/>
              <a:t>2. 我送你一件衣服、他送我一双鞋子</a:t>
            </a:r>
            <a:endParaRPr sz="29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8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语法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9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或者，还是，或是</a:t>
            </a:r>
            <a:endParaRPr/>
          </a:p>
        </p:txBody>
      </p:sp>
      <p:sp>
        <p:nvSpPr>
          <p:cNvPr id="181" name="Google Shape;181;p29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marR="0" lvl="0" indent="-412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Char char="➢"/>
            </a:pPr>
            <a:r>
              <a:rPr lang="zh-TW" sz="2900"/>
              <a:t>或者：用在肯定句</a:t>
            </a:r>
            <a:endParaRPr sz="2900"/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900"/>
              <a:t>我晚饭想吃捷克菜或者中国菜。</a:t>
            </a:r>
            <a:endParaRPr sz="2900"/>
          </a:p>
          <a:p>
            <a:pPr marL="457200" marR="0" lvl="0" indent="-412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Char char="➢"/>
            </a:pPr>
            <a:r>
              <a:rPr lang="zh-TW" sz="2900"/>
              <a:t>还是：用在问句</a:t>
            </a:r>
            <a:endParaRPr sz="2900"/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900"/>
              <a:t>你要咖啡还是茶？</a:t>
            </a:r>
            <a:endParaRPr sz="2900"/>
          </a:p>
          <a:p>
            <a:pPr marL="457200" marR="0" lvl="0" indent="-412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Char char="➢"/>
            </a:pPr>
            <a:r>
              <a:rPr lang="zh-TW" sz="2900"/>
              <a:t>或是：都可以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0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先~，再~</a:t>
            </a:r>
            <a:endParaRPr/>
          </a:p>
        </p:txBody>
      </p:sp>
      <p:sp>
        <p:nvSpPr>
          <p:cNvPr id="187" name="Google Shape;187;p30"/>
          <p:cNvSpPr txBox="1">
            <a:spLocks noGrp="1"/>
          </p:cNvSpPr>
          <p:nvPr>
            <p:ph type="body" idx="1"/>
          </p:nvPr>
        </p:nvSpPr>
        <p:spPr>
          <a:xfrm>
            <a:off x="780325" y="3560875"/>
            <a:ext cx="8286900" cy="98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SzPts val="770"/>
              <a:buNone/>
            </a:pPr>
            <a:r>
              <a:rPr lang="zh-TW" sz="2330">
                <a:latin typeface="Arial"/>
                <a:ea typeface="Arial"/>
                <a:cs typeface="Arial"/>
                <a:sym typeface="Arial"/>
              </a:rPr>
              <a:t>今天早上，我先刷牙，然后洗脸，再换衣服，最后吃早饭。</a:t>
            </a:r>
            <a:endParaRPr sz="1210"/>
          </a:p>
        </p:txBody>
      </p:sp>
      <p:graphicFrame>
        <p:nvGraphicFramePr>
          <p:cNvPr id="188" name="Google Shape;188;p30"/>
          <p:cNvGraphicFramePr/>
          <p:nvPr/>
        </p:nvGraphicFramePr>
        <p:xfrm>
          <a:off x="952500" y="2381250"/>
          <a:ext cx="7239000" cy="1066770"/>
        </p:xfrm>
        <a:graphic>
          <a:graphicData uri="http://schemas.openxmlformats.org/drawingml/2006/table">
            <a:tbl>
              <a:tblPr>
                <a:noFill/>
                <a:tableStyleId>{183FC2EC-E7B3-4E3B-B04E-B42A82942D5E}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先~</a:t>
                      </a:r>
                      <a:endParaRPr sz="2900"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再~</a:t>
                      </a:r>
                      <a:br>
                        <a:rPr lang="zh-TW" sz="2900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</a:br>
                      <a:r>
                        <a:rPr lang="zh-TW" sz="2900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然后~</a:t>
                      </a:r>
                      <a:endParaRPr sz="2900"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最后~</a:t>
                      </a:r>
                      <a:endParaRPr sz="2900"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1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~以后，再~~</a:t>
            </a:r>
            <a:endParaRPr/>
          </a:p>
        </p:txBody>
      </p:sp>
      <p:sp>
        <p:nvSpPr>
          <p:cNvPr id="194" name="Google Shape;194;p31"/>
          <p:cNvSpPr txBox="1">
            <a:spLocks noGrp="1"/>
          </p:cNvSpPr>
          <p:nvPr>
            <p:ph type="body" idx="1"/>
          </p:nvPr>
        </p:nvSpPr>
        <p:spPr>
          <a:xfrm>
            <a:off x="929175" y="4013275"/>
            <a:ext cx="7879800" cy="105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900"/>
              <a:t>(X) 先~以后，再~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graphicFrame>
        <p:nvGraphicFramePr>
          <p:cNvPr id="195" name="Google Shape;195;p31"/>
          <p:cNvGraphicFramePr/>
          <p:nvPr/>
        </p:nvGraphicFramePr>
        <p:xfrm>
          <a:off x="929175" y="1930230"/>
          <a:ext cx="7879800" cy="1874430"/>
        </p:xfrm>
        <a:graphic>
          <a:graphicData uri="http://schemas.openxmlformats.org/drawingml/2006/table">
            <a:tbl>
              <a:tblPr>
                <a:noFill/>
                <a:tableStyleId>{183FC2EC-E7B3-4E3B-B04E-B42A82942D5E}</a:tableStyleId>
              </a:tblPr>
              <a:tblGrid>
                <a:gridCol w="260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78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先~，再~</a:t>
                      </a:r>
                      <a:endParaRPr sz="2900"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/>
                        <a:t>先跟朋友吃晚饭，再写功课</a:t>
                      </a:r>
                      <a:endParaRPr sz="29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~，再~</a:t>
                      </a:r>
                      <a:endParaRPr sz="2900"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/>
                        <a:t>跟朋友吃晚饭，再写功课</a:t>
                      </a:r>
                      <a:endParaRPr sz="2900"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~以后，再~</a:t>
                      </a:r>
                      <a:endParaRPr sz="2900"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900"/>
                        <a:t>跟朋友吃晚饭</a:t>
                      </a:r>
                      <a:r>
                        <a:rPr lang="zh-TW" sz="2900">
                          <a:solidFill>
                            <a:schemeClr val="accent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以后</a:t>
                      </a:r>
                      <a:r>
                        <a:rPr lang="zh-TW" sz="2900"/>
                        <a:t>，再写功课</a:t>
                      </a:r>
                      <a:endParaRPr sz="2900">
                        <a:solidFill>
                          <a:schemeClr val="accent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040"/>
              <a:t>自我介绍</a:t>
            </a:r>
            <a:endParaRPr sz="304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304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040"/>
              <a:t>请同学用中文自我介绍</a:t>
            </a:r>
            <a:endParaRPr sz="304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2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课文对话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课程说明</a:t>
            </a:r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AutoNum type="arabicPeriod"/>
            </a:pPr>
            <a:r>
              <a:rPr lang="zh-TW" sz="2900"/>
              <a:t>每周都会点名，缺席五次就不能考试。</a:t>
            </a:r>
            <a:endParaRPr sz="2900"/>
          </a:p>
          <a:p>
            <a:pPr marL="457200" lvl="0" indent="-412750" algn="l" rtl="0">
              <a:spcBef>
                <a:spcPts val="0"/>
              </a:spcBef>
              <a:spcAft>
                <a:spcPts val="0"/>
              </a:spcAft>
              <a:buSzPts val="2900"/>
              <a:buAutoNum type="arabicPeriod"/>
            </a:pPr>
            <a:r>
              <a:rPr lang="zh-TW" sz="2900"/>
              <a:t>一周一课，这个学期是10~20课。</a:t>
            </a:r>
            <a:endParaRPr sz="29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9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2900"/>
              <a:t>有问题吗？</a:t>
            </a:r>
            <a:endParaRPr sz="29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第十课 </a:t>
            </a:r>
            <a:endParaRPr/>
          </a:p>
        </p:txBody>
      </p:sp>
      <p:sp>
        <p:nvSpPr>
          <p:cNvPr id="105" name="Google Shape;105;p16"/>
          <p:cNvSpPr txBox="1">
            <a:spLocks noGrp="1"/>
          </p:cNvSpPr>
          <p:nvPr>
            <p:ph type="body" idx="1"/>
          </p:nvPr>
        </p:nvSpPr>
        <p:spPr>
          <a:xfrm>
            <a:off x="476850" y="1974775"/>
            <a:ext cx="7941300" cy="262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rPr>
              <a:t> </a:t>
            </a:r>
            <a:endParaRPr sz="3000" b="1">
              <a:solidFill>
                <a:schemeClr val="dk2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rPr>
              <a:t>交通  jiāotōng </a:t>
            </a:r>
            <a:endParaRPr sz="3000" b="1">
              <a:solidFill>
                <a:schemeClr val="dk2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生词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生词</a:t>
            </a:r>
            <a:endParaRPr/>
          </a:p>
        </p:txBody>
      </p:sp>
      <p:sp>
        <p:nvSpPr>
          <p:cNvPr id="116" name="Google Shape;116;p18"/>
          <p:cNvSpPr txBox="1">
            <a:spLocks noGrp="1"/>
          </p:cNvSpPr>
          <p:nvPr>
            <p:ph type="body" idx="1"/>
          </p:nvPr>
        </p:nvSpPr>
        <p:spPr>
          <a:xfrm>
            <a:off x="727650" y="1853850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寒假hánjià</a:t>
            </a:r>
            <a:endParaRPr sz="300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/>
              <a:t>寒hán＝冷lěng</a:t>
            </a:r>
            <a:endParaRPr sz="300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/>
              <a:t>假jià</a:t>
            </a:r>
            <a:endParaRPr sz="300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3000"/>
              <a:t>寒假hánjià ⇔ 暑假shǔjià</a:t>
            </a:r>
            <a:endParaRPr sz="300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sz="3000"/>
              <a:t>「你寒假做了什么？」</a:t>
            </a:r>
            <a:endParaRPr sz="3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 </a:t>
            </a:r>
            <a:endParaRPr/>
          </a:p>
        </p:txBody>
      </p:sp>
      <p:sp>
        <p:nvSpPr>
          <p:cNvPr id="122" name="Google Shape;122;p19"/>
          <p:cNvSpPr txBox="1">
            <a:spLocks noGrp="1"/>
          </p:cNvSpPr>
          <p:nvPr>
            <p:ph type="body" idx="1"/>
          </p:nvPr>
        </p:nvSpPr>
        <p:spPr>
          <a:xfrm>
            <a:off x="729450" y="1449025"/>
            <a:ext cx="7688700" cy="271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852"/>
              <a:buNone/>
            </a:pPr>
            <a:r>
              <a:rPr lang="zh-TW" sz="3000"/>
              <a:t>坐zuò</a:t>
            </a:r>
            <a:endParaRPr sz="3000"/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SzPts val="852"/>
              <a:buNone/>
            </a:pPr>
            <a:r>
              <a:rPr lang="zh-TW" sz="3000"/>
              <a:t>两个意思：</a:t>
            </a:r>
            <a:endParaRPr sz="3000"/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/>
              <a:t>1.坐车</a:t>
            </a:r>
            <a:endParaRPr sz="300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如：</a:t>
            </a:r>
            <a:r>
              <a:rPr lang="zh-TW" sz="3000"/>
              <a:t>我坐车去布拉格</a:t>
            </a:r>
            <a:endParaRPr sz="3000"/>
          </a:p>
          <a:p>
            <a:pPr marL="0" lvl="0" indent="0" algn="l" rtl="0">
              <a:lnSpc>
                <a:spcPct val="8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/>
              <a:t>2.坐在~(上)、坐下、请坐</a:t>
            </a:r>
            <a:endParaRPr sz="300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如：</a:t>
            </a:r>
            <a:r>
              <a:rPr lang="zh-TW" sz="3000"/>
              <a:t>他坐在椅子上</a:t>
            </a:r>
            <a:endParaRPr sz="3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852"/>
              <a:buNone/>
            </a:pPr>
            <a:endParaRPr sz="3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 </a:t>
            </a:r>
            <a:endParaRPr/>
          </a:p>
        </p:txBody>
      </p:sp>
      <p:sp>
        <p:nvSpPr>
          <p:cNvPr id="128" name="Google Shape;128;p20"/>
          <p:cNvSpPr txBox="1">
            <a:spLocks noGrp="1"/>
          </p:cNvSpPr>
          <p:nvPr>
            <p:ph type="body" idx="1"/>
          </p:nvPr>
        </p:nvSpPr>
        <p:spPr>
          <a:xfrm>
            <a:off x="729450" y="1587650"/>
            <a:ext cx="7688700" cy="331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走</a:t>
            </a:r>
            <a:endParaRPr sz="300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/>
              <a:t>语法：</a:t>
            </a:r>
            <a:endParaRPr sz="300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/>
              <a:t>1.走在~上</a:t>
            </a:r>
            <a:endParaRPr sz="300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   如：她走在路上。</a:t>
            </a:r>
            <a:endParaRPr sz="300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/>
              <a:t>2.走去~</a:t>
            </a:r>
            <a:endParaRPr sz="300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/>
              <a:t>    </a:t>
            </a:r>
            <a:r>
              <a:rPr lang="zh-TW" sz="3000">
                <a:latin typeface="Arial"/>
                <a:ea typeface="Arial"/>
                <a:cs typeface="Arial"/>
                <a:sym typeface="Arial"/>
              </a:rPr>
              <a:t>如：妈妈走去火车站买东西。</a:t>
            </a:r>
            <a:endParaRPr sz="30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1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21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站</a:t>
            </a:r>
            <a:endParaRPr sz="300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/>
              <a:t>两个意思：</a:t>
            </a:r>
            <a:endParaRPr sz="300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/>
              <a:t>1.名词：~站。如：</a:t>
            </a:r>
            <a:r>
              <a:rPr lang="zh-TW" sz="3000">
                <a:latin typeface="Arial"/>
                <a:ea typeface="Arial"/>
                <a:cs typeface="Arial"/>
                <a:sym typeface="Arial"/>
              </a:rPr>
              <a:t>他在公车站等车。</a:t>
            </a:r>
            <a:endParaRPr sz="3000"/>
          </a:p>
          <a:p>
            <a:pPr marL="0" lvl="0" indent="0" algn="l" rtl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3000"/>
              <a:t>2.动词：站在~。如：</a:t>
            </a:r>
            <a:r>
              <a:rPr lang="zh-TW" sz="3000">
                <a:latin typeface="Arial"/>
                <a:ea typeface="Arial"/>
                <a:cs typeface="Arial"/>
                <a:sym typeface="Arial"/>
              </a:rPr>
              <a:t>她站在地铁站等人。</a:t>
            </a:r>
            <a:endParaRPr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560</Words>
  <Application>Microsoft Office PowerPoint</Application>
  <PresentationFormat>如螢幕大小 (16:9)</PresentationFormat>
  <Paragraphs>87</Paragraphs>
  <Slides>20</Slides>
  <Notes>20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4" baseType="lpstr">
      <vt:lpstr>Lato</vt:lpstr>
      <vt:lpstr>Raleway</vt:lpstr>
      <vt:lpstr>Arial</vt:lpstr>
      <vt:lpstr>Streamline</vt:lpstr>
      <vt:lpstr>MU  2022 Spring  KSCA007 Chinese II Class </vt:lpstr>
      <vt:lpstr>自我介绍  请同学用中文自我介绍</vt:lpstr>
      <vt:lpstr>课程说明</vt:lpstr>
      <vt:lpstr>第十课 </vt:lpstr>
      <vt:lpstr>生词</vt:lpstr>
      <vt:lpstr>生词</vt:lpstr>
      <vt:lpstr> </vt:lpstr>
      <vt:lpstr> </vt:lpstr>
      <vt:lpstr>PowerPoint 簡報</vt:lpstr>
      <vt:lpstr>PowerPoint 簡報</vt:lpstr>
      <vt:lpstr>颜色</vt:lpstr>
      <vt:lpstr> </vt:lpstr>
      <vt:lpstr>PowerPoint 簡報</vt:lpstr>
      <vt:lpstr> </vt:lpstr>
      <vt:lpstr>PowerPoint 簡報</vt:lpstr>
      <vt:lpstr>语法</vt:lpstr>
      <vt:lpstr>或者，还是，或是</vt:lpstr>
      <vt:lpstr>先~，再~</vt:lpstr>
      <vt:lpstr>~以后，再~~</vt:lpstr>
      <vt:lpstr>课文对话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  2022 Spring  KSCA007 Chinese II Class </dc:title>
  <dc:creator>Surface</dc:creator>
  <cp:lastModifiedBy>Surface</cp:lastModifiedBy>
  <cp:revision>1</cp:revision>
  <dcterms:modified xsi:type="dcterms:W3CDTF">2022-02-20T20:43:57Z</dcterms:modified>
</cp:coreProperties>
</file>