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1" r:id="rId18"/>
    <p:sldId id="302" r:id="rId19"/>
    <p:sldId id="30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5143500" type="screen16x9"/>
  <p:notesSz cx="6858000" cy="9144000"/>
  <p:embeddedFontLst>
    <p:embeddedFont>
      <p:font typeface="Lato" panose="02020500000000000000" charset="-120"/>
      <p:regular r:id="rId50"/>
      <p:bold r:id="rId51"/>
      <p:italic r:id="rId52"/>
      <p:boldItalic r:id="rId53"/>
    </p:embeddedFont>
    <p:embeddedFont>
      <p:font typeface="Raleway" panose="02020500000000000000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551B14-A001-4D03-8FD2-40EDA393FCBA}">
  <a:tblStyle styleId="{E0551B14-A001-4D03-8FD2-40EDA393F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4fa18eefe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4fa18eefe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8f77f5ed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8f77f5ed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1ff7d03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1ff7d03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中国说"笔记本电脑"，简</a:t>
            </a:r>
            <a:r>
              <a:rPr lang="zh-TW" dirty="0" smtClean="0"/>
              <a:t>称</a:t>
            </a:r>
            <a:r>
              <a:rPr lang="en-US" altLang="zh-TW" dirty="0" smtClean="0"/>
              <a:t>”</a:t>
            </a:r>
            <a:r>
              <a:rPr lang="zh-TW" dirty="0" smtClean="0"/>
              <a:t>笔</a:t>
            </a:r>
            <a:r>
              <a:rPr lang="zh-TW" dirty="0"/>
              <a:t>记</a:t>
            </a:r>
            <a:r>
              <a:rPr lang="zh-TW" dirty="0" smtClean="0"/>
              <a:t>本</a:t>
            </a:r>
            <a:r>
              <a:rPr lang="en-US" altLang="zh-TW" dirty="0" smtClean="0"/>
              <a:t>”</a:t>
            </a:r>
            <a:r>
              <a:rPr lang="zh-TW" dirty="0" smtClean="0"/>
              <a:t>，</a:t>
            </a:r>
            <a:r>
              <a:rPr lang="zh-TW" dirty="0"/>
              <a:t>台湾简</a:t>
            </a:r>
            <a:r>
              <a:rPr lang="zh-TW" dirty="0" smtClean="0"/>
              <a:t>称</a:t>
            </a:r>
            <a:r>
              <a:rPr lang="en-US" altLang="zh-TW" dirty="0" smtClean="0"/>
              <a:t>”</a:t>
            </a:r>
            <a:r>
              <a:rPr lang="zh-TW" dirty="0" smtClean="0"/>
              <a:t>笔电</a:t>
            </a:r>
            <a:r>
              <a:rPr lang="en-US" altLang="zh-TW" dirty="0" smtClean="0"/>
              <a:t>”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8f77f5ed3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8f77f5ed3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8f77f5ed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8f77f5ed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4f9690df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4f9690df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1ff7d037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1ff7d037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8f77f5ed3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18f77f5ed3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4f9690df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4f9690df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877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4f9690df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4f9690df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cc8a0bd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3cc8a0bd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3cc8a0bd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3cc8a0bd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8f77f5ed3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8f77f5ed3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1ff7d037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d1ff7d037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8f77f5e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18f77f5ed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1ff7d037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1ff7d037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8f77f5ed3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18f77f5ed3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8f77f5ed3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8f77f5ed3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中文</a:t>
            </a:r>
            <a:r>
              <a:rPr lang="en-US" altLang="zh-TW" dirty="0" smtClean="0"/>
              <a:t>1</a:t>
            </a:r>
            <a:r>
              <a:rPr lang="zh-TW" altLang="en-US" dirty="0" smtClean="0"/>
              <a:t>的第六课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8f77f5ed3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8f77f5ed3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8f77f5ed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8f77f5ed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8f77f5ed3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8f77f5ed3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"像"有个特色是</a:t>
            </a:r>
            <a:r>
              <a:rPr lang="zh-TW" dirty="0" smtClean="0"/>
              <a:t>：像</a:t>
            </a:r>
            <a:r>
              <a:rPr lang="zh-TW" dirty="0"/>
              <a:t>的后</a:t>
            </a:r>
            <a:r>
              <a:rPr lang="zh-TW" dirty="0" smtClean="0"/>
              <a:t>面能</a:t>
            </a:r>
            <a:r>
              <a:rPr lang="zh-TW" dirty="0"/>
              <a:t>加对象(名词)</a:t>
            </a:r>
            <a:br>
              <a:rPr lang="zh-TW" dirty="0"/>
            </a:br>
            <a:r>
              <a:rPr lang="zh-TW" dirty="0"/>
              <a:t>像还可以是名词。大学有马萨里克像、教室外有人像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8f77f5ed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8f77f5ed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4f9690d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4f9690d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8f77f5ed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8f77f5ed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8f77f5ed3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18f77f5ed3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8f77f5ed3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18f77f5ed3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8f77f5ed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18f77f5ed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4f9690d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4f9690df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18f77f5ed3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18f77f5ed3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8f77f5ed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18f77f5ed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18f77f5ed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18f77f5ed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8f77f5ed3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8f77f5ed3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8f77f5ed3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18f77f5ed3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4f9690d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4f9690d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下个生</a:t>
            </a:r>
            <a:r>
              <a:rPr lang="zh-TW" dirty="0" smtClean="0"/>
              <a:t>词</a:t>
            </a:r>
            <a:r>
              <a:rPr lang="en-US" altLang="zh-TW" dirty="0" smtClean="0"/>
              <a:t>”</a:t>
            </a:r>
            <a:r>
              <a:rPr lang="zh-TW" dirty="0" smtClean="0"/>
              <a:t>表姐</a:t>
            </a:r>
            <a:r>
              <a:rPr lang="en-US" altLang="zh-TW" dirty="0" smtClean="0"/>
              <a:t>”</a:t>
            </a:r>
            <a:r>
              <a:rPr lang="zh-TW" dirty="0" smtClean="0"/>
              <a:t>，请看</a:t>
            </a:r>
            <a:r>
              <a:rPr lang="zh-TW" dirty="0"/>
              <a:t>课本第20课，P303~304</a:t>
            </a: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3cc8a0bdd_3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13cc8a0bdd_3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8f77f5ed3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18f77f5ed3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18f77f5ed3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18f77f5ed3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8f77f5ed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18f77f5ed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59c7932e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159c7932e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1ff7d03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1ff7d03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1ff7d03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1ff7d03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1ff7d03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1ff7d03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1ff7d03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1ff7d03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1ff7d037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1ff7d037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8f77f5ed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8f77f5ed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MU </a:t>
            </a:r>
            <a:endParaRPr sz="383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2022 Spring </a:t>
            </a:r>
            <a:endParaRPr sz="383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KSCA007</a:t>
            </a:r>
            <a:endParaRPr sz="383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Chinese II Class </a:t>
            </a:r>
            <a:endParaRPr sz="3380"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3094325" y="4448375"/>
            <a:ext cx="350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2022年3月14日~3月16日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住</a:t>
            </a:r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你住哪儿？你住在哪里？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我住在 Brno。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我住的地方在 Brno 的市中心</a:t>
            </a: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重</a:t>
            </a:r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轻(qīng) vs 重</a:t>
            </a: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笔记型电脑 (bǐjì xíng diànnǎo) 很轻，桌上型电脑很重。</a:t>
            </a: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西瓜很重，草莓 (cǎoméi) 很轻。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接</a:t>
            </a: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729450" y="1961750"/>
            <a:ext cx="4619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⇒A+接+B (+去+V.)</a:t>
            </a:r>
            <a:br>
              <a:rPr lang="zh-TW" sz="3000"/>
            </a:br>
            <a:r>
              <a:rPr lang="zh-TW" sz="3000"/>
              <a:t>我接你去吃饭。</a:t>
            </a:r>
            <a:br>
              <a:rPr lang="zh-TW" sz="3000"/>
            </a:br>
            <a:r>
              <a:rPr lang="zh-TW" sz="3000"/>
              <a:t>我接到球了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⇒A+开车+(来/去)+接+B</a:t>
            </a:r>
            <a:br>
              <a:rPr lang="zh-TW" sz="3000"/>
            </a:br>
            <a:r>
              <a:rPr lang="zh-TW" sz="3000"/>
              <a:t>我开车接你。</a:t>
            </a:r>
            <a:br>
              <a:rPr lang="zh-TW" sz="3000"/>
            </a:br>
            <a:r>
              <a:rPr lang="zh-TW" sz="3000"/>
              <a:t>我开车接你去吃饭。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2"/>
          </p:nvPr>
        </p:nvSpPr>
        <p:spPr>
          <a:xfrm>
            <a:off x="5163025" y="1961750"/>
            <a:ext cx="3254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zh-TW" sz="3000"/>
              <a:t>⇒送机。接机。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楼</a:t>
            </a:r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8103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latin typeface="+mn-lt"/>
              </a:rPr>
              <a:t>一楼、二楼、三楼 ... 十楼...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latin typeface="+mn-lt"/>
              </a:rPr>
              <a:t>两层楼 (liǎng céng) 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latin typeface="+mn-lt"/>
              </a:rPr>
              <a:t>图书馆有两层楼，一楼是英文书，二楼是中文书。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latin typeface="+mn-lt"/>
              </a:rPr>
              <a:t>我们现在在二楼，这儿楼下是商店，楼上是宿舍。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语法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~呢</a:t>
            </a:r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866075" y="20301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  <p:graphicFrame>
        <p:nvGraphicFramePr>
          <p:cNvPr id="216" name="Google Shape;216;p39"/>
          <p:cNvGraphicFramePr/>
          <p:nvPr/>
        </p:nvGraphicFramePr>
        <p:xfrm>
          <a:off x="954300" y="2030100"/>
          <a:ext cx="7239000" cy="2834490"/>
        </p:xfrm>
        <a:graphic>
          <a:graphicData uri="http://schemas.openxmlformats.org/drawingml/2006/table">
            <a:tbl>
              <a:tblPr>
                <a:noFill/>
                <a:tableStyleId>{E0551B14-A001-4D03-8FD2-40EDA393FCBA}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有context的"呢"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有前文，问对方的想法</a:t>
                      </a:r>
                      <a:endParaRPr sz="2100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表示正在的"呢"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V-ing 。(正)在+V</a:t>
                      </a:r>
                      <a:endParaRPr sz="2100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你呢？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你读什么呢？。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晚餐吃什么呢？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你在读什么呢？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明天要去哪儿玩呢？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我正在看书呢。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我的猫是白的，你的猫呢？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我的猫(正在哪儿)呢？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V. / adj. / phrase ＋的 ＋ N.</a:t>
            </a:r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我妹妹爱的人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我妹妹爱的那个人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我昨天跟我妹妹爱的那个很帅的男人吃饭。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没有用的东西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爸爸一直买没有用的东西。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作</a:t>
            </a:r>
            <a:r>
              <a:rPr lang="zh-TW" altLang="en-US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业回</a:t>
            </a:r>
            <a:r>
              <a:rPr lang="zh-TW" alt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顾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215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29450" y="1196961"/>
            <a:ext cx="7688400" cy="5352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方</a:t>
            </a:r>
            <a:r>
              <a:rPr lang="zh-TW" altLang="en-US" dirty="0"/>
              <a:t>位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729450" y="1690741"/>
            <a:ext cx="3774300" cy="2261100"/>
          </a:xfrm>
        </p:spPr>
        <p:txBody>
          <a:bodyPr>
            <a:normAutofit/>
          </a:bodyPr>
          <a:lstStyle/>
          <a:p>
            <a:pPr marL="488950" indent="-342900"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/>
              <a:t>先说 东或西</a:t>
            </a:r>
            <a:endParaRPr lang="en-US" altLang="zh-TW" sz="2400" dirty="0" smtClean="0"/>
          </a:p>
          <a:p>
            <a:pPr marL="488950" indent="-342900"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/>
              <a:t>再说 北或南</a:t>
            </a:r>
            <a:endParaRPr lang="en-US" altLang="zh-TW" sz="2400" dirty="0"/>
          </a:p>
          <a:p>
            <a:pPr marL="488950" indent="-342900">
              <a:buFont typeface="Wingdings" panose="05000000000000000000" pitchFamily="2" charset="2"/>
              <a:buAutoNum type="circleNumWdWhitePlain"/>
            </a:pPr>
            <a:r>
              <a:rPr lang="en-US" altLang="zh-TW" sz="2400" dirty="0"/>
              <a:t>+</a:t>
            </a:r>
            <a:r>
              <a:rPr lang="zh-TW" altLang="en-US" sz="2400" dirty="0" smtClean="0"/>
              <a:t>方</a:t>
            </a:r>
            <a:endParaRPr lang="en-US" altLang="zh-TW" sz="2400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2"/>
          </p:nvPr>
        </p:nvSpPr>
        <p:spPr>
          <a:xfrm>
            <a:off x="4643729" y="1690741"/>
            <a:ext cx="3774300" cy="2261100"/>
          </a:xfrm>
        </p:spPr>
        <p:txBody>
          <a:bodyPr>
            <a:normAutofit/>
          </a:bodyPr>
          <a:lstStyle/>
          <a:p>
            <a:pPr marL="488950" indent="-342900"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/>
              <a:t>先</a:t>
            </a:r>
            <a:r>
              <a:rPr lang="zh-TW" altLang="en-US" sz="2400" dirty="0"/>
              <a:t>说</a:t>
            </a:r>
            <a:r>
              <a:rPr lang="zh-TW" altLang="en-US" sz="2400" dirty="0" smtClean="0"/>
              <a:t> 左、右或中</a:t>
            </a:r>
            <a:endParaRPr lang="en-US" altLang="zh-TW" sz="2400" dirty="0" smtClean="0"/>
          </a:p>
          <a:p>
            <a:pPr marL="488950" indent="-342900"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/>
              <a:t>再说 上或下</a:t>
            </a:r>
            <a:endParaRPr lang="en-US" altLang="zh-TW" sz="2400" dirty="0" smtClean="0"/>
          </a:p>
          <a:p>
            <a:pPr marL="488950" indent="-342900">
              <a:buFont typeface="Wingdings" panose="05000000000000000000" pitchFamily="2" charset="2"/>
              <a:buAutoNum type="circleNumWdWhitePlain"/>
            </a:pPr>
            <a:r>
              <a:rPr lang="en-US" altLang="zh-TW" sz="2400" dirty="0"/>
              <a:t>+</a:t>
            </a:r>
            <a:r>
              <a:rPr lang="zh-TW" altLang="en-US" sz="2400" dirty="0"/>
              <a:t>方</a:t>
            </a:r>
            <a:endParaRPr lang="en-US" altLang="zh-TW" sz="2400" dirty="0"/>
          </a:p>
          <a:p>
            <a:pPr marL="488950" indent="-342900">
              <a:buFont typeface="Wingdings" panose="05000000000000000000" pitchFamily="2" charset="2"/>
              <a:buAutoNum type="circleNumWdWhitePlain"/>
            </a:pP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8" y="3035251"/>
            <a:ext cx="2969741" cy="21082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31" y="3066132"/>
            <a:ext cx="2528067" cy="20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2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22" y="498184"/>
            <a:ext cx="6357336" cy="464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9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课文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课文2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生词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钟头</a:t>
            </a:r>
            <a:endParaRPr dirty="0"/>
          </a:p>
        </p:txBody>
      </p:sp>
      <p:sp>
        <p:nvSpPr>
          <p:cNvPr id="238" name="Google Shape;238;p43"/>
          <p:cNvSpPr txBox="1">
            <a:spLocks noGrp="1"/>
          </p:cNvSpPr>
          <p:nvPr>
            <p:ph type="body" idx="1"/>
          </p:nvPr>
        </p:nvSpPr>
        <p:spPr>
          <a:xfrm>
            <a:off x="729450" y="19422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 smtClean="0">
                <a:latin typeface="+mn-lt"/>
              </a:rPr>
              <a:t>秒</a:t>
            </a:r>
            <a:r>
              <a:rPr lang="en-US" altLang="zh-TW" sz="2800" dirty="0" smtClean="0">
                <a:latin typeface="+mn-lt"/>
              </a:rPr>
              <a:t>(</a:t>
            </a:r>
            <a:r>
              <a:rPr lang="zh-TW" altLang="en-US" sz="2800" dirty="0" smtClean="0">
                <a:latin typeface="+mn-lt"/>
              </a:rPr>
              <a:t>钟</a:t>
            </a:r>
            <a:r>
              <a:rPr lang="en-US" altLang="zh-TW" sz="2800" dirty="0" smtClean="0">
                <a:latin typeface="+mn-lt"/>
              </a:rPr>
              <a:t>)</a:t>
            </a:r>
            <a:r>
              <a:rPr lang="zh-TW" sz="2800" dirty="0" smtClean="0">
                <a:latin typeface="+mn-lt"/>
              </a:rPr>
              <a:t> </a:t>
            </a:r>
            <a:r>
              <a:rPr lang="zh-TW" sz="2800" dirty="0">
                <a:latin typeface="+mn-lt"/>
              </a:rPr>
              <a:t>miǎo (second) </a:t>
            </a:r>
            <a:br>
              <a:rPr lang="zh-TW" sz="2800" dirty="0">
                <a:latin typeface="+mn-lt"/>
              </a:rPr>
            </a:br>
            <a:r>
              <a:rPr lang="zh-TW" sz="2800" dirty="0" smtClean="0">
                <a:latin typeface="+mn-lt"/>
              </a:rPr>
              <a:t>分</a:t>
            </a:r>
            <a:r>
              <a:rPr lang="en-US" altLang="zh-TW" sz="2800" dirty="0" smtClean="0">
                <a:latin typeface="+mn-lt"/>
              </a:rPr>
              <a:t>(</a:t>
            </a:r>
            <a:r>
              <a:rPr lang="zh-TW" sz="2800" dirty="0" smtClean="0">
                <a:latin typeface="+mn-lt"/>
              </a:rPr>
              <a:t>钟</a:t>
            </a:r>
            <a:r>
              <a:rPr lang="en-US" altLang="zh-TW" sz="2800" dirty="0" smtClean="0">
                <a:latin typeface="+mn-lt"/>
              </a:rPr>
              <a:t>)</a:t>
            </a:r>
            <a:r>
              <a:rPr lang="zh-TW" sz="2800" dirty="0" smtClean="0">
                <a:latin typeface="+mn-lt"/>
              </a:rPr>
              <a:t> </a:t>
            </a:r>
            <a:r>
              <a:rPr lang="zh-TW" sz="2800" dirty="0">
                <a:latin typeface="+mn-lt"/>
              </a:rPr>
              <a:t>fēnzhōng (minute) 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latin typeface="+mn-lt"/>
              </a:rPr>
              <a:t>(个)小时 xiǎoshí (hour) / 个+钟头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latin typeface="+mn-lt"/>
              </a:rPr>
              <a:t>学生花一个小时写完作业，但是老师只花三十分钟就改完大家写的作业了</a:t>
            </a:r>
            <a:endParaRPr sz="28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以为 thought (但是是错的)</a:t>
            </a:r>
            <a:endParaRPr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我以为学中文很简单...</a:t>
            </a:r>
            <a:br>
              <a:rPr lang="zh-TW" sz="2800"/>
            </a:br>
            <a:r>
              <a:rPr lang="zh-TW" sz="2800"/>
              <a:t>我以为我们是搭3:20的火车。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我以为今天是他生日所以买好了礼物。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我昨天听说今天会下雪，我就以为今天会下雪。</a:t>
            </a: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班</a:t>
            </a:r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9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班里=班上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800"/>
              <a:t>班里的那个女生好漂亮</a:t>
            </a:r>
            <a:br>
              <a:rPr lang="zh-TW" sz="2800"/>
            </a:br>
            <a:r>
              <a:rPr lang="zh-TW" sz="2800"/>
              <a:t>班上的那个女生好漂亮</a:t>
            </a:r>
            <a:br>
              <a:rPr lang="zh-TW" sz="2800"/>
            </a:br>
            <a:r>
              <a:rPr lang="zh-TW" sz="2800"/>
              <a:t>这个班有十位学生</a:t>
            </a:r>
            <a:br>
              <a:rPr lang="zh-TW" sz="2800"/>
            </a:br>
            <a:r>
              <a:rPr lang="zh-TW" sz="2800"/>
              <a:t>班上有十位学生</a:t>
            </a: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长</a:t>
            </a:r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body" idx="1"/>
          </p:nvPr>
        </p:nvSpPr>
        <p:spPr>
          <a:xfrm>
            <a:off x="729450" y="1903200"/>
            <a:ext cx="3986700" cy="23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长(V. zhǎng)</a:t>
            </a: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长得+Adj.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你长得很可爱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哥哥长得很高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zh-TW" sz="3000" dirty="0">
                <a:latin typeface="+mn-lt"/>
              </a:rPr>
              <a:t>黄瓜长得太快了</a:t>
            </a:r>
            <a:endParaRPr sz="3000" dirty="0">
              <a:latin typeface="+mn-lt"/>
            </a:endParaRPr>
          </a:p>
        </p:txBody>
      </p:sp>
      <p:sp>
        <p:nvSpPr>
          <p:cNvPr id="257" name="Google Shape;257;p46"/>
          <p:cNvSpPr txBox="1">
            <a:spLocks noGrp="1"/>
          </p:cNvSpPr>
          <p:nvPr>
            <p:ph type="body" idx="2"/>
          </p:nvPr>
        </p:nvSpPr>
        <p:spPr>
          <a:xfrm>
            <a:off x="3894225" y="1903200"/>
            <a:ext cx="5163000" cy="32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长(Adj. cháng)</a:t>
            </a:r>
            <a:br>
              <a:rPr lang="zh-TW" sz="3000" dirty="0">
                <a:latin typeface="+mn-lt"/>
              </a:rPr>
            </a:br>
            <a:r>
              <a:rPr lang="zh-TW" sz="3000" dirty="0">
                <a:latin typeface="+mn-lt"/>
              </a:rPr>
              <a:t>这支笔太长了</a:t>
            </a:r>
            <a:br>
              <a:rPr lang="zh-TW" sz="3000" dirty="0">
                <a:latin typeface="+mn-lt"/>
              </a:rPr>
            </a:br>
            <a:r>
              <a:rPr lang="zh-TW" sz="3000" dirty="0">
                <a:latin typeface="+mn-lt"/>
              </a:rPr>
              <a:t>长长的黄瓜</a:t>
            </a:r>
            <a:br>
              <a:rPr lang="zh-TW" sz="3000" dirty="0">
                <a:latin typeface="+mn-lt"/>
              </a:rPr>
            </a:br>
            <a:endParaRPr sz="3000" dirty="0">
              <a:latin typeface="+mn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☆过了一个星期，黄瓜长长了</a:t>
            </a: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长大</a:t>
            </a:r>
            <a:endParaRPr/>
          </a:p>
        </p:txBody>
      </p:sp>
      <p:sp>
        <p:nvSpPr>
          <p:cNvPr id="263" name="Google Shape;263;p4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长(V</a:t>
            </a:r>
            <a:r>
              <a:rPr lang="zh-TW" sz="2800"/>
              <a:t>.)+</a:t>
            </a:r>
            <a:r>
              <a:rPr lang="zh-TW" sz="3000">
                <a:latin typeface="Arial"/>
                <a:ea typeface="Arial"/>
                <a:cs typeface="Arial"/>
                <a:sym typeface="Arial"/>
              </a:rPr>
              <a:t>大(补语)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妹妹长大以后想当医生。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我不想长大。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长高</a:t>
            </a:r>
            <a:br>
              <a:rPr lang="zh-TW" sz="3000">
                <a:latin typeface="Arial"/>
                <a:ea typeface="Arial"/>
                <a:cs typeface="Arial"/>
                <a:sym typeface="Arial"/>
              </a:rPr>
            </a:br>
            <a:r>
              <a:rPr lang="zh-TW" sz="3000">
                <a:latin typeface="Arial"/>
                <a:ea typeface="Arial"/>
                <a:cs typeface="Arial"/>
                <a:sym typeface="Arial"/>
              </a:rPr>
              <a:t>我想再长高一点儿。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去年</a:t>
            </a:r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前年：2020</a:t>
            </a: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去年：2021</a:t>
            </a: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今年：2022</a:t>
            </a: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明年：2023</a:t>
            </a: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后年：2024</a:t>
            </a: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  <p:pic>
        <p:nvPicPr>
          <p:cNvPr id="270" name="Google Shape;27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2561">
            <a:off x="2596150" y="473950"/>
            <a:ext cx="6420974" cy="45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属</a:t>
            </a:r>
            <a:endParaRPr/>
          </a:p>
        </p:txBody>
      </p:sp>
      <p:sp>
        <p:nvSpPr>
          <p:cNvPr id="276" name="Google Shape;276;p4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十二生肖shēngxiào (zodiac)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鼠 牛 虎 兔 龙 蛇 马 羊 猴 鸡 狗 猪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800">
                <a:latin typeface="Arial"/>
                <a:ea typeface="Arial"/>
                <a:cs typeface="Arial"/>
                <a:sym typeface="Arial"/>
              </a:rPr>
            </a:br>
            <a:r>
              <a:rPr lang="zh-TW" sz="2800">
                <a:latin typeface="Arial"/>
                <a:ea typeface="Arial"/>
                <a:cs typeface="Arial"/>
                <a:sym typeface="Arial"/>
              </a:rPr>
              <a:t>今年是什么年？今年是什么生肖？今年是虎年。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你属什么(生肖)？我属马。</a:t>
            </a:r>
            <a:endParaRPr sz="24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>
            <a:spLocks noGrp="1"/>
          </p:cNvSpPr>
          <p:nvPr>
            <p:ph type="title"/>
          </p:nvPr>
        </p:nvSpPr>
        <p:spPr>
          <a:xfrm>
            <a:off x="778250" y="4793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你属什么(生肖)？</a:t>
            </a:r>
            <a:endParaRPr/>
          </a:p>
        </p:txBody>
      </p:sp>
      <p:sp>
        <p:nvSpPr>
          <p:cNvPr id="282" name="Google Shape;282;p5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3" name="Google Shape;28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01" y="1048650"/>
            <a:ext cx="8720199" cy="40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生词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像(V. or Adj.) +O.</a:t>
            </a:r>
            <a:endParaRPr/>
          </a:p>
        </p:txBody>
      </p:sp>
      <p:sp>
        <p:nvSpPr>
          <p:cNvPr id="289" name="Google Shape;289;p51"/>
          <p:cNvSpPr txBox="1">
            <a:spLocks noGrp="1"/>
          </p:cNvSpPr>
          <p:nvPr>
            <p:ph type="body" idx="1"/>
          </p:nvPr>
        </p:nvSpPr>
        <p:spPr>
          <a:xfrm>
            <a:off x="729450" y="1942250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很像(Adv.+V.)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弟弟很像哥哥。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弟弟像哥哥。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弟弟跟哥哥很像妈妈</a:t>
            </a: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  <p:sp>
        <p:nvSpPr>
          <p:cNvPr id="290" name="Google Shape;290;p51"/>
          <p:cNvSpPr txBox="1">
            <a:spLocks noGrp="1"/>
          </p:cNvSpPr>
          <p:nvPr>
            <p:ph type="body" idx="1"/>
          </p:nvPr>
        </p:nvSpPr>
        <p:spPr>
          <a:xfrm>
            <a:off x="4503750" y="1942250"/>
            <a:ext cx="4640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像(Adj.)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弟弟跟哥哥很像。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弟弟跟哥哥长得很像。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弟弟跟哥哥长得很像妈妈。</a:t>
            </a:r>
            <a:br>
              <a:rPr lang="zh-TW" sz="2800">
                <a:latin typeface="Arial"/>
                <a:ea typeface="Arial"/>
                <a:cs typeface="Arial"/>
                <a:sym typeface="Arial"/>
              </a:rPr>
            </a:br>
            <a:r>
              <a:rPr lang="zh-TW" sz="2800">
                <a:latin typeface="Arial"/>
                <a:ea typeface="Arial"/>
                <a:cs typeface="Arial"/>
                <a:sym typeface="Arial"/>
              </a:rPr>
              <a:t>他像极了他的爸爸</a:t>
            </a:r>
            <a:endParaRPr sz="2600" b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946"/>
            <a:ext cx="9144000" cy="491960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297" name="Google Shape;297;p52"/>
          <p:cNvSpPr txBox="1">
            <a:spLocks noGrp="1"/>
          </p:cNvSpPr>
          <p:nvPr>
            <p:ph type="body" idx="1"/>
          </p:nvPr>
        </p:nvSpPr>
        <p:spPr>
          <a:xfrm>
            <a:off x="380650" y="439200"/>
            <a:ext cx="4191300" cy="4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latin typeface="+mn-lt"/>
              </a:rPr>
              <a:t>额头(étóu)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dirty="0">
                <a:latin typeface="+mn-lt"/>
              </a:rPr>
              <a:t>脸(liǎn)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800" dirty="0">
                <a:latin typeface="+mn-lt"/>
              </a:rPr>
              <a:t>嘴巴(zuǐbā)</a:t>
            </a:r>
            <a:endParaRPr sz="2800" dirty="0">
              <a:latin typeface="+mn-lt"/>
            </a:endParaRPr>
          </a:p>
        </p:txBody>
      </p:sp>
      <p:sp>
        <p:nvSpPr>
          <p:cNvPr id="298" name="Google Shape;298;p52"/>
          <p:cNvSpPr txBox="1">
            <a:spLocks noGrp="1"/>
          </p:cNvSpPr>
          <p:nvPr>
            <p:ph type="body" idx="1"/>
          </p:nvPr>
        </p:nvSpPr>
        <p:spPr>
          <a:xfrm>
            <a:off x="5260625" y="4089425"/>
            <a:ext cx="3406500" cy="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zh-TW" sz="2800" dirty="0">
                <a:latin typeface="+mn-lt"/>
              </a:rPr>
              <a:t>舌头(shétou)</a:t>
            </a:r>
            <a:br>
              <a:rPr lang="zh-TW" sz="2800" dirty="0">
                <a:latin typeface="+mn-lt"/>
              </a:rPr>
            </a:br>
            <a:r>
              <a:rPr lang="zh-TW" sz="2800" dirty="0">
                <a:latin typeface="+mn-lt"/>
              </a:rPr>
              <a:t>下巴(xiàbā)</a:t>
            </a:r>
            <a:endParaRPr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圆</a:t>
            </a:r>
            <a:endParaRPr/>
          </a:p>
        </p:txBody>
      </p:sp>
      <p:sp>
        <p:nvSpPr>
          <p:cNvPr id="304" name="Google Shape;304;p53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5682900" cy="2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/>
              <a:t>妹妹的脸圆圆的</a:t>
            </a:r>
            <a:br>
              <a:rPr lang="zh-TW" sz="2700"/>
            </a:br>
            <a:r>
              <a:rPr lang="zh-TW" sz="2700"/>
              <a:t>哥哥的脸方方的</a:t>
            </a:r>
            <a:endParaRPr sz="27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700"/>
              <a:t>老师画的圆形一点都不圆。</a:t>
            </a:r>
            <a:endParaRPr sz="1400"/>
          </a:p>
        </p:txBody>
      </p:sp>
      <p:graphicFrame>
        <p:nvGraphicFramePr>
          <p:cNvPr id="305" name="Google Shape;305;p53"/>
          <p:cNvGraphicFramePr/>
          <p:nvPr/>
        </p:nvGraphicFramePr>
        <p:xfrm>
          <a:off x="3748650" y="2000250"/>
          <a:ext cx="5150450" cy="2155550"/>
        </p:xfrm>
        <a:graphic>
          <a:graphicData uri="http://schemas.openxmlformats.org/drawingml/2006/table">
            <a:tbl>
              <a:tblPr>
                <a:noFill/>
                <a:tableStyleId>{E0551B14-A001-4D03-8FD2-40EDA393FCBA}</a:tableStyleId>
              </a:tblPr>
              <a:tblGrid>
                <a:gridCol w="257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300"/>
                        <a:t>圆的</a:t>
                      </a:r>
                      <a:endParaRPr sz="2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300"/>
                        <a:t>圆形</a:t>
                      </a:r>
                      <a:endParaRPr sz="2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300"/>
                        <a:t>方的</a:t>
                      </a:r>
                      <a:endParaRPr sz="2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300"/>
                        <a:t>四角的</a:t>
                      </a:r>
                      <a:endParaRPr sz="2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300"/>
                        <a:t>方形</a:t>
                      </a:r>
                      <a:endParaRPr sz="2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300"/>
                        <a:t>四角形</a:t>
                      </a:r>
                      <a:endParaRPr sz="2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300"/>
                        <a:t>三角的</a:t>
                      </a:r>
                      <a:endParaRPr sz="2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300"/>
                        <a:t>三角形</a:t>
                      </a:r>
                      <a:endParaRPr sz="2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一定</a:t>
            </a:r>
            <a:endParaRPr/>
          </a:p>
        </p:txBody>
      </p:sp>
      <p:sp>
        <p:nvSpPr>
          <p:cNvPr id="311" name="Google Shape;311;p54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917900" cy="24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adv. (definitely, necessarily)：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去台湾的飞机票一定很贵。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如果你的男朋友不在捷克，那你一定会很想他。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蛋糕一定是王朋吃的。</a:t>
            </a:r>
            <a:br>
              <a:rPr lang="zh-TW" sz="2400"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latin typeface="Arial"/>
                <a:ea typeface="Arial"/>
                <a:cs typeface="Arial"/>
                <a:sym typeface="Arial"/>
              </a:rPr>
              <a:t>adj.(definite, certain)：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我有的时候早上洗澡，有的时候晚上，没有一定的时间。  ⇒不一定。</a:t>
            </a:r>
            <a:r>
              <a:rPr lang="zh-TW" sz="21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100">
                <a:latin typeface="Arial"/>
                <a:ea typeface="Arial"/>
                <a:cs typeface="Arial"/>
                <a:sym typeface="Arial"/>
              </a:rPr>
            </a:b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100">
                <a:latin typeface="Arial"/>
                <a:ea typeface="Arial"/>
                <a:cs typeface="Arial"/>
                <a:sym typeface="Arial"/>
              </a:rPr>
            </a:b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最</a:t>
            </a:r>
            <a:endParaRPr/>
          </a:p>
        </p:txBody>
      </p:sp>
      <p:sp>
        <p:nvSpPr>
          <p:cNvPr id="317" name="Google Shape;317;p55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4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latin typeface="+mn-lt"/>
                <a:ea typeface="Arial"/>
                <a:cs typeface="Arial"/>
                <a:sym typeface="Arial"/>
              </a:rPr>
              <a:t>最+V.</a:t>
            </a:r>
            <a:br>
              <a:rPr lang="zh-TW" sz="2600" dirty="0">
                <a:latin typeface="+mn-lt"/>
                <a:ea typeface="Arial"/>
                <a:cs typeface="Arial"/>
                <a:sym typeface="Arial"/>
              </a:rPr>
            </a:br>
            <a:r>
              <a:rPr lang="zh-TW" sz="2600" dirty="0">
                <a:latin typeface="+mn-lt"/>
                <a:ea typeface="Arial"/>
                <a:cs typeface="Arial"/>
                <a:sym typeface="Arial"/>
              </a:rPr>
              <a:t>赵老师最喜欢的动物是狗，但是张老师最喜欢猫。</a:t>
            </a:r>
            <a:endParaRPr sz="2600" dirty="0"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latin typeface="+mn-lt"/>
                <a:ea typeface="Arial"/>
                <a:cs typeface="Arial"/>
                <a:sym typeface="Arial"/>
              </a:rPr>
              <a:t>弟弟最爱吃，哥哥最会吃！</a:t>
            </a:r>
            <a:endParaRPr sz="2600" dirty="0"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2600" dirty="0">
                <a:latin typeface="+mn-lt"/>
              </a:rPr>
              <a:t>最+Adj.</a:t>
            </a:r>
            <a:br>
              <a:rPr lang="zh-TW" sz="2600" dirty="0">
                <a:latin typeface="+mn-lt"/>
              </a:rPr>
            </a:br>
            <a:r>
              <a:rPr lang="zh-TW" sz="2600" dirty="0">
                <a:latin typeface="+mn-lt"/>
              </a:rPr>
              <a:t>赵老师最漂亮。</a:t>
            </a:r>
            <a:br>
              <a:rPr lang="zh-TW" sz="2600" dirty="0">
                <a:latin typeface="+mn-lt"/>
              </a:rPr>
            </a:br>
            <a:r>
              <a:rPr lang="zh-TW" sz="2600" dirty="0">
                <a:latin typeface="+mn-lt"/>
              </a:rPr>
              <a:t>张老师最聪明。</a:t>
            </a:r>
            <a:br>
              <a:rPr lang="zh-TW" sz="2600" dirty="0">
                <a:latin typeface="+mn-lt"/>
              </a:rPr>
            </a:br>
            <a:r>
              <a:rPr lang="zh-TW" sz="2600" dirty="0">
                <a:latin typeface="+mn-lt"/>
              </a:rPr>
              <a:t>这台电脑是最便宜的电脑。</a:t>
            </a:r>
            <a:endParaRPr sz="26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你最爱的国家 / 颜色 / 东西 / 食物 / 料理 /人 是什么？</a:t>
            </a:r>
            <a:endParaRPr b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400"/>
              <a:t>我...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语法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S+V+(O+V)+(了)+time</a:t>
            </a:r>
            <a:endParaRPr dirty="0"/>
          </a:p>
        </p:txBody>
      </p:sp>
      <p:sp>
        <p:nvSpPr>
          <p:cNvPr id="334" name="Google Shape;334;p5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zh-TW" sz="3000" dirty="0">
                <a:latin typeface="+mn-lt"/>
              </a:rPr>
              <a:t>Q：S+V+(O+V)+(了)+多久(jiǔ)/多长时间？</a:t>
            </a:r>
            <a:endParaRPr sz="3000" dirty="0">
              <a:latin typeface="+mn-lt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zh-TW" sz="3000" dirty="0">
                <a:latin typeface="+mn-lt"/>
              </a:rPr>
              <a:t>他每天都洗澡洗三十分钟。</a:t>
            </a:r>
            <a:endParaRPr sz="3000" dirty="0">
              <a:latin typeface="+mn-lt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zh-TW" sz="3000" dirty="0">
                <a:latin typeface="+mn-lt"/>
              </a:rPr>
              <a:t>我昨天看电视看了两个小时。</a:t>
            </a:r>
            <a:endParaRPr sz="3000" dirty="0">
              <a:latin typeface="+mn-lt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zh-TW" sz="3000" dirty="0">
                <a:latin typeface="+mn-lt"/>
              </a:rPr>
              <a:t>他打球打了40分钟。</a:t>
            </a:r>
            <a:endParaRPr sz="3000" dirty="0">
              <a:latin typeface="+mn-lt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zh-TW" sz="3000" dirty="0">
                <a:latin typeface="+mn-lt"/>
              </a:rPr>
              <a:t>我想去斯洛伐克玩三天。</a:t>
            </a:r>
            <a:endParaRPr sz="3000" dirty="0">
              <a:latin typeface="+mn-lt"/>
            </a:endParaRPr>
          </a:p>
          <a:p>
            <a:pPr marL="0" lvl="0" indent="27940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 b="1" dirty="0">
              <a:solidFill>
                <a:srgbClr val="1A1A1A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S+V+(了)+time+(的)+O</a:t>
            </a:r>
            <a:endParaRPr/>
          </a:p>
        </p:txBody>
      </p:sp>
      <p:sp>
        <p:nvSpPr>
          <p:cNvPr id="340" name="Google Shape;340;p5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他每天都洗三十分钟的澡。</a:t>
            </a:r>
            <a:endParaRPr sz="3000"/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我昨天看了两个小时的电视。</a:t>
            </a:r>
            <a:endParaRPr sz="3000"/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他打了40分钟的球。</a:t>
            </a:r>
            <a:endParaRPr sz="3000"/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星期一我得上六个小时的课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S+(是)......的。</a:t>
            </a:r>
            <a:endParaRPr/>
          </a:p>
        </p:txBody>
      </p:sp>
      <p:sp>
        <p:nvSpPr>
          <p:cNvPr id="346" name="Google Shape;346;p60"/>
          <p:cNvSpPr txBox="1">
            <a:spLocks noGrp="1"/>
          </p:cNvSpPr>
          <p:nvPr>
            <p:ph type="body" idx="1"/>
          </p:nvPr>
        </p:nvSpPr>
        <p:spPr>
          <a:xfrm>
            <a:off x="729450" y="1922725"/>
            <a:ext cx="7688700" cy="24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2450" dirty="0">
                <a:latin typeface="Arial"/>
                <a:ea typeface="Arial"/>
                <a:cs typeface="Arial"/>
                <a:sym typeface="Arial"/>
              </a:rPr>
              <a:t>Q: 你是怎么来学校的</a:t>
            </a:r>
            <a:r>
              <a:rPr lang="zh-TW" sz="2450" dirty="0" smtClean="0">
                <a:latin typeface="Arial"/>
                <a:ea typeface="Arial"/>
                <a:cs typeface="Arial"/>
                <a:sym typeface="Arial"/>
              </a:rPr>
              <a:t>？</a:t>
            </a:r>
            <a:r>
              <a:rPr lang="zh-TW" altLang="en-US" sz="24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24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2450" dirty="0">
                <a:latin typeface="Arial"/>
                <a:ea typeface="Arial"/>
                <a:cs typeface="Arial"/>
                <a:sym typeface="Arial"/>
              </a:rPr>
              <a:t>A: 我是坐公车来学校的。</a:t>
            </a:r>
            <a:endParaRPr sz="24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2450" dirty="0">
                <a:latin typeface="Arial"/>
                <a:ea typeface="Arial"/>
                <a:cs typeface="Arial"/>
                <a:sym typeface="Arial"/>
              </a:rPr>
              <a:t>Q: 他是怎么学中文的？</a:t>
            </a:r>
            <a:endParaRPr sz="24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2450" dirty="0">
                <a:latin typeface="Arial"/>
                <a:ea typeface="Arial"/>
                <a:cs typeface="Arial"/>
                <a:sym typeface="Arial"/>
              </a:rPr>
              <a:t>A: 他是上网看影片学的。</a:t>
            </a:r>
            <a:endParaRPr sz="24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2450" dirty="0">
                <a:latin typeface="Arial"/>
                <a:ea typeface="Arial"/>
                <a:cs typeface="Arial"/>
                <a:sym typeface="Arial"/>
              </a:rPr>
              <a:t>Q: 这道菜是谁教你做</a:t>
            </a:r>
            <a:r>
              <a:rPr lang="zh-TW" sz="2450" dirty="0" smtClean="0"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zh-TW" altLang="en-US" sz="2450" dirty="0" smtClean="0">
                <a:latin typeface="Arial"/>
                <a:ea typeface="Arial"/>
                <a:cs typeface="Arial"/>
                <a:sym typeface="Arial"/>
              </a:rPr>
              <a:t>？</a:t>
            </a:r>
            <a:endParaRPr sz="24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2450" dirty="0">
                <a:latin typeface="Arial"/>
                <a:ea typeface="Arial"/>
                <a:cs typeface="Arial"/>
                <a:sym typeface="Arial"/>
              </a:rPr>
              <a:t>A: 这道菜是奶奶教我做的。</a:t>
            </a:r>
            <a:endParaRPr sz="24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2450" dirty="0">
                <a:latin typeface="Arial"/>
                <a:ea typeface="Arial"/>
                <a:cs typeface="Arial"/>
                <a:sym typeface="Arial"/>
              </a:rPr>
              <a:t>Q: 出去玩的机票是谁买的？</a:t>
            </a:r>
            <a:endParaRPr sz="24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2450" dirty="0">
                <a:latin typeface="Arial"/>
                <a:ea typeface="Arial"/>
                <a:cs typeface="Arial"/>
                <a:sym typeface="Arial"/>
              </a:rPr>
              <a:t>A: 出去玩的机票是妈妈买的。</a:t>
            </a:r>
            <a:endParaRPr sz="15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舞会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舞会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派对 pàiduì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你喜欢去舞会 / 派对吗?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还 adv. / still</a:t>
            </a:r>
            <a:endParaRPr/>
          </a:p>
        </p:txBody>
      </p:sp>
      <p:sp>
        <p:nvSpPr>
          <p:cNvPr id="352" name="Google Shape;352;p6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都12点了，你怎么还没睡。</a:t>
            </a: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火车10分钟后就要开了，他还没上车。</a:t>
            </a: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今天这么冷，你还穿短袖(duǎn xiù)。</a:t>
            </a: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你知道喝酒不好，还一直喝</a:t>
            </a:r>
            <a:r>
              <a:rPr lang="zh-TW" sz="3000" dirty="0" smtClean="0">
                <a:latin typeface="+mn-lt"/>
              </a:rPr>
              <a:t>。</a:t>
            </a: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又...又...</a:t>
            </a:r>
            <a:endParaRPr/>
          </a:p>
        </p:txBody>
      </p:sp>
      <p:sp>
        <p:nvSpPr>
          <p:cNvPr id="358" name="Google Shape;358;p62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75"/>
              <a:t>positive adj. + positive adj.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又高又帅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又聪明又漂亮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又_____又_____</a:t>
            </a:r>
            <a:r>
              <a:rPr lang="zh-TW" sz="2600" b="1" u="sng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zh-TW" sz="26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zh-TW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zh-TW" sz="26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zh-TW" sz="2600" b="1" u="sng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2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75"/>
              <a:t>negative adj. + negative adj. </a:t>
            </a:r>
            <a:endParaRPr sz="2275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又贵又难吃</a:t>
            </a:r>
            <a:endParaRPr sz="3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又矮又胖</a:t>
            </a:r>
            <a:endParaRPr sz="3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又_____又_____</a:t>
            </a:r>
            <a:endParaRPr sz="3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补充生词&amp;文化亮点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你喜欢吃什么水果？</a:t>
            </a:r>
            <a:endParaRPr/>
          </a:p>
        </p:txBody>
      </p:sp>
      <p:sp>
        <p:nvSpPr>
          <p:cNvPr id="370" name="Google Shape;370;p64"/>
          <p:cNvSpPr txBox="1">
            <a:spLocks noGrp="1"/>
          </p:cNvSpPr>
          <p:nvPr>
            <p:ph type="body" idx="1"/>
          </p:nvPr>
        </p:nvSpPr>
        <p:spPr>
          <a:xfrm>
            <a:off x="729450" y="1942225"/>
            <a:ext cx="7688700" cy="23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苹果、香蕉、草莓、橘子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桃儿(桃子、水蜜桃shuǐ mì táo)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葡萄、白葡萄( bái pútáo)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荔枝(</a:t>
            </a:r>
            <a:r>
              <a:rPr lang="zh-TW" sz="3000" dirty="0">
                <a:latin typeface="+mn-lt"/>
                <a:ea typeface="Arial"/>
                <a:cs typeface="Arial"/>
                <a:sym typeface="Arial"/>
              </a:rPr>
              <a:t>lìzhī</a:t>
            </a:r>
            <a:r>
              <a:rPr lang="zh-TW" sz="3000" dirty="0">
                <a:latin typeface="+mn-lt"/>
              </a:rPr>
              <a:t>)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还是......？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你会带什么(东西)去生日派对？</a:t>
            </a:r>
            <a:endParaRPr/>
          </a:p>
        </p:txBody>
      </p:sp>
      <p:sp>
        <p:nvSpPr>
          <p:cNvPr id="376" name="Google Shape;376;p6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8103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礼物、气球、卡片、汽水、零食、饼干、糖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巧克力(q</a:t>
            </a:r>
            <a:r>
              <a:rPr lang="zh-TW" sz="3000" dirty="0">
                <a:latin typeface="+mn-lt"/>
                <a:ea typeface="Arial"/>
                <a:cs typeface="Arial"/>
                <a:sym typeface="Arial"/>
              </a:rPr>
              <a:t>iǎokèlì</a:t>
            </a:r>
            <a:r>
              <a:rPr lang="zh-TW" sz="3000" dirty="0">
                <a:latin typeface="+mn-lt"/>
              </a:rPr>
              <a:t>)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冰激凌bīng jī líng(冰淇淋bīng qí líng)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还是......？</a:t>
            </a:r>
            <a:br>
              <a:rPr lang="zh-TW" sz="3000" dirty="0">
                <a:latin typeface="+mn-lt"/>
              </a:rPr>
            </a:b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文化</a:t>
            </a:r>
            <a:endParaRPr/>
          </a:p>
        </p:txBody>
      </p:sp>
      <p:sp>
        <p:nvSpPr>
          <p:cNvPr id="382" name="Google Shape;382;p66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81132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zh-TW" sz="2650"/>
              <a:t>不送钟。因为 送钟=送终</a:t>
            </a:r>
            <a:br>
              <a:rPr lang="zh-TW" sz="2650"/>
            </a:br>
            <a:r>
              <a:rPr lang="zh-TW" sz="2650"/>
              <a:t>不送伞。因为 伞=散</a:t>
            </a:r>
            <a:br>
              <a:rPr lang="zh-TW" sz="2650"/>
            </a:br>
            <a:r>
              <a:rPr lang="zh-TW" sz="2650"/>
              <a:t>但是，因为大家都是外国人，所以送什么东西都可以</a:t>
            </a:r>
            <a:br>
              <a:rPr lang="zh-TW" sz="2650"/>
            </a:br>
            <a:r>
              <a:rPr lang="zh-TW" sz="2650"/>
              <a:t/>
            </a:r>
            <a:br>
              <a:rPr lang="zh-TW" sz="2650"/>
            </a:br>
            <a:r>
              <a:rPr lang="zh-TW" sz="2650"/>
              <a:t>A：今天我请你吧！  /  这个礼物送给你！</a:t>
            </a:r>
            <a:br>
              <a:rPr lang="zh-TW" sz="2650"/>
            </a:br>
            <a:r>
              <a:rPr lang="zh-TW" sz="2650"/>
              <a:t>B：谢谢 or 你太客气了。</a:t>
            </a:r>
            <a:br>
              <a:rPr lang="zh-TW" sz="2650"/>
            </a:br>
            <a:r>
              <a:rPr lang="zh-TW" sz="2650"/>
              <a:t>A：哪里哪里 or 不客气 or 别客气。</a:t>
            </a:r>
            <a:endParaRPr sz="265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作业</a:t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作业</a:t>
            </a:r>
            <a:endParaRPr/>
          </a:p>
        </p:txBody>
      </p:sp>
      <p:sp>
        <p:nvSpPr>
          <p:cNvPr id="393" name="Google Shape;393;p6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在IS下载L14_HW，用笔写在纸上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3月21日星期一交给老师。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729450" y="12424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学校 (动词=读。ex:读大学)</a:t>
            </a:r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729450" y="1726075"/>
            <a:ext cx="8093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/>
              <a:t>幼稚园 </a:t>
            </a:r>
            <a:r>
              <a:rPr lang="zh-TW" sz="2100">
                <a:latin typeface="Arial"/>
                <a:ea typeface="Arial"/>
                <a:cs typeface="Arial"/>
                <a:sym typeface="Arial"/>
              </a:rPr>
              <a:t>yòuzhìyuán (</a:t>
            </a:r>
            <a:r>
              <a:rPr lang="zh-TW" sz="2100"/>
              <a:t>kindergarten)</a:t>
            </a:r>
            <a:endParaRPr sz="21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100"/>
              <a:t>小学 elememtary school</a:t>
            </a:r>
            <a:endParaRPr sz="21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100"/>
              <a:t>中学 junior high school / 国中 senior high school</a:t>
            </a:r>
            <a:endParaRPr sz="21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100"/>
              <a:t>高中 high school</a:t>
            </a:r>
            <a:endParaRPr sz="21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100"/>
              <a:t>大学</a:t>
            </a:r>
            <a:br>
              <a:rPr lang="zh-TW" sz="2100"/>
            </a:br>
            <a:r>
              <a:rPr lang="zh-TW" sz="2100">
                <a:latin typeface="Arial"/>
                <a:ea typeface="Arial"/>
                <a:cs typeface="Arial"/>
                <a:sym typeface="Arial"/>
              </a:rPr>
              <a:t>研究所 yánjiū suǒ (graduate school)</a:t>
            </a:r>
            <a:br>
              <a:rPr lang="zh-TW" sz="2100">
                <a:latin typeface="Arial"/>
                <a:ea typeface="Arial"/>
                <a:cs typeface="Arial"/>
                <a:sym typeface="Arial"/>
              </a:rPr>
            </a:br>
            <a:r>
              <a:rPr lang="zh-TW" sz="2100">
                <a:latin typeface="Arial"/>
                <a:ea typeface="Arial"/>
                <a:cs typeface="Arial"/>
                <a:sym typeface="Arial"/>
              </a:rPr>
              <a:t>⇒ 硕士班 shuòshì bān (Master degree, MA)</a:t>
            </a:r>
            <a:br>
              <a:rPr lang="zh-TW" sz="2100">
                <a:latin typeface="Arial"/>
                <a:ea typeface="Arial"/>
                <a:cs typeface="Arial"/>
                <a:sym typeface="Arial"/>
              </a:rPr>
            </a:br>
            <a:r>
              <a:rPr lang="zh-TW" sz="2100">
                <a:latin typeface="Arial"/>
                <a:ea typeface="Arial"/>
                <a:cs typeface="Arial"/>
                <a:sym typeface="Arial"/>
              </a:rPr>
              <a:t>⇒ 博士班 bóshì bān (Ph.D.)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送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729450" y="1903200"/>
            <a:ext cx="7688700" cy="24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900"/>
              </a:spcAft>
              <a:buNone/>
            </a:pPr>
            <a: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三个用法：</a:t>
            </a:r>
            <a:b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1. 我开车送你。送机。</a:t>
            </a:r>
            <a:b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2. S+送+人+O</a:t>
            </a:r>
            <a:b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我送你一件衣服、他送我一双鞋子。</a:t>
            </a:r>
            <a:b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3. S+送+O+给+人   or   S+送给+人+O </a:t>
            </a:r>
            <a:b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6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我送了一件衣服给他。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饮料</a:t>
            </a: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水果的饮料=果汁 guǒzhī</a:t>
            </a: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苹果汁</a:t>
            </a: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橙汁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番茄汁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3000" dirty="0">
                <a:latin typeface="+mn-lt"/>
              </a:rPr>
              <a:t>西瓜汁</a:t>
            </a: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把  </a:t>
            </a:r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一把花 / 一束(Shù)花 / 一朵 (duǒ)花</a:t>
            </a: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一把椅子 / 一张椅子</a:t>
            </a:r>
            <a:endParaRPr sz="30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+mn-lt"/>
              </a:rPr>
              <a:t>一张桌子 / 一张纸</a:t>
            </a:r>
            <a:endParaRPr sz="2100" dirty="0"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>
              <a:latin typeface="+mn-l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爱 + N.</a:t>
            </a:r>
            <a:br>
              <a:rPr lang="zh-TW"/>
            </a:br>
            <a:r>
              <a:rPr lang="zh-TW"/>
              <a:t>爱 + VO.</a:t>
            </a:r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729450" y="2274075"/>
            <a:ext cx="7688700" cy="20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我爱布尔诺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她爱她的男朋友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爱吃水果：他很爱吃水果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爱看书：他很爱看书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爱旅行 ...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1448</Words>
  <Application>Microsoft Office PowerPoint</Application>
  <PresentationFormat>如螢幕大小 (16:9)</PresentationFormat>
  <Paragraphs>263</Paragraphs>
  <Slides>47</Slides>
  <Notes>45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2" baseType="lpstr">
      <vt:lpstr>Lato</vt:lpstr>
      <vt:lpstr>Arial</vt:lpstr>
      <vt:lpstr>Wingdings</vt:lpstr>
      <vt:lpstr>Raleway</vt:lpstr>
      <vt:lpstr>Streamline</vt:lpstr>
      <vt:lpstr>MU  2022 Spring  KSCA007 Chinese II Class </vt:lpstr>
      <vt:lpstr>课文 1</vt:lpstr>
      <vt:lpstr>生词</vt:lpstr>
      <vt:lpstr>舞会</vt:lpstr>
      <vt:lpstr>学校 (动词=读。ex:读大学)</vt:lpstr>
      <vt:lpstr>送</vt:lpstr>
      <vt:lpstr>饮料</vt:lpstr>
      <vt:lpstr>把  </vt:lpstr>
      <vt:lpstr>爱 + N. 爱 + VO.</vt:lpstr>
      <vt:lpstr>住</vt:lpstr>
      <vt:lpstr>重</vt:lpstr>
      <vt:lpstr>接</vt:lpstr>
      <vt:lpstr>楼</vt:lpstr>
      <vt:lpstr>语法</vt:lpstr>
      <vt:lpstr>~呢</vt:lpstr>
      <vt:lpstr>V. / adj. / phrase ＋的 ＋ N.</vt:lpstr>
      <vt:lpstr>作业回顾 </vt:lpstr>
      <vt:lpstr>方位</vt:lpstr>
      <vt:lpstr> </vt:lpstr>
      <vt:lpstr>课文2 </vt:lpstr>
      <vt:lpstr>生词 </vt:lpstr>
      <vt:lpstr>钟头</vt:lpstr>
      <vt:lpstr>以为 thought (但是是错的) </vt:lpstr>
      <vt:lpstr>班</vt:lpstr>
      <vt:lpstr>长</vt:lpstr>
      <vt:lpstr>长大</vt:lpstr>
      <vt:lpstr>去年</vt:lpstr>
      <vt:lpstr>属</vt:lpstr>
      <vt:lpstr>你属什么(生肖)？</vt:lpstr>
      <vt:lpstr>像(V. or Adj.) +O.</vt:lpstr>
      <vt:lpstr> </vt:lpstr>
      <vt:lpstr>圆</vt:lpstr>
      <vt:lpstr>一定</vt:lpstr>
      <vt:lpstr>最</vt:lpstr>
      <vt:lpstr>你最爱的国家 / 颜色 / 东西 / 食物 / 料理 /人 是什么？ </vt:lpstr>
      <vt:lpstr>语法</vt:lpstr>
      <vt:lpstr>S+V+(O+V)+(了)+time</vt:lpstr>
      <vt:lpstr>S+V+(了)+time+(的)+O</vt:lpstr>
      <vt:lpstr>S+(是)......的。</vt:lpstr>
      <vt:lpstr>还 adv. / still</vt:lpstr>
      <vt:lpstr>又...又...</vt:lpstr>
      <vt:lpstr>补充生词&amp;文化亮点</vt:lpstr>
      <vt:lpstr>你喜欢吃什么水果？</vt:lpstr>
      <vt:lpstr>你会带什么(东西)去生日派对？</vt:lpstr>
      <vt:lpstr>文化</vt:lpstr>
      <vt:lpstr>作业 </vt:lpstr>
      <vt:lpstr>作业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  2022 Spring  KSCA007 Chinese II Class </dc:title>
  <cp:lastModifiedBy>Surface</cp:lastModifiedBy>
  <cp:revision>10</cp:revision>
  <dcterms:modified xsi:type="dcterms:W3CDTF">2022-03-17T20:27:21Z</dcterms:modified>
</cp:coreProperties>
</file>