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20"/>
  </p:notesMasterIdLst>
  <p:sldIdLst>
    <p:sldId id="256" r:id="rId2"/>
    <p:sldId id="269" r:id="rId3"/>
    <p:sldId id="258" r:id="rId4"/>
    <p:sldId id="259" r:id="rId5"/>
    <p:sldId id="272" r:id="rId6"/>
    <p:sldId id="271" r:id="rId7"/>
    <p:sldId id="270" r:id="rId8"/>
    <p:sldId id="264" r:id="rId9"/>
    <p:sldId id="265" r:id="rId10"/>
    <p:sldId id="261" r:id="rId11"/>
    <p:sldId id="263" r:id="rId12"/>
    <p:sldId id="273" r:id="rId13"/>
    <p:sldId id="274" r:id="rId14"/>
    <p:sldId id="275" r:id="rId15"/>
    <p:sldId id="276" r:id="rId16"/>
    <p:sldId id="267" r:id="rId17"/>
    <p:sldId id="266" r:id="rId18"/>
    <p:sldId id="268" r:id="rId19"/>
  </p:sldIdLst>
  <p:sldSz cx="9144000" cy="5143500" type="screen16x9"/>
  <p:notesSz cx="6858000" cy="9144000"/>
  <p:embeddedFontLst>
    <p:embeddedFont>
      <p:font typeface="Raleway" panose="02020500000000000000" charset="0"/>
      <p:regular r:id="rId21"/>
      <p:bold r:id="rId22"/>
      <p:italic r:id="rId23"/>
      <p:boldItalic r:id="rId24"/>
    </p:embeddedFont>
    <p:embeddedFont>
      <p:font typeface="Lato" panose="02020500000000000000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58BDD1-857C-4ACD-BE18-5404AE8C41F8}">
  <a:tblStyle styleId="{3658BDD1-857C-4ACD-BE18-5404AE8C41F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4" d="100"/>
          <a:sy n="124" d="100"/>
        </p:scale>
        <p:origin x="-102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4fa18eefe_1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4fa18eefe_1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694de845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2694de845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26ae151a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26ae151a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26ae151a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26ae151a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1551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14f9690d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14f9690df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25d8de6159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25d8de6159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zh-TW" altLang="en-US" dirty="0" smtClean="0"/>
              <a:t>告诉：我告诉你</a:t>
            </a:r>
            <a:endParaRPr lang="en-US" altLang="zh-TW" dirty="0" smtClean="0"/>
          </a:p>
          <a:p>
            <a:pPr marL="158750" indent="0">
              <a:buNone/>
            </a:pPr>
            <a:r>
              <a:rPr lang="zh-TW" altLang="en-US" dirty="0" smtClean="0"/>
              <a:t>我跟老师说</a:t>
            </a:r>
            <a:r>
              <a:rPr lang="en-US" altLang="zh-TW" dirty="0" smtClean="0"/>
              <a:t>“</a:t>
            </a:r>
            <a:r>
              <a:rPr lang="zh-TW" altLang="en-US" dirty="0" smtClean="0"/>
              <a:t>我写完作业了</a:t>
            </a:r>
            <a:r>
              <a:rPr lang="en-US" altLang="zh-TW" dirty="0" smtClean="0"/>
              <a:t>”</a:t>
            </a:r>
            <a:r>
              <a:rPr lang="zh-TW" altLang="en-US" dirty="0" smtClean="0"/>
              <a:t>  </a:t>
            </a:r>
            <a:r>
              <a:rPr lang="en-US" altLang="zh-TW" dirty="0" smtClean="0"/>
              <a:t>=</a:t>
            </a:r>
            <a:r>
              <a:rPr lang="zh-TW" altLang="en-US" dirty="0" smtClean="0"/>
              <a:t> 我告诉老师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我写完作业了</a:t>
            </a:r>
            <a:r>
              <a:rPr lang="en-US" altLang="zh-TW" dirty="0" smtClean="0"/>
              <a:t>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2707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7" name="Google Shape;5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2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20" name="Google Shape;120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3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1" name="Google Shape;71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1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9" name="Google Shape;79;p1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88" name="Google Shape;88;p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5" name="Google Shape;95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0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02" name="Google Shape;102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9" name="Google Shape;109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kahoot.it/share/msrk-chinese-ii-w1-2/d4edbe8d-dff0-4a69-ac73-c6892113641c" TargetMode="External"/><Relationship Id="rId2" Type="http://schemas.openxmlformats.org/officeDocument/2006/relationships/hyperlink" Target="https://create.kahoot.it/share/msrk-chinese-ii-w1-1/db2e6a60-5de9-4349-ab62-d3e7131afbb5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reate.kahoot.it/share/msrk-chinese-ii-w1-3/54750c6f-8f9e-4f21-a407-e1fa0e4f256e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MU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2022 Spring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KSCA007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Chinese II Class </a:t>
            </a:r>
            <a:endParaRPr sz="3380"/>
          </a:p>
        </p:txBody>
      </p:sp>
      <p:sp>
        <p:nvSpPr>
          <p:cNvPr id="132" name="Google Shape;132;p25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5"/>
          <p:cNvSpPr txBox="1"/>
          <p:nvPr/>
        </p:nvSpPr>
        <p:spPr>
          <a:xfrm>
            <a:off x="3094325" y="4448375"/>
            <a:ext cx="3505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 smtClean="0"/>
              <a:t>2022年5月</a:t>
            </a:r>
            <a:r>
              <a:rPr lang="en-US" altLang="zh-TW" sz="2000" dirty="0" smtClean="0"/>
              <a:t>9</a:t>
            </a:r>
            <a:r>
              <a:rPr lang="zh-TW" sz="2000" dirty="0" smtClean="0"/>
              <a:t>日</a:t>
            </a:r>
            <a:endParaRPr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0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复习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5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食</a:t>
            </a:r>
            <a:r>
              <a:rPr lang="zh-TW" altLang="en-US" sz="2500" b="0" dirty="0" smtClean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材跟味道</a:t>
            </a:r>
            <a:endParaRPr sz="3000" b="0" dirty="0" smtClean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6" name="Google Shape;176;p32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 smtClean="0">
                <a:solidFill>
                  <a:srgbClr val="FF0000"/>
                </a:solidFill>
              </a:rPr>
              <a:t>・</a:t>
            </a:r>
            <a:r>
              <a:rPr lang="zh-TW" altLang="en-US" sz="2500" dirty="0" smtClean="0">
                <a:solidFill>
                  <a:srgbClr val="FF0000"/>
                </a:solidFill>
              </a:rPr>
              <a:t>醋</a:t>
            </a:r>
            <a:r>
              <a:rPr lang="ja-JP" altLang="en-US" sz="2500" dirty="0" smtClean="0">
                <a:solidFill>
                  <a:srgbClr val="FF0000"/>
                </a:solidFill>
              </a:rPr>
              <a:t>→</a:t>
            </a:r>
            <a:r>
              <a:rPr lang="zh-TW" altLang="en-US" sz="2500" dirty="0" smtClean="0">
                <a:solidFill>
                  <a:srgbClr val="FF0000"/>
                </a:solidFill>
              </a:rPr>
              <a:t>酸</a:t>
            </a:r>
            <a:r>
              <a:rPr lang="en-US" altLang="zh-TW" sz="2500" dirty="0" smtClean="0">
                <a:solidFill>
                  <a:srgbClr val="FF0000"/>
                </a:solidFill>
              </a:rPr>
              <a:t/>
            </a:r>
            <a:br>
              <a:rPr lang="en-US" altLang="zh-TW" sz="2500" dirty="0" smtClean="0">
                <a:solidFill>
                  <a:srgbClr val="FF0000"/>
                </a:solidFill>
              </a:rPr>
            </a:br>
            <a:r>
              <a:rPr lang="ja-JP" altLang="en-US" sz="2500" dirty="0" smtClean="0">
                <a:solidFill>
                  <a:srgbClr val="FF0000"/>
                </a:solidFill>
              </a:rPr>
              <a:t>・</a:t>
            </a:r>
            <a:r>
              <a:rPr lang="zh-TW" altLang="en-US" sz="2500" dirty="0" smtClean="0">
                <a:solidFill>
                  <a:srgbClr val="FF0000"/>
                </a:solidFill>
              </a:rPr>
              <a:t>糖</a:t>
            </a:r>
            <a:r>
              <a:rPr lang="ja-JP" altLang="en-US" sz="2500" dirty="0" smtClean="0">
                <a:solidFill>
                  <a:srgbClr val="FF0000"/>
                </a:solidFill>
              </a:rPr>
              <a:t>→</a:t>
            </a:r>
            <a:r>
              <a:rPr lang="zh-TW" altLang="en-US" sz="2500" dirty="0" smtClean="0">
                <a:solidFill>
                  <a:srgbClr val="FF0000"/>
                </a:solidFill>
              </a:rPr>
              <a:t>甜</a:t>
            </a:r>
            <a:endParaRPr lang="en-US" altLang="zh-TW" sz="2500" dirty="0" smtClean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500" dirty="0" smtClean="0"/>
              <a:t>・　→</a:t>
            </a:r>
            <a:r>
              <a:rPr lang="zh-TW" altLang="en-US" sz="2500" dirty="0" smtClean="0"/>
              <a:t>苦</a:t>
            </a:r>
            <a:endParaRPr lang="en-US" altLang="zh-TW" sz="25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500" dirty="0" smtClean="0"/>
              <a:t>・　→</a:t>
            </a:r>
            <a:r>
              <a:rPr lang="zh-TW" altLang="en-US" sz="2500" dirty="0" smtClean="0"/>
              <a:t>辣</a:t>
            </a:r>
            <a:r>
              <a:rPr lang="en-US" altLang="zh-TW" sz="2500" dirty="0" smtClean="0"/>
              <a:t/>
            </a:r>
            <a:br>
              <a:rPr lang="en-US" altLang="zh-TW" sz="2500" dirty="0" smtClean="0"/>
            </a:br>
            <a:r>
              <a:rPr lang="ja-JP" altLang="en-US" sz="2500" dirty="0" smtClean="0">
                <a:solidFill>
                  <a:srgbClr val="FF0000"/>
                </a:solidFill>
              </a:rPr>
              <a:t>・</a:t>
            </a:r>
            <a:r>
              <a:rPr lang="zh-TW" altLang="en-US" sz="2500" dirty="0" smtClean="0">
                <a:solidFill>
                  <a:srgbClr val="FF0000"/>
                </a:solidFill>
              </a:rPr>
              <a:t>盐</a:t>
            </a:r>
            <a:r>
              <a:rPr lang="ja-JP" altLang="en-US" sz="2500" dirty="0" smtClean="0">
                <a:solidFill>
                  <a:srgbClr val="FF0000"/>
                </a:solidFill>
              </a:rPr>
              <a:t>→</a:t>
            </a:r>
            <a:r>
              <a:rPr lang="zh-TW" altLang="en-US" sz="2500" dirty="0" smtClean="0">
                <a:solidFill>
                  <a:srgbClr val="FF0000"/>
                </a:solidFill>
              </a:rPr>
              <a:t>咸</a:t>
            </a:r>
            <a:endParaRPr lang="en-US" altLang="zh-TW" sz="2500" dirty="0" smtClean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5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500" dirty="0" smtClean="0">
                <a:solidFill>
                  <a:srgbClr val="FF0000"/>
                </a:solidFill>
              </a:rPr>
              <a:t>Q</a:t>
            </a:r>
            <a:r>
              <a:rPr lang="zh-TW" altLang="en-US" sz="2500" dirty="0" smtClean="0">
                <a:solidFill>
                  <a:srgbClr val="FF0000"/>
                </a:solidFill>
              </a:rPr>
              <a:t>：什么是甜的？</a:t>
            </a:r>
            <a:endParaRPr lang="en-US" altLang="zh-TW" sz="2500" dirty="0" smtClean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500" dirty="0" smtClean="0">
                <a:solidFill>
                  <a:srgbClr val="FF0000"/>
                </a:solidFill>
              </a:rPr>
              <a:t>Q</a:t>
            </a:r>
            <a:r>
              <a:rPr lang="zh-TW" altLang="en-US" sz="2500" dirty="0" smtClean="0">
                <a:solidFill>
                  <a:srgbClr val="FF0000"/>
                </a:solidFill>
              </a:rPr>
              <a:t>：什么不是甜的？</a:t>
            </a:r>
            <a:endParaRPr lang="en-US" sz="2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见</a:t>
            </a:r>
            <a:r>
              <a:rPr lang="en-US" altLang="zh-TW" dirty="0" smtClean="0"/>
              <a:t>(v.)</a:t>
            </a:r>
            <a:r>
              <a:rPr lang="zh-TW" altLang="en-US" dirty="0" smtClean="0"/>
              <a:t>、见到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vc</a:t>
            </a:r>
            <a:r>
              <a:rPr lang="en-US" altLang="zh-TW" dirty="0" smtClean="0"/>
              <a:t>.)</a:t>
            </a:r>
            <a:r>
              <a:rPr lang="zh-TW" altLang="en-US" dirty="0" smtClean="0"/>
              <a:t>、见面</a:t>
            </a:r>
            <a:r>
              <a:rPr lang="en-US" altLang="zh-TW" dirty="0" smtClean="0"/>
              <a:t>(v.)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9450" y="1984140"/>
            <a:ext cx="7688700" cy="2261100"/>
          </a:xfrm>
        </p:spPr>
        <p:txBody>
          <a:bodyPr>
            <a:noAutofit/>
          </a:bodyPr>
          <a:lstStyle/>
          <a:p>
            <a:pPr marL="146050" indent="0">
              <a:buNone/>
            </a:pPr>
            <a:r>
              <a:rPr lang="zh-TW" altLang="en-US" sz="2400" dirty="0" smtClean="0"/>
              <a:t>我见你</a:t>
            </a:r>
            <a:r>
              <a:rPr lang="en-US" altLang="zh-TW" sz="2400" dirty="0" smtClean="0"/>
              <a:t>(</a:t>
            </a:r>
            <a:r>
              <a:rPr lang="ja-JP" altLang="en-US" sz="2400" dirty="0" smtClean="0"/>
              <a:t>△</a:t>
            </a:r>
            <a:r>
              <a:rPr lang="en-US" altLang="zh-TW" sz="2400" dirty="0" smtClean="0"/>
              <a:t>)</a:t>
            </a:r>
          </a:p>
          <a:p>
            <a:pPr marL="146050" indent="0">
              <a:buNone/>
            </a:pPr>
            <a:r>
              <a:rPr lang="zh-TW" altLang="en-US" sz="2400" dirty="0" smtClean="0"/>
              <a:t>我见到你</a:t>
            </a:r>
            <a:r>
              <a:rPr lang="en-US" altLang="zh-TW" sz="2400" dirty="0" smtClean="0"/>
              <a:t>(O)</a:t>
            </a:r>
            <a:br>
              <a:rPr lang="en-US" altLang="zh-TW" sz="2400" dirty="0" smtClean="0"/>
            </a:br>
            <a:r>
              <a:rPr lang="zh-TW" altLang="en-US" sz="2400" strike="sngStrike" dirty="0" smtClean="0">
                <a:solidFill>
                  <a:srgbClr val="FF0000"/>
                </a:solidFill>
              </a:rPr>
              <a:t>我见面你</a:t>
            </a:r>
            <a:r>
              <a:rPr lang="en-US" altLang="zh-TW" sz="2400" dirty="0" smtClean="0">
                <a:solidFill>
                  <a:srgbClr val="FF0000"/>
                </a:solidFill>
              </a:rPr>
              <a:t>(X)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我跟你见面</a:t>
            </a:r>
            <a:r>
              <a:rPr lang="en-US" altLang="zh-TW" sz="2400" dirty="0" smtClean="0"/>
              <a:t>(O)</a:t>
            </a:r>
            <a:br>
              <a:rPr lang="en-US" altLang="zh-TW" sz="2400" dirty="0" smtClean="0"/>
            </a:br>
            <a:endParaRPr lang="en-US" altLang="zh-TW" sz="2400" dirty="0" smtClean="0"/>
          </a:p>
          <a:p>
            <a:pPr marL="146050" indent="0">
              <a:buNone/>
            </a:pPr>
            <a:r>
              <a:rPr lang="zh-TW" altLang="en-US" sz="2400" dirty="0" smtClean="0"/>
              <a:t>见面是「</a:t>
            </a:r>
            <a:r>
              <a:rPr lang="en-US" altLang="zh-TW" sz="2400" dirty="0" smtClean="0"/>
              <a:t>A</a:t>
            </a:r>
            <a:r>
              <a:rPr lang="zh-TW" altLang="en-US" sz="2400" dirty="0" smtClean="0"/>
              <a:t>跟</a:t>
            </a:r>
            <a:r>
              <a:rPr lang="en-US" altLang="zh-TW" sz="2400" dirty="0" smtClean="0"/>
              <a:t>B</a:t>
            </a:r>
            <a:r>
              <a:rPr lang="zh-TW" altLang="en-US" sz="2400" dirty="0" smtClean="0"/>
              <a:t>见面」，不是</a:t>
            </a:r>
            <a:r>
              <a:rPr lang="en-US" altLang="zh-TW" sz="2400" dirty="0" smtClean="0"/>
              <a:t>SVO</a:t>
            </a:r>
            <a:br>
              <a:rPr lang="en-US" altLang="zh-TW" sz="2400" dirty="0" smtClean="0"/>
            </a:br>
            <a:r>
              <a:rPr lang="zh-TW" altLang="en-US" sz="2400" dirty="0" smtClean="0"/>
              <a:t>我们已经约好了，我跟我朋友明天在学校见面。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16681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看</a:t>
            </a:r>
            <a:r>
              <a:rPr lang="en-US" altLang="zh-TW" dirty="0" smtClean="0"/>
              <a:t>(v.)</a:t>
            </a:r>
            <a:r>
              <a:rPr lang="zh-TW" altLang="en-US" dirty="0" smtClean="0"/>
              <a:t>、看到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vc</a:t>
            </a:r>
            <a:r>
              <a:rPr lang="en-US" altLang="zh-TW" dirty="0" smtClean="0"/>
              <a:t>.)</a:t>
            </a:r>
            <a:r>
              <a:rPr lang="zh-TW" altLang="en-US" dirty="0" smtClean="0"/>
              <a:t>、看见</a:t>
            </a:r>
            <a:r>
              <a:rPr lang="en-US" altLang="zh-TW" dirty="0" smtClean="0"/>
              <a:t>(v.)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46050" indent="0">
              <a:buNone/>
            </a:pPr>
            <a:r>
              <a:rPr lang="zh-TW" altLang="en-US" sz="2400" dirty="0" smtClean="0"/>
              <a:t>我看你</a:t>
            </a:r>
            <a:r>
              <a:rPr lang="en-US" altLang="zh-TW" sz="2400" dirty="0" smtClean="0"/>
              <a:t>(O)</a:t>
            </a:r>
          </a:p>
          <a:p>
            <a:pPr marL="146050" indent="0">
              <a:buNone/>
            </a:pPr>
            <a:r>
              <a:rPr lang="zh-TW" altLang="en-US" sz="2400" dirty="0" smtClean="0"/>
              <a:t>我看到你</a:t>
            </a:r>
            <a:r>
              <a:rPr lang="en-US" altLang="zh-TW" sz="2400" dirty="0" smtClean="0"/>
              <a:t>(O)</a:t>
            </a:r>
          </a:p>
          <a:p>
            <a:pPr marL="146050" indent="0">
              <a:buNone/>
            </a:pPr>
            <a:r>
              <a:rPr lang="zh-TW" altLang="en-US" sz="2400" dirty="0" smtClean="0"/>
              <a:t>我</a:t>
            </a:r>
            <a:r>
              <a:rPr lang="zh-TW" altLang="en-US" sz="2400" dirty="0"/>
              <a:t>看</a:t>
            </a:r>
            <a:r>
              <a:rPr lang="zh-TW" altLang="en-US" sz="2400" dirty="0" smtClean="0"/>
              <a:t>见你</a:t>
            </a:r>
            <a:r>
              <a:rPr lang="en-US" altLang="zh-TW" sz="2400" dirty="0" smtClean="0"/>
              <a:t>(O)</a:t>
            </a:r>
            <a:br>
              <a:rPr lang="en-US" altLang="zh-TW" sz="2400" dirty="0" smtClean="0"/>
            </a:br>
            <a:endParaRPr lang="en-US" altLang="zh-TW" sz="2400" dirty="0" smtClean="0"/>
          </a:p>
          <a:p>
            <a:pPr marL="146050" indent="0">
              <a:buNone/>
            </a:pP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我昨天在</a:t>
            </a:r>
            <a:r>
              <a:rPr lang="zh-TW" altLang="en-US" sz="2400" dirty="0"/>
              <a:t>学</a:t>
            </a:r>
            <a:r>
              <a:rPr lang="zh-TW" altLang="en-US" sz="2400" dirty="0" smtClean="0"/>
              <a:t>校看到你，但是你没看到我。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2187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一定要非常小心「</a:t>
            </a:r>
            <a:r>
              <a:rPr lang="en-US" altLang="zh-TW" dirty="0" smtClean="0"/>
              <a:t>A</a:t>
            </a:r>
            <a:r>
              <a:rPr lang="zh-TW" altLang="en-US" dirty="0" smtClean="0"/>
              <a:t>跟</a:t>
            </a:r>
            <a:r>
              <a:rPr lang="en-US" altLang="zh-TW" dirty="0" smtClean="0"/>
              <a:t>B</a:t>
            </a:r>
            <a:r>
              <a:rPr lang="zh-TW" altLang="en-US" dirty="0" smtClean="0"/>
              <a:t> </a:t>
            </a:r>
            <a:r>
              <a:rPr lang="en-US" altLang="zh-TW" dirty="0" smtClean="0"/>
              <a:t>+</a:t>
            </a:r>
            <a:r>
              <a:rPr lang="zh-TW" altLang="en-US" dirty="0" smtClean="0"/>
              <a:t> </a:t>
            </a:r>
            <a:r>
              <a:rPr lang="en-US" altLang="zh-TW" dirty="0" smtClean="0"/>
              <a:t>v.</a:t>
            </a:r>
            <a:r>
              <a:rPr lang="zh-TW" altLang="en-US" dirty="0" smtClean="0"/>
              <a:t>」的动</a:t>
            </a:r>
            <a:r>
              <a:rPr lang="zh-TW" altLang="en-US" dirty="0"/>
              <a:t>词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9450" y="1853850"/>
            <a:ext cx="2470950" cy="3064625"/>
          </a:xfrm>
        </p:spPr>
        <p:txBody>
          <a:bodyPr>
            <a:noAutofit/>
          </a:bodyPr>
          <a:lstStyle/>
          <a:p>
            <a:pPr marL="146050" indent="0">
              <a:buNone/>
            </a:pPr>
            <a:r>
              <a:rPr lang="en-US" altLang="zh-TW" sz="2400" b="1" dirty="0" smtClean="0"/>
              <a:t>A</a:t>
            </a:r>
            <a:r>
              <a:rPr lang="zh-TW" altLang="en-US" sz="2400" b="1" dirty="0" smtClean="0"/>
              <a:t>跟</a:t>
            </a:r>
            <a:r>
              <a:rPr lang="en-US" altLang="zh-TW" sz="2400" b="1" dirty="0" smtClean="0"/>
              <a:t>B</a:t>
            </a:r>
            <a:r>
              <a:rPr lang="zh-TW" altLang="en-US" sz="2400" b="1" dirty="0" smtClean="0"/>
              <a:t> </a:t>
            </a:r>
            <a:r>
              <a:rPr lang="en-US" altLang="zh-TW" sz="2400" b="1" dirty="0" smtClean="0"/>
              <a:t>+</a:t>
            </a:r>
            <a:r>
              <a:rPr lang="zh-TW" altLang="en-US" sz="2400" b="1" dirty="0" smtClean="0"/>
              <a:t> </a:t>
            </a:r>
            <a:r>
              <a:rPr lang="en-US" altLang="zh-TW" sz="2400" b="1" dirty="0"/>
              <a:t>v</a:t>
            </a:r>
            <a:r>
              <a:rPr lang="en-US" altLang="zh-TW" sz="2400" b="1" dirty="0" smtClean="0"/>
              <a:t>.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我跟你说</a:t>
            </a:r>
            <a:r>
              <a:rPr lang="en-US" altLang="zh-TW" sz="2400" dirty="0" smtClean="0"/>
              <a:t>(v.)</a:t>
            </a:r>
          </a:p>
          <a:p>
            <a:pPr marL="146050" indent="0">
              <a:buNone/>
            </a:pPr>
            <a:r>
              <a:rPr lang="zh-TW" altLang="en-US" sz="2400" dirty="0" smtClean="0"/>
              <a:t>我</a:t>
            </a:r>
            <a:r>
              <a:rPr lang="zh-TW" altLang="en-US" sz="2400" dirty="0"/>
              <a:t>跟你</a:t>
            </a:r>
            <a:r>
              <a:rPr lang="zh-TW" altLang="en-US" sz="2400" dirty="0" smtClean="0"/>
              <a:t>说话</a:t>
            </a:r>
            <a:r>
              <a:rPr lang="en-US" altLang="zh-TW" sz="2400" dirty="0" smtClean="0"/>
              <a:t>(vo.)</a:t>
            </a:r>
          </a:p>
          <a:p>
            <a:pPr marL="146050" indent="0">
              <a:buNone/>
            </a:pPr>
            <a:r>
              <a:rPr lang="zh-TW" altLang="en-US" sz="2400" dirty="0" smtClean="0"/>
              <a:t>我跟你讲话</a:t>
            </a:r>
            <a:r>
              <a:rPr lang="en-US" altLang="zh-TW" sz="2400" dirty="0" smtClean="0"/>
              <a:t>(vo.)</a:t>
            </a:r>
            <a:br>
              <a:rPr lang="en-US" altLang="zh-TW" sz="2400" dirty="0" smtClean="0"/>
            </a:br>
            <a:r>
              <a:rPr lang="zh-TW" altLang="en-US" sz="2400" dirty="0" smtClean="0"/>
              <a:t>我跟你买</a:t>
            </a:r>
            <a:r>
              <a:rPr lang="en-US" altLang="zh-TW" sz="2400" dirty="0" smtClean="0"/>
              <a:t>(v.)</a:t>
            </a:r>
            <a:br>
              <a:rPr lang="en-US" altLang="zh-TW" sz="2400" dirty="0" smtClean="0"/>
            </a:br>
            <a:r>
              <a:rPr lang="zh-TW" altLang="en-US" sz="2400" dirty="0" smtClean="0"/>
              <a:t>我跟你租</a:t>
            </a:r>
            <a:r>
              <a:rPr lang="en-US" altLang="zh-TW" sz="2400" dirty="0" smtClean="0"/>
              <a:t>(v.)</a:t>
            </a:r>
          </a:p>
          <a:p>
            <a:pPr marL="146050" indent="0">
              <a:buNone/>
            </a:pPr>
            <a:r>
              <a:rPr lang="zh-TW" altLang="en-US" sz="2400" dirty="0" smtClean="0"/>
              <a:t>我跟你点菜</a:t>
            </a:r>
            <a:r>
              <a:rPr lang="en-US" altLang="zh-TW" sz="2400" dirty="0" smtClean="0"/>
              <a:t>(vo.)</a:t>
            </a:r>
          </a:p>
        </p:txBody>
      </p:sp>
      <p:sp>
        <p:nvSpPr>
          <p:cNvPr id="4" name="文字版面配置區 2"/>
          <p:cNvSpPr txBox="1">
            <a:spLocks/>
          </p:cNvSpPr>
          <p:nvPr/>
        </p:nvSpPr>
        <p:spPr>
          <a:xfrm>
            <a:off x="3106065" y="1853850"/>
            <a:ext cx="5967912" cy="3110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46050" indent="0">
              <a:buFont typeface="Lato"/>
              <a:buNone/>
            </a:pPr>
            <a:r>
              <a:rPr lang="en-US" altLang="zh-TW" sz="2400" b="1" dirty="0" smtClean="0"/>
              <a:t>A (subject)</a:t>
            </a:r>
            <a:r>
              <a:rPr lang="zh-TW" altLang="en-US" sz="2400" b="1" dirty="0" smtClean="0"/>
              <a:t>做</a:t>
            </a:r>
            <a:r>
              <a:rPr lang="en-US" altLang="zh-TW" sz="2400" b="1" dirty="0" smtClean="0"/>
              <a:t>v.</a:t>
            </a:r>
            <a:r>
              <a:rPr lang="zh-TW" altLang="en-US" sz="2400" b="1" dirty="0" smtClean="0"/>
              <a:t>，</a:t>
            </a:r>
            <a:r>
              <a:rPr lang="en-US" altLang="zh-TW" sz="2400" b="1" dirty="0" smtClean="0"/>
              <a:t>B(object)</a:t>
            </a:r>
            <a:r>
              <a:rPr lang="zh-TW" altLang="en-US" sz="2400" b="1" dirty="0" smtClean="0"/>
              <a:t>没有做</a:t>
            </a:r>
            <a:r>
              <a:rPr lang="en-US" altLang="zh-TW" sz="2400" b="1" dirty="0" smtClean="0"/>
              <a:t>v.</a:t>
            </a:r>
            <a:r>
              <a:rPr lang="zh-TW" altLang="en-US" sz="2400" b="1" dirty="0" smtClean="0"/>
              <a:t>。</a:t>
            </a:r>
            <a:endParaRPr lang="en-US" altLang="zh-TW" sz="2400" b="1" dirty="0" smtClean="0"/>
          </a:p>
          <a:p>
            <a:pPr marL="146050" indent="0">
              <a:buFont typeface="Lato"/>
              <a:buNone/>
            </a:pPr>
            <a:r>
              <a:rPr lang="zh-TW" altLang="en-US" sz="2400" dirty="0" smtClean="0"/>
              <a:t>老</a:t>
            </a:r>
            <a:r>
              <a:rPr lang="zh-TW" altLang="en-US" sz="2400" dirty="0"/>
              <a:t>师</a:t>
            </a:r>
            <a:r>
              <a:rPr lang="zh-TW" altLang="en-US" sz="2400" dirty="0" smtClean="0"/>
              <a:t>跟我说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你通过考试了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146050" indent="0">
              <a:buFont typeface="Lato"/>
              <a:buNone/>
            </a:pPr>
            <a:r>
              <a:rPr lang="zh-TW" altLang="en-US" sz="2400" dirty="0" smtClean="0"/>
              <a:t>王</a:t>
            </a:r>
            <a:r>
              <a:rPr lang="zh-TW" altLang="en-US" sz="2400" dirty="0"/>
              <a:t>朋</a:t>
            </a:r>
            <a:r>
              <a:rPr lang="zh-TW" altLang="en-US" sz="2400" dirty="0" smtClean="0"/>
              <a:t>正在跟白英爱说话呢。</a:t>
            </a:r>
            <a:endParaRPr lang="en-US" altLang="zh-TW" sz="2400" dirty="0" smtClean="0"/>
          </a:p>
          <a:p>
            <a:pPr marL="146050" indent="0">
              <a:buFont typeface="Lato"/>
              <a:buNone/>
            </a:pPr>
            <a:r>
              <a:rPr lang="zh-TW" altLang="en-US" sz="2400" dirty="0" smtClean="0"/>
              <a:t>王</a:t>
            </a:r>
            <a:r>
              <a:rPr lang="zh-TW" altLang="en-US" sz="2400" dirty="0"/>
              <a:t>朋</a:t>
            </a:r>
            <a:r>
              <a:rPr lang="zh-TW" altLang="en-US" sz="2400" dirty="0" smtClean="0"/>
              <a:t>正在跟白英爱讲话呢。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刚刚那店里，我跟店员买了一包饼干。</a:t>
            </a:r>
            <a:endParaRPr lang="en-US" altLang="zh-TW" sz="2400" dirty="0" smtClean="0"/>
          </a:p>
          <a:p>
            <a:pPr marL="146050" indent="0">
              <a:buFont typeface="Lato"/>
              <a:buNone/>
            </a:pPr>
            <a:r>
              <a:rPr lang="zh-TW" altLang="en-US" sz="2400" dirty="0" smtClean="0"/>
              <a:t>我跟房东租了一间套房。</a:t>
            </a:r>
            <a:endParaRPr lang="en-US" altLang="zh-TW" sz="2400" dirty="0"/>
          </a:p>
          <a:p>
            <a:pPr marL="146050" indent="0">
              <a:buFont typeface="Lato"/>
              <a:buNone/>
            </a:pPr>
            <a:r>
              <a:rPr lang="zh-TW" altLang="en-US" sz="2400" dirty="0" smtClean="0"/>
              <a:t>我已经跟服务员点了一道菜。</a:t>
            </a:r>
            <a:endParaRPr lang="en-US" altLang="zh-TW" sz="2400" dirty="0" smtClean="0"/>
          </a:p>
          <a:p>
            <a:pPr marL="146050" indent="0">
              <a:buFont typeface="Lato"/>
              <a:buNone/>
            </a:pP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75430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不是</a:t>
            </a:r>
            <a:r>
              <a:rPr lang="en-US" altLang="zh-TW" dirty="0" smtClean="0"/>
              <a:t>SVO</a:t>
            </a:r>
            <a:r>
              <a:rPr lang="zh-TW" altLang="en-US" dirty="0" smtClean="0"/>
              <a:t>也不是</a:t>
            </a:r>
            <a:r>
              <a:rPr lang="en-US" altLang="zh-TW" dirty="0" smtClean="0"/>
              <a:t>ABV</a:t>
            </a:r>
            <a:r>
              <a:rPr lang="zh-TW" altLang="en-US" dirty="0" smtClean="0"/>
              <a:t>，请客</a:t>
            </a:r>
            <a:r>
              <a:rPr lang="en-US" altLang="zh-TW" dirty="0" smtClean="0"/>
              <a:t>(vo.)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9451" y="2078875"/>
            <a:ext cx="3846668" cy="2732022"/>
          </a:xfrm>
        </p:spPr>
        <p:txBody>
          <a:bodyPr>
            <a:noAutofit/>
          </a:bodyPr>
          <a:lstStyle/>
          <a:p>
            <a:pPr marL="146050" indent="0">
              <a:buNone/>
            </a:pPr>
            <a:r>
              <a:rPr lang="zh-TW" altLang="en-US" sz="2400" dirty="0" smtClean="0"/>
              <a:t>我请客。 </a:t>
            </a:r>
            <a:r>
              <a:rPr lang="en-US" altLang="zh-TW" sz="2400" dirty="0" smtClean="0"/>
              <a:t>=</a:t>
            </a:r>
            <a:r>
              <a:rPr lang="zh-TW" altLang="en-US" sz="2400" dirty="0" smtClean="0"/>
              <a:t> 我付钱</a:t>
            </a:r>
            <a:endParaRPr lang="en-US" altLang="zh-TW" sz="2400" dirty="0" smtClean="0"/>
          </a:p>
          <a:p>
            <a:pPr marL="146050" indent="0">
              <a:buNone/>
            </a:pPr>
            <a:r>
              <a:rPr lang="zh-TW" altLang="en-US" sz="2400" dirty="0" smtClean="0"/>
              <a:t>我</a:t>
            </a:r>
            <a:r>
              <a:rPr lang="zh-TW" altLang="en-US" sz="2400" dirty="0"/>
              <a:t>请</a:t>
            </a:r>
            <a:r>
              <a:rPr lang="zh-TW" altLang="en-US" sz="2400" dirty="0" smtClean="0"/>
              <a:t>你。 </a:t>
            </a:r>
            <a:r>
              <a:rPr lang="en-US" altLang="zh-TW" sz="2400" dirty="0" smtClean="0"/>
              <a:t>=</a:t>
            </a:r>
            <a:r>
              <a:rPr lang="zh-TW" altLang="en-US" sz="2400" dirty="0" smtClean="0"/>
              <a:t> 我</a:t>
            </a:r>
            <a:r>
              <a:rPr lang="zh-TW" altLang="en-US" sz="2400" dirty="0"/>
              <a:t>付钱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我请你客。 </a:t>
            </a:r>
            <a:r>
              <a:rPr lang="en-US" altLang="zh-TW" sz="2400" dirty="0" smtClean="0"/>
              <a:t>=</a:t>
            </a:r>
            <a:r>
              <a:rPr lang="zh-TW" altLang="en-US" sz="2400" dirty="0" smtClean="0"/>
              <a:t> 我付钱</a:t>
            </a:r>
            <a:endParaRPr lang="en-US" altLang="zh-TW" sz="2400" dirty="0" smtClean="0"/>
          </a:p>
          <a:p>
            <a:pPr marL="146050" indent="0">
              <a:buNone/>
            </a:pPr>
            <a:r>
              <a:rPr lang="zh-TW" altLang="en-US" sz="2400" dirty="0" smtClean="0">
                <a:solidFill>
                  <a:srgbClr val="FF0000"/>
                </a:solidFill>
              </a:rPr>
              <a:t>给你请客。 </a:t>
            </a:r>
            <a:r>
              <a:rPr lang="en-US" altLang="zh-TW" sz="2400" dirty="0" smtClean="0">
                <a:solidFill>
                  <a:srgbClr val="FF0000"/>
                </a:solidFill>
              </a:rPr>
              <a:t>=</a:t>
            </a:r>
            <a:r>
              <a:rPr lang="zh-TW" altLang="en-US" sz="2400" dirty="0" smtClean="0">
                <a:solidFill>
                  <a:srgbClr val="FF0000"/>
                </a:solidFill>
              </a:rPr>
              <a:t> 你付钱</a:t>
            </a:r>
            <a:endParaRPr lang="en-US" altLang="zh-TW" sz="2400" dirty="0" smtClean="0">
              <a:solidFill>
                <a:srgbClr val="FF0000"/>
              </a:solidFill>
            </a:endParaRPr>
          </a:p>
          <a:p>
            <a:pPr marL="146050" indent="0">
              <a:buNone/>
            </a:pPr>
            <a:endParaRPr lang="en-US" altLang="zh-TW" sz="2400" dirty="0" smtClean="0">
              <a:solidFill>
                <a:srgbClr val="FF0000"/>
              </a:solidFill>
            </a:endParaRPr>
          </a:p>
          <a:p>
            <a:pPr marL="146050" indent="0">
              <a:buNone/>
            </a:pPr>
            <a:r>
              <a:rPr lang="zh-TW" altLang="en-US" sz="2400" strike="sngStrike" dirty="0" smtClean="0">
                <a:solidFill>
                  <a:srgbClr val="FF0000"/>
                </a:solidFill>
              </a:rPr>
              <a:t>我请客你</a:t>
            </a:r>
            <a:r>
              <a:rPr lang="en-US" altLang="zh-TW" sz="2400" dirty="0" smtClean="0">
                <a:solidFill>
                  <a:srgbClr val="FF0000"/>
                </a:solidFill>
              </a:rPr>
              <a:t>(X)</a:t>
            </a:r>
          </a:p>
          <a:p>
            <a:pPr marL="146050" indent="0">
              <a:buNone/>
            </a:pPr>
            <a:r>
              <a:rPr lang="zh-TW" altLang="en-US" sz="2400" strike="sngStrike" dirty="0" smtClean="0">
                <a:solidFill>
                  <a:srgbClr val="FF0000"/>
                </a:solidFill>
              </a:rPr>
              <a:t>我跟</a:t>
            </a:r>
            <a:r>
              <a:rPr lang="zh-TW" altLang="en-US" sz="2400" strike="sngStrike" dirty="0">
                <a:solidFill>
                  <a:srgbClr val="FF0000"/>
                </a:solidFill>
              </a:rPr>
              <a:t>你请</a:t>
            </a:r>
            <a:r>
              <a:rPr lang="zh-TW" altLang="en-US" sz="2400" strike="sngStrike" dirty="0" smtClean="0">
                <a:solidFill>
                  <a:srgbClr val="FF0000"/>
                </a:solidFill>
              </a:rPr>
              <a:t>客</a:t>
            </a:r>
            <a:r>
              <a:rPr lang="en-US" altLang="zh-TW" sz="2400" dirty="0" smtClean="0">
                <a:solidFill>
                  <a:srgbClr val="FF0000"/>
                </a:solidFill>
              </a:rPr>
              <a:t>(X)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4" name="文字版面配置區 2"/>
          <p:cNvSpPr txBox="1">
            <a:spLocks/>
          </p:cNvSpPr>
          <p:nvPr/>
        </p:nvSpPr>
        <p:spPr>
          <a:xfrm>
            <a:off x="4258962" y="2050043"/>
            <a:ext cx="4732637" cy="2732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46050" indent="0">
              <a:buFont typeface="Lato"/>
              <a:buNone/>
            </a:pPr>
            <a:endParaRPr lang="en-US" altLang="zh-TW" sz="2400" dirty="0" smtClean="0"/>
          </a:p>
          <a:p>
            <a:pPr marL="146050" indent="0">
              <a:buFont typeface="Lato"/>
              <a:buNone/>
            </a:pPr>
            <a:endParaRPr lang="en-US" altLang="zh-TW" sz="2400" dirty="0" smtClean="0"/>
          </a:p>
          <a:p>
            <a:pPr marL="146050" indent="0">
              <a:buFont typeface="Lato"/>
              <a:buNone/>
            </a:pPr>
            <a:endParaRPr lang="en-US" altLang="zh-TW" sz="2400" dirty="0" smtClean="0"/>
          </a:p>
          <a:p>
            <a:pPr marL="146050" indent="0">
              <a:buFont typeface="Lato"/>
              <a:buNone/>
            </a:pPr>
            <a:r>
              <a:rPr lang="zh-TW" altLang="en-US" sz="2400" dirty="0" smtClean="0"/>
              <a:t>今天给你请客 </a:t>
            </a:r>
            <a:r>
              <a:rPr lang="en-US" altLang="zh-TW" sz="2400" dirty="0" smtClean="0"/>
              <a:t>=</a:t>
            </a:r>
            <a:r>
              <a:rPr lang="zh-TW" altLang="en-US" sz="2400" dirty="0" smtClean="0"/>
              <a:t> 你付钱！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96886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KAHOOT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zh-TW" sz="3200" dirty="0" smtClean="0"/>
              <a:t>KAHOOT~</a:t>
            </a:r>
          </a:p>
          <a:p>
            <a:r>
              <a:rPr lang="en-US" altLang="zh-TW" sz="3200" dirty="0" smtClean="0">
                <a:hlinkClick r:id="rId2"/>
              </a:rPr>
              <a:t>1</a:t>
            </a:r>
            <a:endParaRPr lang="en-US" altLang="zh-TW" sz="3200" dirty="0" smtClean="0"/>
          </a:p>
          <a:p>
            <a:r>
              <a:rPr lang="en-US" altLang="zh-TW" sz="3200" dirty="0" smtClean="0">
                <a:hlinkClick r:id="rId3"/>
              </a:rPr>
              <a:t>2</a:t>
            </a:r>
            <a:endParaRPr lang="en-US" altLang="zh-TW" sz="3200" dirty="0" smtClean="0"/>
          </a:p>
          <a:p>
            <a:r>
              <a:rPr lang="en-US" altLang="zh-TW" sz="3200" dirty="0">
                <a:hlinkClick r:id="rId4"/>
              </a:rPr>
              <a:t>3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8726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作业</a:t>
            </a:r>
          </a:p>
        </p:txBody>
      </p:sp>
    </p:spTree>
    <p:extLst>
      <p:ext uri="{BB962C8B-B14F-4D97-AF65-F5344CB8AC3E}">
        <p14:creationId xmlns:p14="http://schemas.microsoft.com/office/powerpoint/2010/main" val="178221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作业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46050" indent="0">
              <a:buNone/>
            </a:pPr>
            <a:r>
              <a:rPr lang="zh-TW" altLang="en-US" sz="2400" dirty="0" smtClean="0"/>
              <a:t>写一篇中文的日记</a:t>
            </a:r>
            <a:r>
              <a:rPr lang="en-US" altLang="zh-TW" sz="2400" dirty="0"/>
              <a:t>(Diary)</a:t>
            </a:r>
            <a:r>
              <a:rPr lang="zh-TW" altLang="en-US" sz="2400" dirty="0" smtClean="0"/>
              <a:t>，</a:t>
            </a:r>
            <a:r>
              <a:rPr lang="en-US" altLang="zh-TW" sz="2400" dirty="0" smtClean="0"/>
              <a:t>5</a:t>
            </a:r>
            <a:r>
              <a:rPr lang="zh-TW" altLang="en-US" sz="2400" dirty="0" smtClean="0"/>
              <a:t>月</a:t>
            </a:r>
            <a:r>
              <a:rPr lang="en-US" altLang="zh-TW" sz="2400" dirty="0" smtClean="0"/>
              <a:t>16</a:t>
            </a:r>
            <a:r>
              <a:rPr lang="zh-TW" altLang="en-US" sz="2400" dirty="0" smtClean="0"/>
              <a:t>日星期一交给</a:t>
            </a:r>
            <a:r>
              <a:rPr lang="zh-TW" altLang="en-US" sz="2400" dirty="0"/>
              <a:t>张老</a:t>
            </a:r>
            <a:r>
              <a:rPr lang="zh-TW" altLang="en-US" sz="2400" dirty="0" smtClean="0"/>
              <a:t>师。</a:t>
            </a:r>
            <a:endParaRPr lang="en-US" altLang="zh-TW" sz="2400" dirty="0" smtClean="0"/>
          </a:p>
          <a:p>
            <a:pPr marL="146050" indent="0">
              <a:buNone/>
            </a:pP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3049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t"/>
            <a:r>
              <a:rPr lang="zh-TW" altLang="zh-TW" dirty="0"/>
              <a:t>演讲 </a:t>
            </a:r>
            <a:r>
              <a:rPr lang="zh-TW" altLang="zh-TW" dirty="0" smtClean="0"/>
              <a:t>5月11日</a:t>
            </a:r>
            <a:r>
              <a:rPr lang="zh-TW" altLang="zh-TW" dirty="0"/>
              <a:t>(三</a:t>
            </a:r>
            <a:r>
              <a:rPr lang="zh-TW" altLang="zh-TW" dirty="0" smtClean="0"/>
              <a:t>)</a:t>
            </a:r>
            <a:r>
              <a:rPr lang="zh-TW" altLang="zh-TW" dirty="0"/>
              <a:t/>
            </a:r>
            <a:br>
              <a:rPr lang="zh-TW" altLang="zh-TW" dirty="0"/>
            </a:br>
            <a:r>
              <a:rPr lang="zh-TW" altLang="zh-TW" dirty="0"/>
              <a:t>16:00-17:</a:t>
            </a:r>
            <a:r>
              <a:rPr lang="en-US" altLang="zh-TW" dirty="0"/>
              <a:t>4</a:t>
            </a:r>
            <a:r>
              <a:rPr lang="zh-TW" altLang="zh-TW" dirty="0" smtClean="0"/>
              <a:t>0</a:t>
            </a:r>
            <a:r>
              <a:rPr lang="zh-TW" altLang="en-US" dirty="0" smtClean="0"/>
              <a:t> </a:t>
            </a:r>
            <a:r>
              <a:rPr lang="en-US" altLang="zh-TW" dirty="0" smtClean="0"/>
              <a:t>@B2.41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7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>
            <a:spLocks noGrp="1"/>
          </p:cNvSpPr>
          <p:nvPr>
            <p:ph type="title"/>
          </p:nvPr>
        </p:nvSpPr>
        <p:spPr>
          <a:xfrm>
            <a:off x="688600" y="498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上课时间</a:t>
            </a:r>
            <a:endParaRPr/>
          </a:p>
        </p:txBody>
      </p:sp>
      <p:sp>
        <p:nvSpPr>
          <p:cNvPr id="145" name="Google Shape;145;p27"/>
          <p:cNvSpPr txBox="1">
            <a:spLocks noGrp="1"/>
          </p:cNvSpPr>
          <p:nvPr>
            <p:ph type="body" idx="1"/>
          </p:nvPr>
        </p:nvSpPr>
        <p:spPr>
          <a:xfrm>
            <a:off x="729450" y="1920500"/>
            <a:ext cx="7688700" cy="241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100"/>
              <a:t> </a:t>
            </a:r>
            <a:endParaRPr sz="2100"/>
          </a:p>
        </p:txBody>
      </p:sp>
      <p:graphicFrame>
        <p:nvGraphicFramePr>
          <p:cNvPr id="146" name="Google Shape;146;p27"/>
          <p:cNvGraphicFramePr/>
          <p:nvPr/>
        </p:nvGraphicFramePr>
        <p:xfrm>
          <a:off x="408113" y="760725"/>
          <a:ext cx="8546125" cy="1341070"/>
        </p:xfrm>
        <a:graphic>
          <a:graphicData uri="http://schemas.openxmlformats.org/drawingml/2006/table">
            <a:tbl>
              <a:tblPr>
                <a:noFill/>
                <a:tableStyleId>{3658BDD1-857C-4ACD-BE18-5404AE8C41F8}</a:tableStyleId>
              </a:tblPr>
              <a:tblGrid>
                <a:gridCol w="170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5月2日(一)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5月3日(二)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5月4日(三)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5月5日(四)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5月5日(五)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Chinese2 上课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Chinese2 上课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Chinese2 上课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FF0000"/>
                          </a:solidFill>
                        </a:rPr>
                        <a:t>Drill2 不上课</a:t>
                      </a:r>
                      <a:r>
                        <a:rPr lang="zh-TW" sz="1600"/>
                        <a:t/>
                      </a:r>
                      <a:br>
                        <a:rPr lang="zh-TW" sz="1600"/>
                      </a:br>
                      <a:r>
                        <a:rPr lang="zh-TW" sz="1600"/>
                        <a:t>17:00 B1.206</a:t>
                      </a:r>
                      <a:br>
                        <a:rPr lang="zh-TW" sz="1600"/>
                      </a:br>
                      <a:r>
                        <a:rPr lang="zh-TW" sz="1600"/>
                        <a:t>欢送会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0000FF"/>
                          </a:solidFill>
                        </a:rPr>
                        <a:t>Drill2 上课</a:t>
                      </a:r>
                      <a:endParaRPr sz="1600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7" name="Google Shape;147;p27"/>
          <p:cNvGraphicFramePr/>
          <p:nvPr>
            <p:extLst>
              <p:ext uri="{D42A27DB-BD31-4B8C-83A1-F6EECF244321}">
                <p14:modId xmlns:p14="http://schemas.microsoft.com/office/powerpoint/2010/main" val="2203457275"/>
              </p:ext>
            </p:extLst>
          </p:nvPr>
        </p:nvGraphicFramePr>
        <p:xfrm>
          <a:off x="408125" y="2252775"/>
          <a:ext cx="8546125" cy="1341070"/>
        </p:xfrm>
        <a:graphic>
          <a:graphicData uri="http://schemas.openxmlformats.org/drawingml/2006/table">
            <a:tbl>
              <a:tblPr>
                <a:noFill/>
                <a:tableStyleId>{3658BDD1-857C-4ACD-BE18-5404AE8C41F8}</a:tableStyleId>
              </a:tblPr>
              <a:tblGrid>
                <a:gridCol w="170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5月9日(一)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5月10日(二)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5月11日(三)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5月12日(四)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5月13日(五)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/>
                        <a:t>Chinese2 上课</a:t>
                      </a:r>
                      <a:br>
                        <a:rPr lang="zh-TW" sz="1600" dirty="0"/>
                      </a:br>
                      <a:r>
                        <a:rPr lang="zh-TW" sz="1600" dirty="0">
                          <a:solidFill>
                            <a:srgbClr val="FF0000"/>
                          </a:solidFill>
                        </a:rPr>
                        <a:t>B2.24</a:t>
                      </a:r>
                      <a:endParaRPr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>
                          <a:solidFill>
                            <a:srgbClr val="FF0000"/>
                          </a:solidFill>
                        </a:rPr>
                        <a:t>Chinese2 不上课</a:t>
                      </a:r>
                      <a:endParaRPr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>
                          <a:solidFill>
                            <a:srgbClr val="FF0000"/>
                          </a:solidFill>
                        </a:rPr>
                        <a:t>Chinese2 不上课</a:t>
                      </a:r>
                      <a:r>
                        <a:rPr lang="zh-TW" sz="1600" dirty="0"/>
                        <a:t/>
                      </a:r>
                      <a:br>
                        <a:rPr lang="zh-TW" sz="1600" dirty="0"/>
                      </a:br>
                      <a:r>
                        <a:rPr lang="zh-TW" sz="1600" dirty="0"/>
                        <a:t>16:00-17</a:t>
                      </a:r>
                      <a:r>
                        <a:rPr lang="zh-TW" sz="1600" dirty="0" smtClean="0"/>
                        <a:t>:</a:t>
                      </a:r>
                      <a:r>
                        <a:rPr lang="en-US" altLang="zh-TW" sz="1600" dirty="0" smtClean="0"/>
                        <a:t>4</a:t>
                      </a:r>
                      <a:r>
                        <a:rPr lang="zh-TW" sz="1600" dirty="0" smtClean="0"/>
                        <a:t>0</a:t>
                      </a:r>
                      <a:r>
                        <a:rPr lang="zh-TW" sz="1600" dirty="0"/>
                        <a:t/>
                      </a:r>
                      <a:br>
                        <a:rPr lang="zh-TW" sz="1600" dirty="0"/>
                      </a:br>
                      <a:r>
                        <a:rPr lang="zh-TW" sz="1600" dirty="0"/>
                        <a:t>演</a:t>
                      </a:r>
                      <a:r>
                        <a:rPr lang="zh-TW" sz="1600" dirty="0" smtClean="0"/>
                        <a:t>讲</a:t>
                      </a:r>
                      <a:r>
                        <a:rPr lang="zh-TW" altLang="en-US" sz="1600" dirty="0" smtClean="0"/>
                        <a:t> </a:t>
                      </a:r>
                      <a:r>
                        <a:rPr lang="en-US" altLang="zh-TW" sz="1600" dirty="0" smtClean="0"/>
                        <a:t>B2.41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/>
                        <a:t>Drill2 上课</a:t>
                      </a:r>
                      <a:endParaRPr sz="1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/>
                        <a:t>Drill2 上课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8" name="Google Shape;148;p27"/>
          <p:cNvGraphicFramePr/>
          <p:nvPr/>
        </p:nvGraphicFramePr>
        <p:xfrm>
          <a:off x="408113" y="3793625"/>
          <a:ext cx="8546125" cy="1097230"/>
        </p:xfrm>
        <a:graphic>
          <a:graphicData uri="http://schemas.openxmlformats.org/drawingml/2006/table">
            <a:tbl>
              <a:tblPr>
                <a:noFill/>
                <a:tableStyleId>{3658BDD1-857C-4ACD-BE18-5404AE8C41F8}</a:tableStyleId>
              </a:tblPr>
              <a:tblGrid>
                <a:gridCol w="170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7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5月16日(一)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5月17日(二)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5月18日(三)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5月19日(四)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/>
                        <a:t>5月20日(五)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Chinese2 上课</a:t>
                      </a:r>
                      <a:br>
                        <a:rPr lang="zh-TW" sz="1600"/>
                      </a:br>
                      <a:r>
                        <a:rPr lang="zh-TW" sz="1600">
                          <a:solidFill>
                            <a:srgbClr val="FF0000"/>
                          </a:solidFill>
                        </a:rPr>
                        <a:t>B2.24</a:t>
                      </a:r>
                      <a:endParaRPr sz="160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FF0000"/>
                          </a:solidFill>
                        </a:rPr>
                        <a:t>Chinese2 不上课</a:t>
                      </a:r>
                      <a:endParaRPr sz="160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>
                          <a:solidFill>
                            <a:srgbClr val="FF0000"/>
                          </a:solidFill>
                        </a:rPr>
                        <a:t>Chinese2 上课</a:t>
                      </a:r>
                      <a:br>
                        <a:rPr lang="zh-TW" sz="1600">
                          <a:solidFill>
                            <a:srgbClr val="FF0000"/>
                          </a:solidFill>
                        </a:rPr>
                      </a:br>
                      <a:r>
                        <a:rPr lang="zh-TW" sz="1600">
                          <a:solidFill>
                            <a:srgbClr val="FF0000"/>
                          </a:solidFill>
                        </a:rPr>
                        <a:t>16:00 Teams</a:t>
                      </a:r>
                      <a:endParaRPr sz="1600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/>
                        <a:t>Drill2 上课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600" dirty="0"/>
                        <a:t>Drill2 上课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"/>
          <p:cNvSpPr txBox="1">
            <a:spLocks noGrp="1"/>
          </p:cNvSpPr>
          <p:nvPr>
            <p:ph type="title"/>
          </p:nvPr>
        </p:nvSpPr>
        <p:spPr>
          <a:xfrm>
            <a:off x="727650" y="6395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上课时间</a:t>
            </a:r>
            <a:endParaRPr/>
          </a:p>
        </p:txBody>
      </p:sp>
      <p:sp>
        <p:nvSpPr>
          <p:cNvPr id="154" name="Google Shape;154;p28"/>
          <p:cNvSpPr txBox="1">
            <a:spLocks noGrp="1"/>
          </p:cNvSpPr>
          <p:nvPr>
            <p:ph type="body" idx="1"/>
          </p:nvPr>
        </p:nvSpPr>
        <p:spPr>
          <a:xfrm>
            <a:off x="729450" y="1920500"/>
            <a:ext cx="8159700" cy="241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/>
              <a:t>09/5  (一) 08:00 </a:t>
            </a:r>
            <a:r>
              <a:rPr lang="zh-TW" sz="2400" dirty="0" smtClean="0"/>
              <a:t>张</a:t>
            </a:r>
            <a:r>
              <a:rPr lang="zh-TW" sz="2400" dirty="0"/>
              <a:t>老师off-line复习课 @ B2.24 / 作业一份</a:t>
            </a:r>
            <a:endParaRPr sz="2400" dirty="0"/>
          </a:p>
          <a:p>
            <a:pPr marL="0" lvl="0" indent="0">
              <a:buNone/>
            </a:pPr>
            <a:r>
              <a:rPr lang="zh-TW" sz="2400" dirty="0"/>
              <a:t>11/5 (三) 16:</a:t>
            </a:r>
            <a:r>
              <a:rPr lang="zh-TW" sz="2400" dirty="0" smtClean="0"/>
              <a:t>00</a:t>
            </a:r>
            <a:r>
              <a:rPr lang="en-US" altLang="zh-TW" sz="2400" dirty="0" smtClean="0"/>
              <a:t>~17:40</a:t>
            </a:r>
            <a:r>
              <a:rPr lang="zh-TW" sz="2400" dirty="0" smtClean="0"/>
              <a:t> </a:t>
            </a:r>
            <a:r>
              <a:rPr lang="zh-TW" sz="2400" dirty="0"/>
              <a:t>演</a:t>
            </a:r>
            <a:r>
              <a:rPr lang="zh-TW" sz="2400" dirty="0" smtClean="0"/>
              <a:t>讲</a:t>
            </a:r>
            <a:r>
              <a:rPr lang="en-US" altLang="zh-TW" sz="2400" dirty="0"/>
              <a:t>@B2.41 </a:t>
            </a:r>
            <a:r>
              <a:rPr lang="zh-TW" sz="2400" dirty="0" smtClean="0"/>
              <a:t>(</a:t>
            </a:r>
            <a:r>
              <a:rPr lang="zh-TW" sz="2400" dirty="0"/>
              <a:t>自由参加)</a:t>
            </a:r>
            <a:endParaRPr sz="2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/>
              <a:t>16/5 (一) 08:00 张老师off-line复习课 @ B2.24</a:t>
            </a:r>
            <a:endParaRPr sz="2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/>
              <a:t>18/5 (三) 16:00 赵老师on-line复习课(自由参加)</a:t>
            </a:r>
            <a:endParaRPr sz="24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100" dirty="0"/>
              <a:t> </a:t>
            </a:r>
            <a:endParaRPr sz="2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NTNU</a:t>
            </a:r>
            <a:r>
              <a:rPr lang="zh-TW" altLang="en-US" dirty="0" smtClean="0"/>
              <a:t>合作项</a:t>
            </a:r>
            <a:r>
              <a:rPr lang="zh-TW" altLang="en-US" dirty="0" smtClean="0"/>
              <a:t>目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8235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参加</a:t>
            </a:r>
            <a:r>
              <a:rPr lang="en-US" altLang="zh-TW" dirty="0" smtClean="0"/>
              <a:t>NTNU</a:t>
            </a:r>
            <a:r>
              <a:rPr lang="zh-TW" altLang="en-US" dirty="0" smtClean="0"/>
              <a:t>与</a:t>
            </a:r>
            <a:r>
              <a:rPr lang="en-US" altLang="zh-TW" dirty="0" smtClean="0"/>
              <a:t>MU</a:t>
            </a:r>
            <a:r>
              <a:rPr lang="zh-TW" altLang="en-US" dirty="0" smtClean="0"/>
              <a:t>的合作，得到</a:t>
            </a:r>
            <a:r>
              <a:rPr lang="en-US" altLang="zh-TW" dirty="0" smtClean="0"/>
              <a:t>250</a:t>
            </a:r>
            <a:r>
              <a:rPr lang="zh-TW" altLang="en-US" dirty="0" smtClean="0"/>
              <a:t>克朗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6050" indent="0">
              <a:buNone/>
            </a:pPr>
            <a:r>
              <a:rPr lang="zh-TW" altLang="en-US" sz="2800" dirty="0" smtClean="0"/>
              <a:t>在</a:t>
            </a:r>
            <a:r>
              <a:rPr lang="en-US" altLang="zh-TW" sz="2800" dirty="0" smtClean="0"/>
              <a:t>IS</a:t>
            </a:r>
            <a:r>
              <a:rPr lang="zh-TW" altLang="en-US" sz="2800" dirty="0" smtClean="0"/>
              <a:t>系统看：</a:t>
            </a:r>
            <a:endParaRPr lang="en-US" altLang="zh-TW" sz="2800" dirty="0"/>
          </a:p>
          <a:p>
            <a:pPr marL="146050" indent="0">
              <a:buNone/>
            </a:pPr>
            <a:r>
              <a:rPr lang="en-US" altLang="zh-TW" sz="2800" dirty="0" smtClean="0"/>
              <a:t>Collection_of_Learner_Data_MU.docx</a:t>
            </a:r>
            <a:br>
              <a:rPr lang="en-US" altLang="zh-TW" sz="2800" dirty="0" smtClean="0"/>
            </a:br>
            <a:r>
              <a:rPr lang="zh-TW" altLang="en-US" sz="2800" dirty="0" smtClean="0"/>
              <a:t>如果你想参加，把名字</a:t>
            </a:r>
            <a:r>
              <a:rPr lang="zh-TW" altLang="en-US" sz="2800" dirty="0"/>
              <a:t>跟</a:t>
            </a:r>
            <a:r>
              <a:rPr lang="zh-TW" altLang="en-US" sz="2800" dirty="0" smtClean="0"/>
              <a:t>学号给张老师。</a:t>
            </a:r>
            <a:endParaRPr lang="en-US" altLang="zh-TW" sz="2800" dirty="0" smtClean="0"/>
          </a:p>
          <a:p>
            <a:pPr marL="146050" indent="0">
              <a:buNone/>
            </a:pPr>
            <a:r>
              <a:rPr lang="zh-TW" altLang="en-US" sz="2800" dirty="0" smtClean="0"/>
              <a:t>学</a:t>
            </a:r>
            <a:r>
              <a:rPr lang="zh-TW" altLang="en-US" sz="2800" dirty="0"/>
              <a:t>校</a:t>
            </a:r>
            <a:r>
              <a:rPr lang="zh-TW" altLang="en-US" sz="2800" dirty="0" smtClean="0"/>
              <a:t>要</a:t>
            </a:r>
            <a:r>
              <a:rPr lang="en-US" altLang="zh-TW" sz="2800" dirty="0" smtClean="0"/>
              <a:t>11</a:t>
            </a:r>
            <a:r>
              <a:rPr lang="zh-TW" altLang="en-US" sz="2800" dirty="0" smtClean="0"/>
              <a:t>名大一学生。</a:t>
            </a:r>
            <a:endParaRPr lang="en-US" altLang="zh-TW" sz="2800" dirty="0" smtClean="0"/>
          </a:p>
          <a:p>
            <a:pPr marL="14605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407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口</a:t>
            </a:r>
            <a:r>
              <a:rPr lang="zh-TW" altLang="en-US" dirty="0"/>
              <a:t>试</a:t>
            </a:r>
          </a:p>
        </p:txBody>
      </p:sp>
    </p:spTree>
    <p:extLst>
      <p:ext uri="{BB962C8B-B14F-4D97-AF65-F5344CB8AC3E}">
        <p14:creationId xmlns:p14="http://schemas.microsoft.com/office/powerpoint/2010/main" val="1649877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"/>
          <p:cNvSpPr txBox="1">
            <a:spLocks noGrp="1"/>
          </p:cNvSpPr>
          <p:nvPr>
            <p:ph type="title"/>
          </p:nvPr>
        </p:nvSpPr>
        <p:spPr>
          <a:xfrm>
            <a:off x="729450" y="618956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/>
              <a:t>口试</a:t>
            </a:r>
            <a:r>
              <a:rPr lang="zh-TW" altLang="en-US" dirty="0"/>
              <a:t>问题</a:t>
            </a:r>
            <a:endParaRPr dirty="0"/>
          </a:p>
        </p:txBody>
      </p:sp>
      <p:sp>
        <p:nvSpPr>
          <p:cNvPr id="154" name="Google Shape;154;p28"/>
          <p:cNvSpPr txBox="1">
            <a:spLocks noGrp="1"/>
          </p:cNvSpPr>
          <p:nvPr>
            <p:ph type="body" idx="1"/>
          </p:nvPr>
        </p:nvSpPr>
        <p:spPr>
          <a:xfrm>
            <a:off x="729450" y="1298544"/>
            <a:ext cx="8159700" cy="241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2100" dirty="0" smtClean="0"/>
              <a:t>口试是</a:t>
            </a:r>
            <a:r>
              <a:rPr lang="en-US" altLang="zh-TW" sz="2100" dirty="0" smtClean="0"/>
              <a:t>off-line</a:t>
            </a:r>
            <a:r>
              <a:rPr lang="zh-TW" altLang="en-US" sz="2100" dirty="0" smtClean="0"/>
              <a:t>，会问「</a:t>
            </a:r>
            <a:r>
              <a:rPr lang="en-US" altLang="zh-TW" sz="2100" dirty="0" smtClean="0"/>
              <a:t>a.</a:t>
            </a:r>
            <a:r>
              <a:rPr lang="zh-TW" altLang="en-US" sz="2100" dirty="0" smtClean="0"/>
              <a:t>补语的问题」还会问「</a:t>
            </a:r>
            <a:r>
              <a:rPr lang="en-US" altLang="zh-TW" sz="2100" dirty="0" smtClean="0"/>
              <a:t>b.</a:t>
            </a:r>
            <a:r>
              <a:rPr lang="zh-TW" altLang="en-US" sz="2100" dirty="0" smtClean="0"/>
              <a:t>讨论过的问题」。</a:t>
            </a:r>
            <a:endParaRPr lang="en-US" altLang="zh-TW" sz="2100" dirty="0" smtClean="0"/>
          </a:p>
          <a:p>
            <a:pPr marL="0" lvl="0" indent="0">
              <a:spcAft>
                <a:spcPts val="1200"/>
              </a:spcAft>
              <a:buNone/>
            </a:pPr>
            <a:r>
              <a:rPr lang="en-US" altLang="zh-TW" sz="2100" dirty="0"/>
              <a:t>a.</a:t>
            </a:r>
            <a:r>
              <a:rPr lang="zh-TW" altLang="en-US" sz="2100" dirty="0"/>
              <a:t>补语的问</a:t>
            </a:r>
            <a:r>
              <a:rPr lang="zh-TW" altLang="en-US" sz="2100" dirty="0" smtClean="0"/>
              <a:t>题</a:t>
            </a:r>
            <a:r>
              <a:rPr lang="en-US" altLang="zh-TW" sz="2100" dirty="0" smtClean="0"/>
              <a:t/>
            </a:r>
            <a:br>
              <a:rPr lang="en-US" altLang="zh-TW" sz="2100" dirty="0" smtClean="0"/>
            </a:br>
            <a:r>
              <a:rPr lang="zh-TW" altLang="en-US" sz="2100" dirty="0" smtClean="0"/>
              <a:t>请复习课本里的补语，口试老师会给你看图，然后你得用补语回答。</a:t>
            </a:r>
            <a:endParaRPr lang="en-US" altLang="zh-TW" sz="2100" dirty="0" smtClean="0"/>
          </a:p>
          <a:p>
            <a:pPr marL="0" lvl="0" indent="0">
              <a:spcAft>
                <a:spcPts val="1200"/>
              </a:spcAft>
              <a:buNone/>
            </a:pPr>
            <a:r>
              <a:rPr lang="en-US" altLang="zh-TW" sz="2100" dirty="0"/>
              <a:t>b.</a:t>
            </a:r>
            <a:r>
              <a:rPr lang="zh-TW" altLang="en-US" sz="2100" dirty="0"/>
              <a:t>讨论过的问</a:t>
            </a:r>
            <a:r>
              <a:rPr lang="zh-TW" altLang="en-US" sz="2100" dirty="0" smtClean="0"/>
              <a:t>题</a:t>
            </a:r>
            <a:r>
              <a:rPr lang="en-US" altLang="zh-TW" sz="2100" dirty="0" smtClean="0"/>
              <a:t/>
            </a:r>
            <a:br>
              <a:rPr lang="en-US" altLang="zh-TW" sz="2100" dirty="0" smtClean="0"/>
            </a:br>
            <a:r>
              <a:rPr lang="zh-TW" altLang="en-US" sz="2100" dirty="0" smtClean="0"/>
              <a:t>请看</a:t>
            </a:r>
            <a:r>
              <a:rPr lang="en-US" altLang="zh-TW" sz="2100" dirty="0" smtClean="0"/>
              <a:t>IS</a:t>
            </a:r>
            <a:r>
              <a:rPr lang="zh-TW" altLang="en-US" sz="2100" dirty="0" smtClean="0"/>
              <a:t>里面的「</a:t>
            </a:r>
            <a:r>
              <a:rPr lang="en-US" altLang="zh-TW" sz="2100" dirty="0" err="1" smtClean="0"/>
              <a:t>CII_Question_set</a:t>
            </a:r>
            <a:r>
              <a:rPr lang="zh-TW" altLang="en-US" sz="2100" dirty="0" smtClean="0"/>
              <a:t>」</a:t>
            </a:r>
            <a:r>
              <a:rPr lang="en-US" altLang="zh-TW" sz="2100" dirty="0" smtClean="0"/>
              <a:t/>
            </a:r>
            <a:br>
              <a:rPr lang="en-US" altLang="zh-TW" sz="2100" dirty="0" smtClean="0"/>
            </a:br>
            <a:r>
              <a:rPr lang="zh-CN" altLang="en-US" sz="2100" dirty="0"/>
              <a:t>口试时，口</a:t>
            </a:r>
            <a:r>
              <a:rPr lang="zh-CN" altLang="en-US" sz="2100" dirty="0" smtClean="0"/>
              <a:t>试老</a:t>
            </a:r>
            <a:r>
              <a:rPr lang="zh-CN" altLang="en-US" sz="2100" dirty="0"/>
              <a:t>师可以</a:t>
            </a:r>
            <a:r>
              <a:rPr lang="zh-CN" altLang="en-US" sz="2100" dirty="0" smtClean="0"/>
              <a:t>从</a:t>
            </a:r>
            <a:r>
              <a:rPr lang="en-US" altLang="zh-TW" sz="2100" dirty="0" err="1" smtClean="0"/>
              <a:t>CII_Question_set</a:t>
            </a:r>
            <a:r>
              <a:rPr lang="zh-TW" altLang="en-US" sz="2100" dirty="0" smtClean="0"/>
              <a:t>里</a:t>
            </a:r>
            <a:r>
              <a:rPr lang="zh-CN" altLang="en-US" sz="2100" dirty="0" smtClean="0"/>
              <a:t>找</a:t>
            </a:r>
            <a:r>
              <a:rPr lang="zh-CN" altLang="en-US" sz="2100" dirty="0"/>
              <a:t>几个问题问你</a:t>
            </a:r>
            <a:r>
              <a:rPr lang="zh-CN" altLang="en-US" sz="2100" dirty="0" smtClean="0"/>
              <a:t>。</a:t>
            </a:r>
            <a:r>
              <a:rPr lang="en-US" altLang="zh-CN" sz="2100" dirty="0" smtClean="0"/>
              <a:t/>
            </a:r>
            <a:br>
              <a:rPr lang="en-US" altLang="zh-CN" sz="2100" dirty="0" smtClean="0"/>
            </a:br>
            <a:r>
              <a:rPr lang="zh-TW" altLang="en-US" sz="2100" dirty="0" smtClean="0"/>
              <a:t>而</a:t>
            </a:r>
            <a:r>
              <a:rPr lang="zh-TW" altLang="en-US" sz="2100" dirty="0"/>
              <a:t>且</a:t>
            </a:r>
            <a:r>
              <a:rPr lang="zh-CN" altLang="en-US" sz="2100" dirty="0" smtClean="0"/>
              <a:t>口</a:t>
            </a:r>
            <a:r>
              <a:rPr lang="zh-CN" altLang="en-US" sz="2100" dirty="0"/>
              <a:t>试的老师可以在你回答后，再问你别的问题</a:t>
            </a:r>
            <a:r>
              <a:rPr lang="en-US" altLang="zh-CN" sz="2100" dirty="0"/>
              <a:t>(</a:t>
            </a:r>
            <a:r>
              <a:rPr lang="en-US" altLang="zh-CN" sz="2100" dirty="0" err="1"/>
              <a:t>CII_Question_set</a:t>
            </a:r>
            <a:r>
              <a:rPr lang="zh-TW" altLang="en-US" sz="2100" dirty="0"/>
              <a:t>里</a:t>
            </a:r>
            <a:r>
              <a:rPr lang="zh-CN" altLang="en-US" sz="2100" dirty="0" smtClean="0"/>
              <a:t>没</a:t>
            </a:r>
            <a:r>
              <a:rPr lang="zh-CN" altLang="en-US" sz="2100" dirty="0"/>
              <a:t>有的问题</a:t>
            </a:r>
            <a:r>
              <a:rPr lang="en-US" altLang="zh-CN" sz="2100" dirty="0"/>
              <a:t>)</a:t>
            </a:r>
            <a:r>
              <a:rPr lang="zh-CN" altLang="en-US" sz="2100" dirty="0"/>
              <a:t>，或是问你「为什么」。</a:t>
            </a:r>
            <a:endParaRPr sz="2100" dirty="0"/>
          </a:p>
        </p:txBody>
      </p:sp>
    </p:spTree>
    <p:extLst>
      <p:ext uri="{BB962C8B-B14F-4D97-AF65-F5344CB8AC3E}">
        <p14:creationId xmlns:p14="http://schemas.microsoft.com/office/powerpoint/2010/main" val="2719372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 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9450" y="1276864"/>
            <a:ext cx="7688700" cy="3785287"/>
          </a:xfrm>
        </p:spPr>
        <p:txBody>
          <a:bodyPr>
            <a:normAutofit fontScale="92500" lnSpcReduction="10000"/>
          </a:bodyPr>
          <a:lstStyle/>
          <a:p>
            <a:pPr marL="146050" indent="0">
              <a:buNone/>
            </a:pPr>
            <a:r>
              <a:rPr lang="zh-CN" altLang="en-US" sz="2000" dirty="0"/>
              <a:t>例如：</a:t>
            </a:r>
          </a:p>
          <a:p>
            <a:pPr marL="146050" indent="0">
              <a:buNone/>
            </a:pPr>
            <a:r>
              <a:rPr lang="en-US" altLang="zh-CN" sz="2000" dirty="0"/>
              <a:t>Q:</a:t>
            </a:r>
            <a:r>
              <a:rPr lang="zh-CN" altLang="en-US" sz="2000" dirty="0"/>
              <a:t>暑假跟寒假一样长吗？</a:t>
            </a:r>
          </a:p>
          <a:p>
            <a:pPr marL="146050" indent="0">
              <a:buNone/>
            </a:pPr>
            <a:r>
              <a:rPr lang="en-US" altLang="zh-CN" sz="2000" dirty="0"/>
              <a:t>A:</a:t>
            </a:r>
            <a:r>
              <a:rPr lang="zh-CN" altLang="en-US" sz="2000" dirty="0"/>
              <a:t>不一样长。</a:t>
            </a:r>
          </a:p>
          <a:p>
            <a:pPr marL="146050" indent="0">
              <a:buNone/>
            </a:pPr>
            <a:r>
              <a:rPr lang="en-US" altLang="zh-CN" sz="2000" dirty="0"/>
              <a:t>Q:</a:t>
            </a:r>
            <a:r>
              <a:rPr lang="zh-CN" altLang="en-US" sz="2000" dirty="0"/>
              <a:t>哪一个比较长？</a:t>
            </a:r>
          </a:p>
          <a:p>
            <a:pPr marL="146050" indent="0">
              <a:buNone/>
            </a:pPr>
            <a:r>
              <a:rPr lang="en-US" altLang="zh-CN" sz="2000" dirty="0"/>
              <a:t>A:</a:t>
            </a:r>
            <a:r>
              <a:rPr lang="zh-CN" altLang="en-US" sz="2000" dirty="0"/>
              <a:t>暑假比较长。</a:t>
            </a:r>
          </a:p>
          <a:p>
            <a:pPr marL="146050" indent="0">
              <a:buNone/>
            </a:pPr>
            <a:r>
              <a:rPr lang="en-US" altLang="zh-CN" sz="2000" dirty="0"/>
              <a:t>Q:</a:t>
            </a:r>
            <a:r>
              <a:rPr lang="zh-CN" altLang="en-US" sz="2000" dirty="0" smtClean="0"/>
              <a:t>暑假</a:t>
            </a:r>
            <a:r>
              <a:rPr lang="zh-TW" altLang="en-US" sz="2000" dirty="0" smtClean="0"/>
              <a:t>放假放</a:t>
            </a:r>
            <a:r>
              <a:rPr lang="zh-CN" altLang="en-US" sz="2000" dirty="0" smtClean="0"/>
              <a:t>多久</a:t>
            </a:r>
            <a:r>
              <a:rPr lang="zh-CN" altLang="en-US" sz="2000" dirty="0"/>
              <a:t>？</a:t>
            </a:r>
          </a:p>
          <a:p>
            <a:pPr marL="146050" indent="0">
              <a:buNone/>
            </a:pPr>
            <a:r>
              <a:rPr lang="en-US" altLang="zh-CN" sz="2000" dirty="0"/>
              <a:t>A:</a:t>
            </a:r>
            <a:r>
              <a:rPr lang="zh-CN" altLang="en-US" sz="2000" dirty="0"/>
              <a:t>我觉得</a:t>
            </a:r>
            <a:r>
              <a:rPr lang="zh-CN" altLang="en-US" sz="2000" dirty="0" smtClean="0"/>
              <a:t>暑假</a:t>
            </a:r>
            <a:r>
              <a:rPr lang="zh-TW" altLang="en-US" sz="2000" dirty="0" smtClean="0"/>
              <a:t>放假放</a:t>
            </a:r>
            <a:r>
              <a:rPr lang="zh-CN" altLang="en-US" sz="2000" dirty="0" smtClean="0"/>
              <a:t>差不多</a:t>
            </a:r>
            <a:r>
              <a:rPr lang="en-US" altLang="zh-CN" sz="2000" dirty="0" smtClean="0"/>
              <a:t>2</a:t>
            </a:r>
            <a:r>
              <a:rPr lang="zh-CN" altLang="en-US" sz="2000" dirty="0"/>
              <a:t>个月。</a:t>
            </a:r>
          </a:p>
          <a:p>
            <a:pPr marL="146050" indent="0">
              <a:buNone/>
            </a:pPr>
            <a:r>
              <a:rPr lang="en-US" altLang="zh-CN" sz="2000" dirty="0"/>
              <a:t>Q:</a:t>
            </a:r>
            <a:r>
              <a:rPr lang="zh-CN" altLang="en-US" sz="2000" dirty="0"/>
              <a:t>你这个暑假</a:t>
            </a:r>
            <a:r>
              <a:rPr lang="zh-CN" altLang="en-US" sz="2000" dirty="0" smtClean="0"/>
              <a:t>打算旅行</a:t>
            </a:r>
            <a:r>
              <a:rPr lang="zh-CN" altLang="en-US" sz="2000" dirty="0"/>
              <a:t>吗？</a:t>
            </a:r>
          </a:p>
          <a:p>
            <a:pPr marL="146050" indent="0">
              <a:buNone/>
            </a:pPr>
            <a:r>
              <a:rPr lang="en-US" altLang="zh-CN" sz="2000" dirty="0"/>
              <a:t>A:</a:t>
            </a:r>
            <a:r>
              <a:rPr lang="zh-CN" altLang="en-US" sz="2000" dirty="0"/>
              <a:t>我打算去英国玩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marL="146050" indent="0">
              <a:buNone/>
            </a:pPr>
            <a:r>
              <a:rPr lang="en-US" altLang="zh-TW" sz="2000" dirty="0" smtClean="0"/>
              <a:t>Q:</a:t>
            </a:r>
            <a:r>
              <a:rPr lang="zh-TW" altLang="en-US" sz="2000" dirty="0" smtClean="0"/>
              <a:t>去英国的机票便宜吗？</a:t>
            </a:r>
            <a:endParaRPr lang="en-US" altLang="zh-TW" sz="2000" dirty="0" smtClean="0"/>
          </a:p>
          <a:p>
            <a:pPr marL="146050" indent="0">
              <a:buNone/>
            </a:pPr>
            <a:r>
              <a:rPr lang="en-US" altLang="zh-TW" sz="2000" dirty="0" smtClean="0"/>
              <a:t>A:</a:t>
            </a:r>
            <a:r>
              <a:rPr lang="zh-TW" altLang="en-US" sz="2000" dirty="0" smtClean="0"/>
              <a:t>我不知道，我还没买。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6932010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5236</TotalTime>
  <Words>749</Words>
  <Application>Microsoft Office PowerPoint</Application>
  <PresentationFormat>如螢幕大小 (16:9)</PresentationFormat>
  <Paragraphs>115</Paragraphs>
  <Slides>18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2" baseType="lpstr">
      <vt:lpstr>Raleway</vt:lpstr>
      <vt:lpstr>Arial</vt:lpstr>
      <vt:lpstr>Lato</vt:lpstr>
      <vt:lpstr>Streamline</vt:lpstr>
      <vt:lpstr>MU  2022 Spring  KSCA007 Chinese II Class </vt:lpstr>
      <vt:lpstr>演讲 5月11日(三) 16:00-17:40 @B2.41</vt:lpstr>
      <vt:lpstr>上课时间</vt:lpstr>
      <vt:lpstr>上课时间</vt:lpstr>
      <vt:lpstr>NTNU合作项目</vt:lpstr>
      <vt:lpstr>参加NTNU与MU的合作，得到250克朗</vt:lpstr>
      <vt:lpstr>口试</vt:lpstr>
      <vt:lpstr>口试问题</vt:lpstr>
      <vt:lpstr> </vt:lpstr>
      <vt:lpstr>复习</vt:lpstr>
      <vt:lpstr>食材跟味道 </vt:lpstr>
      <vt:lpstr>见(v.)、见到(vc.)、见面(v.)</vt:lpstr>
      <vt:lpstr>看(v.)、看到(vc.)、看见(v.)</vt:lpstr>
      <vt:lpstr>一定要非常小心「A跟B + v.」的动词</vt:lpstr>
      <vt:lpstr>不是SVO也不是ABV，请客(vo.)</vt:lpstr>
      <vt:lpstr>KAHOOT</vt:lpstr>
      <vt:lpstr>作业</vt:lpstr>
      <vt:lpstr>作业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 2022 Spring  KSCA007 Chinese II Class </dc:title>
  <cp:lastModifiedBy>Surface</cp:lastModifiedBy>
  <cp:revision>51</cp:revision>
  <dcterms:modified xsi:type="dcterms:W3CDTF">2022-05-09T06:28:56Z</dcterms:modified>
</cp:coreProperties>
</file>