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</p:sldMasterIdLst>
  <p:notesMasterIdLst>
    <p:notesMasterId r:id="rId44"/>
  </p:notesMasterIdLst>
  <p:sldIdLst>
    <p:sldId id="256" r:id="rId6"/>
    <p:sldId id="284" r:id="rId7"/>
    <p:sldId id="374" r:id="rId8"/>
    <p:sldId id="288" r:id="rId9"/>
    <p:sldId id="297" r:id="rId10"/>
    <p:sldId id="293" r:id="rId11"/>
    <p:sldId id="358" r:id="rId12"/>
    <p:sldId id="318" r:id="rId13"/>
    <p:sldId id="311" r:id="rId14"/>
    <p:sldId id="308" r:id="rId15"/>
    <p:sldId id="361" r:id="rId16"/>
    <p:sldId id="315" r:id="rId17"/>
    <p:sldId id="316" r:id="rId18"/>
    <p:sldId id="362" r:id="rId19"/>
    <p:sldId id="336" r:id="rId20"/>
    <p:sldId id="363" r:id="rId21"/>
    <p:sldId id="338" r:id="rId22"/>
    <p:sldId id="364" r:id="rId23"/>
    <p:sldId id="383" r:id="rId24"/>
    <p:sldId id="384" r:id="rId25"/>
    <p:sldId id="366" r:id="rId26"/>
    <p:sldId id="367" r:id="rId27"/>
    <p:sldId id="369" r:id="rId28"/>
    <p:sldId id="372" r:id="rId29"/>
    <p:sldId id="282" r:id="rId30"/>
    <p:sldId id="322" r:id="rId31"/>
    <p:sldId id="319" r:id="rId32"/>
    <p:sldId id="320" r:id="rId33"/>
    <p:sldId id="331" r:id="rId34"/>
    <p:sldId id="323" r:id="rId35"/>
    <p:sldId id="328" r:id="rId36"/>
    <p:sldId id="327" r:id="rId37"/>
    <p:sldId id="325" r:id="rId38"/>
    <p:sldId id="385" r:id="rId39"/>
    <p:sldId id="378" r:id="rId40"/>
    <p:sldId id="380" r:id="rId41"/>
    <p:sldId id="381" r:id="rId42"/>
    <p:sldId id="382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E3C5775-1492-4AC3-961D-8B424CF7B281}">
          <p14:sldIdLst>
            <p14:sldId id="256"/>
          </p14:sldIdLst>
        </p14:section>
        <p14:section name="語法:不但...而且" id="{32CC8CF0-893A-4347-815E-AF2EC8B936B9}">
          <p14:sldIdLst>
            <p14:sldId id="284"/>
            <p14:sldId id="374"/>
          </p14:sldIdLst>
        </p14:section>
        <p14:section name="語法:...比..." id="{794944B7-091D-477E-B59C-CB4D811BADBC}">
          <p14:sldIdLst>
            <p14:sldId id="288"/>
            <p14:sldId id="297"/>
            <p14:sldId id="293"/>
            <p14:sldId id="358"/>
          </p14:sldIdLst>
        </p14:section>
        <p14:section name="語法:...了...(表示變化)" id="{A15F05A1-A37C-4FCE-BFB2-48849C857909}">
          <p14:sldIdLst>
            <p14:sldId id="318"/>
          </p14:sldIdLst>
        </p14:section>
        <p14:section name="語法...會/不會..." id="{3C12DBFA-1126-4489-BE8B-47D00DE4E8FF}">
          <p14:sldIdLst>
            <p14:sldId id="311"/>
            <p14:sldId id="308"/>
            <p14:sldId id="361"/>
          </p14:sldIdLst>
        </p14:section>
        <p14:section name="語法:...Adj一點" id="{96380C70-D0AF-41C2-A2C0-6F694100C10B}">
          <p14:sldIdLst>
            <p14:sldId id="315"/>
            <p14:sldId id="316"/>
            <p14:sldId id="362"/>
          </p14:sldIdLst>
        </p14:section>
        <p14:section name="語法:...又" id="{8A67BB58-F4D1-4DED-A380-65C50D029393}">
          <p14:sldIdLst>
            <p14:sldId id="336"/>
            <p14:sldId id="363"/>
          </p14:sldIdLst>
        </p14:section>
        <p14:section name="語法:....是...可是/但是..." id="{58CF7458-5672-42EE-A4E2-993947E0DB7B}">
          <p14:sldIdLst>
            <p14:sldId id="338"/>
            <p14:sldId id="364"/>
          </p14:sldIdLst>
        </p14:section>
        <p14:section name="課文" id="{EBDECEEE-7125-4146-8841-9B96408C879A}">
          <p14:sldIdLst>
            <p14:sldId id="383"/>
            <p14:sldId id="384"/>
          </p14:sldIdLst>
        </p14:section>
        <p14:section name="天氣(晴天.雨天.陰天.出太陽.下雨.下雪)" id="{AA4B1041-BEBA-4FED-B6F9-4C508F8ACE5F}">
          <p14:sldIdLst/>
        </p14:section>
        <p14:section name="天氣預報" id="{AB899DF3-375E-4178-9A89-F432C55ABD16}">
          <p14:sldIdLst>
            <p14:sldId id="366"/>
          </p14:sldIdLst>
        </p14:section>
        <p14:section name="網路上" id="{9B0E0C0E-96A0-45C1-AB4D-1B7192A21D82}">
          <p14:sldIdLst>
            <p14:sldId id="367"/>
          </p14:sldIdLst>
        </p14:section>
        <p14:section name="季節(春夏秋冬)" id="{187F969B-3F25-4632-8D19-6DA2EB2C2C0A}">
          <p14:sldIdLst/>
        </p14:section>
        <p14:section name="冷.暖和.涼快.熱" id="{001890B5-CF08-4308-A584-94E24CA7A611}">
          <p14:sldIdLst>
            <p14:sldId id="369"/>
          </p14:sldIdLst>
        </p14:section>
        <p14:section name="公園" id="{EF473DFF-1B5A-4A37-96FC-6CC5BB1166FC}">
          <p14:sldIdLst/>
        </p14:section>
        <p14:section name="滑冰" id="{DFB1226F-F8C4-47D3-9CD2-A7266036981B}">
          <p14:sldIdLst/>
        </p14:section>
        <p14:section name="約" id="{64713AC9-8B87-4018-9131-E0783DC516ED}">
          <p14:sldIdLst>
            <p14:sldId id="372"/>
          </p14:sldIdLst>
        </p14:section>
        <p14:section name="剛才" id="{1A59A230-A44D-4C1E-AD88-3046F3500BEC}">
          <p14:sldIdLst>
            <p14:sldId id="282"/>
          </p14:sldIdLst>
        </p14:section>
        <p14:section name="怎麼辦" id="{DBD7818C-B1F4-4E7A-ABED-2D7B2F87F48B}">
          <p14:sldIdLst/>
        </p14:section>
        <p14:section name="看影片" id="{1322AD31-C1EB-4E07-8F65-26655E9FF0AA}">
          <p14:sldIdLst/>
        </p14:section>
        <p14:section name="非常" id="{FEEB085E-04BF-4436-8B31-8492A53F57B4}">
          <p14:sldIdLst>
            <p14:sldId id="322"/>
          </p14:sldIdLst>
        </p14:section>
        <p14:section name="好玩.好喝.好吃" id="{AD9AF058-33D9-47E8-B3C4-6D4988B66F6F}">
          <p14:sldIdLst>
            <p14:sldId id="319"/>
          </p14:sldIdLst>
        </p14:section>
        <p14:section name="出去" id="{B1654794-8795-4220-BF60-656EAD6BB8BC}">
          <p14:sldIdLst>
            <p14:sldId id="320"/>
          </p14:sldIdLst>
        </p14:section>
        <p14:section name="糟糕" id="{F268B858-2EB1-43BE-8E91-6A8BB2E489FB}">
          <p14:sldIdLst>
            <p14:sldId id="331"/>
          </p14:sldIdLst>
        </p14:section>
        <p14:section name="面試" id="{13780464-3494-41FF-8A15-9E00E752FC85}">
          <p14:sldIdLst>
            <p14:sldId id="323"/>
          </p14:sldIdLst>
        </p14:section>
        <p14:section name="回去" id="{9E4B2F56-1A7A-4D29-9516-17E2CCE55539}">
          <p14:sldIdLst>
            <p14:sldId id="328"/>
          </p14:sldIdLst>
        </p14:section>
        <p14:section name="舒服" id="{9645AED2-15FC-4B67-AF57-49E673437882}">
          <p14:sldIdLst>
            <p14:sldId id="327"/>
            <p14:sldId id="325"/>
            <p14:sldId id="385"/>
          </p14:sldIdLst>
        </p14:section>
        <p14:section name="蘿蔔蹲遊戲" id="{29AEDA0A-7B9D-47D3-B742-453792848FC6}">
          <p14:sldIdLst>
            <p14:sldId id="378"/>
          </p14:sldIdLst>
        </p14:section>
        <p14:section name="迷宮對話遊戲" id="{D515DC83-89CC-4808-A7D8-09630C4EBDB8}">
          <p14:sldIdLst>
            <p14:sldId id="380"/>
            <p14:sldId id="381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6" autoAdjust="0"/>
    <p:restoredTop sz="85492" autoAdjust="0"/>
  </p:normalViewPr>
  <p:slideViewPr>
    <p:cSldViewPr snapToGrid="0">
      <p:cViewPr varScale="1">
        <p:scale>
          <a:sx n="70" d="100"/>
          <a:sy n="70" d="100"/>
        </p:scale>
        <p:origin x="208" y="584"/>
      </p:cViewPr>
      <p:guideLst/>
    </p:cSldViewPr>
  </p:slideViewPr>
  <p:outlineViewPr>
    <p:cViewPr>
      <p:scale>
        <a:sx n="33" d="100"/>
        <a:sy n="33" d="100"/>
      </p:scale>
      <p:origin x="0" y="-167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AE9C-37B9-41BB-86AC-47A126280757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38081-5D51-4373-B8B2-F405F20FA9B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033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6984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8366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3787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93CB4-B23F-4160-99EA-BFACCBBBC02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289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288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45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149E6-28FC-4677-A9D3-C3085C63EB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8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189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000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语法课几点下课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193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电影几点开始</a:t>
            </a:r>
            <a:r>
              <a:rPr lang="en-US" altLang="zh-TW"/>
              <a:t>?</a:t>
            </a:r>
            <a:r>
              <a:rPr lang="zh-TW" altLang="en-US"/>
              <a:t>现在几点</a:t>
            </a:r>
            <a:r>
              <a:rPr lang="en-US" altLang="zh-TW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31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149E6-28FC-4677-A9D3-C3085C63EB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299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0317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8081-5D51-4373-B8B2-F405F20FA9B2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92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396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56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979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840323-750B-61D6-DB7D-DB3AD0D92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53351D-8D28-4013-2738-490A69B41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03864-9A13-D1FE-4930-4D6FDDA6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D20A01-3AA7-280B-B1FF-C65A07E2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AEF5B-BBE7-D59A-24C3-63CC6753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4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0A0EB-13A1-D0D1-5593-3BF9D1E5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01A3A-4779-4530-D6F2-DF817B45C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EDE4D0-866E-FC1B-E357-D31B8386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4D1A2F-9F29-5C02-5FEB-E261B571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F0592-0920-B666-319F-8A613E21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57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3012F-5EA7-FE3F-D289-72221F26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25704A-AFCB-82C9-516F-601CAE03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BC4116-37AA-4DB9-44F1-4F15BA85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076BC3-5777-8D74-8089-FBD0664C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1DA27-A860-B1A8-01D9-AD50FFD1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55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2DAFBA-BC65-E77D-C82A-45645280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0E324-428E-E717-5945-22B331100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C7C7EB-A41E-C520-4C53-B482EEFB0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C6C83C-6F0A-4F13-3417-D1E906C6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1E5AA4-E52D-15AA-759E-329D437F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16237C-6FB5-D470-9CFA-4E7278F4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552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F9A50-1780-0D12-92AD-BE949F08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8E0C2B-B0E8-9831-FD95-A4D71A764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E7ECF8-3A6E-0C56-073A-FA2CDFA57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3EE58A-1D76-EF7E-A07E-DD69BC945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8989E0-CDBB-62A8-8E5A-4E74C95C7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64C308-9260-4E82-22D6-26F41681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2A0F3A5-C47C-954D-736F-96849123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93C376-95B6-B401-28F5-291C4652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424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13248-B9B5-54BA-5C44-F706D034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DA376-4111-2D0B-9283-F1379B9E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89749A-BDA3-0F39-80E7-93C894FA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1B5700-C957-B8F1-3E71-85878615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77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22A8FCA-2415-2F14-01CA-18E5A9A1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F21945-541B-B24A-D9E8-DB487E2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2F8FC8-FE19-1803-7139-719A4E0D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752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2D6E-0200-0CBF-2B7F-E05E689A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519E04-A5CF-3D1F-8EDE-A7ED6C5B3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D7174A-F424-537A-4E55-E9B6D6395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7AA1FB-C039-CD4B-6511-464C0FC7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85D9B-58C1-0393-1C3D-660416C2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DF1505-61C8-F243-48D5-62DFB604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4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262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7B663-B01F-68A7-32B9-2103294D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545B60-F517-68CD-0BA1-5B5563E76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841F1F-A0A0-0277-4DEA-7AE21E4BD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C7E40-6EE7-878C-FB98-713CFFF4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DF4A0E-35CA-B45B-9D2A-84F4FE7E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A1435-BBE7-1192-7452-06939F45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95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909E9-4636-A342-2024-F7904FD0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5CAB1-52A0-3BC7-0CB3-CDA7BA383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3F9406-0FFE-ECC2-F38E-F70217A9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4B629E-3475-66D1-8159-701F1B2E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EE1798-8097-AB63-A114-CEB55F53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08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802443A-45A0-BBD2-D2F9-EAB7FE5A9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52CE8D-6484-6D42-BDEB-6C01312FD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44FA40-B439-AF49-6853-A58EF560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C36065-D1E4-4426-090D-1FEC3233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463E2-4BB4-06F3-69E7-7C896A57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8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BCC00-311C-8480-DFF9-6FCA19B9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573660-7A40-20E6-8027-875933EEC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120C1B-FFC3-3B6D-9916-197CDFE7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92B1B-414C-6BA7-3CEF-AA5BCCBC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CD2D6-3042-A6AA-9377-A9A0EE82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3491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72D67-FB46-DB42-71DF-1549FEF1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0A111C-DE08-8E75-AB2F-85F2A7BD2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5FC3C1-0291-BD87-4B05-A2F64462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C527AA-315B-F351-056C-81E32B51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A3194E-F4EB-85A0-CAC5-DF86CC86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444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13DFB-46EF-F177-13E4-C8BB43DC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52D7B7-5029-6EFB-AEE6-7F96E6DCF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E53AFB-E7D5-5B9D-7A76-19BF9CA2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3A5C16-156D-52EC-F2A4-E27B9C564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4BA4AC-5C50-81C1-6CBF-F1B9773F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3380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021F3-A545-530D-1EE1-CD93EEFA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E9ADCA-255A-0578-1E56-44BA3A938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F256B2-706A-982F-53CC-1C16435F9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09278E-312C-94DE-1182-471E9866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0B21E2-021B-C9A1-8B97-98208F26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61FAC-5E30-2DA3-BB00-9F068C39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9552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D621F-BDA6-D1F5-3954-02EED64D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F38452-F1FF-D760-0BC6-2E5DFE556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691BC1-AE38-F3AB-BA65-B9876CD60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51E135-C992-48A1-D9CD-A50B0E141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DDB08B-4AB9-9393-7DC3-92353F9CD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D78080F-2E54-8F28-5C26-770A09F2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CB68E1-975F-DE65-53B5-744FB739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EEBC6C-8E72-C964-E650-F1868080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3735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F2D38F-CAB6-99AC-B6FF-DE5E6E42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05D61B-0FD1-ABF6-7B3F-5FC1986E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5F5428-BD72-F764-9E90-E8FD83F0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03CBB2-FC30-E95D-07F8-85F42119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5713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D1A381-4388-1F86-4B05-68DE00E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3A0F84-B411-9A23-1573-E1C6E4E3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45915-FD6B-BA5B-1CCA-D0746C08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517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6186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E9EB3-EF3E-39D1-2FBC-E0420995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2D2FA0-321A-F4E2-710E-76EF3AE64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3A8E36-84DA-43FE-EE01-9B9C07326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A46890-9B09-2E64-196B-B473E40E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973586-B379-3F52-964A-C5E55D31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F80EB7-54F1-EC90-7629-88F439CF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2304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51C06-4283-6463-2A75-44607537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D60A25-3440-BDE2-AFF8-37D4C1E72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1C297F-A4CD-0E13-705F-56C6A63BE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58DD97-E2EE-7A6A-2146-24CF28E6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418B89-77B2-D7FA-E630-6A1885A5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D7FCBD-6FB6-B69D-A833-1DAECA37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890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835F22-ECC1-3AFF-FA92-E8D05A47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9B1B88-A224-3DCF-0F16-6DCA92D4B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F1E7F-3459-5D5A-907A-BF18B342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B6A2E4-9CC0-15B2-4AA1-19DA1F8E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A3B0B9-4913-D540-DBF3-0D5F411E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7106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DB1F11-7810-3A07-7E25-39F54B10B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F1C6F5-196D-E9C8-FCA5-5934AED80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22D2A6-0286-6054-06A8-BF776049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159F81-233E-BE31-DFE4-F4FC37F9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E61C6D-A515-15B7-9299-6BDFF393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001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8557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46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23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125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605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91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214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175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38533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75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4355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35697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141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19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555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17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2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695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257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82396" y="5661025"/>
            <a:ext cx="2743200" cy="365125"/>
          </a:xfrm>
        </p:spPr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640378" y="346611"/>
            <a:ext cx="2684149" cy="39645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69298"/>
            <a:ext cx="12192000" cy="290394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454982" y="3626397"/>
            <a:ext cx="3189752" cy="2107407"/>
            <a:chOff x="1990726" y="2228851"/>
            <a:chExt cx="2566218" cy="169545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1990726" y="2228851"/>
              <a:ext cx="1295400" cy="16954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 flipH="1">
              <a:off x="3261544" y="2228851"/>
              <a:ext cx="1295400" cy="169545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6226" l="5182" r="99252">
                        <a14:foregroundMark x1="88942" y1="30000" x2="54487" y2="79245"/>
                        <a14:foregroundMark x1="54487" y1="79245" x2="49092" y2="79811"/>
                        <a14:foregroundMark x1="7799" y1="38868" x2="45673" y2="64906"/>
                        <a14:foregroundMark x1="9615" y1="30755" x2="32265" y2="52075"/>
                        <a14:foregroundMark x1="6090" y1="20000" x2="27137" y2="60943"/>
                        <a14:foregroundMark x1="5182" y1="17925" x2="11325" y2="31132"/>
                        <a14:foregroundMark x1="5662" y1="15094" x2="5288" y2="27547"/>
                        <a14:foregroundMark x1="91560" y1="23962" x2="59028" y2="60189"/>
                        <a14:foregroundMark x1="56143" y1="63396" x2="63675" y2="63396"/>
                        <a14:foregroundMark x1="69925" y1="65472" x2="99252" y2="32830"/>
                        <a14:foregroundMark x1="99252" y1="32830" x2="86218" y2="32453"/>
                        <a14:foregroundMark x1="92361" y1="18679" x2="90652" y2="22075"/>
                        <a14:foregroundMark x1="92788" y1="19623" x2="92094" y2="27925"/>
                        <a14:foregroundMark x1="91774" y1="17170" x2="92788" y2="13585"/>
                        <a14:foregroundMark x1="5395" y1="12264" x2="5395" y2="12264"/>
                        <a14:foregroundMark x1="5769" y1="12830" x2="5769" y2="1283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261723" y="5174456"/>
            <a:ext cx="1585941" cy="484899"/>
          </a:xfrm>
          <a:custGeom>
            <a:avLst/>
            <a:gdLst>
              <a:gd name="connsiteX0" fmla="*/ 0 w 1585941"/>
              <a:gd name="connsiteY0" fmla="*/ 0 h 484899"/>
              <a:gd name="connsiteX1" fmla="*/ 194899 w 1585941"/>
              <a:gd name="connsiteY1" fmla="*/ 0 h 484899"/>
              <a:gd name="connsiteX2" fmla="*/ 191807 w 1585941"/>
              <a:gd name="connsiteY2" fmla="*/ 2679 h 484899"/>
              <a:gd name="connsiteX3" fmla="*/ 230261 w 1585941"/>
              <a:gd name="connsiteY3" fmla="*/ 107156 h 484899"/>
              <a:gd name="connsiteX4" fmla="*/ 318367 w 1585941"/>
              <a:gd name="connsiteY4" fmla="*/ 150019 h 484899"/>
              <a:gd name="connsiteX5" fmla="*/ 699367 w 1585941"/>
              <a:gd name="connsiteY5" fmla="*/ 211931 h 484899"/>
              <a:gd name="connsiteX6" fmla="*/ 1080367 w 1585941"/>
              <a:gd name="connsiteY6" fmla="*/ 180975 h 484899"/>
              <a:gd name="connsiteX7" fmla="*/ 1330398 w 1585941"/>
              <a:gd name="connsiteY7" fmla="*/ 119063 h 484899"/>
              <a:gd name="connsiteX8" fmla="*/ 1358973 w 1585941"/>
              <a:gd name="connsiteY8" fmla="*/ 9525 h 484899"/>
              <a:gd name="connsiteX9" fmla="*/ 1358398 w 1585941"/>
              <a:gd name="connsiteY9" fmla="*/ 0 h 484899"/>
              <a:gd name="connsiteX10" fmla="*/ 1585941 w 1585941"/>
              <a:gd name="connsiteY10" fmla="*/ 0 h 484899"/>
              <a:gd name="connsiteX11" fmla="*/ 1585941 w 1585941"/>
              <a:gd name="connsiteY11" fmla="*/ 484899 h 484899"/>
              <a:gd name="connsiteX12" fmla="*/ 0 w 1585941"/>
              <a:gd name="connsiteY12" fmla="*/ 484899 h 48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5941" h="484899">
                <a:moveTo>
                  <a:pt x="0" y="0"/>
                </a:moveTo>
                <a:lnTo>
                  <a:pt x="194899" y="0"/>
                </a:lnTo>
                <a:lnTo>
                  <a:pt x="191807" y="2679"/>
                </a:lnTo>
                <a:cubicBezTo>
                  <a:pt x="177501" y="38621"/>
                  <a:pt x="218950" y="84832"/>
                  <a:pt x="230261" y="107156"/>
                </a:cubicBezTo>
                <a:cubicBezTo>
                  <a:pt x="245342" y="136922"/>
                  <a:pt x="240183" y="132557"/>
                  <a:pt x="318367" y="150019"/>
                </a:cubicBezTo>
                <a:cubicBezTo>
                  <a:pt x="396551" y="167482"/>
                  <a:pt x="572367" y="206772"/>
                  <a:pt x="699367" y="211931"/>
                </a:cubicBezTo>
                <a:cubicBezTo>
                  <a:pt x="826367" y="217090"/>
                  <a:pt x="975195" y="196453"/>
                  <a:pt x="1080367" y="180975"/>
                </a:cubicBezTo>
                <a:cubicBezTo>
                  <a:pt x="1185539" y="165497"/>
                  <a:pt x="1283964" y="147638"/>
                  <a:pt x="1330398" y="119063"/>
                </a:cubicBezTo>
                <a:cubicBezTo>
                  <a:pt x="1376832" y="90488"/>
                  <a:pt x="1368498" y="53181"/>
                  <a:pt x="1358973" y="9525"/>
                </a:cubicBezTo>
                <a:lnTo>
                  <a:pt x="1358398" y="0"/>
                </a:lnTo>
                <a:lnTo>
                  <a:pt x="1585941" y="0"/>
                </a:lnTo>
                <a:lnTo>
                  <a:pt x="1585941" y="484899"/>
                </a:lnTo>
                <a:lnTo>
                  <a:pt x="0" y="484899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06482" y="5074506"/>
            <a:ext cx="368871" cy="3688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583773" y="5077599"/>
            <a:ext cx="443664" cy="44366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05605" y="5074506"/>
            <a:ext cx="485334" cy="48533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72279" y="5077599"/>
            <a:ext cx="443664" cy="4436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09484" y="5062358"/>
            <a:ext cx="368871" cy="3688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71022" y="5083463"/>
            <a:ext cx="293780" cy="2937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28144" y="5083463"/>
            <a:ext cx="293780" cy="2937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screen"/>
          <a:stretch>
            <a:fillRect/>
          </a:stretch>
        </p:blipFill>
        <p:spPr>
          <a:xfrm>
            <a:off x="11877432" y="6544291"/>
            <a:ext cx="244778" cy="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5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4753925" y="346611"/>
            <a:ext cx="2684149" cy="39645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69298"/>
            <a:ext cx="12192000" cy="2903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5973610" y="6574432"/>
            <a:ext cx="244778" cy="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7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21722"/>
            <a:ext cx="12192000" cy="25515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1877432" y="6544291"/>
            <a:ext cx="244778" cy="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5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F6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27453" b="37836"/>
          <a:stretch>
            <a:fillRect/>
          </a:stretch>
        </p:blipFill>
        <p:spPr>
          <a:xfrm rot="16200000">
            <a:off x="-580934" y="66766"/>
            <a:ext cx="7302500" cy="66863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51304" r="27335" b="1764"/>
          <a:stretch>
            <a:fillRect/>
          </a:stretch>
        </p:blipFill>
        <p:spPr>
          <a:xfrm rot="16200000">
            <a:off x="6169116" y="873216"/>
            <a:ext cx="7302500" cy="50480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54195" r="27335" b="37597"/>
          <a:stretch>
            <a:fillRect/>
          </a:stretch>
        </p:blipFill>
        <p:spPr>
          <a:xfrm rot="16200000">
            <a:off x="3203665" y="2955833"/>
            <a:ext cx="7302500" cy="882831"/>
          </a:xfrm>
          <a:prstGeom prst="rect">
            <a:avLst/>
          </a:prstGeom>
        </p:spPr>
      </p:pic>
      <p:sp>
        <p:nvSpPr>
          <p:cNvPr id="11" name="椭圆 10"/>
          <p:cNvSpPr/>
          <p:nvPr userDrawn="1"/>
        </p:nvSpPr>
        <p:spPr>
          <a:xfrm>
            <a:off x="1393915" y="660399"/>
            <a:ext cx="5521325" cy="552132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562951" y="829435"/>
            <a:ext cx="5183252" cy="5183252"/>
          </a:xfrm>
          <a:prstGeom prst="ellipse">
            <a:avLst/>
          </a:prstGeom>
          <a:noFill/>
          <a:ln>
            <a:solidFill>
              <a:srgbClr val="7850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223174" y="221129"/>
            <a:ext cx="244778" cy="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6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35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065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56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1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326393" y="0"/>
            <a:ext cx="1007475" cy="1021399"/>
          </a:xfrm>
          <a:prstGeom prst="rect">
            <a:avLst/>
          </a:prstGeom>
          <a:solidFill>
            <a:srgbClr val="FC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语言点</a:t>
            </a:r>
            <a:r>
              <a:rPr kumimoji="0" lang="en-US" altLang="zh-CN" sz="11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Grammar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326393" y="1021400"/>
            <a:ext cx="1007475" cy="648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80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330605" y="1917135"/>
            <a:ext cx="2819366" cy="2839005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1066224" y="5624423"/>
            <a:ext cx="10059553" cy="620309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042031" y="1917135"/>
            <a:ext cx="2819366" cy="2839005"/>
          </a:xfrm>
          <a:prstGeom prst="rect">
            <a:avLst/>
          </a:prstGeom>
        </p:spPr>
      </p:pic>
      <p:sp>
        <p:nvSpPr>
          <p:cNvPr id="9" name="椭圆 8"/>
          <p:cNvSpPr/>
          <p:nvPr userDrawn="1"/>
        </p:nvSpPr>
        <p:spPr>
          <a:xfrm>
            <a:off x="5057775" y="421005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9786530" y="421005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447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223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326393" y="0"/>
            <a:ext cx="1007475" cy="1021399"/>
          </a:xfrm>
          <a:prstGeom prst="rect">
            <a:avLst/>
          </a:prstGeom>
          <a:solidFill>
            <a:srgbClr val="FC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语言点</a:t>
            </a:r>
            <a:r>
              <a:rPr kumimoji="0" lang="en-US" altLang="zh-CN" sz="11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Grammar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326393" y="1021400"/>
            <a:ext cx="1007475" cy="648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80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920922" y="1917135"/>
            <a:ext cx="2819366" cy="2839005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1160062" y="5624423"/>
            <a:ext cx="9871876" cy="620309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86317" y="1917135"/>
            <a:ext cx="2819366" cy="2839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451712" y="1917135"/>
            <a:ext cx="2819366" cy="2839005"/>
          </a:xfrm>
          <a:prstGeom prst="rect">
            <a:avLst/>
          </a:prstGeom>
        </p:spPr>
      </p:pic>
      <p:sp>
        <p:nvSpPr>
          <p:cNvPr id="10" name="椭圆 9"/>
          <p:cNvSpPr/>
          <p:nvPr userDrawn="1"/>
        </p:nvSpPr>
        <p:spPr>
          <a:xfrm>
            <a:off x="3634416" y="421005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7435772" y="421005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271078" y="421005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6717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326393" y="0"/>
            <a:ext cx="1007475" cy="1021399"/>
          </a:xfrm>
          <a:prstGeom prst="rect">
            <a:avLst/>
          </a:prstGeom>
          <a:solidFill>
            <a:srgbClr val="FC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练 习</a:t>
            </a:r>
            <a:r>
              <a:rPr kumimoji="0" lang="en-US" altLang="zh-CN" sz="11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Exercises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326393" y="1021400"/>
            <a:ext cx="1007475" cy="648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800"/>
          </a:p>
        </p:txBody>
      </p:sp>
      <p:sp>
        <p:nvSpPr>
          <p:cNvPr id="2" name="矩形: 圆角 1"/>
          <p:cNvSpPr/>
          <p:nvPr userDrawn="1"/>
        </p:nvSpPr>
        <p:spPr>
          <a:xfrm>
            <a:off x="2013005" y="2018580"/>
            <a:ext cx="2544966" cy="252322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矩形: 圆角 9"/>
          <p:cNvSpPr/>
          <p:nvPr userDrawn="1"/>
        </p:nvSpPr>
        <p:spPr>
          <a:xfrm>
            <a:off x="7418544" y="2018581"/>
            <a:ext cx="2544966" cy="252322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4678212" y="4128098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079828" y="4128098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3" name="矩形: 圆角 12"/>
          <p:cNvSpPr/>
          <p:nvPr userDrawn="1"/>
        </p:nvSpPr>
        <p:spPr>
          <a:xfrm>
            <a:off x="2404124" y="5624423"/>
            <a:ext cx="7383753" cy="620309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557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326393" y="0"/>
            <a:ext cx="1007475" cy="1021399"/>
          </a:xfrm>
          <a:prstGeom prst="rect">
            <a:avLst/>
          </a:prstGeom>
          <a:solidFill>
            <a:srgbClr val="FC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练 习</a:t>
            </a:r>
            <a:r>
              <a:rPr kumimoji="0" lang="en-US" altLang="zh-CN" sz="11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Exercises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326393" y="1021400"/>
            <a:ext cx="1007475" cy="648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800"/>
          </a:p>
        </p:txBody>
      </p:sp>
      <p:sp>
        <p:nvSpPr>
          <p:cNvPr id="2" name="矩形: 圆角 1"/>
          <p:cNvSpPr/>
          <p:nvPr userDrawn="1"/>
        </p:nvSpPr>
        <p:spPr>
          <a:xfrm>
            <a:off x="1043995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矩形: 圆角 9"/>
          <p:cNvSpPr/>
          <p:nvPr userDrawn="1"/>
        </p:nvSpPr>
        <p:spPr>
          <a:xfrm>
            <a:off x="8193588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3744941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884233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3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3" name="矩形: 圆角 12"/>
          <p:cNvSpPr/>
          <p:nvPr userDrawn="1"/>
        </p:nvSpPr>
        <p:spPr>
          <a:xfrm>
            <a:off x="455787" y="5624423"/>
            <a:ext cx="11280426" cy="620309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4618792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7314587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757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326393" y="0"/>
            <a:ext cx="1007475" cy="1021399"/>
          </a:xfrm>
          <a:prstGeom prst="rect">
            <a:avLst/>
          </a:prstGeom>
          <a:solidFill>
            <a:srgbClr val="FC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练 习</a:t>
            </a:r>
            <a:r>
              <a:rPr kumimoji="0" lang="en-US" altLang="zh-CN" sz="11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Exercises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326393" y="1021400"/>
            <a:ext cx="1007475" cy="648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800"/>
          </a:p>
        </p:txBody>
      </p:sp>
      <p:sp>
        <p:nvSpPr>
          <p:cNvPr id="2" name="矩形: 圆角 1"/>
          <p:cNvSpPr/>
          <p:nvPr userDrawn="1"/>
        </p:nvSpPr>
        <p:spPr>
          <a:xfrm>
            <a:off x="1043995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矩形: 圆角 9"/>
          <p:cNvSpPr/>
          <p:nvPr userDrawn="1"/>
        </p:nvSpPr>
        <p:spPr>
          <a:xfrm>
            <a:off x="8193588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3744941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884233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3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618792" y="2165234"/>
            <a:ext cx="2592236" cy="2592236"/>
          </a:xfrm>
          <a:prstGeom prst="roundRect">
            <a:avLst>
              <a:gd name="adj" fmla="val 5104"/>
            </a:avLst>
          </a:prstGeom>
          <a:solidFill>
            <a:srgbClr val="FDFD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7314587" y="4395520"/>
            <a:ext cx="361950" cy="361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" panose="020B0500000000000000" pitchFamily="34" charset="-122"/>
                <a:ea typeface="思源黑体" panose="020B0500000000000000" pitchFamily="34" charset="-122"/>
              </a:rPr>
              <a:t>2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095103" y="5624423"/>
            <a:ext cx="9868988" cy="1133428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876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447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183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FB2D3-8392-4BB7-B6AE-51FC860AB63B}" type="datetimeFigureOut">
              <a:rPr lang="zh-TW" altLang="en-US" smtClean="0"/>
              <a:t>2023/2/16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76E5A-20B8-4743-B140-505D9AC3E72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120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A46356-70C8-67C0-CB12-77F70DA4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BB6BE8-341B-4487-8843-F83BD467F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DCB3AF-9C32-7F6D-53A4-2799B5371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2BC49-30DC-43BB-AC17-B69B04981FC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A3A7-25C6-FD29-85A3-1A3797B3C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FE8FBD-97B3-C4BC-E879-4CCFF840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39815-C794-4244-A0E0-734ADE8EB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17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B1FC2D-9804-3F62-3C2D-BA125A85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C988AA-F20C-9463-F888-9407627D2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B1A2E1-057F-8471-7B99-74039E7E1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32911-A4E8-BC40-B185-113F33A464BC}" type="datetimeFigureOut">
              <a:rPr kumimoji="1" lang="zh-CN" altLang="en-US" smtClean="0"/>
              <a:t>2023/2/16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0E20B8-F69B-3F6E-6BE6-1D7CFF6DF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5CEEFD-DDD8-47D7-AD57-504C796A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08038-C0B5-9846-A4A6-F1500419C4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817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9695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E0496-5853-4600-969E-B4DE1B24F64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F142-8FA6-46F2-B419-4336FC625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99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microsoft.com/office/2007/relationships/hdphoto" Target="../media/hdphoto14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95.png"/><Relationship Id="rId3" Type="http://schemas.openxmlformats.org/officeDocument/2006/relationships/tags" Target="../tags/tag66.xml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91.png"/><Relationship Id="rId14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7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altLang="zh-TW" sz="5400">
                <a:solidFill>
                  <a:srgbClr val="FFFFFF"/>
                </a:solidFill>
              </a:rPr>
              <a:t>L11</a:t>
            </a:r>
            <a:endParaRPr lang="zh-TW" altLang="en-US" sz="5400">
              <a:solidFill>
                <a:srgbClr val="FFFFFF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zh-TW" altLang="en-US" sz="1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天气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167C670-AC49-1625-7FB1-798779B9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47" y="2029968"/>
            <a:ext cx="6351827" cy="31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489459" y="4291168"/>
            <a:ext cx="10342286" cy="2235146"/>
            <a:chOff x="628073" y="3316117"/>
            <a:chExt cx="10342286" cy="2235146"/>
          </a:xfrm>
        </p:grpSpPr>
        <p:sp>
          <p:nvSpPr>
            <p:cNvPr id="17" name="矩形 16"/>
            <p:cNvSpPr/>
            <p:nvPr/>
          </p:nvSpPr>
          <p:spPr>
            <a:xfrm>
              <a:off x="628073" y="3316117"/>
              <a:ext cx="7907934" cy="10156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Q: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天气预报说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会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吗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?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903179" y="4535600"/>
              <a:ext cx="10067180" cy="10156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A: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天气预报说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不会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，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会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____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" panose="05000000000000000000" pitchFamily="2" charset="2"/>
                </a:rPr>
                <a:t>。</a:t>
              </a:r>
              <a:endParaRPr kumimoji="0" lang="en-US" altLang="zh-TW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endParaRPr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>
          <a:xfrm>
            <a:off x="-384884" y="3720912"/>
            <a:ext cx="12646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练习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/>
          <a:srcRect r="1586" b="27163"/>
          <a:stretch/>
        </p:blipFill>
        <p:spPr>
          <a:xfrm>
            <a:off x="388022" y="4580024"/>
            <a:ext cx="1027811" cy="752764"/>
          </a:xfrm>
          <a:prstGeom prst="rect">
            <a:avLst/>
          </a:prstGeom>
        </p:spPr>
      </p:pic>
      <p:pic>
        <p:nvPicPr>
          <p:cNvPr id="22" name="Picture 2" descr="気象予報士のイラスト（男性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2" y="2882909"/>
            <a:ext cx="1115408" cy="12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686" y="2703675"/>
            <a:ext cx="3315009" cy="1565188"/>
          </a:xfrm>
          <a:prstGeom prst="rect">
            <a:avLst/>
          </a:prstGeom>
        </p:spPr>
      </p:pic>
      <p:graphicFrame>
        <p:nvGraphicFramePr>
          <p:cNvPr id="25" name="內容版面配置區 3"/>
          <p:cNvGraphicFramePr>
            <a:graphicFrameLocks noGrp="1"/>
          </p:cNvGraphicFramePr>
          <p:nvPr>
            <p:ph idx="1"/>
          </p:nvPr>
        </p:nvGraphicFramePr>
        <p:xfrm>
          <a:off x="3470987" y="355947"/>
          <a:ext cx="8131207" cy="21526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1601">
                  <a:extLst>
                    <a:ext uri="{9D8B030D-6E8A-4147-A177-3AD203B41FA5}">
                      <a16:colId xmlns:a16="http://schemas.microsoft.com/office/drawing/2014/main" val="3539459439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1104529127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1328705150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3646891208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2474069555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2894763930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654269497"/>
                    </a:ext>
                  </a:extLst>
                </a:gridCol>
              </a:tblGrid>
              <a:tr h="709293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Sunday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Monday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Tuesday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Wednesday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Thursday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Friday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Saturday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035375"/>
                  </a:ext>
                </a:extLst>
              </a:tr>
              <a:tr h="1443357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18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25944"/>
                  </a:ext>
                </a:extLst>
              </a:tr>
            </a:tbl>
          </a:graphicData>
        </a:graphic>
      </p:graphicFrame>
      <p:grpSp>
        <p:nvGrpSpPr>
          <p:cNvPr id="26" name="群組 25"/>
          <p:cNvGrpSpPr/>
          <p:nvPr/>
        </p:nvGrpSpPr>
        <p:grpSpPr>
          <a:xfrm>
            <a:off x="3461432" y="1248722"/>
            <a:ext cx="8099159" cy="1445226"/>
            <a:chOff x="1333681" y="2902936"/>
            <a:chExt cx="8099159" cy="1445226"/>
          </a:xfrm>
        </p:grpSpPr>
        <p:grpSp>
          <p:nvGrpSpPr>
            <p:cNvPr id="27" name="群組 26"/>
            <p:cNvGrpSpPr/>
            <p:nvPr/>
          </p:nvGrpSpPr>
          <p:grpSpPr>
            <a:xfrm>
              <a:off x="1333681" y="3095625"/>
              <a:ext cx="3430278" cy="1252537"/>
              <a:chOff x="1333681" y="3095625"/>
              <a:chExt cx="3430278" cy="1252537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3681" y="3186112"/>
                <a:ext cx="1096653" cy="1162050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5734" y="3095625"/>
                <a:ext cx="1038225" cy="1100137"/>
              </a:xfrm>
              <a:prstGeom prst="rect">
                <a:avLst/>
              </a:prstGeom>
            </p:spPr>
          </p:pic>
        </p:grpSp>
        <p:pic>
          <p:nvPicPr>
            <p:cNvPr id="28" name="Picture 4" descr="太陽のキャラクター（黄）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457" y="2902936"/>
              <a:ext cx="1327277" cy="1345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太陽のキャラクター（黄）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691" y="2945904"/>
              <a:ext cx="1270000" cy="1287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太陽のキャラクター（黄）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440" y="2971302"/>
              <a:ext cx="1172400" cy="118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2" descr="雪の結晶のイラスト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80" y="1440129"/>
            <a:ext cx="1089706" cy="11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雪の結晶のイラスト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196" y="1484839"/>
            <a:ext cx="952217" cy="10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標題 1"/>
          <p:cNvSpPr txBox="1">
            <a:spLocks/>
          </p:cNvSpPr>
          <p:nvPr/>
        </p:nvSpPr>
        <p:spPr>
          <a:xfrm>
            <a:off x="-31680" y="487268"/>
            <a:ext cx="3187819" cy="99757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S+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会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不会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+V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99136" y="1385327"/>
            <a:ext cx="816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AA2EEDA-50CE-09EE-1E75-EBADCA8DC887}"/>
              </a:ext>
            </a:extLst>
          </p:cNvPr>
          <p:cNvSpPr/>
          <p:nvPr/>
        </p:nvSpPr>
        <p:spPr>
          <a:xfrm>
            <a:off x="513303" y="323053"/>
            <a:ext cx="3179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S+</a:t>
            </a:r>
            <a:r>
              <a:rPr kumimoji="0" lang="zh-CN" alt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会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不会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+V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3E2F6F-52B3-06FE-9601-FD86FACEB81D}"/>
              </a:ext>
            </a:extLst>
          </p:cNvPr>
          <p:cNvSpPr txBox="1"/>
          <p:nvPr/>
        </p:nvSpPr>
        <p:spPr>
          <a:xfrm>
            <a:off x="827714" y="1450039"/>
            <a:ext cx="5385732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A: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你明天会出去吗？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B: ___________________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，我明天要写作业。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1527F0-9A58-DEBE-53EC-5D2D4D2F60C2}"/>
              </a:ext>
            </a:extLst>
          </p:cNvPr>
          <p:cNvSpPr txBox="1"/>
          <p:nvPr/>
        </p:nvSpPr>
        <p:spPr>
          <a:xfrm>
            <a:off x="710268" y="3558326"/>
            <a:ext cx="5385732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A: ______________________?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B: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不会，我明年要上学。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4C4932-9223-67B3-0D1E-4CA9FED5A839}"/>
              </a:ext>
            </a:extLst>
          </p:cNvPr>
          <p:cNvSpPr txBox="1"/>
          <p:nvPr/>
        </p:nvSpPr>
        <p:spPr>
          <a:xfrm>
            <a:off x="7186568" y="3625551"/>
            <a:ext cx="5385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我这几天很累，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DE80968-A8D5-D796-C510-5B635BE78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38" r="94359">
                        <a14:foregroundMark x1="91923" y1="78462" x2="91923" y2="78462"/>
                        <a14:foregroundMark x1="94359" y1="78846" x2="94359" y2="78846"/>
                        <a14:foregroundMark x1="6538" y1="68974" x2="6538" y2="68974"/>
                        <a14:foregroundMark x1="56410" y1="37179" x2="56410" y2="37179"/>
                        <a14:foregroundMark x1="18590" y1="54487" x2="18590" y2="54487"/>
                        <a14:foregroundMark x1="19744" y1="55385" x2="26410" y2="57821"/>
                        <a14:foregroundMark x1="26410" y1="53718" x2="27179" y2="54872"/>
                        <a14:foregroundMark x1="22692" y1="53718" x2="40769" y2="54872"/>
                        <a14:foregroundMark x1="32179" y1="53333" x2="3217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86" y="758616"/>
            <a:ext cx="2385391" cy="23853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080F14-82D6-DBEE-3911-CC629012D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9512" l="9961" r="99512">
                        <a14:foregroundMark x1="66895" y1="10840" x2="70215" y2="23242"/>
                        <a14:foregroundMark x1="52930" y1="9668" x2="22852" y2="20801"/>
                        <a14:foregroundMark x1="24512" y1="25684" x2="76367" y2="27344"/>
                        <a14:foregroundMark x1="33984" y1="23633" x2="85840" y2="25684"/>
                        <a14:foregroundMark x1="73535" y1="15820" x2="28613" y2="18652"/>
                        <a14:foregroundMark x1="73145" y1="10840" x2="45801" y2="31348"/>
                        <a14:foregroundMark x1="45801" y1="31348" x2="25977" y2="24219"/>
                        <a14:foregroundMark x1="25977" y1="24219" x2="66602" y2="5664"/>
                        <a14:foregroundMark x1="66602" y1="5664" x2="79297" y2="7520"/>
                        <a14:foregroundMark x1="16211" y1="72656" x2="14941" y2="82617"/>
                        <a14:foregroundMark x1="14160" y1="69434" x2="14551" y2="83789"/>
                        <a14:foregroundMark x1="8398" y1="83008" x2="38672" y2="96582"/>
                        <a14:foregroundMark x1="38672" y1="96582" x2="81055" y2="92773"/>
                        <a14:foregroundMark x1="81055" y1="92773" x2="86523" y2="67676"/>
                        <a14:foregroundMark x1="86523" y1="67676" x2="82617" y2="62793"/>
                        <a14:foregroundMark x1="90430" y1="78418" x2="99512" y2="88379"/>
                        <a14:foregroundMark x1="90820" y1="75977" x2="90820" y2="75977"/>
                        <a14:foregroundMark x1="90820" y1="75977" x2="86719" y2="88770"/>
                        <a14:foregroundMark x1="38867" y1="93262" x2="41797" y2="99512"/>
                        <a14:foregroundMark x1="23633" y1="21582" x2="24512" y2="33105"/>
                        <a14:foregroundMark x1="26074" y1="33105" x2="29785" y2="31445"/>
                        <a14:foregroundMark x1="24023" y1="11230" x2="28613" y2="20313"/>
                        <a14:foregroundMark x1="23633" y1="10059" x2="57813" y2="11719"/>
                        <a14:foregroundMark x1="24512" y1="6348" x2="52539" y2="10840"/>
                        <a14:foregroundMark x1="66504" y1="5957" x2="79297" y2="10449"/>
                        <a14:foregroundMark x1="40137" y1="6348" x2="65234" y2="8398"/>
                        <a14:foregroundMark x1="23242" y1="7129" x2="25293" y2="28125"/>
                        <a14:foregroundMark x1="25293" y1="28125" x2="25293" y2="28125"/>
                        <a14:foregroundMark x1="22363" y1="24023" x2="19922" y2="45508"/>
                        <a14:foregroundMark x1="24512" y1="26953" x2="14160" y2="51855"/>
                        <a14:foregroundMark x1="14160" y1="51855" x2="15820" y2="60742"/>
                        <a14:foregroundMark x1="22363" y1="31055" x2="17480" y2="65234"/>
                        <a14:foregroundMark x1="19922" y1="32715" x2="12891" y2="64063"/>
                        <a14:foregroundMark x1="12891" y1="64063" x2="14160" y2="67285"/>
                        <a14:foregroundMark x1="44238" y1="27734" x2="69824" y2="2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14" y="3204115"/>
            <a:ext cx="1678380" cy="1678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4FCC4DD-2EDF-07D1-CCAA-FE3E9C918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94" y="4796950"/>
            <a:ext cx="2170155" cy="15560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2147C7-2022-8211-9BEA-1D4AE1077F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77" y="4882495"/>
            <a:ext cx="2170155" cy="144677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E436D15-F587-930A-DA0F-195953409623}"/>
              </a:ext>
            </a:extLst>
          </p:cNvPr>
          <p:cNvSpPr/>
          <p:nvPr/>
        </p:nvSpPr>
        <p:spPr>
          <a:xfrm>
            <a:off x="10835400" y="408207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×</a:t>
            </a:r>
            <a:endParaRPr kumimoji="0" lang="zh-CN" alt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4620FF-55B2-2859-E0CA-7D6D6FBB9FE8}"/>
              </a:ext>
            </a:extLst>
          </p:cNvPr>
          <p:cNvSpPr txBox="1"/>
          <p:nvPr/>
        </p:nvSpPr>
        <p:spPr>
          <a:xfrm>
            <a:off x="1269413" y="2022054"/>
            <a:ext cx="255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我明天不会出去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082046-E1A9-DFB7-31E8-4C875B98E51F}"/>
              </a:ext>
            </a:extLst>
          </p:cNvPr>
          <p:cNvSpPr txBox="1"/>
          <p:nvPr/>
        </p:nvSpPr>
        <p:spPr>
          <a:xfrm>
            <a:off x="1161693" y="3541648"/>
            <a:ext cx="304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你明年要找工作吗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7176AA2-C2DA-2D84-29DB-55B57C2F9CCF}"/>
              </a:ext>
            </a:extLst>
          </p:cNvPr>
          <p:cNvSpPr txBox="1"/>
          <p:nvPr/>
        </p:nvSpPr>
        <p:spPr>
          <a:xfrm>
            <a:off x="9311577" y="3541647"/>
            <a:ext cx="255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我不会去看电影</a:t>
            </a:r>
          </a:p>
        </p:txBody>
      </p:sp>
    </p:spTree>
    <p:extLst>
      <p:ext uri="{BB962C8B-B14F-4D97-AF65-F5344CB8AC3E}">
        <p14:creationId xmlns:p14="http://schemas.microsoft.com/office/powerpoint/2010/main" val="14939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 noGrp="1"/>
          </p:cNvSpPr>
          <p:nvPr>
            <p:ph type="title"/>
          </p:nvPr>
        </p:nvSpPr>
        <p:spPr>
          <a:xfrm>
            <a:off x="334349" y="199696"/>
            <a:ext cx="3149631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Adj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点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73284" y="1143050"/>
            <a:ext cx="2652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(slight qualification)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3284" y="2567226"/>
            <a:ext cx="1539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20:00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57609" y="2711655"/>
            <a:ext cx="1539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19:55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876801" y="758018"/>
            <a:ext cx="7217228" cy="1953637"/>
            <a:chOff x="3483980" y="570040"/>
            <a:chExt cx="7673877" cy="2167369"/>
          </a:xfrm>
        </p:grpSpPr>
        <p:sp>
          <p:nvSpPr>
            <p:cNvPr id="2" name="橢圓形圖說文字 1"/>
            <p:cNvSpPr/>
            <p:nvPr/>
          </p:nvSpPr>
          <p:spPr>
            <a:xfrm>
              <a:off x="3483980" y="570040"/>
              <a:ext cx="7673877" cy="2167369"/>
            </a:xfrm>
            <a:prstGeom prst="wedgeEllipseCallout">
              <a:avLst>
                <a:gd name="adj1" fmla="val -23709"/>
                <a:gd name="adj2" fmla="val 800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58795" y="857499"/>
              <a:ext cx="5093173" cy="15774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电影要开始了，</a:t>
              </a:r>
              <a:endParaRPr kumimoji="0" lang="en-US" altLang="zh-TW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我们</a:t>
              </a: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快</a:t>
              </a: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点</a:t>
              </a: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进去吧</a:t>
              </a:r>
              <a:r>
                <a:rPr kumimoji="0" lang="en-US" altLang="zh-TW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!</a:t>
              </a:r>
              <a:endParaRPr kumimoji="0" lang="zh-TW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t="12647" r="37184"/>
          <a:stretch/>
        </p:blipFill>
        <p:spPr>
          <a:xfrm>
            <a:off x="4716140" y="3790214"/>
            <a:ext cx="2161346" cy="2604817"/>
          </a:xfrm>
          <a:prstGeom prst="rect">
            <a:avLst/>
          </a:prstGeom>
        </p:spPr>
      </p:pic>
      <p:pic>
        <p:nvPicPr>
          <p:cNvPr id="4098" name="Picture 2" descr="https://encrypted-tbn0.gstatic.com/images?q=tbn:ANd9GcTumjJdGKk9t5QCu9qOhfEjjYZbvpXqi7slchfmMls7BoakF_zx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1" y="3695308"/>
            <a:ext cx="2730219" cy="22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75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外国人と言葉が通じない男性のイラスト（英会話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47" y="2731861"/>
            <a:ext cx="381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5464629" y="1690688"/>
            <a:ext cx="5889171" cy="2271712"/>
          </a:xfrm>
          <a:prstGeom prst="wedgeRectCallout">
            <a:avLst>
              <a:gd name="adj1" fmla="val -54474"/>
              <a:gd name="adj2" fmla="val 414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你说话说得太快了，请</a:t>
            </a:r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说</a:t>
            </a:r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一点。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標題 1"/>
          <p:cNvSpPr txBox="1">
            <a:spLocks noGrp="1"/>
          </p:cNvSpPr>
          <p:nvPr>
            <p:ph type="title"/>
          </p:nvPr>
        </p:nvSpPr>
        <p:spPr>
          <a:xfrm>
            <a:off x="334349" y="199696"/>
            <a:ext cx="3149631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Adj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点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3284" y="1143050"/>
            <a:ext cx="2652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(slight qualification)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5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FD5AA81-DB18-F9C5-C02D-724EF4695F62}"/>
              </a:ext>
            </a:extLst>
          </p:cNvPr>
          <p:cNvSpPr/>
          <p:nvPr/>
        </p:nvSpPr>
        <p:spPr>
          <a:xfrm>
            <a:off x="415034" y="365760"/>
            <a:ext cx="50626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Adj+(</a:t>
            </a:r>
            <a:r>
              <a:rPr kumimoji="0" lang="zh-CN" alt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一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)</a:t>
            </a:r>
            <a:r>
              <a:rPr kumimoji="0" lang="zh-CN" alt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点  补全句子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DC12E5-E32A-17A5-7ECE-DDD6A6F53475}"/>
              </a:ext>
            </a:extLst>
          </p:cNvPr>
          <p:cNvSpPr txBox="1"/>
          <p:nvPr/>
        </p:nvSpPr>
        <p:spPr>
          <a:xfrm>
            <a:off x="10371916" y="494718"/>
            <a:ext cx="1132514" cy="563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快点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慢点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难点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好点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坏点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多一点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少一点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高一点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矮一点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冷一点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热一点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暖和一点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早一点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晚一点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470404-7814-2751-D3C8-FEC6A20892C2}"/>
              </a:ext>
            </a:extLst>
          </p:cNvPr>
          <p:cNvSpPr txBox="1"/>
          <p:nvPr/>
        </p:nvSpPr>
        <p:spPr>
          <a:xfrm>
            <a:off x="1111715" y="1680104"/>
            <a:ext cx="80450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你走路走得太快了，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：你觉得我穿长裤好还是裙子好？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   B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： 裙子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3.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你上学要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迟到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了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，你走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新細明體" panose="02020500000000000000" pitchFamily="18" charset="-120"/>
                <a:cs typeface="+mn-cs"/>
              </a:rPr>
              <a:t>4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滑冰比跳舞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BC9F9-376C-8B35-80A5-D6C0BA43B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837" l="10000" r="90000">
                        <a14:foregroundMark x1="46512" y1="29651" x2="51860" y2="35581"/>
                        <a14:foregroundMark x1="50581" y1="22442" x2="55930" y2="39186"/>
                        <a14:foregroundMark x1="50116" y1="15581" x2="54186" y2="20116"/>
                        <a14:foregroundMark x1="53256" y1="11977" x2="58256" y2="23372"/>
                        <a14:foregroundMark x1="35116" y1="40465" x2="51512" y2="39651"/>
                        <a14:foregroundMark x1="54651" y1="62209" x2="63721" y2="74419"/>
                        <a14:foregroundMark x1="61395" y1="88953" x2="65465" y2="87093"/>
                        <a14:foregroundMark x1="31512" y1="87558" x2="39651" y2="87558"/>
                        <a14:foregroundMark x1="38372" y1="91628" x2="44651" y2="93837"/>
                        <a14:foregroundMark x1="67791" y1="91628" x2="67791" y2="91628"/>
                        <a14:foregroundMark x1="30698" y1="43256" x2="35581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79" y="260193"/>
            <a:ext cx="2173448" cy="2173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8C63AF-0118-7D23-D4F9-6FDA183CD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07" y="2658611"/>
            <a:ext cx="658885" cy="1540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307814-3577-3F44-5AED-D9BD47B28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3810" y1="75119" x2="81071" y2="77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44" y="2433641"/>
            <a:ext cx="1468772" cy="14687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EA5D76-6AE7-A1A7-2A38-0CB53DA5E1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67" b="96167" l="10000" r="90000">
                        <a14:foregroundMark x1="54667" y1="7667" x2="61333" y2="13333"/>
                        <a14:foregroundMark x1="37667" y1="63833" x2="41333" y2="74167"/>
                        <a14:foregroundMark x1="27333" y1="61667" x2="35500" y2="69333"/>
                        <a14:foregroundMark x1="44333" y1="89667" x2="40500" y2="90833"/>
                        <a14:foregroundMark x1="44667" y1="92667" x2="43833" y2="9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40" y="3310873"/>
            <a:ext cx="1655755" cy="16557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57D63BB-AE6B-ECE1-DED9-E537B315FB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6" t="-5377" b="11860"/>
          <a:stretch/>
        </p:blipFill>
        <p:spPr>
          <a:xfrm>
            <a:off x="7371301" y="5180202"/>
            <a:ext cx="1396419" cy="1587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EAEED2-FC17-D45B-09EE-D3CEA5279B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33" b="99939" l="10000" r="95385">
                        <a14:foregroundMark x1="52615" y1="2734" x2="57846" y2="9417"/>
                        <a14:foregroundMark x1="57846" y1="9417" x2="58000" y2="9478"/>
                        <a14:foregroundMark x1="55077" y1="1033" x2="58000" y2="6622"/>
                        <a14:foregroundMark x1="52615" y1="2552" x2="54000" y2="4435"/>
                        <a14:foregroundMark x1="14000" y1="41981" x2="24154" y2="48603"/>
                        <a14:foregroundMark x1="24154" y1="48603" x2="58769" y2="53159"/>
                        <a14:foregroundMark x1="58769" y1="53159" x2="81538" y2="49635"/>
                        <a14:foregroundMark x1="81538" y1="49635" x2="83692" y2="48056"/>
                        <a14:foregroundMark x1="72462" y1="39550" x2="85538" y2="48299"/>
                        <a14:foregroundMark x1="85538" y1="48299" x2="87692" y2="53645"/>
                        <a14:foregroundMark x1="84462" y1="41009" x2="95692" y2="49878"/>
                        <a14:foregroundMark x1="42000" y1="94897" x2="53692" y2="96355"/>
                        <a14:foregroundMark x1="57231" y1="99089" x2="64923" y2="99939"/>
                        <a14:foregroundMark x1="52154" y1="63487" x2="65231" y2="62940"/>
                        <a14:foregroundMark x1="59077" y1="59903" x2="59385" y2="76853"/>
                        <a14:foregroundMark x1="59846" y1="63670" x2="60154" y2="70656"/>
                        <a14:foregroundMark x1="64154" y1="59903" x2="61231" y2="67072"/>
                        <a14:foregroundMark x1="65231" y1="58202" x2="57692" y2="76974"/>
                        <a14:foregroundMark x1="38308" y1="58202" x2="42769" y2="66646"/>
                        <a14:foregroundMark x1="45231" y1="67375" x2="46769" y2="76974"/>
                        <a14:foregroundMark x1="42769" y1="69077" x2="44154" y2="80012"/>
                        <a14:foregroundMark x1="39538" y1="93742" x2="44923" y2="97205"/>
                        <a14:foregroundMark x1="12615" y1="40705" x2="31538" y2="38882"/>
                        <a14:foregroundMark x1="31538" y1="38882" x2="37231" y2="39307"/>
                        <a14:foregroundMark x1="38308" y1="38882" x2="13385" y2="39550"/>
                        <a14:foregroundMark x1="13385" y1="39550" x2="12923" y2="39733"/>
                        <a14:foregroundMark x1="12923" y1="39550" x2="34154" y2="37424"/>
                        <a14:foregroundMark x1="34154" y1="37424" x2="39077" y2="3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58" y="4411176"/>
            <a:ext cx="956346" cy="24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62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0.gstatic.com/images?q=tbn:ANd9GcQMctKNGvue3oXxAFuz3bqkyPw6q9orTl0RUq6thVS2ymZ90asa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52" y="2278517"/>
            <a:ext cx="2647951" cy="29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38200" y="3636672"/>
            <a:ext cx="2053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滑冰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338943" y="1757249"/>
            <a:ext cx="2053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上个月</a:t>
            </a:r>
          </a:p>
        </p:txBody>
      </p:sp>
      <p:pic>
        <p:nvPicPr>
          <p:cNvPr id="7" name="Picture 4" descr="https://encrypted-tbn0.gstatic.com/images?q=tbn:ANd9GcQMctKNGvue3oXxAFuz3bqkyPw6q9orTl0RUq6thVS2ymZ90asa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61" y="2137003"/>
            <a:ext cx="2647951" cy="29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6531429" y="1757249"/>
            <a:ext cx="2053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这个月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991577" y="119993"/>
            <a:ext cx="3187819" cy="1496166"/>
            <a:chOff x="403748" y="119993"/>
            <a:chExt cx="3187819" cy="1496166"/>
          </a:xfrm>
        </p:grpSpPr>
        <p:sp>
          <p:nvSpPr>
            <p:cNvPr id="10" name="標題 1"/>
            <p:cNvSpPr txBox="1">
              <a:spLocks/>
            </p:cNvSpPr>
            <p:nvPr/>
          </p:nvSpPr>
          <p:spPr>
            <a:xfrm>
              <a:off x="403748" y="387756"/>
              <a:ext cx="3187819" cy="997571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S+</a:t>
              </a:r>
              <a:r>
                <a:rPr lang="zh-TW" altLang="en-US" sz="4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又</a:t>
              </a:r>
              <a:r>
                <a:rPr lang="en-US" altLang="zh-TW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en-US" altLang="zh-TW" sz="4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</a:t>
              </a:r>
              <a:endPara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91022" y="1154494"/>
              <a:ext cx="12732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again</a:t>
              </a:r>
              <a:endParaRPr lang="zh-TW" alt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50831" y="119993"/>
              <a:ext cx="8915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200" dirty="0" err="1">
                  <a:solidFill>
                    <a:schemeClr val="accent2">
                      <a:lumMod val="50000"/>
                    </a:schemeClr>
                  </a:solidFill>
                </a:rPr>
                <a:t>yòu</a:t>
              </a:r>
              <a:r>
                <a:rPr lang="en-US" altLang="zh-TW" sz="32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endParaRPr lang="zh-TW" altLang="en-US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29054" y="5590054"/>
            <a:ext cx="941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他们上个月一起去滑冰，这个月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又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56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8AF5BA3-0F3C-2F5F-59DD-B1A6A095B190}"/>
              </a:ext>
            </a:extLst>
          </p:cNvPr>
          <p:cNvSpPr/>
          <p:nvPr/>
        </p:nvSpPr>
        <p:spPr>
          <a:xfrm>
            <a:off x="651489" y="472317"/>
            <a:ext cx="2581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S+</a:t>
            </a:r>
            <a:r>
              <a:rPr kumimoji="0" lang="zh-CN" alt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又</a:t>
            </a:r>
            <a:r>
              <a:rPr kumimoji="0" lang="en-US" altLang="zh-CN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+V</a:t>
            </a:r>
            <a:endParaRPr kumimoji="0" lang="zh-CN" alt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A46FA6-ABE7-0EE0-B5EC-AA670C282DA9}"/>
              </a:ext>
            </a:extLst>
          </p:cNvPr>
          <p:cNvSpPr txBox="1"/>
          <p:nvPr/>
        </p:nvSpPr>
        <p:spPr>
          <a:xfrm>
            <a:off x="1137267" y="4826675"/>
            <a:ext cx="7768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我的朋友上个星期给我打电话，这个星期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昨天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，今天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_______________________________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AE9E08-F316-2345-7D7E-B66D93CAB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3" b="99642" l="10000" r="90000">
                        <a14:foregroundMark x1="74524" y1="87008" x2="79524" y2="93921"/>
                        <a14:foregroundMark x1="64167" y1="85816" x2="67262" y2="99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7" y="1866526"/>
            <a:ext cx="2406334" cy="24034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F45D5D-EE46-AC29-DA89-940D7288C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80" y="2315362"/>
            <a:ext cx="2794275" cy="1856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B05FDE-6ED5-385D-FFE8-87C2D5446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45" y="1638957"/>
            <a:ext cx="1945687" cy="29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95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75060" y="151195"/>
            <a:ext cx="7209555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Adj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/v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en-US" altLang="zh-TW" sz="36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Adj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/v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06" y="2631725"/>
            <a:ext cx="2186061" cy="3250648"/>
          </a:xfrm>
          <a:prstGeom prst="rect">
            <a:avLst/>
          </a:prstGeom>
        </p:spPr>
      </p:pic>
      <p:sp>
        <p:nvSpPr>
          <p:cNvPr id="8" name="Google Shape;1192;p85"/>
          <p:cNvSpPr/>
          <p:nvPr/>
        </p:nvSpPr>
        <p:spPr>
          <a:xfrm>
            <a:off x="6194618" y="4875055"/>
            <a:ext cx="1431794" cy="509942"/>
          </a:xfrm>
          <a:prstGeom prst="rect">
            <a:avLst/>
          </a:prstGeom>
          <a:solidFill>
            <a:srgbClr val="F1C114"/>
          </a:solidFill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129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元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9466" y="1067935"/>
            <a:ext cx="11910305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TW" dirty="0">
                <a:solidFill>
                  <a:srgbClr val="7030A0"/>
                </a:solidFill>
                <a:latin typeface="Arial" panose="020B0604020202020204" pitchFamily="34" charset="0"/>
              </a:rPr>
              <a:t>(the speaker accepts the validity of a certain point of view but wishes to offer an alternative perspective.)</a:t>
            </a:r>
            <a:endParaRPr lang="en-US" altLang="zh-TW" dirty="0">
              <a:solidFill>
                <a:srgbClr val="7030A0"/>
              </a:solidFill>
            </a:endParaRPr>
          </a:p>
          <a:p>
            <a:br>
              <a:rPr lang="en-US" altLang="zh-TW" dirty="0">
                <a:solidFill>
                  <a:srgbClr val="7030A0"/>
                </a:solidFill>
              </a:rPr>
            </a:b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/>
          <a:srcRect t="26657" r="2587"/>
          <a:stretch/>
        </p:blipFill>
        <p:spPr>
          <a:xfrm>
            <a:off x="1365123" y="1615741"/>
            <a:ext cx="1842593" cy="138730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0755" r="67806"/>
          <a:stretch/>
        </p:blipFill>
        <p:spPr>
          <a:xfrm>
            <a:off x="3505451" y="2645886"/>
            <a:ext cx="1353057" cy="3250648"/>
          </a:xfrm>
          <a:prstGeom prst="rect">
            <a:avLst/>
          </a:prstGeom>
        </p:spPr>
      </p:pic>
      <p:sp>
        <p:nvSpPr>
          <p:cNvPr id="9" name="矩形圖說文字 8"/>
          <p:cNvSpPr/>
          <p:nvPr/>
        </p:nvSpPr>
        <p:spPr>
          <a:xfrm>
            <a:off x="334648" y="2837896"/>
            <a:ext cx="3085180" cy="1741715"/>
          </a:xfrm>
          <a:prstGeom prst="wedgeRectCallout">
            <a:avLst>
              <a:gd name="adj1" fmla="val 49382"/>
              <a:gd name="adj2" fmla="val 6625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这件裙子很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便宜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你要买吗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dirty="0">
              <a:solidFill>
                <a:schemeClr val="tx1"/>
              </a:solidFill>
              <a:latin typeface="Calibri Light" panose="020F0302020204030204"/>
            </a:endParaRPr>
          </a:p>
        </p:txBody>
      </p:sp>
      <p:sp>
        <p:nvSpPr>
          <p:cNvPr id="15" name="矩形圖說文字 14"/>
          <p:cNvSpPr/>
          <p:nvPr/>
        </p:nvSpPr>
        <p:spPr>
          <a:xfrm>
            <a:off x="7218216" y="1760917"/>
            <a:ext cx="4931555" cy="2153957"/>
          </a:xfrm>
          <a:prstGeom prst="wedgeRectCallout">
            <a:avLst>
              <a:gd name="adj1" fmla="val -68819"/>
              <a:gd name="adj2" fmla="val 25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便宜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便宜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大小不合适。</a:t>
            </a:r>
            <a:endParaRPr lang="zh-TW" altLang="en-US" sz="40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63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9B04563-EC1C-EF22-5994-01E08573AE28}"/>
              </a:ext>
            </a:extLst>
          </p:cNvPr>
          <p:cNvSpPr/>
          <p:nvPr/>
        </p:nvSpPr>
        <p:spPr>
          <a:xfrm>
            <a:off x="-3437601" y="521962"/>
            <a:ext cx="135024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Adj/v+</a:t>
            </a:r>
            <a:r>
              <a:rPr kumimoji="0" lang="zh-CN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是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+Adj/v, </a:t>
            </a:r>
            <a:r>
              <a:rPr kumimoji="0" lang="zh-CN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可是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但是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…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AFF8906-C1AB-CB31-2683-850743E66C76}"/>
              </a:ext>
            </a:extLst>
          </p:cNvPr>
          <p:cNvSpPr txBox="1"/>
          <p:nvPr/>
        </p:nvSpPr>
        <p:spPr>
          <a:xfrm>
            <a:off x="988687" y="1560869"/>
            <a:ext cx="8796379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：你喜欢学中文吗？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B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_____________________________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166992-3669-0F46-D67D-11DB3306E84A}"/>
              </a:ext>
            </a:extLst>
          </p:cNvPr>
          <p:cNvSpPr txBox="1"/>
          <p:nvPr/>
        </p:nvSpPr>
        <p:spPr>
          <a:xfrm>
            <a:off x="995554" y="3180473"/>
            <a:ext cx="661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A: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 下雪了，你想出去玩雪吗？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B: ___________________________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97537F-494E-7DAB-5AF1-354F0D95BD65}"/>
              </a:ext>
            </a:extLst>
          </p:cNvPr>
          <p:cNvSpPr txBox="1"/>
          <p:nvPr/>
        </p:nvSpPr>
        <p:spPr>
          <a:xfrm>
            <a:off x="1040235" y="4629635"/>
            <a:ext cx="6618914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A: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这条裙子很漂亮，你要买吗？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B: _____________________________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433665-05B4-689C-A6C2-D9B5784C1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5853" l="3846" r="99385">
                        <a14:foregroundMark x1="31077" y1="5684" x2="37846" y2="85714"/>
                        <a14:foregroundMark x1="35231" y1="16743" x2="18923" y2="71275"/>
                        <a14:foregroundMark x1="18923" y1="71275" x2="16769" y2="76190"/>
                        <a14:foregroundMark x1="19692" y1="38710" x2="24769" y2="57143"/>
                        <a14:foregroundMark x1="24769" y1="57143" x2="38000" y2="78495"/>
                        <a14:foregroundMark x1="38000" y1="78495" x2="36000" y2="55914"/>
                        <a14:foregroundMark x1="36000" y1="55914" x2="23692" y2="68971"/>
                        <a14:foregroundMark x1="23692" y1="68971" x2="41846" y2="69124"/>
                        <a14:foregroundMark x1="41846" y1="69124" x2="41692" y2="58679"/>
                        <a14:foregroundMark x1="14308" y1="45776" x2="10769" y2="75730"/>
                        <a14:foregroundMark x1="10769" y1="75730" x2="28462" y2="89094"/>
                        <a14:foregroundMark x1="28462" y1="89094" x2="45231" y2="78495"/>
                        <a14:foregroundMark x1="45231" y1="78495" x2="46000" y2="53610"/>
                        <a14:foregroundMark x1="46000" y1="53610" x2="12462" y2="58986"/>
                        <a14:foregroundMark x1="12462" y1="58986" x2="20308" y2="80799"/>
                        <a14:foregroundMark x1="20308" y1="80799" x2="44769" y2="82642"/>
                        <a14:foregroundMark x1="44769" y1="82642" x2="50154" y2="71121"/>
                        <a14:foregroundMark x1="50154" y1="71121" x2="50000" y2="68971"/>
                        <a14:foregroundMark x1="11538" y1="61290" x2="5077" y2="78495"/>
                        <a14:foregroundMark x1="5077" y1="78495" x2="9538" y2="92473"/>
                        <a14:foregroundMark x1="9538" y1="92473" x2="31538" y2="95853"/>
                        <a14:foregroundMark x1="31538" y1="95853" x2="48308" y2="88326"/>
                        <a14:foregroundMark x1="48308" y1="88326" x2="55385" y2="73579"/>
                        <a14:foregroundMark x1="55385" y1="73579" x2="50462" y2="69278"/>
                        <a14:foregroundMark x1="78923" y1="67588" x2="69385" y2="76651"/>
                        <a14:foregroundMark x1="69385" y1="76651" x2="64615" y2="92320"/>
                        <a14:foregroundMark x1="64615" y1="92320" x2="75385" y2="85100"/>
                        <a14:foregroundMark x1="75385" y1="85100" x2="77077" y2="80492"/>
                        <a14:foregroundMark x1="90615" y1="64977" x2="89692" y2="88172"/>
                        <a14:foregroundMark x1="89692" y1="88172" x2="94923" y2="72965"/>
                        <a14:foregroundMark x1="93077" y1="68049" x2="87538" y2="55146"/>
                        <a14:foregroundMark x1="87538" y1="55146" x2="64615" y2="41782"/>
                        <a14:foregroundMark x1="38000" y1="19508" x2="38000" y2="27650"/>
                        <a14:foregroundMark x1="27538" y1="21045" x2="27538" y2="34869"/>
                        <a14:foregroundMark x1="25385" y1="16436" x2="20769" y2="32258"/>
                        <a14:foregroundMark x1="26308" y1="16129" x2="24154" y2="22888"/>
                        <a14:foregroundMark x1="39231" y1="13057" x2="47385" y2="22581"/>
                        <a14:foregroundMark x1="47385" y1="22581" x2="44000" y2="31644"/>
                        <a14:foregroundMark x1="37846" y1="11828" x2="50000" y2="24885"/>
                        <a14:foregroundMark x1="50000" y1="24885" x2="50308" y2="32719"/>
                        <a14:foregroundMark x1="41692" y1="10753" x2="34769" y2="20430"/>
                        <a14:foregroundMark x1="34923" y1="4762" x2="46615" y2="16897"/>
                        <a14:foregroundMark x1="94308" y1="53917" x2="99538" y2="61598"/>
                        <a14:foregroundMark x1="8462" y1="64670" x2="3846" y2="75730"/>
                        <a14:foregroundMark x1="3846" y1="75730" x2="5077" y2="77266"/>
                        <a14:foregroundMark x1="62923" y1="37020" x2="59538" y2="4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79" y="1962442"/>
            <a:ext cx="2143572" cy="21468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4E352E-15A7-55FA-9071-3C1223E5E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1500" l="10000" r="90000">
                        <a14:foregroundMark x1="75750" y1="69375" x2="75750" y2="70625"/>
                        <a14:foregroundMark x1="78875" y1="24375" x2="79750" y2="32375"/>
                        <a14:foregroundMark x1="58875" y1="7875" x2="48375" y2="7875"/>
                        <a14:foregroundMark x1="48000" y1="3125" x2="54000" y2="7500"/>
                        <a14:foregroundMark x1="29125" y1="13125" x2="29125" y2="21125"/>
                        <a14:foregroundMark x1="25125" y1="8750" x2="25125" y2="16000"/>
                        <a14:foregroundMark x1="27125" y1="62500" x2="27125" y2="70250"/>
                        <a14:foregroundMark x1="35875" y1="89875" x2="68125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15" y="2234155"/>
            <a:ext cx="1875157" cy="18751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CBD30F-D7A4-8408-FC7B-8AECF3FD4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48" y="4154062"/>
            <a:ext cx="2176003" cy="25463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0DB947E-CBF8-5BDD-DD96-D9EAC499B0A5}"/>
              </a:ext>
            </a:extLst>
          </p:cNvPr>
          <p:cNvSpPr/>
          <p:nvPr/>
        </p:nvSpPr>
        <p:spPr>
          <a:xfrm>
            <a:off x="9135334" y="5336067"/>
            <a:ext cx="149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×</a:t>
            </a:r>
            <a:r>
              <a:rPr kumimoji="0" lang="zh-CN" alt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暖和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DCF159-3ED7-D7A3-82B9-20E3EABD7E65}"/>
              </a:ext>
            </a:extLst>
          </p:cNvPr>
          <p:cNvSpPr txBox="1"/>
          <p:nvPr/>
        </p:nvSpPr>
        <p:spPr>
          <a:xfrm>
            <a:off x="1479328" y="2115730"/>
            <a:ext cx="403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喜欢是喜欢，但是有点难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253ADB-8A67-A463-56D1-1A55C7D39EE8}"/>
              </a:ext>
            </a:extLst>
          </p:cNvPr>
          <p:cNvSpPr txBox="1"/>
          <p:nvPr/>
        </p:nvSpPr>
        <p:spPr>
          <a:xfrm>
            <a:off x="1366399" y="3752488"/>
            <a:ext cx="448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想玩是想玩，但是很冷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C66537-3BA7-43B3-0B3A-5C45EAE9C07C}"/>
              </a:ext>
            </a:extLst>
          </p:cNvPr>
          <p:cNvSpPr txBox="1"/>
          <p:nvPr/>
        </p:nvSpPr>
        <p:spPr>
          <a:xfrm>
            <a:off x="1366399" y="5201650"/>
            <a:ext cx="432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漂亮是漂亮，但是不暖和</a:t>
            </a:r>
          </a:p>
        </p:txBody>
      </p:sp>
    </p:spTree>
    <p:extLst>
      <p:ext uri="{BB962C8B-B14F-4D97-AF65-F5344CB8AC3E}">
        <p14:creationId xmlns:p14="http://schemas.microsoft.com/office/powerpoint/2010/main" val="19620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7" y="478971"/>
            <a:ext cx="4707209" cy="56230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108" y="865978"/>
            <a:ext cx="5267514" cy="422965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8328865" y="3974399"/>
            <a:ext cx="1210588" cy="1444394"/>
            <a:chOff x="8328865" y="3974399"/>
            <a:chExt cx="1210588" cy="1444394"/>
          </a:xfrm>
        </p:grpSpPr>
        <p:sp>
          <p:nvSpPr>
            <p:cNvPr id="6" name="矩形 5"/>
            <p:cNvSpPr/>
            <p:nvPr/>
          </p:nvSpPr>
          <p:spPr>
            <a:xfrm>
              <a:off x="8448608" y="3974399"/>
              <a:ext cx="6431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__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328865" y="4772462"/>
              <a:ext cx="12105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02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40200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不但</a:t>
            </a:r>
            <a: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而且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187450" y="5023348"/>
            <a:ext cx="1029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这件衣服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不但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很漂亮，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而且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很便宜。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848" y="1966819"/>
            <a:ext cx="2334472" cy="269190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t="37241" r="79518" b="35448"/>
          <a:stretch/>
        </p:blipFill>
        <p:spPr>
          <a:xfrm>
            <a:off x="4198007" y="2055314"/>
            <a:ext cx="780393" cy="104052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t="37241" r="79518" b="35448"/>
          <a:stretch/>
        </p:blipFill>
        <p:spPr>
          <a:xfrm>
            <a:off x="1876672" y="1446557"/>
            <a:ext cx="780393" cy="1040524"/>
          </a:xfrm>
          <a:prstGeom prst="rect">
            <a:avLst/>
          </a:prstGeom>
        </p:spPr>
      </p:pic>
      <p:sp>
        <p:nvSpPr>
          <p:cNvPr id="15" name="Google Shape;1192;p85"/>
          <p:cNvSpPr/>
          <p:nvPr/>
        </p:nvSpPr>
        <p:spPr>
          <a:xfrm>
            <a:off x="6546931" y="3312771"/>
            <a:ext cx="2045727" cy="509942"/>
          </a:xfrm>
          <a:prstGeom prst="rect">
            <a:avLst/>
          </a:prstGeom>
          <a:solidFill>
            <a:srgbClr val="F1C114"/>
          </a:solidFill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100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元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3120"/>
            <a:ext cx="5626295" cy="62190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655" t="5305" r="8180"/>
          <a:stretch/>
        </p:blipFill>
        <p:spPr>
          <a:xfrm>
            <a:off x="5152957" y="555171"/>
            <a:ext cx="6860722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4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C57061-B67A-58DC-3296-E813ACCC76A6}"/>
              </a:ext>
            </a:extLst>
          </p:cNvPr>
          <p:cNvSpPr txBox="1"/>
          <p:nvPr/>
        </p:nvSpPr>
        <p:spPr>
          <a:xfrm>
            <a:off x="648928" y="4675886"/>
            <a:ext cx="3685032" cy="160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天气预报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2B4BA6BC-0D98-00B2-5BB4-73BF60312961}"/>
              </a:ext>
            </a:extLst>
          </p:cNvPr>
          <p:cNvSpPr/>
          <p:nvPr/>
        </p:nvSpPr>
        <p:spPr>
          <a:xfrm>
            <a:off x="3621742" y="4675886"/>
            <a:ext cx="7917986" cy="160508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A: </a:t>
            </a:r>
            <a:r>
              <a:rPr lang="zh-CN" altLang="en-US" sz="43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天气预报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说什么？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B: </a:t>
            </a:r>
            <a:r>
              <a:rPr lang="zh-CN" altLang="en-US" sz="43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天气预报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说：“明天会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。”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5DDCA5-5F1E-925F-85C6-E89F96A7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692838"/>
            <a:ext cx="7772400" cy="34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5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7B569E-E72A-3CC7-F2EA-42C43AF06B4E}"/>
              </a:ext>
            </a:extLst>
          </p:cNvPr>
          <p:cNvSpPr txBox="1"/>
          <p:nvPr/>
        </p:nvSpPr>
        <p:spPr>
          <a:xfrm>
            <a:off x="380589" y="0"/>
            <a:ext cx="320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网络上</a:t>
            </a: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9D0FBECF-4E0E-7BA2-4DB1-84DA66957ED0}"/>
              </a:ext>
            </a:extLst>
          </p:cNvPr>
          <p:cNvSpPr/>
          <p:nvPr/>
        </p:nvSpPr>
        <p:spPr>
          <a:xfrm>
            <a:off x="1667435" y="4947874"/>
            <a:ext cx="7996518" cy="1795901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A: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你常在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网络上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做什么？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B: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我常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在网络上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38F912-4F58-CD7E-13D4-C5E02BED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8" y="1058492"/>
            <a:ext cx="3745542" cy="25689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634B6B-B6EA-20E3-6186-696FA891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80" y="496564"/>
            <a:ext cx="3493078" cy="34930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8435AF-3715-7F4E-FAC3-E00BAC679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154" y="1221839"/>
            <a:ext cx="4141139" cy="23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C8F920DA-F6A7-4D51-3721-77B03996EFBB}"/>
              </a:ext>
            </a:extLst>
          </p:cNvPr>
          <p:cNvSpPr/>
          <p:nvPr/>
        </p:nvSpPr>
        <p:spPr>
          <a:xfrm>
            <a:off x="0" y="2438400"/>
            <a:ext cx="6230112" cy="3785419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A: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你最喜欢哪个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季节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？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B: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我最喜欢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A: 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怎么样？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B: 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很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626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 descr="卡通人物&#10;&#10;描述已自动生成">
            <a:extLst>
              <a:ext uri="{FF2B5EF4-FFF2-40B4-BE49-F238E27FC236}">
                <a16:creationId xmlns:a16="http://schemas.microsoft.com/office/drawing/2014/main" id="{C30BCB4A-8629-0A36-9CE8-BEF11297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68" y="857251"/>
            <a:ext cx="4206240" cy="1997963"/>
          </a:xfrm>
          <a:prstGeom prst="rect">
            <a:avLst/>
          </a:prstGeom>
        </p:spPr>
      </p:pic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E6333B-2D94-AD49-4874-33AD18C2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68" y="4031132"/>
            <a:ext cx="4206240" cy="1703527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20D13B-0534-9794-3450-18E275D6DF05}"/>
              </a:ext>
            </a:extLst>
          </p:cNvPr>
          <p:cNvSpPr txBox="1"/>
          <p:nvPr/>
        </p:nvSpPr>
        <p:spPr>
          <a:xfrm>
            <a:off x="399246" y="296214"/>
            <a:ext cx="320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季节</a:t>
            </a:r>
          </a:p>
        </p:txBody>
      </p:sp>
    </p:spTree>
    <p:extLst>
      <p:ext uri="{BB962C8B-B14F-4D97-AF65-F5344CB8AC3E}">
        <p14:creationId xmlns:p14="http://schemas.microsoft.com/office/powerpoint/2010/main" val="3639555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34DD920-5C00-019C-639A-338DC4EA8276}"/>
              </a:ext>
            </a:extLst>
          </p:cNvPr>
          <p:cNvSpPr txBox="1"/>
          <p:nvPr/>
        </p:nvSpPr>
        <p:spPr>
          <a:xfrm>
            <a:off x="399246" y="296214"/>
            <a:ext cx="320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约</a:t>
            </a: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C8F920DA-F6A7-4D51-3721-77B03996EFBB}"/>
              </a:ext>
            </a:extLst>
          </p:cNvPr>
          <p:cNvSpPr/>
          <p:nvPr/>
        </p:nvSpPr>
        <p:spPr>
          <a:xfrm>
            <a:off x="290533" y="2298058"/>
            <a:ext cx="6253702" cy="2261884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约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了朋友一起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0BA8199A-C1E7-8148-4577-6072579D8FE1}"/>
              </a:ext>
            </a:extLst>
          </p:cNvPr>
          <p:cNvGraphicFramePr>
            <a:graphicFrameLocks noGrp="1"/>
          </p:cNvGraphicFramePr>
          <p:nvPr/>
        </p:nvGraphicFramePr>
        <p:xfrm>
          <a:off x="6771341" y="1362634"/>
          <a:ext cx="2354730" cy="43568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4730">
                  <a:extLst>
                    <a:ext uri="{9D8B030D-6E8A-4147-A177-3AD203B41FA5}">
                      <a16:colId xmlns:a16="http://schemas.microsoft.com/office/drawing/2014/main" val="2484708860"/>
                    </a:ext>
                  </a:extLst>
                </a:gridCol>
              </a:tblGrid>
              <a:tr h="1452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rgbClr val="C00000"/>
                          </a:solidFill>
                        </a:rPr>
                        <a:t>学习</a:t>
                      </a:r>
                      <a:endParaRPr kumimoji="1" lang="en-US" altLang="zh-CN" sz="2800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061451"/>
                  </a:ext>
                </a:extLst>
              </a:tr>
              <a:tr h="1452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913529"/>
                  </a:ext>
                </a:extLst>
              </a:tr>
              <a:tr h="1452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rgbClr val="C00000"/>
                          </a:solidFill>
                        </a:rPr>
                        <a:t>打球 </a:t>
                      </a:r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81472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4B48C640-1358-5C5B-E966-AE698C958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4"/>
          <a:stretch/>
        </p:blipFill>
        <p:spPr>
          <a:xfrm>
            <a:off x="8175812" y="3151569"/>
            <a:ext cx="3388659" cy="26634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A03D7B-47A2-8655-7219-85F1E416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812" y="711712"/>
            <a:ext cx="3388659" cy="24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6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255562" y="3137662"/>
            <a:ext cx="1969770" cy="1283088"/>
            <a:chOff x="3911911" y="3967379"/>
            <a:chExt cx="1969770" cy="1283088"/>
          </a:xfrm>
        </p:grpSpPr>
        <p:sp>
          <p:nvSpPr>
            <p:cNvPr id="5" name="矩形 4"/>
            <p:cNvSpPr/>
            <p:nvPr/>
          </p:nvSpPr>
          <p:spPr>
            <a:xfrm>
              <a:off x="3911911" y="4481026"/>
              <a:ext cx="131318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4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晴天</a:t>
              </a:r>
              <a:endPara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005313" y="3967379"/>
              <a:ext cx="18763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新細明體" panose="02020500000000000000" pitchFamily="18" charset="-120"/>
                </a:rPr>
                <a:t>qíng</a:t>
              </a:r>
              <a:endParaRPr lang="zh-TW" altLang="en-US" sz="3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9391489" y="3562001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雨天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449" y="2258377"/>
            <a:ext cx="2076450" cy="2200275"/>
          </a:xfrm>
          <a:prstGeom prst="rect">
            <a:avLst/>
          </a:prstGeom>
        </p:spPr>
      </p:pic>
      <p:pic>
        <p:nvPicPr>
          <p:cNvPr id="9" name="Picture 4" descr="太陽のキャラクター（黄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88" y="2231097"/>
            <a:ext cx="2160458" cy="218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412762" y="50117"/>
            <a:ext cx="2857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刚才</a:t>
            </a:r>
          </a:p>
        </p:txBody>
      </p:sp>
      <p:sp>
        <p:nvSpPr>
          <p:cNvPr id="15" name="矩形 14"/>
          <p:cNvSpPr/>
          <p:nvPr/>
        </p:nvSpPr>
        <p:spPr>
          <a:xfrm>
            <a:off x="6900498" y="1213867"/>
            <a:ext cx="28039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10:00</a:t>
            </a:r>
          </a:p>
        </p:txBody>
      </p:sp>
      <p:sp>
        <p:nvSpPr>
          <p:cNvPr id="16" name="矩形 15"/>
          <p:cNvSpPr/>
          <p:nvPr/>
        </p:nvSpPr>
        <p:spPr>
          <a:xfrm>
            <a:off x="1928687" y="1461656"/>
            <a:ext cx="13388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9:00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990600" y="5118441"/>
            <a:ext cx="1029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刚才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是晴天，现在下雨了。</a:t>
            </a:r>
          </a:p>
        </p:txBody>
      </p:sp>
    </p:spTree>
    <p:extLst>
      <p:ext uri="{BB962C8B-B14F-4D97-AF65-F5344CB8AC3E}">
        <p14:creationId xmlns:p14="http://schemas.microsoft.com/office/powerpoint/2010/main" val="390958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>
          <a:xfrm>
            <a:off x="581320" y="3136070"/>
            <a:ext cx="9589770" cy="3429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7432222" y="2725134"/>
            <a:ext cx="0" cy="1028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5376205" y="2767860"/>
            <a:ext cx="0" cy="1028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978331" y="2725134"/>
            <a:ext cx="0" cy="1028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914230" y="2656010"/>
            <a:ext cx="0" cy="1028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標題 1"/>
          <p:cNvSpPr txBox="1">
            <a:spLocks/>
          </p:cNvSpPr>
          <p:nvPr/>
        </p:nvSpPr>
        <p:spPr>
          <a:xfrm>
            <a:off x="6670637" y="1626026"/>
            <a:ext cx="1958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100%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4663956" y="1620516"/>
            <a:ext cx="1958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80%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350664" y="1529376"/>
            <a:ext cx="1958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50%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222892" y="1471279"/>
            <a:ext cx="1958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20%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79884" y="1354652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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91375" y="1316854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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368738" y="1316854"/>
            <a:ext cx="1223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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05888" y="135900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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6988011" y="3973450"/>
            <a:ext cx="1912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很好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2395662" y="3865080"/>
            <a:ext cx="1912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还好</a:t>
            </a: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343496" y="3655600"/>
            <a:ext cx="1912620" cy="161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不好</a:t>
            </a:r>
          </a:p>
        </p:txBody>
      </p:sp>
      <p:sp>
        <p:nvSpPr>
          <p:cNvPr id="27" name="標題 1"/>
          <p:cNvSpPr txBox="1">
            <a:spLocks/>
          </p:cNvSpPr>
          <p:nvPr/>
        </p:nvSpPr>
        <p:spPr>
          <a:xfrm>
            <a:off x="4514661" y="3912578"/>
            <a:ext cx="22569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还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不错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9783536" y="2796842"/>
            <a:ext cx="0" cy="1028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標題 1"/>
          <p:cNvSpPr txBox="1">
            <a:spLocks/>
          </p:cNvSpPr>
          <p:nvPr/>
        </p:nvSpPr>
        <p:spPr>
          <a:xfrm>
            <a:off x="9040973" y="1669941"/>
            <a:ext cx="1958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120%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940194" y="1420561"/>
            <a:ext cx="200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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9214780" y="3973450"/>
            <a:ext cx="1912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非常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好</a:t>
            </a: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9214780" y="5380650"/>
            <a:ext cx="2411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超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级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好</a:t>
            </a:r>
          </a:p>
        </p:txBody>
      </p:sp>
      <p:sp>
        <p:nvSpPr>
          <p:cNvPr id="7" name="矩形 6"/>
          <p:cNvSpPr/>
          <p:nvPr/>
        </p:nvSpPr>
        <p:spPr>
          <a:xfrm>
            <a:off x="9027560" y="5017831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err="1">
                <a:solidFill>
                  <a:schemeClr val="accent2">
                    <a:lumMod val="50000"/>
                  </a:schemeClr>
                </a:solidFill>
              </a:rPr>
              <a:t>chāo</a:t>
            </a: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sz="3600" dirty="0" err="1">
                <a:solidFill>
                  <a:schemeClr val="accent2">
                    <a:lumMod val="50000"/>
                  </a:schemeClr>
                </a:solidFill>
              </a:rPr>
              <a:t>jí</a:t>
            </a: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zh-TW" alt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37800FA-78FC-529A-AF57-451F6CDE077D}"/>
              </a:ext>
            </a:extLst>
          </p:cNvPr>
          <p:cNvSpPr/>
          <p:nvPr/>
        </p:nvSpPr>
        <p:spPr>
          <a:xfrm>
            <a:off x="2919473" y="5380650"/>
            <a:ext cx="4134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你心情怎么样？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A48563-C93D-4AC2-DEBC-64BC55ED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20" y="99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fēicháng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非常</a:t>
            </a:r>
          </a:p>
        </p:txBody>
      </p:sp>
    </p:spTree>
    <p:extLst>
      <p:ext uri="{BB962C8B-B14F-4D97-AF65-F5344CB8AC3E}">
        <p14:creationId xmlns:p14="http://schemas.microsoft.com/office/powerpoint/2010/main" val="152437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89298" y="372286"/>
            <a:ext cx="1948543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707087" y="5532437"/>
            <a:ext cx="4343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中国的饺子很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227435" y="4516123"/>
            <a:ext cx="3385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珍珠奶茶很好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喝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50472" t="1930"/>
          <a:stretch/>
        </p:blipFill>
        <p:spPr>
          <a:xfrm>
            <a:off x="734786" y="3344024"/>
            <a:ext cx="1773269" cy="1834881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734786" y="5461408"/>
            <a:ext cx="4713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Kahoot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好玩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2752" r="45464"/>
          <a:stretch/>
        </p:blipFill>
        <p:spPr>
          <a:xfrm>
            <a:off x="1928191" y="1987801"/>
            <a:ext cx="2104303" cy="1959571"/>
          </a:xfrm>
          <a:prstGeom prst="rect">
            <a:avLst/>
          </a:prstGeom>
        </p:spPr>
      </p:pic>
      <p:pic>
        <p:nvPicPr>
          <p:cNvPr id="3074" name="Picture 2" descr="タピオカミルクティーを飲む人のイラスト（男性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53" y="2390728"/>
            <a:ext cx="1658735" cy="190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680" y="2368358"/>
            <a:ext cx="3323033" cy="1866308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5126732" y="530326"/>
            <a:ext cx="1948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喝</a:t>
            </a: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8904514" y="662238"/>
            <a:ext cx="1948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</a:t>
            </a:r>
          </a:p>
        </p:txBody>
      </p:sp>
      <p:pic>
        <p:nvPicPr>
          <p:cNvPr id="16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" r="2495" b="52965"/>
          <a:stretch/>
        </p:blipFill>
        <p:spPr>
          <a:xfrm>
            <a:off x="10165316" y="2967586"/>
            <a:ext cx="2321868" cy="139011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2548" y="530326"/>
            <a:ext cx="13644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超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955077" y="706463"/>
            <a:ext cx="13644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超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7612892" y="774519"/>
            <a:ext cx="13644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超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76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7" grpId="0"/>
      <p:bldP spid="1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圖說文字 8"/>
          <p:cNvSpPr/>
          <p:nvPr/>
        </p:nvSpPr>
        <p:spPr>
          <a:xfrm>
            <a:off x="5310382" y="1472043"/>
            <a:ext cx="6629400" cy="2304423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chūqù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出去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91" y="3884395"/>
            <a:ext cx="3069771" cy="25709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6" y="2288046"/>
            <a:ext cx="3924831" cy="2059725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5591100" y="1961474"/>
            <a:ext cx="5981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今天很冷，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我只想在家，不想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出去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543205" y="1298693"/>
            <a:ext cx="2134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/>
              <a:t>-10</a:t>
            </a:r>
            <a:r>
              <a:rPr lang="zh-TW" altLang="en-US" b="1" dirty="0">
                <a:latin typeface="細明體" panose="02020509000000000000" pitchFamily="49" charset="-120"/>
                <a:ea typeface="細明體" panose="02020509000000000000" pitchFamily="49" charset="-120"/>
              </a:rPr>
              <a:t>゜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764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197846"/>
              </p:ext>
            </p:extLst>
          </p:nvPr>
        </p:nvGraphicFramePr>
        <p:xfrm>
          <a:off x="1921220" y="1818023"/>
          <a:ext cx="8131207" cy="21526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1601">
                  <a:extLst>
                    <a:ext uri="{9D8B030D-6E8A-4147-A177-3AD203B41FA5}">
                      <a16:colId xmlns:a16="http://schemas.microsoft.com/office/drawing/2014/main" val="3539459439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1104529127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1328705150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3646891208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2474069555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2894763930"/>
                    </a:ext>
                  </a:extLst>
                </a:gridCol>
                <a:gridCol w="1161601">
                  <a:extLst>
                    <a:ext uri="{9D8B030D-6E8A-4147-A177-3AD203B41FA5}">
                      <a16:colId xmlns:a16="http://schemas.microsoft.com/office/drawing/2014/main" val="654269497"/>
                    </a:ext>
                  </a:extLst>
                </a:gridCol>
              </a:tblGrid>
              <a:tr h="709293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Sunday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Monday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Tuesday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Wednesday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Thursday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Friday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Saturday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035375"/>
                  </a:ext>
                </a:extLst>
              </a:tr>
              <a:tr h="1443357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18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25944"/>
                  </a:ext>
                </a:extLst>
              </a:tr>
            </a:tbl>
          </a:graphicData>
        </a:graphic>
      </p:graphicFrame>
      <p:grpSp>
        <p:nvGrpSpPr>
          <p:cNvPr id="25" name="群組 24"/>
          <p:cNvGrpSpPr/>
          <p:nvPr/>
        </p:nvGrpSpPr>
        <p:grpSpPr>
          <a:xfrm>
            <a:off x="1966457" y="2894348"/>
            <a:ext cx="3430278" cy="1252537"/>
            <a:chOff x="1890135" y="1820628"/>
            <a:chExt cx="3430278" cy="1252537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0135" y="1911115"/>
              <a:ext cx="1096653" cy="116205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2188" y="1820628"/>
              <a:ext cx="1038225" cy="1100137"/>
            </a:xfrm>
            <a:prstGeom prst="rect">
              <a:avLst/>
            </a:prstGeom>
          </p:spPr>
        </p:pic>
      </p:grpSp>
      <p:pic>
        <p:nvPicPr>
          <p:cNvPr id="12" name="Picture 2" descr="雪の結晶のイラスト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77" y="2904973"/>
            <a:ext cx="1089706" cy="11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雪の結晶のイラスト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5" y="2894348"/>
            <a:ext cx="952217" cy="10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95" y="2920280"/>
            <a:ext cx="1038225" cy="110013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679" y="2958642"/>
            <a:ext cx="1038225" cy="1100137"/>
          </a:xfrm>
          <a:prstGeom prst="rect">
            <a:avLst/>
          </a:prstGeom>
        </p:spPr>
      </p:pic>
      <p:pic>
        <p:nvPicPr>
          <p:cNvPr id="24" name="Picture 4" descr="雪の結晶のイラスト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85" y="2958642"/>
            <a:ext cx="952217" cy="10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254202" y="2614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zāogāo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糟糕</a:t>
            </a:r>
          </a:p>
        </p:txBody>
      </p:sp>
      <p:sp>
        <p:nvSpPr>
          <p:cNvPr id="27" name="標題 1"/>
          <p:cNvSpPr txBox="1">
            <a:spLocks/>
          </p:cNvSpPr>
          <p:nvPr/>
        </p:nvSpPr>
        <p:spPr>
          <a:xfrm>
            <a:off x="3309023" y="4618558"/>
            <a:ext cx="50239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这周的天气很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糟糕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0634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34DD920-5C00-019C-639A-338DC4EA8276}"/>
              </a:ext>
            </a:extLst>
          </p:cNvPr>
          <p:cNvSpPr txBox="1"/>
          <p:nvPr/>
        </p:nvSpPr>
        <p:spPr>
          <a:xfrm>
            <a:off x="399246" y="296214"/>
            <a:ext cx="5822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不但</a:t>
            </a:r>
            <a:r>
              <a:rPr kumimoji="1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……</a:t>
            </a: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而且</a:t>
            </a:r>
            <a:r>
              <a:rPr kumimoji="1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……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C8F920DA-F6A7-4D51-3721-77B03996EFBB}"/>
              </a:ext>
            </a:extLst>
          </p:cNvPr>
          <p:cNvSpPr/>
          <p:nvPr/>
        </p:nvSpPr>
        <p:spPr>
          <a:xfrm>
            <a:off x="1204049" y="4299902"/>
            <a:ext cx="9446021" cy="2261884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她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不但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会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而且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会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______ 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EF7853-49B6-4338-4B03-14C80D2AC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72" y="1427156"/>
            <a:ext cx="5722920" cy="20018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E4B437-3429-1CBF-6B68-F40E075B1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455" y="1170506"/>
            <a:ext cx="3177615" cy="29863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B42E36D-C199-97C6-D270-F27C5A024797}"/>
              </a:ext>
            </a:extLst>
          </p:cNvPr>
          <p:cNvSpPr txBox="1"/>
          <p:nvPr/>
        </p:nvSpPr>
        <p:spPr>
          <a:xfrm>
            <a:off x="2324258" y="3572063"/>
            <a:ext cx="197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捷克语</a:t>
            </a:r>
          </a:p>
        </p:txBody>
      </p:sp>
    </p:spTree>
    <p:extLst>
      <p:ext uri="{BB962C8B-B14F-4D97-AF65-F5344CB8AC3E}">
        <p14:creationId xmlns:p14="http://schemas.microsoft.com/office/powerpoint/2010/main" val="2087348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圖說文字 6"/>
          <p:cNvSpPr/>
          <p:nvPr/>
        </p:nvSpPr>
        <p:spPr>
          <a:xfrm>
            <a:off x="3222171" y="576943"/>
            <a:ext cx="4103915" cy="3842657"/>
          </a:xfrm>
          <a:prstGeom prst="wedgeRoundRectCallout">
            <a:avLst>
              <a:gd name="adj1" fmla="val 61926"/>
              <a:gd name="adj2" fmla="val 265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miànshì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159" y="876856"/>
            <a:ext cx="2870511" cy="30964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727" y="2498271"/>
            <a:ext cx="2476827" cy="2656115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881741" y="5189083"/>
            <a:ext cx="111578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她今天有一个工作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面试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，所以她很紧张。</a:t>
            </a:r>
          </a:p>
        </p:txBody>
      </p:sp>
    </p:spTree>
    <p:extLst>
      <p:ext uri="{BB962C8B-B14F-4D97-AF65-F5344CB8AC3E}">
        <p14:creationId xmlns:p14="http://schemas.microsoft.com/office/powerpoint/2010/main" val="20268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携帯電話で話す人のイラスト（女性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73" y="2725115"/>
            <a:ext cx="1712423" cy="24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396671" y="4092630"/>
            <a:ext cx="3823855" cy="1763711"/>
          </a:xfrm>
          <a:prstGeom prst="wedgeEllipseCallout">
            <a:avLst>
              <a:gd name="adj1" fmla="val 59448"/>
              <a:gd name="adj2" fmla="val 478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我下周三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回去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843" y="2499640"/>
            <a:ext cx="2359182" cy="2720397"/>
          </a:xfrm>
          <a:prstGeom prst="rect">
            <a:avLst/>
          </a:prstGeom>
        </p:spPr>
      </p:pic>
      <p:sp>
        <p:nvSpPr>
          <p:cNvPr id="14" name="橢圓形圖說文字 13"/>
          <p:cNvSpPr/>
          <p:nvPr/>
        </p:nvSpPr>
        <p:spPr>
          <a:xfrm>
            <a:off x="8569883" y="2208865"/>
            <a:ext cx="3823855" cy="1763711"/>
          </a:xfrm>
          <a:prstGeom prst="wedgeEllipseCallout">
            <a:avLst>
              <a:gd name="adj1" fmla="val -42399"/>
              <a:gd name="adj2" fmla="val 4488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太好了，你什么时候回来捷克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637309" y="241582"/>
            <a:ext cx="2451821" cy="1325563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huíqù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回去</a:t>
            </a:r>
          </a:p>
        </p:txBody>
      </p:sp>
      <p:sp>
        <p:nvSpPr>
          <p:cNvPr id="15" name="橢圓形圖說文字 14"/>
          <p:cNvSpPr/>
          <p:nvPr/>
        </p:nvSpPr>
        <p:spPr>
          <a:xfrm>
            <a:off x="113642" y="1948032"/>
            <a:ext cx="3823855" cy="1763711"/>
          </a:xfrm>
          <a:prstGeom prst="wedgeEllipseCallout">
            <a:avLst>
              <a:gd name="adj1" fmla="val 50338"/>
              <a:gd name="adj2" fmla="val 3070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我这周来台湾玩，台湾很暖和。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211" y="1308470"/>
            <a:ext cx="1918685" cy="1279123"/>
          </a:xfrm>
          <a:prstGeom prst="rect">
            <a:avLst/>
          </a:prstGeom>
        </p:spPr>
      </p:pic>
      <p:pic>
        <p:nvPicPr>
          <p:cNvPr id="12290" name="Picture 2" descr="捷克国旗- 维基百科，自由的百科全书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43" y="1184799"/>
            <a:ext cx="2020479" cy="13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37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shūfu</a:t>
            </a:r>
            <a:br>
              <a:rPr lang="en-US" altLang="zh-TW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5635246" y="3516086"/>
            <a:ext cx="936172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364492" y="5197927"/>
            <a:ext cx="8759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她不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，她今天不能去上课。</a:t>
            </a:r>
          </a:p>
        </p:txBody>
      </p:sp>
      <p:pic>
        <p:nvPicPr>
          <p:cNvPr id="10242" name="Picture 2" descr="https://encrypted-tbn0.gstatic.com/images?q=tbn:ANd9GcR29atzfebiHf5WKYLdHTlEj_4NxnuFqMjCBdE0_81KzVsMXDg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78" y="2159907"/>
            <a:ext cx="2538185" cy="2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0.gstatic.com/images?q=tbn:ANd9GcQWZVb9HrBJWlprE7SMWwFQovmQhwP__QJs9Z77-ye-O-0M_6iC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476506"/>
            <a:ext cx="3946112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乘號 2"/>
          <p:cNvSpPr/>
          <p:nvPr/>
        </p:nvSpPr>
        <p:spPr>
          <a:xfrm>
            <a:off x="6803571" y="2009562"/>
            <a:ext cx="2329544" cy="181688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50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TDHKyfXaJAbwA3yCNUulYHPABDM6x2rVQNkGxQNHcrBuBtUQN-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47" y="2026783"/>
            <a:ext cx="29527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557" y="2569708"/>
            <a:ext cx="2057400" cy="2219325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</a:p>
        </p:txBody>
      </p:sp>
      <p:pic>
        <p:nvPicPr>
          <p:cNvPr id="5124" name="Picture 4" descr="https://encrypted-tbn0.gstatic.com/images?q=tbn:ANd9GcR3_cI8kwmcdBWtuT9hX4gre94aDveJkUTyCNOAyJQjIcZ6NpI&amp;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67" y="2115242"/>
            <a:ext cx="2648403" cy="2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6193971" y="3429000"/>
            <a:ext cx="936172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137378" y="5016966"/>
            <a:ext cx="6995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在冬天洗热水澡很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58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79" y="1240972"/>
            <a:ext cx="8886048" cy="46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萝卜蹲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r>
              <a:rPr lang="zh-CN" altLang="en-US" dirty="0"/>
              <a:t>游戏规则：</a:t>
            </a:r>
          </a:p>
          <a:p>
            <a:pPr marL="0" indent="0">
              <a:buNone/>
            </a:pPr>
            <a:r>
              <a:rPr lang="en-US" altLang="zh-CN" dirty="0"/>
              <a:t>1.</a:t>
            </a:r>
            <a:r>
              <a:rPr lang="zh-CN" altLang="en-US" dirty="0"/>
              <a:t>学生抽卡获得命名：</a:t>
            </a:r>
            <a:r>
              <a:rPr lang="en-US" altLang="zh-CN" dirty="0"/>
              <a:t>A.</a:t>
            </a:r>
            <a:r>
              <a:rPr lang="zh-CN" altLang="en-US" dirty="0"/>
              <a:t>季节</a:t>
            </a:r>
            <a:r>
              <a:rPr lang="en-US" altLang="zh-CN" dirty="0"/>
              <a:t> B.</a:t>
            </a:r>
            <a:r>
              <a:rPr lang="zh-CN" altLang="en-US" dirty="0"/>
              <a:t>面试</a:t>
            </a:r>
            <a:r>
              <a:rPr lang="en-US" altLang="zh-CN" dirty="0"/>
              <a:t> C.</a:t>
            </a:r>
            <a:r>
              <a:rPr lang="zh-CN" altLang="en-US" dirty="0"/>
              <a:t>超级</a:t>
            </a:r>
            <a:r>
              <a:rPr lang="en-US" altLang="zh-CN" dirty="0"/>
              <a:t> D.</a:t>
            </a:r>
            <a:r>
              <a:rPr lang="zh-CN" altLang="en-US" dirty="0"/>
              <a:t>舒服</a:t>
            </a:r>
            <a:r>
              <a:rPr lang="en-US" altLang="zh-CN" dirty="0"/>
              <a:t> EFGH......</a:t>
            </a:r>
          </a:p>
          <a:p>
            <a:pPr marL="0" indent="0">
              <a:buNone/>
            </a:pPr>
            <a:r>
              <a:rPr lang="en-US" altLang="zh-CN" dirty="0"/>
              <a:t>2.</a:t>
            </a:r>
            <a:r>
              <a:rPr lang="zh-CN" altLang="en-US" dirty="0"/>
              <a:t>内容：如</a:t>
            </a:r>
            <a:r>
              <a:rPr lang="en-US" altLang="zh-CN" dirty="0"/>
              <a:t>A</a:t>
            </a:r>
            <a:r>
              <a:rPr lang="zh-CN" altLang="en-US" dirty="0"/>
              <a:t>同学边做蹲起动作，边说</a:t>
            </a:r>
            <a:r>
              <a:rPr lang="en-US" altLang="zh-CN" dirty="0"/>
              <a:t>“</a:t>
            </a:r>
            <a:r>
              <a:rPr lang="zh-CN" altLang="en-US" dirty="0"/>
              <a:t>晴天蹲，晴天蹲，晴天蹲完（</a:t>
            </a:r>
            <a:r>
              <a:rPr lang="en-US" altLang="zh-CN" dirty="0"/>
              <a:t>B</a:t>
            </a:r>
            <a:r>
              <a:rPr lang="zh-CN" altLang="en-US" dirty="0"/>
              <a:t>）雨天蹲</a:t>
            </a:r>
            <a:r>
              <a:rPr lang="en-US" altLang="zh-CN" dirty="0"/>
              <a:t>”</a:t>
            </a:r>
            <a:r>
              <a:rPr lang="zh-CN" altLang="en-US" dirty="0"/>
              <a:t>，</a:t>
            </a:r>
            <a:r>
              <a:rPr lang="en-US" altLang="zh-CN" dirty="0"/>
              <a:t>B</a:t>
            </a:r>
            <a:r>
              <a:rPr lang="zh-CN" altLang="en-US" dirty="0"/>
              <a:t>同学被点到之后也要做蹲起动作，同时说</a:t>
            </a:r>
            <a:r>
              <a:rPr lang="en-US" altLang="zh-CN" dirty="0"/>
              <a:t>“</a:t>
            </a:r>
            <a:r>
              <a:rPr lang="zh-CN" altLang="en-US" dirty="0"/>
              <a:t>雨天蹲，雨天蹲，雨天蹲完（</a:t>
            </a:r>
            <a:r>
              <a:rPr lang="en-US" altLang="zh-CN" dirty="0"/>
              <a:t>X</a:t>
            </a:r>
            <a:r>
              <a:rPr lang="zh-CN" altLang="en-US" dirty="0"/>
              <a:t>）蹲</a:t>
            </a:r>
            <a:r>
              <a:rPr lang="en-US" altLang="zh-CN" dirty="0"/>
              <a:t>”</a:t>
            </a:r>
            <a:r>
              <a:rPr lang="zh-CN" altLang="en-US" dirty="0"/>
              <a:t>，以此类推。</a:t>
            </a:r>
          </a:p>
          <a:p>
            <a:pPr marL="0" indent="0">
              <a:buNone/>
            </a:pPr>
            <a:r>
              <a:rPr lang="en-US" altLang="zh-CN" dirty="0"/>
              <a:t>3.</a:t>
            </a:r>
            <a:r>
              <a:rPr lang="zh-CN" altLang="en-US" dirty="0"/>
              <a:t>如果过程中有同学指出的下一位同学多代表的卡片名字错误，则被淘汰，坚持到最后一位的同学胜利。</a:t>
            </a:r>
          </a:p>
          <a:p>
            <a:pPr marL="0" indent="0">
              <a:buNone/>
            </a:pPr>
            <a:r>
              <a:rPr lang="zh-CN" altLang="en-US" dirty="0"/>
              <a:t>目的：旨在练习学生对重点词汇的读音的把握。</a:t>
            </a: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982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AD6CB9A-97F6-389F-AC4B-E1FA507D7AB9}"/>
              </a:ext>
            </a:extLst>
          </p:cNvPr>
          <p:cNvSpPr txBox="1"/>
          <p:nvPr/>
        </p:nvSpPr>
        <p:spPr>
          <a:xfrm>
            <a:off x="1306285" y="2598003"/>
            <a:ext cx="8273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两位同学走迷宫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(mí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gōng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，走过按钮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(àn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，出现句子，对应的同学朗读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(lǎng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，最后完成对话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(duì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huà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50CA19-D7BB-6FB0-5D07-8855020FC762}"/>
              </a:ext>
            </a:extLst>
          </p:cNvPr>
          <p:cNvSpPr/>
          <p:nvPr/>
        </p:nvSpPr>
        <p:spPr>
          <a:xfrm>
            <a:off x="1219200" y="535046"/>
            <a:ext cx="27359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t>迷 宫 游 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DE8DC6-4A25-8DAC-F460-45EC21510C5F}"/>
              </a:ext>
            </a:extLst>
          </p:cNvPr>
          <p:cNvSpPr txBox="1"/>
          <p:nvPr/>
        </p:nvSpPr>
        <p:spPr>
          <a:xfrm>
            <a:off x="1306285" y="3998813"/>
            <a:ext cx="8694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Two students walk through the maze. When walking through the button, the sentence appears. Then the corresponding students read aloud, and finally, they finish the dialogue.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8303D7-A54A-A7A0-FE87-799362C3EBDE}"/>
              </a:ext>
            </a:extLst>
          </p:cNvPr>
          <p:cNvSpPr txBox="1"/>
          <p:nvPr/>
        </p:nvSpPr>
        <p:spPr>
          <a:xfrm>
            <a:off x="3991427" y="627378"/>
            <a:ext cx="1865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Maze Game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22B118-5A77-0836-9BD9-2A8A31896573}"/>
              </a:ext>
            </a:extLst>
          </p:cNvPr>
          <p:cNvSpPr txBox="1"/>
          <p:nvPr/>
        </p:nvSpPr>
        <p:spPr>
          <a:xfrm>
            <a:off x="1545767" y="1243359"/>
            <a:ext cx="2445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mí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yóu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27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迷宫2.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4857" y="167005"/>
            <a:ext cx="6398895" cy="6398895"/>
          </a:xfrm>
          <a:prstGeom prst="rect">
            <a:avLst/>
          </a:prstGeom>
        </p:spPr>
      </p:pic>
      <p:sp>
        <p:nvSpPr>
          <p:cNvPr id="2" name="矩形: 棱台 1">
            <a:extLst>
              <a:ext uri="{FF2B5EF4-FFF2-40B4-BE49-F238E27FC236}">
                <a16:creationId xmlns:a16="http://schemas.microsoft.com/office/drawing/2014/main" id="{0C7F7E88-6E25-D25B-188C-6BB9B6C79572}"/>
              </a:ext>
            </a:extLst>
          </p:cNvPr>
          <p:cNvSpPr/>
          <p:nvPr/>
        </p:nvSpPr>
        <p:spPr>
          <a:xfrm>
            <a:off x="6136973" y="4211955"/>
            <a:ext cx="396949" cy="411125"/>
          </a:xfrm>
          <a:prstGeom prst="bevel">
            <a:avLst>
              <a:gd name="adj" fmla="val 30357"/>
            </a:avLst>
          </a:prstGeom>
          <a:solidFill>
            <a:srgbClr val="EE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矩形: 棱台 5">
            <a:extLst>
              <a:ext uri="{FF2B5EF4-FFF2-40B4-BE49-F238E27FC236}">
                <a16:creationId xmlns:a16="http://schemas.microsoft.com/office/drawing/2014/main" id="{24BF3E33-1ADF-F925-CDB3-1B4802E97799}"/>
              </a:ext>
            </a:extLst>
          </p:cNvPr>
          <p:cNvSpPr/>
          <p:nvPr/>
        </p:nvSpPr>
        <p:spPr>
          <a:xfrm>
            <a:off x="2678367" y="2868122"/>
            <a:ext cx="396949" cy="411125"/>
          </a:xfrm>
          <a:prstGeom prst="bevel">
            <a:avLst>
              <a:gd name="adj" fmla="val 30357"/>
            </a:avLst>
          </a:prstGeom>
          <a:solidFill>
            <a:srgbClr val="EE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矩形: 棱台 7">
            <a:extLst>
              <a:ext uri="{FF2B5EF4-FFF2-40B4-BE49-F238E27FC236}">
                <a16:creationId xmlns:a16="http://schemas.microsoft.com/office/drawing/2014/main" id="{82D8D251-E6F3-075C-E243-D08302CAA9C2}"/>
              </a:ext>
            </a:extLst>
          </p:cNvPr>
          <p:cNvSpPr/>
          <p:nvPr/>
        </p:nvSpPr>
        <p:spPr>
          <a:xfrm>
            <a:off x="3386099" y="4218451"/>
            <a:ext cx="396949" cy="411125"/>
          </a:xfrm>
          <a:prstGeom prst="bevel">
            <a:avLst>
              <a:gd name="adj" fmla="val 30357"/>
            </a:avLst>
          </a:prstGeom>
          <a:solidFill>
            <a:srgbClr val="EE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1" name="矩形: 棱台 10">
            <a:extLst>
              <a:ext uri="{FF2B5EF4-FFF2-40B4-BE49-F238E27FC236}">
                <a16:creationId xmlns:a16="http://schemas.microsoft.com/office/drawing/2014/main" id="{359CBDFF-FA51-E1C3-9807-5B0F6FB9B34F}"/>
              </a:ext>
            </a:extLst>
          </p:cNvPr>
          <p:cNvSpPr/>
          <p:nvPr/>
        </p:nvSpPr>
        <p:spPr>
          <a:xfrm>
            <a:off x="1424338" y="5669023"/>
            <a:ext cx="396949" cy="411125"/>
          </a:xfrm>
          <a:prstGeom prst="bevel">
            <a:avLst>
              <a:gd name="adj" fmla="val 30357"/>
            </a:avLst>
          </a:prstGeom>
          <a:solidFill>
            <a:srgbClr val="EE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4" name="矩形: 棱台 13">
            <a:extLst>
              <a:ext uri="{FF2B5EF4-FFF2-40B4-BE49-F238E27FC236}">
                <a16:creationId xmlns:a16="http://schemas.microsoft.com/office/drawing/2014/main" id="{D4F29D92-816F-E503-A484-E22552E547B6}"/>
              </a:ext>
            </a:extLst>
          </p:cNvPr>
          <p:cNvSpPr/>
          <p:nvPr/>
        </p:nvSpPr>
        <p:spPr>
          <a:xfrm>
            <a:off x="4032079" y="698617"/>
            <a:ext cx="396949" cy="411125"/>
          </a:xfrm>
          <a:prstGeom prst="bevel">
            <a:avLst>
              <a:gd name="adj" fmla="val 30357"/>
            </a:avLst>
          </a:prstGeom>
          <a:solidFill>
            <a:srgbClr val="227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5" name="矩形: 棱台 14">
            <a:extLst>
              <a:ext uri="{FF2B5EF4-FFF2-40B4-BE49-F238E27FC236}">
                <a16:creationId xmlns:a16="http://schemas.microsoft.com/office/drawing/2014/main" id="{FC5D286D-87A6-2A20-7D53-99C50535444D}"/>
              </a:ext>
            </a:extLst>
          </p:cNvPr>
          <p:cNvSpPr/>
          <p:nvPr/>
        </p:nvSpPr>
        <p:spPr>
          <a:xfrm>
            <a:off x="4674986" y="2108700"/>
            <a:ext cx="396949" cy="411125"/>
          </a:xfrm>
          <a:prstGeom prst="bevel">
            <a:avLst>
              <a:gd name="adj" fmla="val 30357"/>
            </a:avLst>
          </a:prstGeom>
          <a:solidFill>
            <a:srgbClr val="227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6" name="矩形: 棱台 15">
            <a:extLst>
              <a:ext uri="{FF2B5EF4-FFF2-40B4-BE49-F238E27FC236}">
                <a16:creationId xmlns:a16="http://schemas.microsoft.com/office/drawing/2014/main" id="{92AAF9E0-6E7B-140A-9696-1C95CEC7F766}"/>
              </a:ext>
            </a:extLst>
          </p:cNvPr>
          <p:cNvSpPr/>
          <p:nvPr/>
        </p:nvSpPr>
        <p:spPr>
          <a:xfrm>
            <a:off x="5812723" y="2791253"/>
            <a:ext cx="396949" cy="411125"/>
          </a:xfrm>
          <a:prstGeom prst="bevel">
            <a:avLst>
              <a:gd name="adj" fmla="val 30357"/>
            </a:avLst>
          </a:prstGeom>
          <a:solidFill>
            <a:srgbClr val="227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683" y="3850662"/>
            <a:ext cx="875030" cy="942340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C8D2D293-96D3-CDFB-B192-5763DF26FE61}"/>
              </a:ext>
            </a:extLst>
          </p:cNvPr>
          <p:cNvGrpSpPr/>
          <p:nvPr/>
        </p:nvGrpSpPr>
        <p:grpSpPr>
          <a:xfrm>
            <a:off x="8105995" y="295517"/>
            <a:ext cx="3637799" cy="530062"/>
            <a:chOff x="8105995" y="295517"/>
            <a:chExt cx="3637799" cy="53006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0386E57-1A05-2F01-49D2-4D49351F8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05995" y="295517"/>
              <a:ext cx="492201" cy="53006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EE449DF-8531-E7EE-98F3-3E2029E56A22}"/>
                </a:ext>
              </a:extLst>
            </p:cNvPr>
            <p:cNvSpPr txBox="1"/>
            <p:nvPr/>
          </p:nvSpPr>
          <p:spPr>
            <a:xfrm>
              <a:off x="8598196" y="375173"/>
              <a:ext cx="3145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今天下雪了，你想去滑雪吗？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768CB59-CB04-CBD3-0045-15C184F1E197}"/>
              </a:ext>
            </a:extLst>
          </p:cNvPr>
          <p:cNvGrpSpPr/>
          <p:nvPr/>
        </p:nvGrpSpPr>
        <p:grpSpPr>
          <a:xfrm>
            <a:off x="8067036" y="1111191"/>
            <a:ext cx="3614306" cy="646331"/>
            <a:chOff x="8067036" y="1111191"/>
            <a:chExt cx="3614306" cy="64633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71ECA70-F582-4FC5-A4C1-DFD7A0728AA4}"/>
                </a:ext>
              </a:extLst>
            </p:cNvPr>
            <p:cNvSpPr txBox="1"/>
            <p:nvPr/>
          </p:nvSpPr>
          <p:spPr>
            <a:xfrm>
              <a:off x="8535744" y="1111191"/>
              <a:ext cx="3145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想去是想去，但是今天比昨天冷得多。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94BBFFA-D591-1C43-0E8E-A4E05D630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67036" y="1203441"/>
              <a:ext cx="554081" cy="554081"/>
            </a:xfrm>
            <a:prstGeom prst="rect">
              <a:avLst/>
            </a:prstGeom>
          </p:spPr>
        </p:pic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B8D1F3D-84AE-D5EF-DE5A-37B652B0DBD6}"/>
              </a:ext>
            </a:extLst>
          </p:cNvPr>
          <p:cNvGrpSpPr/>
          <p:nvPr/>
        </p:nvGrpSpPr>
        <p:grpSpPr>
          <a:xfrm>
            <a:off x="8067036" y="2821194"/>
            <a:ext cx="3614306" cy="554784"/>
            <a:chOff x="8067036" y="2821194"/>
            <a:chExt cx="3614306" cy="554784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41E9C5D-FA5E-696F-C44B-9ADDD04C1A32}"/>
                </a:ext>
              </a:extLst>
            </p:cNvPr>
            <p:cNvSpPr txBox="1"/>
            <p:nvPr/>
          </p:nvSpPr>
          <p:spPr>
            <a:xfrm>
              <a:off x="8535744" y="2850695"/>
              <a:ext cx="3145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天气预报说，明天是晴天。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7017619-35B4-4B58-ECAD-FAF02377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7036" y="2821194"/>
              <a:ext cx="554784" cy="554784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FF95458-A7D5-578F-1630-BD0EE2F72982}"/>
              </a:ext>
            </a:extLst>
          </p:cNvPr>
          <p:cNvGrpSpPr/>
          <p:nvPr/>
        </p:nvGrpSpPr>
        <p:grpSpPr>
          <a:xfrm>
            <a:off x="8067057" y="4424014"/>
            <a:ext cx="3614285" cy="554784"/>
            <a:chOff x="8067057" y="4424014"/>
            <a:chExt cx="3614285" cy="554784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11A4E8B-2AD1-A3C7-8AFC-5D50A26E586C}"/>
                </a:ext>
              </a:extLst>
            </p:cNvPr>
            <p:cNvSpPr txBox="1"/>
            <p:nvPr/>
          </p:nvSpPr>
          <p:spPr>
            <a:xfrm>
              <a:off x="8535744" y="4528305"/>
              <a:ext cx="3145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好的，我最喜欢滑雪了。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AF5DA71-F30F-5148-3ACA-E11A1825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7057" y="4424014"/>
              <a:ext cx="554784" cy="554784"/>
            </a:xfrm>
            <a:prstGeom prst="rect">
              <a:avLst/>
            </a:prstGeom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058E8AA-EF53-1039-A7C3-0FEFFDA91FBB}"/>
              </a:ext>
            </a:extLst>
          </p:cNvPr>
          <p:cNvGrpSpPr/>
          <p:nvPr/>
        </p:nvGrpSpPr>
        <p:grpSpPr>
          <a:xfrm>
            <a:off x="8110474" y="1989427"/>
            <a:ext cx="3570868" cy="530398"/>
            <a:chOff x="8110474" y="1989427"/>
            <a:chExt cx="3570868" cy="53039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AAFA8FF-6D5F-7534-500F-A953273F6F02}"/>
                </a:ext>
              </a:extLst>
            </p:cNvPr>
            <p:cNvSpPr txBox="1"/>
            <p:nvPr/>
          </p:nvSpPr>
          <p:spPr>
            <a:xfrm>
              <a:off x="8535744" y="2030292"/>
              <a:ext cx="3145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明天会比今天暖和一点吗？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A64D7DB-9AC3-A59F-AA2F-F69B24DD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10474" y="1989427"/>
              <a:ext cx="487722" cy="530398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87D298C-4F8D-3C5C-D7FA-6BF2D61D9A51}"/>
              </a:ext>
            </a:extLst>
          </p:cNvPr>
          <p:cNvGrpSpPr/>
          <p:nvPr/>
        </p:nvGrpSpPr>
        <p:grpSpPr>
          <a:xfrm>
            <a:off x="8067036" y="3637551"/>
            <a:ext cx="3614306" cy="646331"/>
            <a:chOff x="8067036" y="3637551"/>
            <a:chExt cx="3614306" cy="646331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06ED137-85C0-12EB-1F2B-4291E37BDD12}"/>
                </a:ext>
              </a:extLst>
            </p:cNvPr>
            <p:cNvSpPr txBox="1"/>
            <p:nvPr/>
          </p:nvSpPr>
          <p:spPr>
            <a:xfrm>
              <a:off x="8535744" y="3637551"/>
              <a:ext cx="3145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天气预报说是的。那我们明天去滑雪？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E4A153DB-4DBC-93C8-8476-3D2046A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67036" y="3704073"/>
              <a:ext cx="487722" cy="530398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C387B00-B664-0E38-1E77-784032E246DB}"/>
              </a:ext>
            </a:extLst>
          </p:cNvPr>
          <p:cNvGrpSpPr/>
          <p:nvPr/>
        </p:nvGrpSpPr>
        <p:grpSpPr>
          <a:xfrm>
            <a:off x="8056644" y="5101027"/>
            <a:ext cx="3578011" cy="646331"/>
            <a:chOff x="8056644" y="5101027"/>
            <a:chExt cx="3578011" cy="646331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7AD5CB9-26E9-B84F-5AD9-F6316F59B66B}"/>
                </a:ext>
              </a:extLst>
            </p:cNvPr>
            <p:cNvSpPr txBox="1"/>
            <p:nvPr/>
          </p:nvSpPr>
          <p:spPr>
            <a:xfrm>
              <a:off x="8489057" y="5101027"/>
              <a:ext cx="3145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我也是，我以前不会滑雪，现在学会了。</a:t>
              </a:r>
              <a:endPara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1578588-ACCD-E888-0334-B978D572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56644" y="5153520"/>
              <a:ext cx="487722" cy="53039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262" y="193792"/>
            <a:ext cx="10096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1065 L -0.05221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5 0.00671 L 0.33295 0.026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21 0.00833 L -0.04961 0.2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0.20857 L -0.43711 0.218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06 0.06389 L 0.34206 0.313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75 0.32523 L 0.27709 0.3236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11 0.21898 L -0.43711 0.15116 C -0.43711 0.1206 -0.39153 0.08403 -0.35429 0.08403 L -0.27148 0.08403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09 0.32361 L 0.27487 0.222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87 0.22222 L 0.21862 0.2266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97 0.24607 L 0.21758 0.3664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58 0.36644 L 0.15938 0.3685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56 -0.00532 L -0.33633 -0.005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633 -0.00532 L -0.33633 -0.10139 C -0.33633 -0.14444 -0.32278 -0.19722 -0.31185 -0.19722 L -0.28698 -0.19722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AD6CB9A-97F6-389F-AC4B-E1FA507D7AB9}"/>
              </a:ext>
            </a:extLst>
          </p:cNvPr>
          <p:cNvSpPr txBox="1"/>
          <p:nvPr/>
        </p:nvSpPr>
        <p:spPr>
          <a:xfrm>
            <a:off x="1240970" y="1654629"/>
            <a:ext cx="58928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：今天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了，你想去滑雪吗？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：想去是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_______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，但是今天比昨天冷得多。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：天气预报说，明天是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_____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：明天会比今天暖和一点吗？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：天气预报说是的。那我们明天去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______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：好的，我最喜欢滑雪了。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：我也是，我以前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___________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，现在学会了。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50CA19-D7BB-6FB0-5D07-8855020FC762}"/>
              </a:ext>
            </a:extLst>
          </p:cNvPr>
          <p:cNvSpPr/>
          <p:nvPr/>
        </p:nvSpPr>
        <p:spPr>
          <a:xfrm>
            <a:off x="1062671" y="514152"/>
            <a:ext cx="21595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t>对话练习</a:t>
            </a:r>
          </a:p>
        </p:txBody>
      </p:sp>
    </p:spTree>
    <p:extLst>
      <p:ext uri="{BB962C8B-B14F-4D97-AF65-F5344CB8AC3E}">
        <p14:creationId xmlns:p14="http://schemas.microsoft.com/office/powerpoint/2010/main" val="282303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838199" y="397782"/>
            <a:ext cx="3944007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+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Adj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91" y="2118765"/>
            <a:ext cx="1972544" cy="2274560"/>
          </a:xfrm>
          <a:prstGeom prst="rect">
            <a:avLst/>
          </a:prstGeom>
        </p:spPr>
      </p:pic>
      <p:sp>
        <p:nvSpPr>
          <p:cNvPr id="8" name="Google Shape;1192;p85"/>
          <p:cNvSpPr/>
          <p:nvPr/>
        </p:nvSpPr>
        <p:spPr>
          <a:xfrm>
            <a:off x="1122220" y="2842509"/>
            <a:ext cx="1431794" cy="509942"/>
          </a:xfrm>
          <a:prstGeom prst="rect">
            <a:avLst/>
          </a:prstGeom>
          <a:solidFill>
            <a:srgbClr val="F1C114"/>
          </a:solidFill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22900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元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220" y="2192175"/>
            <a:ext cx="2535179" cy="2127739"/>
          </a:xfrm>
          <a:prstGeom prst="rect">
            <a:avLst/>
          </a:prstGeom>
        </p:spPr>
      </p:pic>
      <p:sp>
        <p:nvSpPr>
          <p:cNvPr id="10" name="Google Shape;1192;p85"/>
          <p:cNvSpPr/>
          <p:nvPr/>
        </p:nvSpPr>
        <p:spPr>
          <a:xfrm>
            <a:off x="8957681" y="3507033"/>
            <a:ext cx="1431794" cy="509942"/>
          </a:xfrm>
          <a:prstGeom prst="rect">
            <a:avLst/>
          </a:prstGeom>
          <a:solidFill>
            <a:srgbClr val="F1C114"/>
          </a:solidFill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290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元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標題 2"/>
          <p:cNvSpPr txBox="1">
            <a:spLocks/>
          </p:cNvSpPr>
          <p:nvPr/>
        </p:nvSpPr>
        <p:spPr>
          <a:xfrm>
            <a:off x="2011738" y="5532437"/>
            <a:ext cx="7500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粉红色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的衣服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蓝色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的衣服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贵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。</a:t>
            </a:r>
            <a:b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rPr>
            </a:b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5025" y="163611"/>
            <a:ext cx="636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err="1"/>
              <a:t>bǐ</a:t>
            </a:r>
            <a:r>
              <a:rPr lang="en-US" altLang="zh-TW" sz="3600" dirty="0"/>
              <a:t> 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745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09599" y="283482"/>
            <a:ext cx="4737101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+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还、更 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Adj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4525" y="100111"/>
            <a:ext cx="636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err="1"/>
              <a:t>bǐ</a:t>
            </a:r>
            <a:r>
              <a:rPr lang="en-US" altLang="zh-TW" sz="3600" dirty="0"/>
              <a:t> </a:t>
            </a:r>
            <a:endParaRPr lang="zh-TW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3488199" y="100111"/>
            <a:ext cx="1082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gèng</a:t>
            </a:r>
            <a:r>
              <a:rPr lang="en-US" altLang="zh-TW" sz="3200" dirty="0"/>
              <a:t> </a:t>
            </a:r>
            <a:endParaRPr lang="zh-TW" altLang="en-US" sz="32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2" y="2120900"/>
            <a:ext cx="2074652" cy="2413777"/>
          </a:xfrm>
          <a:prstGeom prst="rect">
            <a:avLst/>
          </a:prstGeom>
        </p:spPr>
      </p:pic>
      <p:sp>
        <p:nvSpPr>
          <p:cNvPr id="11" name="標題 2"/>
          <p:cNvSpPr txBox="1">
            <a:spLocks/>
          </p:cNvSpPr>
          <p:nvPr/>
        </p:nvSpPr>
        <p:spPr>
          <a:xfrm>
            <a:off x="2533851" y="4842305"/>
            <a:ext cx="2990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784600" y="3524249"/>
            <a:ext cx="8101815" cy="2088506"/>
            <a:chOff x="5897938" y="2914649"/>
            <a:chExt cx="6906962" cy="1639036"/>
          </a:xfrm>
        </p:grpSpPr>
        <p:sp>
          <p:nvSpPr>
            <p:cNvPr id="13" name="標題 1"/>
            <p:cNvSpPr txBox="1">
              <a:spLocks/>
            </p:cNvSpPr>
            <p:nvPr/>
          </p:nvSpPr>
          <p:spPr>
            <a:xfrm>
              <a:off x="5897938" y="2914649"/>
              <a:ext cx="12646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练习</a:t>
              </a:r>
            </a:p>
          </p:txBody>
        </p:sp>
        <p:sp>
          <p:nvSpPr>
            <p:cNvPr id="14" name="標題 1"/>
            <p:cNvSpPr txBox="1">
              <a:spLocks/>
            </p:cNvSpPr>
            <p:nvPr/>
          </p:nvSpPr>
          <p:spPr>
            <a:xfrm>
              <a:off x="7486282" y="3222339"/>
              <a:ext cx="5318618" cy="11571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Arial"/>
                </a:rPr>
                <a:t>A</a:t>
              </a:r>
              <a:r>
                <a:rPr kumimoji="0" lang="en-US" altLang="zh-TW" sz="4000" b="1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:</a:t>
              </a:r>
              <a:r>
                <a:rPr lang="zh-TW" altLang="en-US" sz="4000" b="1" kern="0" noProof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捷克</a:t>
              </a:r>
              <a:r>
                <a:rPr lang="zh-TW" altLang="en-US" sz="4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很冷，</a:t>
              </a:r>
              <a:r>
                <a:rPr lang="en-US" altLang="zh-TW" sz="4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_____</a:t>
              </a:r>
              <a:r>
                <a:rPr lang="zh-TW" altLang="en-US" sz="4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呢</a:t>
              </a:r>
              <a:r>
                <a:rPr lang="en-US" altLang="zh-TW" sz="4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anose="05000000000000000000" pitchFamily="2" charset="2"/>
                </a:rPr>
                <a:t>?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/>
            <a:srcRect r="1586" b="27163"/>
            <a:stretch/>
          </p:blipFill>
          <p:spPr>
            <a:xfrm>
              <a:off x="5955751" y="3800921"/>
              <a:ext cx="1027811" cy="75276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5813967" y="5523793"/>
            <a:ext cx="522611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B:</a:t>
            </a:r>
            <a:r>
              <a:rPr lang="zh-TW" altLang="en-US" sz="4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TW" sz="4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______</a:t>
            </a:r>
            <a:r>
              <a:rPr lang="zh-TW" altLang="en-US" sz="4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比</a:t>
            </a:r>
            <a:r>
              <a:rPr lang="zh-TW" altLang="en-US" sz="4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捷克</a:t>
            </a:r>
            <a:r>
              <a:rPr lang="zh-TW" altLang="en-US" sz="4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更</a:t>
            </a:r>
            <a:r>
              <a:rPr lang="zh-TW" altLang="en-US" sz="40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冷</a:t>
            </a:r>
            <a:r>
              <a:rPr lang="zh-TW" altLang="en-US" sz="4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anose="05000000000000000000" pitchFamily="2" charset="2"/>
              </a:rPr>
              <a:t>。</a:t>
            </a:r>
            <a:endParaRPr lang="en-US" altLang="zh-TW" sz="40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438953"/>
              </p:ext>
            </p:extLst>
          </p:nvPr>
        </p:nvGraphicFramePr>
        <p:xfrm>
          <a:off x="4799471" y="2097062"/>
          <a:ext cx="6335220" cy="15988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3805">
                  <a:extLst>
                    <a:ext uri="{9D8B030D-6E8A-4147-A177-3AD203B41FA5}">
                      <a16:colId xmlns:a16="http://schemas.microsoft.com/office/drawing/2014/main" val="1104529127"/>
                    </a:ext>
                  </a:extLst>
                </a:gridCol>
                <a:gridCol w="1900329">
                  <a:extLst>
                    <a:ext uri="{9D8B030D-6E8A-4147-A177-3AD203B41FA5}">
                      <a16:colId xmlns:a16="http://schemas.microsoft.com/office/drawing/2014/main" val="1328705150"/>
                    </a:ext>
                  </a:extLst>
                </a:gridCol>
                <a:gridCol w="1267281">
                  <a:extLst>
                    <a:ext uri="{9D8B030D-6E8A-4147-A177-3AD203B41FA5}">
                      <a16:colId xmlns:a16="http://schemas.microsoft.com/office/drawing/2014/main" val="3646891208"/>
                    </a:ext>
                  </a:extLst>
                </a:gridCol>
                <a:gridCol w="1583805">
                  <a:extLst>
                    <a:ext uri="{9D8B030D-6E8A-4147-A177-3AD203B41FA5}">
                      <a16:colId xmlns:a16="http://schemas.microsoft.com/office/drawing/2014/main" val="2474069555"/>
                    </a:ext>
                  </a:extLst>
                </a:gridCol>
              </a:tblGrid>
              <a:tr h="303977"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捷克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斯洛伐克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乌克兰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韩国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035375"/>
                  </a:ext>
                </a:extLst>
              </a:tr>
              <a:tr h="10807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5</a:t>
                      </a:r>
                      <a:r>
                        <a:rPr kumimoji="0" lang="zh-TW" altLang="en-US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細明體" panose="02020509000000000000" pitchFamily="49" charset="-120"/>
                          <a:ea typeface="細明體" panose="02020509000000000000" pitchFamily="49" charset="-120"/>
                          <a:cs typeface="Microsoft YaHei"/>
                          <a:sym typeface="Microsoft YaHei"/>
                        </a:rPr>
                        <a:t>゜</a:t>
                      </a:r>
                      <a:endParaRPr kumimoji="0" lang="en-US" altLang="zh-TW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3</a:t>
                      </a:r>
                      <a:r>
                        <a:rPr kumimoji="0" lang="zh-TW" altLang="en-US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細明體" panose="02020509000000000000" pitchFamily="49" charset="-120"/>
                          <a:ea typeface="細明體" panose="02020509000000000000" pitchFamily="49" charset="-120"/>
                          <a:cs typeface="Microsoft YaHei"/>
                          <a:sym typeface="Microsoft YaHei"/>
                        </a:rPr>
                        <a:t>゜</a:t>
                      </a:r>
                      <a:endParaRPr kumimoji="0" lang="en-US" altLang="zh-TW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-2</a:t>
                      </a:r>
                      <a:r>
                        <a:rPr kumimoji="0" lang="zh-TW" altLang="en-US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細明體" panose="02020509000000000000" pitchFamily="49" charset="-120"/>
                          <a:ea typeface="細明體" panose="02020509000000000000" pitchFamily="49" charset="-120"/>
                          <a:cs typeface="Microsoft YaHei"/>
                          <a:sym typeface="Microsoft YaHei"/>
                        </a:rPr>
                        <a:t>゜</a:t>
                      </a:r>
                      <a:endParaRPr kumimoji="0" lang="en-US" altLang="zh-TW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-8</a:t>
                      </a:r>
                      <a:r>
                        <a:rPr kumimoji="0" lang="zh-TW" altLang="en-US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細明體" panose="02020509000000000000" pitchFamily="49" charset="-120"/>
                          <a:ea typeface="細明體" panose="02020509000000000000" pitchFamily="49" charset="-120"/>
                          <a:cs typeface="Microsoft YaHei"/>
                          <a:sym typeface="Microsoft YaHei"/>
                        </a:rPr>
                        <a:t>゜</a:t>
                      </a:r>
                      <a:endParaRPr kumimoji="0" lang="en-US" altLang="zh-TW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25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7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巨人症のイラス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7" t="-675"/>
          <a:stretch/>
        </p:blipFill>
        <p:spPr bwMode="auto">
          <a:xfrm>
            <a:off x="2933228" y="2618061"/>
            <a:ext cx="1554414" cy="31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87;p85"/>
          <p:cNvSpPr txBox="1">
            <a:spLocks/>
          </p:cNvSpPr>
          <p:nvPr/>
        </p:nvSpPr>
        <p:spPr>
          <a:xfrm>
            <a:off x="2234386" y="1550596"/>
            <a:ext cx="22532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zh-TW" altLang="en-US" sz="4000" b="1" kern="0" dirty="0"/>
              <a:t>哥哥</a:t>
            </a:r>
          </a:p>
        </p:txBody>
      </p:sp>
      <p:pic>
        <p:nvPicPr>
          <p:cNvPr id="6" name="Picture 4" descr="巨人症のイラス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r="53616"/>
          <a:stretch/>
        </p:blipFill>
        <p:spPr bwMode="auto">
          <a:xfrm>
            <a:off x="1424172" y="2089753"/>
            <a:ext cx="1320096" cy="367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187;p85"/>
          <p:cNvSpPr txBox="1">
            <a:spLocks/>
          </p:cNvSpPr>
          <p:nvPr/>
        </p:nvSpPr>
        <p:spPr>
          <a:xfrm>
            <a:off x="393055" y="5316879"/>
            <a:ext cx="22532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en-US" altLang="zh-TW" sz="4000" kern="0" dirty="0"/>
              <a:t>188CM</a:t>
            </a:r>
            <a:endParaRPr lang="zh-TW" altLang="en-US" sz="4000" kern="0" dirty="0"/>
          </a:p>
        </p:txBody>
      </p:sp>
      <p:sp>
        <p:nvSpPr>
          <p:cNvPr id="8" name="Google Shape;1187;p85"/>
          <p:cNvSpPr txBox="1">
            <a:spLocks/>
          </p:cNvSpPr>
          <p:nvPr/>
        </p:nvSpPr>
        <p:spPr>
          <a:xfrm>
            <a:off x="2835272" y="5361855"/>
            <a:ext cx="22532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en-US" altLang="zh-TW" sz="4000" kern="0" dirty="0"/>
              <a:t>190CM</a:t>
            </a:r>
            <a:endParaRPr lang="zh-TW" altLang="en-US" sz="4000" kern="0" dirty="0"/>
          </a:p>
        </p:txBody>
      </p:sp>
      <p:sp>
        <p:nvSpPr>
          <p:cNvPr id="12" name="Google Shape;1187;p85"/>
          <p:cNvSpPr txBox="1">
            <a:spLocks/>
          </p:cNvSpPr>
          <p:nvPr/>
        </p:nvSpPr>
        <p:spPr>
          <a:xfrm>
            <a:off x="724893" y="1550596"/>
            <a:ext cx="22532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zh-TW" altLang="en-US" sz="4000" b="1" kern="0" dirty="0"/>
              <a:t>王朋</a:t>
            </a:r>
          </a:p>
        </p:txBody>
      </p:sp>
      <p:sp>
        <p:nvSpPr>
          <p:cNvPr id="13" name="標題 2"/>
          <p:cNvSpPr txBox="1">
            <a:spLocks/>
          </p:cNvSpPr>
          <p:nvPr/>
        </p:nvSpPr>
        <p:spPr>
          <a:xfrm>
            <a:off x="4902200" y="3327177"/>
            <a:ext cx="764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王朋的哥哥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王朋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一点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。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838199" y="397782"/>
            <a:ext cx="7086601" cy="1325563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+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Adj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+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一点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得多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多了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75025" y="163611"/>
            <a:ext cx="636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err="1"/>
              <a:t>bǐ</a:t>
            </a:r>
            <a:r>
              <a:rPr lang="en-US" altLang="zh-TW" sz="3600" dirty="0"/>
              <a:t> </a:t>
            </a:r>
            <a:endParaRPr lang="zh-TW" altLang="en-US" sz="3600" dirty="0"/>
          </a:p>
        </p:txBody>
      </p:sp>
      <p:sp>
        <p:nvSpPr>
          <p:cNvPr id="16" name="標題 2"/>
          <p:cNvSpPr txBox="1">
            <a:spLocks/>
          </p:cNvSpPr>
          <p:nvPr/>
        </p:nvSpPr>
        <p:spPr>
          <a:xfrm>
            <a:off x="4991100" y="4467139"/>
            <a:ext cx="764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王朋的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他的哥哥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矮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一点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。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21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F52AF3-DBAA-467B-E68C-C88A3D8B9193}"/>
              </a:ext>
            </a:extLst>
          </p:cNvPr>
          <p:cNvSpPr/>
          <p:nvPr/>
        </p:nvSpPr>
        <p:spPr>
          <a:xfrm>
            <a:off x="746799" y="410890"/>
            <a:ext cx="7106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A</a:t>
            </a:r>
            <a:r>
              <a:rPr kumimoji="0" lang="zh-CN" alt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比</a:t>
            </a: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B +</a:t>
            </a:r>
            <a:r>
              <a:rPr kumimoji="0" lang="zh-CN" alt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Adj+</a:t>
            </a:r>
            <a:r>
              <a:rPr kumimoji="0" lang="zh-CN" alt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一点</a:t>
            </a: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得多</a:t>
            </a: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cs typeface="+mn-cs"/>
              </a:rPr>
              <a:t>多了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E7A3A4-B31E-5A12-67D4-6896177EE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2645" r="8793" b="65317"/>
          <a:stretch/>
        </p:blipFill>
        <p:spPr>
          <a:xfrm>
            <a:off x="1216461" y="2515603"/>
            <a:ext cx="2425820" cy="11241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235033-7C01-C412-6BB1-E62A77A0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0" y="2531018"/>
            <a:ext cx="1742816" cy="13280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BEFAC7-F842-81E6-85C1-F55F4D9F8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9" b="89862" l="9385" r="90462">
                        <a14:foregroundMark x1="26923" y1="8295" x2="31846" y2="15515"/>
                        <a14:foregroundMark x1="16154" y1="6912" x2="15846" y2="6912"/>
                        <a14:foregroundMark x1="11231" y1="16129" x2="9385" y2="34562"/>
                        <a14:foregroundMark x1="9385" y1="34562" x2="10462" y2="38710"/>
                        <a14:foregroundMark x1="11846" y1="39324" x2="26462" y2="40092"/>
                        <a14:foregroundMark x1="50769" y1="10906" x2="48923" y2="23195"/>
                        <a14:foregroundMark x1="36308" y1="17204" x2="43077" y2="27803"/>
                        <a14:foregroundMark x1="17077" y1="19662" x2="22923" y2="26421"/>
                        <a14:foregroundMark x1="22923" y1="26421" x2="32615" y2="33333"/>
                        <a14:foregroundMark x1="32615" y1="33333" x2="34000" y2="33641"/>
                        <a14:foregroundMark x1="45846" y1="27650" x2="57692" y2="44547"/>
                        <a14:foregroundMark x1="57692" y1="44547" x2="57231" y2="54839"/>
                        <a14:foregroundMark x1="57231" y1="54839" x2="54154" y2="62980"/>
                        <a14:foregroundMark x1="57692" y1="65438" x2="61692" y2="74040"/>
                        <a14:foregroundMark x1="61692" y1="74040" x2="61692" y2="74040"/>
                        <a14:foregroundMark x1="46923" y1="33948" x2="44769" y2="64209"/>
                        <a14:foregroundMark x1="46769" y1="28571" x2="73692" y2="26421"/>
                        <a14:foregroundMark x1="73692" y1="26421" x2="74154" y2="26421"/>
                        <a14:foregroundMark x1="42462" y1="66513" x2="55385" y2="88633"/>
                        <a14:foregroundMark x1="90462" y1="86636" x2="90000" y2="88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6" y="4813642"/>
            <a:ext cx="1339112" cy="13411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385452-09B5-B2C9-13AE-60AE5FB05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875" y1="21875" x2="35625" y2="30000"/>
                        <a14:foregroundMark x1="26250" y1="22500" x2="27500" y2="38750"/>
                        <a14:foregroundMark x1="31250" y1="14375" x2="34375" y2="21875"/>
                        <a14:foregroundMark x1="57500" y1="63125" x2="67500" y2="79375"/>
                        <a14:foregroundMark x1="66875" y1="66250" x2="71875" y2="75625"/>
                        <a14:foregroundMark x1="52500" y1="59375" x2="73125" y2="78750"/>
                        <a14:foregroundMark x1="63125" y1="60000" x2="75000" y2="78750"/>
                        <a14:foregroundMark x1="51250" y1="61875" x2="58750" y2="65000"/>
                        <a14:foregroundMark x1="53750" y1="70625" x2="58750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98" y="4630814"/>
            <a:ext cx="1524000" cy="1524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B7DADE0-8E89-C077-5231-AE8F67E3B3EA}"/>
              </a:ext>
            </a:extLst>
          </p:cNvPr>
          <p:cNvSpPr txBox="1"/>
          <p:nvPr/>
        </p:nvSpPr>
        <p:spPr>
          <a:xfrm>
            <a:off x="8369143" y="2933421"/>
            <a:ext cx="1233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快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慢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0132CE-6124-C266-B2B9-8B5423A43D00}"/>
              </a:ext>
            </a:extLst>
          </p:cNvPr>
          <p:cNvSpPr txBox="1"/>
          <p:nvPr/>
        </p:nvSpPr>
        <p:spPr>
          <a:xfrm>
            <a:off x="8021273" y="5971732"/>
            <a:ext cx="229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方便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不方便</a:t>
            </a:r>
          </a:p>
        </p:txBody>
      </p:sp>
    </p:spTree>
    <p:extLst>
      <p:ext uri="{BB962C8B-B14F-4D97-AF65-F5344CB8AC3E}">
        <p14:creationId xmlns:p14="http://schemas.microsoft.com/office/powerpoint/2010/main" val="9109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33340" y="134323"/>
            <a:ext cx="5171472" cy="99757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..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2258" y="338838"/>
            <a:ext cx="2922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change of status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384691" y="4969593"/>
            <a:ext cx="8983195" cy="132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我以前不会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，现在会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B2306BA-B087-754B-A962-48E55736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7" y="2050334"/>
            <a:ext cx="1816831" cy="154430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r="18748" b="3128"/>
          <a:stretch/>
        </p:blipFill>
        <p:spPr>
          <a:xfrm>
            <a:off x="5303382" y="1860818"/>
            <a:ext cx="1830402" cy="185431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0B3907D-7B11-7F4D-AAB3-6A06511D6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221" y="2050334"/>
            <a:ext cx="1826941" cy="183381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4A035E9-EAF1-F743-8C47-541D38751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885" y="1860818"/>
            <a:ext cx="1822936" cy="2203197"/>
          </a:xfrm>
          <a:prstGeom prst="rect">
            <a:avLst/>
          </a:prstGeom>
        </p:spPr>
      </p:pic>
      <p:pic>
        <p:nvPicPr>
          <p:cNvPr id="22" name="Picture 2" descr="パソコンを使う男女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82" y="1844059"/>
            <a:ext cx="2121252" cy="19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標題 1"/>
          <p:cNvSpPr txBox="1">
            <a:spLocks/>
          </p:cNvSpPr>
          <p:nvPr/>
        </p:nvSpPr>
        <p:spPr>
          <a:xfrm>
            <a:off x="656370" y="3545155"/>
            <a:ext cx="1339050" cy="1689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练习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7"/>
          <a:srcRect r="1586" b="27163"/>
          <a:stretch/>
        </p:blipFill>
        <p:spPr>
          <a:xfrm>
            <a:off x="591395" y="4713261"/>
            <a:ext cx="1376458" cy="9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ncrypted-tbn0.gstatic.com/images?q=tbn:ANd9GcSne5EDPxOrWfVkh-AaVgx9qMgmzyvUR8vkwN63SahuXBwJguEM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34" y="1902197"/>
            <a:ext cx="3067740" cy="26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03414"/>
              </p:ext>
            </p:extLst>
          </p:nvPr>
        </p:nvGraphicFramePr>
        <p:xfrm>
          <a:off x="470452" y="2372278"/>
          <a:ext cx="3465444" cy="7486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2722">
                  <a:extLst>
                    <a:ext uri="{9D8B030D-6E8A-4147-A177-3AD203B41FA5}">
                      <a16:colId xmlns:a16="http://schemas.microsoft.com/office/drawing/2014/main" val="308324806"/>
                    </a:ext>
                  </a:extLst>
                </a:gridCol>
                <a:gridCol w="1732722">
                  <a:extLst>
                    <a:ext uri="{9D8B030D-6E8A-4147-A177-3AD203B41FA5}">
                      <a16:colId xmlns:a16="http://schemas.microsoft.com/office/drawing/2014/main" val="1667388378"/>
                    </a:ext>
                  </a:extLst>
                </a:gridCol>
              </a:tblGrid>
              <a:tr h="748610">
                <a:tc>
                  <a:txBody>
                    <a:bodyPr/>
                    <a:lstStyle/>
                    <a:p>
                      <a:r>
                        <a:rPr lang="zh-TW" altLang="en-US" sz="32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j-cs"/>
                        </a:rPr>
                        <a:t>语法课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16:00-17:40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404668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>
          <a:xfrm>
            <a:off x="332731" y="365155"/>
            <a:ext cx="5171472" cy="99757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S+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会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+V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7881" y="1084384"/>
            <a:ext cx="688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27394" y="1317422"/>
            <a:ext cx="122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18:00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473932" y="4773346"/>
            <a:ext cx="97274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明天下课以后，我们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会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去喝酒、聊天。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08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00,&quot;width&quot;:80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1310</Words>
  <Application>Microsoft Macintosh PowerPoint</Application>
  <PresentationFormat>宽屏</PresentationFormat>
  <Paragraphs>269</Paragraphs>
  <Slides>38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38</vt:i4>
      </vt:variant>
    </vt:vector>
  </HeadingPairs>
  <TitlesOfParts>
    <vt:vector size="59" baseType="lpstr">
      <vt:lpstr>等线</vt:lpstr>
      <vt:lpstr>等线 Light</vt:lpstr>
      <vt:lpstr>SimHei</vt:lpstr>
      <vt:lpstr>华文细黑</vt:lpstr>
      <vt:lpstr>KaiTi</vt:lpstr>
      <vt:lpstr>思源黑体</vt:lpstr>
      <vt:lpstr>宋体</vt:lpstr>
      <vt:lpstr>Microsoft YaHei</vt:lpstr>
      <vt:lpstr>Microsoft YaHei</vt:lpstr>
      <vt:lpstr>微軟正黑體</vt:lpstr>
      <vt:lpstr>細明體</vt:lpstr>
      <vt:lpstr>Arial</vt:lpstr>
      <vt:lpstr>Calibri</vt:lpstr>
      <vt:lpstr>Calibri Light</vt:lpstr>
      <vt:lpstr>Times New Roman</vt:lpstr>
      <vt:lpstr>Wingdings</vt:lpstr>
      <vt:lpstr>Office 佈景主題</vt:lpstr>
      <vt:lpstr>Office 主题​​</vt:lpstr>
      <vt:lpstr>1_Office 主题​​</vt:lpstr>
      <vt:lpstr>2_Office 主题​​</vt:lpstr>
      <vt:lpstr>3_Office 主题​​</vt:lpstr>
      <vt:lpstr>L11</vt:lpstr>
      <vt:lpstr>不但…而且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Adj+(一)点</vt:lpstr>
      <vt:lpstr>Adj+(一)点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fēicháng 非常</vt:lpstr>
      <vt:lpstr>好玩</vt:lpstr>
      <vt:lpstr>chūqù 出去</vt:lpstr>
      <vt:lpstr>zāogāo 糟糕</vt:lpstr>
      <vt:lpstr>miànshì 面试</vt:lpstr>
      <vt:lpstr>huíqù 回去</vt:lpstr>
      <vt:lpstr>shūfu 舒服</vt:lpstr>
      <vt:lpstr>舒服</vt:lpstr>
      <vt:lpstr>PowerPoint 演示文稿</vt:lpstr>
      <vt:lpstr>萝卜蹲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L11</dc:title>
  <dc:creator>劉奐伶</dc:creator>
  <cp:lastModifiedBy>ZHANG, xiaorain [Student]</cp:lastModifiedBy>
  <cp:revision>145</cp:revision>
  <dcterms:created xsi:type="dcterms:W3CDTF">2022-12-21T15:54:14Z</dcterms:created>
  <dcterms:modified xsi:type="dcterms:W3CDTF">2023-02-16T21:15:46Z</dcterms:modified>
</cp:coreProperties>
</file>