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6"/>
  </p:notesMasterIdLst>
  <p:sldIdLst>
    <p:sldId id="256" r:id="rId2"/>
    <p:sldId id="267" r:id="rId3"/>
    <p:sldId id="288" r:id="rId4"/>
    <p:sldId id="28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E379-6FEC-4DA8-8BEE-A4D88FF7D4B1}" type="datetimeFigureOut">
              <a:rPr lang="en-US" smtClean="0"/>
              <a:t>23/03/02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5A0C-5EA8-4C84-9F94-61C497DA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B10FF7-BCA3-47DD-BBD2-5FB1DB60C18B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91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64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72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118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18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922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114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676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75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14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48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85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31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12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03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49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67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10FF7-BCA3-47DD-BBD2-5FB1DB60C18B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72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4CB6C-4A33-4E1B-B72F-F94C472A3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0650" y="1524001"/>
            <a:ext cx="7090699" cy="1905000"/>
          </a:xfrm>
        </p:spPr>
        <p:txBody>
          <a:bodyPr/>
          <a:lstStyle/>
          <a:p>
            <a:r>
              <a:rPr lang="cs-CZ" sz="4000" dirty="0"/>
              <a:t>LgV20 Jazyky Střední Asie, </a:t>
            </a:r>
            <a:br>
              <a:rPr lang="cs-CZ" sz="4000" dirty="0"/>
            </a:br>
            <a:r>
              <a:rPr lang="cs-CZ" sz="4000" dirty="0"/>
              <a:t>Sibiře a Dálného Východu</a:t>
            </a:r>
            <a:br>
              <a:rPr lang="cs-CZ" sz="2800" dirty="0"/>
            </a:br>
            <a:r>
              <a:rPr lang="cs-CZ" sz="2800" dirty="0"/>
              <a:t>(Turkické jazyky)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FF2EDB-ABAB-44AF-8652-65FE156E44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Matyáš Foltýn</a:t>
            </a:r>
          </a:p>
        </p:txBody>
      </p:sp>
    </p:spTree>
    <p:extLst>
      <p:ext uri="{BB962C8B-B14F-4D97-AF65-F5344CB8AC3E}">
        <p14:creationId xmlns:p14="http://schemas.microsoft.com/office/powerpoint/2010/main" val="137428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5604E06-DF9D-4C49-8314-4F0307BD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166AD8-180F-4585-8444-D6E3F1B03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795" y="643468"/>
            <a:ext cx="10905066" cy="557106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extrusionH="76200" contourW="12700">
            <a:bevelT w="19050" h="0" prst="coolSlant"/>
            <a:extrusionClr>
              <a:schemeClr val="accent3">
                <a:lumMod val="50000"/>
              </a:schemeClr>
            </a:extrusionClr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419DD48-144F-4836-9C0F-7A3BFC28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524" y="809244"/>
            <a:ext cx="10579608" cy="5239512"/>
          </a:xfrm>
          <a:prstGeom prst="rect">
            <a:avLst/>
          </a:prstGeom>
          <a:ln w="15875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38B3AC-81B1-4EC4-9B58-FEC0F4784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508760"/>
            <a:ext cx="2918458" cy="3840480"/>
          </a:xfrm>
        </p:spPr>
        <p:txBody>
          <a:bodyPr>
            <a:normAutofit/>
          </a:bodyPr>
          <a:lstStyle/>
          <a:p>
            <a:r>
              <a:rPr lang="cs-CZ" sz="5400" dirty="0" err="1">
                <a:solidFill>
                  <a:schemeClr val="tx1"/>
                </a:solidFill>
              </a:rPr>
              <a:t>Turkité</a:t>
            </a:r>
            <a:br>
              <a:rPr lang="cs-CZ" sz="54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a jejich stručná historie</a:t>
            </a:r>
            <a:endParaRPr lang="cs-CZ" sz="54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379797-D651-47FF-942A-A38CFE97E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219" y="1508760"/>
            <a:ext cx="0" cy="384048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559556-A4FC-4297-9738-5B5C2DAA7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279" y="1508760"/>
            <a:ext cx="5989317" cy="3840480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historický exkurz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domovina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říše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moderní dějiny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51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44958B8-57B6-4B37-8A18-D54A32EC2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982DF9E-BE77-947D-ECBD-B773F9E406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03" t="1786" r="5058" b="14486"/>
          <a:stretch/>
        </p:blipFill>
        <p:spPr>
          <a:xfrm>
            <a:off x="543216" y="574040"/>
            <a:ext cx="11105568" cy="57099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7E4A740-3A69-42A5-8AC0-3905D518F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83C010-53D7-404B-9300-DB1BAE1E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8" name="Rounded Rectangle 21">
              <a:extLst>
                <a:ext uri="{FF2B5EF4-FFF2-40B4-BE49-F238E27FC236}">
                  <a16:creationId xmlns:a16="http://schemas.microsoft.com/office/drawing/2014/main" id="{DFC03671-D6D3-4BA9-AD3E-6ADE11D07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FD51935-8C23-4BCB-987B-F5AC9E3D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20" name="Rounded Rectangle 27">
              <a:extLst>
                <a:ext uri="{FF2B5EF4-FFF2-40B4-BE49-F238E27FC236}">
                  <a16:creationId xmlns:a16="http://schemas.microsoft.com/office/drawing/2014/main" id="{72D5A197-23EF-4751-9E72-FEB79910E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DD7E4D1-EC3E-4109-9647-9E6652A9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10" name="Owal 9">
            <a:extLst>
              <a:ext uri="{FF2B5EF4-FFF2-40B4-BE49-F238E27FC236}">
                <a16:creationId xmlns:a16="http://schemas.microsoft.com/office/drawing/2014/main" id="{76758800-86B9-C860-EF8F-6E50759706E0}"/>
              </a:ext>
            </a:extLst>
          </p:cNvPr>
          <p:cNvSpPr/>
          <p:nvPr/>
        </p:nvSpPr>
        <p:spPr>
          <a:xfrm>
            <a:off x="6784258" y="2576052"/>
            <a:ext cx="2674374" cy="852948"/>
          </a:xfrm>
          <a:prstGeom prst="ellipse">
            <a:avLst/>
          </a:prstGeom>
          <a:solidFill>
            <a:schemeClr val="accent2">
              <a:lumMod val="5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předpokládaná</a:t>
            </a:r>
          </a:p>
          <a:p>
            <a:pPr algn="ctr"/>
            <a:r>
              <a:rPr lang="cs-CZ" dirty="0"/>
              <a:t>altajská domovina</a:t>
            </a:r>
            <a:endParaRPr lang="en-US" dirty="0"/>
          </a:p>
        </p:txBody>
      </p:sp>
      <p:sp>
        <p:nvSpPr>
          <p:cNvPr id="28" name="Dowolny kształt: kształt 27">
            <a:extLst>
              <a:ext uri="{FF2B5EF4-FFF2-40B4-BE49-F238E27FC236}">
                <a16:creationId xmlns:a16="http://schemas.microsoft.com/office/drawing/2014/main" id="{9DF21AE8-D07B-CC0E-DFB3-683609B6E171}"/>
              </a:ext>
            </a:extLst>
          </p:cNvPr>
          <p:cNvSpPr/>
          <p:nvPr/>
        </p:nvSpPr>
        <p:spPr>
          <a:xfrm>
            <a:off x="6741586" y="2576052"/>
            <a:ext cx="2173814" cy="755669"/>
          </a:xfrm>
          <a:custGeom>
            <a:avLst/>
            <a:gdLst>
              <a:gd name="connsiteX0" fmla="*/ 161349 w 1912185"/>
              <a:gd name="connsiteY0" fmla="*/ 825519 h 919639"/>
              <a:gd name="connsiteX1" fmla="*/ 116899 w 1912185"/>
              <a:gd name="connsiteY1" fmla="*/ 177819 h 919639"/>
              <a:gd name="connsiteX2" fmla="*/ 1736149 w 1912185"/>
              <a:gd name="connsiteY2" fmla="*/ 19 h 919639"/>
              <a:gd name="connsiteX3" fmla="*/ 1742499 w 1912185"/>
              <a:gd name="connsiteY3" fmla="*/ 184169 h 919639"/>
              <a:gd name="connsiteX4" fmla="*/ 612199 w 1912185"/>
              <a:gd name="connsiteY4" fmla="*/ 285769 h 919639"/>
              <a:gd name="connsiteX5" fmla="*/ 434399 w 1912185"/>
              <a:gd name="connsiteY5" fmla="*/ 857269 h 919639"/>
              <a:gd name="connsiteX6" fmla="*/ 161349 w 1912185"/>
              <a:gd name="connsiteY6" fmla="*/ 825519 h 919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2185" h="919639">
                <a:moveTo>
                  <a:pt x="161349" y="825519"/>
                </a:moveTo>
                <a:cubicBezTo>
                  <a:pt x="108432" y="712277"/>
                  <a:pt x="-145568" y="315402"/>
                  <a:pt x="116899" y="177819"/>
                </a:cubicBezTo>
                <a:cubicBezTo>
                  <a:pt x="379366" y="40236"/>
                  <a:pt x="1465216" y="-1039"/>
                  <a:pt x="1736149" y="19"/>
                </a:cubicBezTo>
                <a:cubicBezTo>
                  <a:pt x="2007082" y="1077"/>
                  <a:pt x="1929824" y="136544"/>
                  <a:pt x="1742499" y="184169"/>
                </a:cubicBezTo>
                <a:cubicBezTo>
                  <a:pt x="1555174" y="231794"/>
                  <a:pt x="830216" y="173586"/>
                  <a:pt x="612199" y="285769"/>
                </a:cubicBezTo>
                <a:cubicBezTo>
                  <a:pt x="394182" y="397952"/>
                  <a:pt x="507424" y="764136"/>
                  <a:pt x="434399" y="857269"/>
                </a:cubicBezTo>
                <a:cubicBezTo>
                  <a:pt x="361374" y="950402"/>
                  <a:pt x="214266" y="938761"/>
                  <a:pt x="161349" y="825519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4EA23507-CCE5-F9BC-5AAC-C80498439DDA}"/>
              </a:ext>
            </a:extLst>
          </p:cNvPr>
          <p:cNvSpPr txBox="1"/>
          <p:nvPr/>
        </p:nvSpPr>
        <p:spPr>
          <a:xfrm rot="21269711">
            <a:off x="6713667" y="2294106"/>
            <a:ext cx="1284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dirty="0" err="1">
                <a:solidFill>
                  <a:schemeClr val="bg1"/>
                </a:solidFill>
              </a:rPr>
              <a:t>Turkité</a:t>
            </a:r>
            <a:r>
              <a:rPr lang="cs-CZ" b="1" dirty="0">
                <a:solidFill>
                  <a:schemeClr val="bg1"/>
                </a:solidFill>
              </a:rPr>
              <a:t>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A006894E-4595-449A-17AE-21649FA7FD5B}"/>
              </a:ext>
            </a:extLst>
          </p:cNvPr>
          <p:cNvSpPr txBox="1"/>
          <p:nvPr/>
        </p:nvSpPr>
        <p:spPr>
          <a:xfrm>
            <a:off x="543216" y="6319520"/>
            <a:ext cx="288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Čtvrté až druhé tisíciletí př.n.l.</a:t>
            </a:r>
            <a:endParaRPr lang="en-US" dirty="0"/>
          </a:p>
        </p:txBody>
      </p:sp>
      <p:sp>
        <p:nvSpPr>
          <p:cNvPr id="35" name="Dowolny kształt: kształt 34">
            <a:extLst>
              <a:ext uri="{FF2B5EF4-FFF2-40B4-BE49-F238E27FC236}">
                <a16:creationId xmlns:a16="http://schemas.microsoft.com/office/drawing/2014/main" id="{13FBCA1D-A200-A06A-1D50-CAE7AF5C0F35}"/>
              </a:ext>
            </a:extLst>
          </p:cNvPr>
          <p:cNvSpPr/>
          <p:nvPr/>
        </p:nvSpPr>
        <p:spPr>
          <a:xfrm>
            <a:off x="6407399" y="2485282"/>
            <a:ext cx="2628653" cy="1015001"/>
          </a:xfrm>
          <a:custGeom>
            <a:avLst/>
            <a:gdLst>
              <a:gd name="connsiteX0" fmla="*/ 931030 w 2337139"/>
              <a:gd name="connsiteY0" fmla="*/ 924089 h 937206"/>
              <a:gd name="connsiteX1" fmla="*/ 114952 w 2337139"/>
              <a:gd name="connsiteY1" fmla="*/ 825766 h 937206"/>
              <a:gd name="connsiteX2" fmla="*/ 26462 w 2337139"/>
              <a:gd name="connsiteY2" fmla="*/ 461973 h 937206"/>
              <a:gd name="connsiteX3" fmla="*/ 311597 w 2337139"/>
              <a:gd name="connsiteY3" fmla="*/ 127676 h 937206"/>
              <a:gd name="connsiteX4" fmla="*/ 1560294 w 2337139"/>
              <a:gd name="connsiteY4" fmla="*/ 9689 h 937206"/>
              <a:gd name="connsiteX5" fmla="*/ 2317378 w 2337139"/>
              <a:gd name="connsiteY5" fmla="*/ 39186 h 937206"/>
              <a:gd name="connsiteX6" fmla="*/ 2061739 w 2337139"/>
              <a:gd name="connsiteY6" fmla="*/ 294824 h 937206"/>
              <a:gd name="connsiteX7" fmla="*/ 1481636 w 2337139"/>
              <a:gd name="connsiteY7" fmla="*/ 363650 h 937206"/>
              <a:gd name="connsiteX8" fmla="*/ 1373481 w 2337139"/>
              <a:gd name="connsiteY8" fmla="*/ 874928 h 937206"/>
              <a:gd name="connsiteX9" fmla="*/ 931030 w 2337139"/>
              <a:gd name="connsiteY9" fmla="*/ 924089 h 9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7139" h="937206">
                <a:moveTo>
                  <a:pt x="931030" y="924089"/>
                </a:moveTo>
                <a:cubicBezTo>
                  <a:pt x="721275" y="915895"/>
                  <a:pt x="265713" y="902785"/>
                  <a:pt x="114952" y="825766"/>
                </a:cubicBezTo>
                <a:cubicBezTo>
                  <a:pt x="-35809" y="748747"/>
                  <a:pt x="-6312" y="578321"/>
                  <a:pt x="26462" y="461973"/>
                </a:cubicBezTo>
                <a:cubicBezTo>
                  <a:pt x="59236" y="345625"/>
                  <a:pt x="55959" y="203057"/>
                  <a:pt x="311597" y="127676"/>
                </a:cubicBezTo>
                <a:cubicBezTo>
                  <a:pt x="567235" y="52295"/>
                  <a:pt x="1225997" y="24437"/>
                  <a:pt x="1560294" y="9689"/>
                </a:cubicBezTo>
                <a:cubicBezTo>
                  <a:pt x="1894591" y="-5059"/>
                  <a:pt x="2233804" y="-8337"/>
                  <a:pt x="2317378" y="39186"/>
                </a:cubicBezTo>
                <a:cubicBezTo>
                  <a:pt x="2400952" y="86708"/>
                  <a:pt x="2201029" y="240747"/>
                  <a:pt x="2061739" y="294824"/>
                </a:cubicBezTo>
                <a:cubicBezTo>
                  <a:pt x="1922449" y="348901"/>
                  <a:pt x="1596346" y="266966"/>
                  <a:pt x="1481636" y="363650"/>
                </a:cubicBezTo>
                <a:cubicBezTo>
                  <a:pt x="1366926" y="460334"/>
                  <a:pt x="1471804" y="783160"/>
                  <a:pt x="1373481" y="874928"/>
                </a:cubicBezTo>
                <a:cubicBezTo>
                  <a:pt x="1275159" y="966696"/>
                  <a:pt x="1140785" y="932283"/>
                  <a:pt x="931030" y="924089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       </a:t>
            </a:r>
            <a:r>
              <a:rPr lang="cs-CZ" b="1" dirty="0" err="1"/>
              <a:t>Turkité</a:t>
            </a:r>
            <a:endParaRPr lang="en-US" b="1" dirty="0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42004109-782E-4487-CC1D-BF636DDF8BB7}"/>
              </a:ext>
            </a:extLst>
          </p:cNvPr>
          <p:cNvSpPr txBox="1"/>
          <p:nvPr/>
        </p:nvSpPr>
        <p:spPr>
          <a:xfrm>
            <a:off x="543216" y="631952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První tisíciletí př.n.l.</a:t>
            </a:r>
            <a:endParaRPr lang="en-US" dirty="0"/>
          </a:p>
        </p:txBody>
      </p:sp>
      <p:sp>
        <p:nvSpPr>
          <p:cNvPr id="38" name="Dowolny kształt: kształt 37">
            <a:extLst>
              <a:ext uri="{FF2B5EF4-FFF2-40B4-BE49-F238E27FC236}">
                <a16:creationId xmlns:a16="http://schemas.microsoft.com/office/drawing/2014/main" id="{66D5D722-5819-52CF-8B24-14FC73F1BDB4}"/>
              </a:ext>
            </a:extLst>
          </p:cNvPr>
          <p:cNvSpPr/>
          <p:nvPr/>
        </p:nvSpPr>
        <p:spPr>
          <a:xfrm>
            <a:off x="4594016" y="2301154"/>
            <a:ext cx="4620693" cy="1434658"/>
          </a:xfrm>
          <a:custGeom>
            <a:avLst/>
            <a:gdLst>
              <a:gd name="connsiteX0" fmla="*/ 113451 w 4620693"/>
              <a:gd name="connsiteY0" fmla="*/ 687579 h 1434658"/>
              <a:gd name="connsiteX1" fmla="*/ 1146384 w 4620693"/>
              <a:gd name="connsiteY1" fmla="*/ 1220979 h 1434658"/>
              <a:gd name="connsiteX2" fmla="*/ 1391917 w 4620693"/>
              <a:gd name="connsiteY2" fmla="*/ 1432646 h 1434658"/>
              <a:gd name="connsiteX3" fmla="*/ 1976117 w 4620693"/>
              <a:gd name="connsiteY3" fmla="*/ 1322579 h 1434658"/>
              <a:gd name="connsiteX4" fmla="*/ 2619584 w 4620693"/>
              <a:gd name="connsiteY4" fmla="*/ 1237913 h 1434658"/>
              <a:gd name="connsiteX5" fmla="*/ 2924384 w 4620693"/>
              <a:gd name="connsiteY5" fmla="*/ 1415713 h 1434658"/>
              <a:gd name="connsiteX6" fmla="*/ 3296917 w 4620693"/>
              <a:gd name="connsiteY6" fmla="*/ 1314113 h 1434658"/>
              <a:gd name="connsiteX7" fmla="*/ 3398517 w 4620693"/>
              <a:gd name="connsiteY7" fmla="*/ 1161713 h 1434658"/>
              <a:gd name="connsiteX8" fmla="*/ 3872651 w 4620693"/>
              <a:gd name="connsiteY8" fmla="*/ 1144779 h 1434658"/>
              <a:gd name="connsiteX9" fmla="*/ 4329851 w 4620693"/>
              <a:gd name="connsiteY9" fmla="*/ 983913 h 1434658"/>
              <a:gd name="connsiteX10" fmla="*/ 4465317 w 4620693"/>
              <a:gd name="connsiteY10" fmla="*/ 1026246 h 1434658"/>
              <a:gd name="connsiteX11" fmla="*/ 4617717 w 4620693"/>
              <a:gd name="connsiteY11" fmla="*/ 721446 h 1434658"/>
              <a:gd name="connsiteX12" fmla="*/ 4490717 w 4620693"/>
              <a:gd name="connsiteY12" fmla="*/ 467446 h 1434658"/>
              <a:gd name="connsiteX13" fmla="*/ 3720251 w 4620693"/>
              <a:gd name="connsiteY13" fmla="*/ 450513 h 1434658"/>
              <a:gd name="connsiteX14" fmla="*/ 2509517 w 4620693"/>
              <a:gd name="connsiteY14" fmla="*/ 509779 h 1434658"/>
              <a:gd name="connsiteX15" fmla="*/ 1586651 w 4620693"/>
              <a:gd name="connsiteY15" fmla="*/ 442046 h 1434658"/>
              <a:gd name="connsiteX16" fmla="*/ 1214117 w 4620693"/>
              <a:gd name="connsiteY16" fmla="*/ 188046 h 1434658"/>
              <a:gd name="connsiteX17" fmla="*/ 917784 w 4620693"/>
              <a:gd name="connsiteY17" fmla="*/ 196513 h 1434658"/>
              <a:gd name="connsiteX18" fmla="*/ 384384 w 4620693"/>
              <a:gd name="connsiteY18" fmla="*/ 10246 h 1434658"/>
              <a:gd name="connsiteX19" fmla="*/ 54184 w 4620693"/>
              <a:gd name="connsiteY19" fmla="*/ 552113 h 1434658"/>
              <a:gd name="connsiteX20" fmla="*/ 113451 w 4620693"/>
              <a:gd name="connsiteY20" fmla="*/ 687579 h 143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20693" h="1434658">
                <a:moveTo>
                  <a:pt x="113451" y="687579"/>
                </a:moveTo>
                <a:cubicBezTo>
                  <a:pt x="295484" y="799057"/>
                  <a:pt x="933306" y="1096801"/>
                  <a:pt x="1146384" y="1220979"/>
                </a:cubicBezTo>
                <a:cubicBezTo>
                  <a:pt x="1359462" y="1345157"/>
                  <a:pt x="1253628" y="1415713"/>
                  <a:pt x="1391917" y="1432646"/>
                </a:cubicBezTo>
                <a:cubicBezTo>
                  <a:pt x="1530206" y="1449579"/>
                  <a:pt x="1771506" y="1355034"/>
                  <a:pt x="1976117" y="1322579"/>
                </a:cubicBezTo>
                <a:cubicBezTo>
                  <a:pt x="2180728" y="1290124"/>
                  <a:pt x="2461540" y="1222391"/>
                  <a:pt x="2619584" y="1237913"/>
                </a:cubicBezTo>
                <a:cubicBezTo>
                  <a:pt x="2777628" y="1253435"/>
                  <a:pt x="2811495" y="1403013"/>
                  <a:pt x="2924384" y="1415713"/>
                </a:cubicBezTo>
                <a:cubicBezTo>
                  <a:pt x="3037273" y="1428413"/>
                  <a:pt x="3217895" y="1356446"/>
                  <a:pt x="3296917" y="1314113"/>
                </a:cubicBezTo>
                <a:cubicBezTo>
                  <a:pt x="3375939" y="1271780"/>
                  <a:pt x="3302561" y="1189935"/>
                  <a:pt x="3398517" y="1161713"/>
                </a:cubicBezTo>
                <a:cubicBezTo>
                  <a:pt x="3494473" y="1133491"/>
                  <a:pt x="3717429" y="1174412"/>
                  <a:pt x="3872651" y="1144779"/>
                </a:cubicBezTo>
                <a:cubicBezTo>
                  <a:pt x="4027873" y="1115146"/>
                  <a:pt x="4231073" y="1003668"/>
                  <a:pt x="4329851" y="983913"/>
                </a:cubicBezTo>
                <a:cubicBezTo>
                  <a:pt x="4428629" y="964158"/>
                  <a:pt x="4417339" y="1069991"/>
                  <a:pt x="4465317" y="1026246"/>
                </a:cubicBezTo>
                <a:cubicBezTo>
                  <a:pt x="4513295" y="982502"/>
                  <a:pt x="4613484" y="814579"/>
                  <a:pt x="4617717" y="721446"/>
                </a:cubicBezTo>
                <a:cubicBezTo>
                  <a:pt x="4621950" y="628313"/>
                  <a:pt x="4640295" y="512601"/>
                  <a:pt x="4490717" y="467446"/>
                </a:cubicBezTo>
                <a:cubicBezTo>
                  <a:pt x="4341139" y="422291"/>
                  <a:pt x="4050451" y="443457"/>
                  <a:pt x="3720251" y="450513"/>
                </a:cubicBezTo>
                <a:cubicBezTo>
                  <a:pt x="3390051" y="457568"/>
                  <a:pt x="2865117" y="511190"/>
                  <a:pt x="2509517" y="509779"/>
                </a:cubicBezTo>
                <a:cubicBezTo>
                  <a:pt x="2153917" y="508368"/>
                  <a:pt x="1802551" y="495668"/>
                  <a:pt x="1586651" y="442046"/>
                </a:cubicBezTo>
                <a:cubicBezTo>
                  <a:pt x="1370751" y="388424"/>
                  <a:pt x="1325595" y="228968"/>
                  <a:pt x="1214117" y="188046"/>
                </a:cubicBezTo>
                <a:cubicBezTo>
                  <a:pt x="1102639" y="147124"/>
                  <a:pt x="1056073" y="226146"/>
                  <a:pt x="917784" y="196513"/>
                </a:cubicBezTo>
                <a:cubicBezTo>
                  <a:pt x="779495" y="166880"/>
                  <a:pt x="528317" y="-49021"/>
                  <a:pt x="384384" y="10246"/>
                </a:cubicBezTo>
                <a:cubicBezTo>
                  <a:pt x="240451" y="69513"/>
                  <a:pt x="95106" y="439224"/>
                  <a:pt x="54184" y="552113"/>
                </a:cubicBezTo>
                <a:cubicBezTo>
                  <a:pt x="13262" y="665002"/>
                  <a:pt x="-68582" y="576101"/>
                  <a:pt x="113451" y="687579"/>
                </a:cubicBezTo>
                <a:close/>
              </a:path>
            </a:pathLst>
          </a:custGeom>
          <a:solidFill>
            <a:srgbClr val="C0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b="1" dirty="0" err="1"/>
              <a:t>Xiongnu</a:t>
            </a:r>
            <a:endParaRPr lang="en-US" b="1" dirty="0"/>
          </a:p>
        </p:txBody>
      </p:sp>
      <p:sp>
        <p:nvSpPr>
          <p:cNvPr id="56" name="Strzałka: w prawo 55">
            <a:extLst>
              <a:ext uri="{FF2B5EF4-FFF2-40B4-BE49-F238E27FC236}">
                <a16:creationId xmlns:a16="http://schemas.microsoft.com/office/drawing/2014/main" id="{6FCB18BF-6688-D030-9278-5B84394FF56F}"/>
              </a:ext>
            </a:extLst>
          </p:cNvPr>
          <p:cNvSpPr/>
          <p:nvPr/>
        </p:nvSpPr>
        <p:spPr>
          <a:xfrm flipH="1">
            <a:off x="3262889" y="2420685"/>
            <a:ext cx="1575821" cy="533201"/>
          </a:xfrm>
          <a:prstGeom prst="rightArrow">
            <a:avLst>
              <a:gd name="adj1" fmla="val 50000"/>
              <a:gd name="adj2" fmla="val 145238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Hunové?</a:t>
            </a:r>
            <a:endParaRPr lang="en-US" dirty="0"/>
          </a:p>
        </p:txBody>
      </p: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2B01BA8F-34C5-4EF7-1B41-A5FDEED3C1F9}"/>
              </a:ext>
            </a:extLst>
          </p:cNvPr>
          <p:cNvSpPr txBox="1"/>
          <p:nvPr/>
        </p:nvSpPr>
        <p:spPr>
          <a:xfrm>
            <a:off x="543216" y="6311718"/>
            <a:ext cx="1743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První tisíciletí n.l.</a:t>
            </a:r>
            <a:endParaRPr lang="en-US" dirty="0"/>
          </a:p>
        </p:txBody>
      </p:sp>
      <p:sp>
        <p:nvSpPr>
          <p:cNvPr id="62" name="Grafika 58" descr="Ogień z wypełnieniem pełnym">
            <a:extLst>
              <a:ext uri="{FF2B5EF4-FFF2-40B4-BE49-F238E27FC236}">
                <a16:creationId xmlns:a16="http://schemas.microsoft.com/office/drawing/2014/main" id="{2AE12FCA-EC7E-4F1A-F59C-D9D1FE646D1B}"/>
              </a:ext>
            </a:extLst>
          </p:cNvPr>
          <p:cNvSpPr/>
          <p:nvPr/>
        </p:nvSpPr>
        <p:spPr>
          <a:xfrm>
            <a:off x="6497663" y="2660333"/>
            <a:ext cx="569099" cy="755669"/>
          </a:xfrm>
          <a:custGeom>
            <a:avLst/>
            <a:gdLst>
              <a:gd name="connsiteX0" fmla="*/ 373456 w 397267"/>
              <a:gd name="connsiteY0" fmla="*/ 298904 h 580265"/>
              <a:gd name="connsiteX1" fmla="*/ 285067 w 397267"/>
              <a:gd name="connsiteY1" fmla="*/ 376498 h 580265"/>
              <a:gd name="connsiteX2" fmla="*/ 256053 w 397267"/>
              <a:gd name="connsiteY2" fmla="*/ 271240 h 580265"/>
              <a:gd name="connsiteX3" fmla="*/ 164965 w 397267"/>
              <a:gd name="connsiteY3" fmla="*/ 0 h 580265"/>
              <a:gd name="connsiteX4" fmla="*/ 95468 w 397267"/>
              <a:gd name="connsiteY4" fmla="*/ 214563 h 580265"/>
              <a:gd name="connsiteX5" fmla="*/ 14501 w 397267"/>
              <a:gd name="connsiteY5" fmla="*/ 309025 h 580265"/>
              <a:gd name="connsiteX6" fmla="*/ 80624 w 397267"/>
              <a:gd name="connsiteY6" fmla="*/ 541806 h 580265"/>
              <a:gd name="connsiteX7" fmla="*/ 121108 w 397267"/>
              <a:gd name="connsiteY7" fmla="*/ 325893 h 580265"/>
              <a:gd name="connsiteX8" fmla="*/ 148097 w 397267"/>
              <a:gd name="connsiteY8" fmla="*/ 474333 h 580265"/>
              <a:gd name="connsiteX9" fmla="*/ 197352 w 397267"/>
              <a:gd name="connsiteY9" fmla="*/ 580265 h 580265"/>
              <a:gd name="connsiteX10" fmla="*/ 379529 w 397267"/>
              <a:gd name="connsiteY10" fmla="*/ 457465 h 580265"/>
              <a:gd name="connsiteX11" fmla="*/ 373456 w 397267"/>
              <a:gd name="connsiteY11" fmla="*/ 298904 h 58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267" h="580265">
                <a:moveTo>
                  <a:pt x="373456" y="298904"/>
                </a:moveTo>
                <a:cubicBezTo>
                  <a:pt x="385601" y="348159"/>
                  <a:pt x="334997" y="396740"/>
                  <a:pt x="285067" y="376498"/>
                </a:cubicBezTo>
                <a:cubicBezTo>
                  <a:pt x="243234" y="361654"/>
                  <a:pt x="227040" y="313073"/>
                  <a:pt x="256053" y="271240"/>
                </a:cubicBezTo>
                <a:cubicBezTo>
                  <a:pt x="321502" y="184200"/>
                  <a:pt x="273596" y="47231"/>
                  <a:pt x="164965" y="0"/>
                </a:cubicBezTo>
                <a:cubicBezTo>
                  <a:pt x="214220" y="93112"/>
                  <a:pt x="138651" y="178803"/>
                  <a:pt x="95468" y="214563"/>
                </a:cubicBezTo>
                <a:cubicBezTo>
                  <a:pt x="52286" y="250324"/>
                  <a:pt x="23273" y="287434"/>
                  <a:pt x="14501" y="309025"/>
                </a:cubicBezTo>
                <a:cubicBezTo>
                  <a:pt x="-29356" y="415632"/>
                  <a:pt x="36092" y="517516"/>
                  <a:pt x="80624" y="541806"/>
                </a:cubicBezTo>
                <a:cubicBezTo>
                  <a:pt x="60383" y="495924"/>
                  <a:pt x="41490" y="408210"/>
                  <a:pt x="121108" y="325893"/>
                </a:cubicBezTo>
                <a:cubicBezTo>
                  <a:pt x="121108" y="325893"/>
                  <a:pt x="98167" y="413608"/>
                  <a:pt x="148097" y="474333"/>
                </a:cubicBezTo>
                <a:cubicBezTo>
                  <a:pt x="198027" y="535059"/>
                  <a:pt x="197352" y="580265"/>
                  <a:pt x="197352" y="580265"/>
                </a:cubicBezTo>
                <a:cubicBezTo>
                  <a:pt x="274946" y="580265"/>
                  <a:pt x="348491" y="533709"/>
                  <a:pt x="379529" y="457465"/>
                </a:cubicBezTo>
                <a:cubicBezTo>
                  <a:pt x="403144" y="412258"/>
                  <a:pt x="405168" y="340737"/>
                  <a:pt x="373456" y="298904"/>
                </a:cubicBezTo>
              </a:path>
            </a:pathLst>
          </a:custGeom>
          <a:gradFill flip="none" rotWithShape="1">
            <a:gsLst>
              <a:gs pos="23000">
                <a:srgbClr val="FFC000"/>
              </a:gs>
              <a:gs pos="61000">
                <a:schemeClr val="accent3">
                  <a:lumMod val="100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 cap="flat">
            <a:solidFill>
              <a:srgbClr val="C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Grafika 58" descr="Ogień z wypełnieniem pełnym">
            <a:extLst>
              <a:ext uri="{FF2B5EF4-FFF2-40B4-BE49-F238E27FC236}">
                <a16:creationId xmlns:a16="http://schemas.microsoft.com/office/drawing/2014/main" id="{C009E741-AEF9-3D88-59D0-951E5FB7F0EA}"/>
              </a:ext>
            </a:extLst>
          </p:cNvPr>
          <p:cNvSpPr/>
          <p:nvPr/>
        </p:nvSpPr>
        <p:spPr>
          <a:xfrm>
            <a:off x="5445537" y="2303231"/>
            <a:ext cx="569099" cy="755669"/>
          </a:xfrm>
          <a:custGeom>
            <a:avLst/>
            <a:gdLst>
              <a:gd name="connsiteX0" fmla="*/ 373456 w 397267"/>
              <a:gd name="connsiteY0" fmla="*/ 298904 h 580265"/>
              <a:gd name="connsiteX1" fmla="*/ 285067 w 397267"/>
              <a:gd name="connsiteY1" fmla="*/ 376498 h 580265"/>
              <a:gd name="connsiteX2" fmla="*/ 256053 w 397267"/>
              <a:gd name="connsiteY2" fmla="*/ 271240 h 580265"/>
              <a:gd name="connsiteX3" fmla="*/ 164965 w 397267"/>
              <a:gd name="connsiteY3" fmla="*/ 0 h 580265"/>
              <a:gd name="connsiteX4" fmla="*/ 95468 w 397267"/>
              <a:gd name="connsiteY4" fmla="*/ 214563 h 580265"/>
              <a:gd name="connsiteX5" fmla="*/ 14501 w 397267"/>
              <a:gd name="connsiteY5" fmla="*/ 309025 h 580265"/>
              <a:gd name="connsiteX6" fmla="*/ 80624 w 397267"/>
              <a:gd name="connsiteY6" fmla="*/ 541806 h 580265"/>
              <a:gd name="connsiteX7" fmla="*/ 121108 w 397267"/>
              <a:gd name="connsiteY7" fmla="*/ 325893 h 580265"/>
              <a:gd name="connsiteX8" fmla="*/ 148097 w 397267"/>
              <a:gd name="connsiteY8" fmla="*/ 474333 h 580265"/>
              <a:gd name="connsiteX9" fmla="*/ 197352 w 397267"/>
              <a:gd name="connsiteY9" fmla="*/ 580265 h 580265"/>
              <a:gd name="connsiteX10" fmla="*/ 379529 w 397267"/>
              <a:gd name="connsiteY10" fmla="*/ 457465 h 580265"/>
              <a:gd name="connsiteX11" fmla="*/ 373456 w 397267"/>
              <a:gd name="connsiteY11" fmla="*/ 298904 h 58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267" h="580265">
                <a:moveTo>
                  <a:pt x="373456" y="298904"/>
                </a:moveTo>
                <a:cubicBezTo>
                  <a:pt x="385601" y="348159"/>
                  <a:pt x="334997" y="396740"/>
                  <a:pt x="285067" y="376498"/>
                </a:cubicBezTo>
                <a:cubicBezTo>
                  <a:pt x="243234" y="361654"/>
                  <a:pt x="227040" y="313073"/>
                  <a:pt x="256053" y="271240"/>
                </a:cubicBezTo>
                <a:cubicBezTo>
                  <a:pt x="321502" y="184200"/>
                  <a:pt x="273596" y="47231"/>
                  <a:pt x="164965" y="0"/>
                </a:cubicBezTo>
                <a:cubicBezTo>
                  <a:pt x="214220" y="93112"/>
                  <a:pt x="138651" y="178803"/>
                  <a:pt x="95468" y="214563"/>
                </a:cubicBezTo>
                <a:cubicBezTo>
                  <a:pt x="52286" y="250324"/>
                  <a:pt x="23273" y="287434"/>
                  <a:pt x="14501" y="309025"/>
                </a:cubicBezTo>
                <a:cubicBezTo>
                  <a:pt x="-29356" y="415632"/>
                  <a:pt x="36092" y="517516"/>
                  <a:pt x="80624" y="541806"/>
                </a:cubicBezTo>
                <a:cubicBezTo>
                  <a:pt x="60383" y="495924"/>
                  <a:pt x="41490" y="408210"/>
                  <a:pt x="121108" y="325893"/>
                </a:cubicBezTo>
                <a:cubicBezTo>
                  <a:pt x="121108" y="325893"/>
                  <a:pt x="98167" y="413608"/>
                  <a:pt x="148097" y="474333"/>
                </a:cubicBezTo>
                <a:cubicBezTo>
                  <a:pt x="198027" y="535059"/>
                  <a:pt x="197352" y="580265"/>
                  <a:pt x="197352" y="580265"/>
                </a:cubicBezTo>
                <a:cubicBezTo>
                  <a:pt x="274946" y="580265"/>
                  <a:pt x="348491" y="533709"/>
                  <a:pt x="379529" y="457465"/>
                </a:cubicBezTo>
                <a:cubicBezTo>
                  <a:pt x="403144" y="412258"/>
                  <a:pt x="405168" y="340737"/>
                  <a:pt x="373456" y="298904"/>
                </a:cubicBezTo>
              </a:path>
            </a:pathLst>
          </a:custGeom>
          <a:gradFill flip="none" rotWithShape="1">
            <a:gsLst>
              <a:gs pos="23000">
                <a:srgbClr val="FFC000"/>
              </a:gs>
              <a:gs pos="61000">
                <a:schemeClr val="accent3">
                  <a:lumMod val="100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 cap="flat">
            <a:solidFill>
              <a:srgbClr val="C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Grafika 58" descr="Ogień z wypełnieniem pełnym">
            <a:extLst>
              <a:ext uri="{FF2B5EF4-FFF2-40B4-BE49-F238E27FC236}">
                <a16:creationId xmlns:a16="http://schemas.microsoft.com/office/drawing/2014/main" id="{AE387B3C-3393-2687-8817-AA946C8203E6}"/>
              </a:ext>
            </a:extLst>
          </p:cNvPr>
          <p:cNvSpPr/>
          <p:nvPr/>
        </p:nvSpPr>
        <p:spPr>
          <a:xfrm>
            <a:off x="7986826" y="2493729"/>
            <a:ext cx="569099" cy="755669"/>
          </a:xfrm>
          <a:custGeom>
            <a:avLst/>
            <a:gdLst>
              <a:gd name="connsiteX0" fmla="*/ 373456 w 397267"/>
              <a:gd name="connsiteY0" fmla="*/ 298904 h 580265"/>
              <a:gd name="connsiteX1" fmla="*/ 285067 w 397267"/>
              <a:gd name="connsiteY1" fmla="*/ 376498 h 580265"/>
              <a:gd name="connsiteX2" fmla="*/ 256053 w 397267"/>
              <a:gd name="connsiteY2" fmla="*/ 271240 h 580265"/>
              <a:gd name="connsiteX3" fmla="*/ 164965 w 397267"/>
              <a:gd name="connsiteY3" fmla="*/ 0 h 580265"/>
              <a:gd name="connsiteX4" fmla="*/ 95468 w 397267"/>
              <a:gd name="connsiteY4" fmla="*/ 214563 h 580265"/>
              <a:gd name="connsiteX5" fmla="*/ 14501 w 397267"/>
              <a:gd name="connsiteY5" fmla="*/ 309025 h 580265"/>
              <a:gd name="connsiteX6" fmla="*/ 80624 w 397267"/>
              <a:gd name="connsiteY6" fmla="*/ 541806 h 580265"/>
              <a:gd name="connsiteX7" fmla="*/ 121108 w 397267"/>
              <a:gd name="connsiteY7" fmla="*/ 325893 h 580265"/>
              <a:gd name="connsiteX8" fmla="*/ 148097 w 397267"/>
              <a:gd name="connsiteY8" fmla="*/ 474333 h 580265"/>
              <a:gd name="connsiteX9" fmla="*/ 197352 w 397267"/>
              <a:gd name="connsiteY9" fmla="*/ 580265 h 580265"/>
              <a:gd name="connsiteX10" fmla="*/ 379529 w 397267"/>
              <a:gd name="connsiteY10" fmla="*/ 457465 h 580265"/>
              <a:gd name="connsiteX11" fmla="*/ 373456 w 397267"/>
              <a:gd name="connsiteY11" fmla="*/ 298904 h 58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267" h="580265">
                <a:moveTo>
                  <a:pt x="373456" y="298904"/>
                </a:moveTo>
                <a:cubicBezTo>
                  <a:pt x="385601" y="348159"/>
                  <a:pt x="334997" y="396740"/>
                  <a:pt x="285067" y="376498"/>
                </a:cubicBezTo>
                <a:cubicBezTo>
                  <a:pt x="243234" y="361654"/>
                  <a:pt x="227040" y="313073"/>
                  <a:pt x="256053" y="271240"/>
                </a:cubicBezTo>
                <a:cubicBezTo>
                  <a:pt x="321502" y="184200"/>
                  <a:pt x="273596" y="47231"/>
                  <a:pt x="164965" y="0"/>
                </a:cubicBezTo>
                <a:cubicBezTo>
                  <a:pt x="214220" y="93112"/>
                  <a:pt x="138651" y="178803"/>
                  <a:pt x="95468" y="214563"/>
                </a:cubicBezTo>
                <a:cubicBezTo>
                  <a:pt x="52286" y="250324"/>
                  <a:pt x="23273" y="287434"/>
                  <a:pt x="14501" y="309025"/>
                </a:cubicBezTo>
                <a:cubicBezTo>
                  <a:pt x="-29356" y="415632"/>
                  <a:pt x="36092" y="517516"/>
                  <a:pt x="80624" y="541806"/>
                </a:cubicBezTo>
                <a:cubicBezTo>
                  <a:pt x="60383" y="495924"/>
                  <a:pt x="41490" y="408210"/>
                  <a:pt x="121108" y="325893"/>
                </a:cubicBezTo>
                <a:cubicBezTo>
                  <a:pt x="121108" y="325893"/>
                  <a:pt x="98167" y="413608"/>
                  <a:pt x="148097" y="474333"/>
                </a:cubicBezTo>
                <a:cubicBezTo>
                  <a:pt x="198027" y="535059"/>
                  <a:pt x="197352" y="580265"/>
                  <a:pt x="197352" y="580265"/>
                </a:cubicBezTo>
                <a:cubicBezTo>
                  <a:pt x="274946" y="580265"/>
                  <a:pt x="348491" y="533709"/>
                  <a:pt x="379529" y="457465"/>
                </a:cubicBezTo>
                <a:cubicBezTo>
                  <a:pt x="403144" y="412258"/>
                  <a:pt x="405168" y="340737"/>
                  <a:pt x="373456" y="298904"/>
                </a:cubicBezTo>
              </a:path>
            </a:pathLst>
          </a:custGeom>
          <a:gradFill flip="none" rotWithShape="1">
            <a:gsLst>
              <a:gs pos="23000">
                <a:srgbClr val="FFC000"/>
              </a:gs>
              <a:gs pos="61000">
                <a:schemeClr val="accent3">
                  <a:lumMod val="100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 cap="flat">
            <a:solidFill>
              <a:srgbClr val="C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Owal 64">
            <a:extLst>
              <a:ext uri="{FF2B5EF4-FFF2-40B4-BE49-F238E27FC236}">
                <a16:creationId xmlns:a16="http://schemas.microsoft.com/office/drawing/2014/main" id="{E7178D6F-DA78-F1B0-2130-A823A03797AD}"/>
              </a:ext>
            </a:extLst>
          </p:cNvPr>
          <p:cNvSpPr/>
          <p:nvPr/>
        </p:nvSpPr>
        <p:spPr>
          <a:xfrm>
            <a:off x="4411142" y="2928186"/>
            <a:ext cx="1166457" cy="533202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oghur</a:t>
            </a:r>
            <a:r>
              <a:rPr lang="cs-CZ" dirty="0"/>
              <a:t>.</a:t>
            </a:r>
            <a:endParaRPr lang="en-US" dirty="0"/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6DF93764-314F-DE2B-B1BA-6E3C7089DCA2}"/>
              </a:ext>
            </a:extLst>
          </p:cNvPr>
          <p:cNvSpPr txBox="1"/>
          <p:nvPr/>
        </p:nvSpPr>
        <p:spPr>
          <a:xfrm rot="20354073">
            <a:off x="5714139" y="2621124"/>
            <a:ext cx="26532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0" dirty="0" err="1">
                <a:solidFill>
                  <a:schemeClr val="bg1"/>
                </a:solidFill>
              </a:rPr>
              <a:t>Turkité</a:t>
            </a:r>
            <a:r>
              <a:rPr lang="cs-CZ" sz="6000" dirty="0">
                <a:solidFill>
                  <a:schemeClr val="bg1"/>
                </a:solidFill>
              </a:rPr>
              <a:t>?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0" name="Dowolny kształt: kształt 69">
            <a:extLst>
              <a:ext uri="{FF2B5EF4-FFF2-40B4-BE49-F238E27FC236}">
                <a16:creationId xmlns:a16="http://schemas.microsoft.com/office/drawing/2014/main" id="{774F28BA-9144-2A4C-323B-6B379BDDCDB6}"/>
              </a:ext>
            </a:extLst>
          </p:cNvPr>
          <p:cNvSpPr/>
          <p:nvPr/>
        </p:nvSpPr>
        <p:spPr>
          <a:xfrm>
            <a:off x="3744109" y="2197800"/>
            <a:ext cx="5635763" cy="1512128"/>
          </a:xfrm>
          <a:custGeom>
            <a:avLst/>
            <a:gdLst>
              <a:gd name="connsiteX0" fmla="*/ 1818190 w 4939807"/>
              <a:gd name="connsiteY0" fmla="*/ 1472624 h 1512128"/>
              <a:gd name="connsiteX1" fmla="*/ 2958732 w 4939807"/>
              <a:gd name="connsiteY1" fmla="*/ 1187488 h 1512128"/>
              <a:gd name="connsiteX2" fmla="*/ 3951790 w 4939807"/>
              <a:gd name="connsiteY2" fmla="*/ 1128495 h 1512128"/>
              <a:gd name="connsiteX3" fmla="*/ 4531893 w 4939807"/>
              <a:gd name="connsiteY3" fmla="*/ 1089166 h 1512128"/>
              <a:gd name="connsiteX4" fmla="*/ 4935016 w 4939807"/>
              <a:gd name="connsiteY4" fmla="*/ 754869 h 1512128"/>
              <a:gd name="connsiteX5" fmla="*/ 4640048 w 4939807"/>
              <a:gd name="connsiteY5" fmla="*/ 469733 h 1512128"/>
              <a:gd name="connsiteX6" fmla="*/ 3175041 w 4939807"/>
              <a:gd name="connsiteY6" fmla="*/ 430404 h 1512128"/>
              <a:gd name="connsiteX7" fmla="*/ 1906680 w 4939807"/>
              <a:gd name="connsiteY7" fmla="*/ 371411 h 1512128"/>
              <a:gd name="connsiteX8" fmla="*/ 707145 w 4939807"/>
              <a:gd name="connsiteY8" fmla="*/ 7617 h 1512128"/>
              <a:gd name="connsiteX9" fmla="*/ 38551 w 4939807"/>
              <a:gd name="connsiteY9" fmla="*/ 754869 h 1512128"/>
              <a:gd name="connsiteX10" fmla="*/ 205699 w 4939807"/>
              <a:gd name="connsiteY10" fmla="*/ 1266146 h 1512128"/>
              <a:gd name="connsiteX11" fmla="*/ 1238087 w 4939807"/>
              <a:gd name="connsiteY11" fmla="*/ 1216985 h 1512128"/>
              <a:gd name="connsiteX12" fmla="*/ 1601880 w 4939807"/>
              <a:gd name="connsiteY12" fmla="*/ 1482456 h 1512128"/>
              <a:gd name="connsiteX13" fmla="*/ 1818190 w 4939807"/>
              <a:gd name="connsiteY13" fmla="*/ 1472624 h 151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39807" h="1512128">
                <a:moveTo>
                  <a:pt x="1818190" y="1472624"/>
                </a:moveTo>
                <a:cubicBezTo>
                  <a:pt x="2044332" y="1423463"/>
                  <a:pt x="2603132" y="1244843"/>
                  <a:pt x="2958732" y="1187488"/>
                </a:cubicBezTo>
                <a:cubicBezTo>
                  <a:pt x="3314332" y="1130133"/>
                  <a:pt x="3951790" y="1128495"/>
                  <a:pt x="3951790" y="1128495"/>
                </a:cubicBezTo>
                <a:cubicBezTo>
                  <a:pt x="4213984" y="1112108"/>
                  <a:pt x="4368022" y="1151437"/>
                  <a:pt x="4531893" y="1089166"/>
                </a:cubicBezTo>
                <a:cubicBezTo>
                  <a:pt x="4695764" y="1026895"/>
                  <a:pt x="4916990" y="858108"/>
                  <a:pt x="4935016" y="754869"/>
                </a:cubicBezTo>
                <a:cubicBezTo>
                  <a:pt x="4953042" y="651630"/>
                  <a:pt x="4933377" y="523810"/>
                  <a:pt x="4640048" y="469733"/>
                </a:cubicBezTo>
                <a:cubicBezTo>
                  <a:pt x="4346719" y="415656"/>
                  <a:pt x="3630602" y="446791"/>
                  <a:pt x="3175041" y="430404"/>
                </a:cubicBezTo>
                <a:cubicBezTo>
                  <a:pt x="2719480" y="414017"/>
                  <a:pt x="2317996" y="441875"/>
                  <a:pt x="1906680" y="371411"/>
                </a:cubicBezTo>
                <a:cubicBezTo>
                  <a:pt x="1495364" y="300947"/>
                  <a:pt x="1018500" y="-56293"/>
                  <a:pt x="707145" y="7617"/>
                </a:cubicBezTo>
                <a:cubicBezTo>
                  <a:pt x="395790" y="71527"/>
                  <a:pt x="122125" y="545114"/>
                  <a:pt x="38551" y="754869"/>
                </a:cubicBezTo>
                <a:cubicBezTo>
                  <a:pt x="-45023" y="964624"/>
                  <a:pt x="5776" y="1189127"/>
                  <a:pt x="205699" y="1266146"/>
                </a:cubicBezTo>
                <a:cubicBezTo>
                  <a:pt x="405622" y="1343165"/>
                  <a:pt x="1005390" y="1180933"/>
                  <a:pt x="1238087" y="1216985"/>
                </a:cubicBezTo>
                <a:cubicBezTo>
                  <a:pt x="1470784" y="1253037"/>
                  <a:pt x="1497003" y="1439850"/>
                  <a:pt x="1601880" y="1482456"/>
                </a:cubicBezTo>
                <a:cubicBezTo>
                  <a:pt x="1706757" y="1525062"/>
                  <a:pt x="1592048" y="1521785"/>
                  <a:pt x="1818190" y="1472624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První turkický </a:t>
            </a:r>
            <a:r>
              <a:rPr lang="cs-CZ" sz="2800" b="1" dirty="0" err="1"/>
              <a:t>kaganát</a:t>
            </a:r>
            <a:endParaRPr lang="en-US" sz="2800" b="1" dirty="0"/>
          </a:p>
        </p:txBody>
      </p:sp>
      <p:sp>
        <p:nvSpPr>
          <p:cNvPr id="71" name="Grafika 58" descr="Ogień z wypełnieniem pełnym">
            <a:extLst>
              <a:ext uri="{FF2B5EF4-FFF2-40B4-BE49-F238E27FC236}">
                <a16:creationId xmlns:a16="http://schemas.microsoft.com/office/drawing/2014/main" id="{A180B3A2-0A2B-B201-59E6-C9C25F37C561}"/>
              </a:ext>
            </a:extLst>
          </p:cNvPr>
          <p:cNvSpPr/>
          <p:nvPr/>
        </p:nvSpPr>
        <p:spPr>
          <a:xfrm>
            <a:off x="4329750" y="2264790"/>
            <a:ext cx="569099" cy="755669"/>
          </a:xfrm>
          <a:custGeom>
            <a:avLst/>
            <a:gdLst>
              <a:gd name="connsiteX0" fmla="*/ 373456 w 397267"/>
              <a:gd name="connsiteY0" fmla="*/ 298904 h 580265"/>
              <a:gd name="connsiteX1" fmla="*/ 285067 w 397267"/>
              <a:gd name="connsiteY1" fmla="*/ 376498 h 580265"/>
              <a:gd name="connsiteX2" fmla="*/ 256053 w 397267"/>
              <a:gd name="connsiteY2" fmla="*/ 271240 h 580265"/>
              <a:gd name="connsiteX3" fmla="*/ 164965 w 397267"/>
              <a:gd name="connsiteY3" fmla="*/ 0 h 580265"/>
              <a:gd name="connsiteX4" fmla="*/ 95468 w 397267"/>
              <a:gd name="connsiteY4" fmla="*/ 214563 h 580265"/>
              <a:gd name="connsiteX5" fmla="*/ 14501 w 397267"/>
              <a:gd name="connsiteY5" fmla="*/ 309025 h 580265"/>
              <a:gd name="connsiteX6" fmla="*/ 80624 w 397267"/>
              <a:gd name="connsiteY6" fmla="*/ 541806 h 580265"/>
              <a:gd name="connsiteX7" fmla="*/ 121108 w 397267"/>
              <a:gd name="connsiteY7" fmla="*/ 325893 h 580265"/>
              <a:gd name="connsiteX8" fmla="*/ 148097 w 397267"/>
              <a:gd name="connsiteY8" fmla="*/ 474333 h 580265"/>
              <a:gd name="connsiteX9" fmla="*/ 197352 w 397267"/>
              <a:gd name="connsiteY9" fmla="*/ 580265 h 580265"/>
              <a:gd name="connsiteX10" fmla="*/ 379529 w 397267"/>
              <a:gd name="connsiteY10" fmla="*/ 457465 h 580265"/>
              <a:gd name="connsiteX11" fmla="*/ 373456 w 397267"/>
              <a:gd name="connsiteY11" fmla="*/ 298904 h 58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267" h="580265">
                <a:moveTo>
                  <a:pt x="373456" y="298904"/>
                </a:moveTo>
                <a:cubicBezTo>
                  <a:pt x="385601" y="348159"/>
                  <a:pt x="334997" y="396740"/>
                  <a:pt x="285067" y="376498"/>
                </a:cubicBezTo>
                <a:cubicBezTo>
                  <a:pt x="243234" y="361654"/>
                  <a:pt x="227040" y="313073"/>
                  <a:pt x="256053" y="271240"/>
                </a:cubicBezTo>
                <a:cubicBezTo>
                  <a:pt x="321502" y="184200"/>
                  <a:pt x="273596" y="47231"/>
                  <a:pt x="164965" y="0"/>
                </a:cubicBezTo>
                <a:cubicBezTo>
                  <a:pt x="214220" y="93112"/>
                  <a:pt x="138651" y="178803"/>
                  <a:pt x="95468" y="214563"/>
                </a:cubicBezTo>
                <a:cubicBezTo>
                  <a:pt x="52286" y="250324"/>
                  <a:pt x="23273" y="287434"/>
                  <a:pt x="14501" y="309025"/>
                </a:cubicBezTo>
                <a:cubicBezTo>
                  <a:pt x="-29356" y="415632"/>
                  <a:pt x="36092" y="517516"/>
                  <a:pt x="80624" y="541806"/>
                </a:cubicBezTo>
                <a:cubicBezTo>
                  <a:pt x="60383" y="495924"/>
                  <a:pt x="41490" y="408210"/>
                  <a:pt x="121108" y="325893"/>
                </a:cubicBezTo>
                <a:cubicBezTo>
                  <a:pt x="121108" y="325893"/>
                  <a:pt x="98167" y="413608"/>
                  <a:pt x="148097" y="474333"/>
                </a:cubicBezTo>
                <a:cubicBezTo>
                  <a:pt x="198027" y="535059"/>
                  <a:pt x="197352" y="580265"/>
                  <a:pt x="197352" y="580265"/>
                </a:cubicBezTo>
                <a:cubicBezTo>
                  <a:pt x="274946" y="580265"/>
                  <a:pt x="348491" y="533709"/>
                  <a:pt x="379529" y="457465"/>
                </a:cubicBezTo>
                <a:cubicBezTo>
                  <a:pt x="403144" y="412258"/>
                  <a:pt x="405168" y="340737"/>
                  <a:pt x="373456" y="298904"/>
                </a:cubicBezTo>
              </a:path>
            </a:pathLst>
          </a:custGeom>
          <a:gradFill flip="none" rotWithShape="1">
            <a:gsLst>
              <a:gs pos="23000">
                <a:srgbClr val="FFC000"/>
              </a:gs>
              <a:gs pos="61000">
                <a:schemeClr val="accent3">
                  <a:lumMod val="100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 cap="flat">
            <a:solidFill>
              <a:srgbClr val="C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Grafika 58" descr="Ogień z wypełnieniem pełnym">
            <a:extLst>
              <a:ext uri="{FF2B5EF4-FFF2-40B4-BE49-F238E27FC236}">
                <a16:creationId xmlns:a16="http://schemas.microsoft.com/office/drawing/2014/main" id="{06D42145-8AAE-1F4B-AF0D-2BDA3EE050C2}"/>
              </a:ext>
            </a:extLst>
          </p:cNvPr>
          <p:cNvSpPr/>
          <p:nvPr/>
        </p:nvSpPr>
        <p:spPr>
          <a:xfrm>
            <a:off x="5850972" y="2550351"/>
            <a:ext cx="569099" cy="755669"/>
          </a:xfrm>
          <a:custGeom>
            <a:avLst/>
            <a:gdLst>
              <a:gd name="connsiteX0" fmla="*/ 373456 w 397267"/>
              <a:gd name="connsiteY0" fmla="*/ 298904 h 580265"/>
              <a:gd name="connsiteX1" fmla="*/ 285067 w 397267"/>
              <a:gd name="connsiteY1" fmla="*/ 376498 h 580265"/>
              <a:gd name="connsiteX2" fmla="*/ 256053 w 397267"/>
              <a:gd name="connsiteY2" fmla="*/ 271240 h 580265"/>
              <a:gd name="connsiteX3" fmla="*/ 164965 w 397267"/>
              <a:gd name="connsiteY3" fmla="*/ 0 h 580265"/>
              <a:gd name="connsiteX4" fmla="*/ 95468 w 397267"/>
              <a:gd name="connsiteY4" fmla="*/ 214563 h 580265"/>
              <a:gd name="connsiteX5" fmla="*/ 14501 w 397267"/>
              <a:gd name="connsiteY5" fmla="*/ 309025 h 580265"/>
              <a:gd name="connsiteX6" fmla="*/ 80624 w 397267"/>
              <a:gd name="connsiteY6" fmla="*/ 541806 h 580265"/>
              <a:gd name="connsiteX7" fmla="*/ 121108 w 397267"/>
              <a:gd name="connsiteY7" fmla="*/ 325893 h 580265"/>
              <a:gd name="connsiteX8" fmla="*/ 148097 w 397267"/>
              <a:gd name="connsiteY8" fmla="*/ 474333 h 580265"/>
              <a:gd name="connsiteX9" fmla="*/ 197352 w 397267"/>
              <a:gd name="connsiteY9" fmla="*/ 580265 h 580265"/>
              <a:gd name="connsiteX10" fmla="*/ 379529 w 397267"/>
              <a:gd name="connsiteY10" fmla="*/ 457465 h 580265"/>
              <a:gd name="connsiteX11" fmla="*/ 373456 w 397267"/>
              <a:gd name="connsiteY11" fmla="*/ 298904 h 58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267" h="580265">
                <a:moveTo>
                  <a:pt x="373456" y="298904"/>
                </a:moveTo>
                <a:cubicBezTo>
                  <a:pt x="385601" y="348159"/>
                  <a:pt x="334997" y="396740"/>
                  <a:pt x="285067" y="376498"/>
                </a:cubicBezTo>
                <a:cubicBezTo>
                  <a:pt x="243234" y="361654"/>
                  <a:pt x="227040" y="313073"/>
                  <a:pt x="256053" y="271240"/>
                </a:cubicBezTo>
                <a:cubicBezTo>
                  <a:pt x="321502" y="184200"/>
                  <a:pt x="273596" y="47231"/>
                  <a:pt x="164965" y="0"/>
                </a:cubicBezTo>
                <a:cubicBezTo>
                  <a:pt x="214220" y="93112"/>
                  <a:pt x="138651" y="178803"/>
                  <a:pt x="95468" y="214563"/>
                </a:cubicBezTo>
                <a:cubicBezTo>
                  <a:pt x="52286" y="250324"/>
                  <a:pt x="23273" y="287434"/>
                  <a:pt x="14501" y="309025"/>
                </a:cubicBezTo>
                <a:cubicBezTo>
                  <a:pt x="-29356" y="415632"/>
                  <a:pt x="36092" y="517516"/>
                  <a:pt x="80624" y="541806"/>
                </a:cubicBezTo>
                <a:cubicBezTo>
                  <a:pt x="60383" y="495924"/>
                  <a:pt x="41490" y="408210"/>
                  <a:pt x="121108" y="325893"/>
                </a:cubicBezTo>
                <a:cubicBezTo>
                  <a:pt x="121108" y="325893"/>
                  <a:pt x="98167" y="413608"/>
                  <a:pt x="148097" y="474333"/>
                </a:cubicBezTo>
                <a:cubicBezTo>
                  <a:pt x="198027" y="535059"/>
                  <a:pt x="197352" y="580265"/>
                  <a:pt x="197352" y="580265"/>
                </a:cubicBezTo>
                <a:cubicBezTo>
                  <a:pt x="274946" y="580265"/>
                  <a:pt x="348491" y="533709"/>
                  <a:pt x="379529" y="457465"/>
                </a:cubicBezTo>
                <a:cubicBezTo>
                  <a:pt x="403144" y="412258"/>
                  <a:pt x="405168" y="340737"/>
                  <a:pt x="373456" y="298904"/>
                </a:cubicBezTo>
              </a:path>
            </a:pathLst>
          </a:custGeom>
          <a:gradFill flip="none" rotWithShape="1">
            <a:gsLst>
              <a:gs pos="23000">
                <a:srgbClr val="FFC000"/>
              </a:gs>
              <a:gs pos="61000">
                <a:schemeClr val="accent3">
                  <a:lumMod val="100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 cap="flat">
            <a:solidFill>
              <a:srgbClr val="C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Grafika 58" descr="Ogień z wypełnieniem pełnym">
            <a:extLst>
              <a:ext uri="{FF2B5EF4-FFF2-40B4-BE49-F238E27FC236}">
                <a16:creationId xmlns:a16="http://schemas.microsoft.com/office/drawing/2014/main" id="{94F407B2-4B61-F7F1-2B33-11C9F91E17AB}"/>
              </a:ext>
            </a:extLst>
          </p:cNvPr>
          <p:cNvSpPr/>
          <p:nvPr/>
        </p:nvSpPr>
        <p:spPr>
          <a:xfrm>
            <a:off x="7680940" y="2409448"/>
            <a:ext cx="569099" cy="755669"/>
          </a:xfrm>
          <a:custGeom>
            <a:avLst/>
            <a:gdLst>
              <a:gd name="connsiteX0" fmla="*/ 373456 w 397267"/>
              <a:gd name="connsiteY0" fmla="*/ 298904 h 580265"/>
              <a:gd name="connsiteX1" fmla="*/ 285067 w 397267"/>
              <a:gd name="connsiteY1" fmla="*/ 376498 h 580265"/>
              <a:gd name="connsiteX2" fmla="*/ 256053 w 397267"/>
              <a:gd name="connsiteY2" fmla="*/ 271240 h 580265"/>
              <a:gd name="connsiteX3" fmla="*/ 164965 w 397267"/>
              <a:gd name="connsiteY3" fmla="*/ 0 h 580265"/>
              <a:gd name="connsiteX4" fmla="*/ 95468 w 397267"/>
              <a:gd name="connsiteY4" fmla="*/ 214563 h 580265"/>
              <a:gd name="connsiteX5" fmla="*/ 14501 w 397267"/>
              <a:gd name="connsiteY5" fmla="*/ 309025 h 580265"/>
              <a:gd name="connsiteX6" fmla="*/ 80624 w 397267"/>
              <a:gd name="connsiteY6" fmla="*/ 541806 h 580265"/>
              <a:gd name="connsiteX7" fmla="*/ 121108 w 397267"/>
              <a:gd name="connsiteY7" fmla="*/ 325893 h 580265"/>
              <a:gd name="connsiteX8" fmla="*/ 148097 w 397267"/>
              <a:gd name="connsiteY8" fmla="*/ 474333 h 580265"/>
              <a:gd name="connsiteX9" fmla="*/ 197352 w 397267"/>
              <a:gd name="connsiteY9" fmla="*/ 580265 h 580265"/>
              <a:gd name="connsiteX10" fmla="*/ 379529 w 397267"/>
              <a:gd name="connsiteY10" fmla="*/ 457465 h 580265"/>
              <a:gd name="connsiteX11" fmla="*/ 373456 w 397267"/>
              <a:gd name="connsiteY11" fmla="*/ 298904 h 58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267" h="580265">
                <a:moveTo>
                  <a:pt x="373456" y="298904"/>
                </a:moveTo>
                <a:cubicBezTo>
                  <a:pt x="385601" y="348159"/>
                  <a:pt x="334997" y="396740"/>
                  <a:pt x="285067" y="376498"/>
                </a:cubicBezTo>
                <a:cubicBezTo>
                  <a:pt x="243234" y="361654"/>
                  <a:pt x="227040" y="313073"/>
                  <a:pt x="256053" y="271240"/>
                </a:cubicBezTo>
                <a:cubicBezTo>
                  <a:pt x="321502" y="184200"/>
                  <a:pt x="273596" y="47231"/>
                  <a:pt x="164965" y="0"/>
                </a:cubicBezTo>
                <a:cubicBezTo>
                  <a:pt x="214220" y="93112"/>
                  <a:pt x="138651" y="178803"/>
                  <a:pt x="95468" y="214563"/>
                </a:cubicBezTo>
                <a:cubicBezTo>
                  <a:pt x="52286" y="250324"/>
                  <a:pt x="23273" y="287434"/>
                  <a:pt x="14501" y="309025"/>
                </a:cubicBezTo>
                <a:cubicBezTo>
                  <a:pt x="-29356" y="415632"/>
                  <a:pt x="36092" y="517516"/>
                  <a:pt x="80624" y="541806"/>
                </a:cubicBezTo>
                <a:cubicBezTo>
                  <a:pt x="60383" y="495924"/>
                  <a:pt x="41490" y="408210"/>
                  <a:pt x="121108" y="325893"/>
                </a:cubicBezTo>
                <a:cubicBezTo>
                  <a:pt x="121108" y="325893"/>
                  <a:pt x="98167" y="413608"/>
                  <a:pt x="148097" y="474333"/>
                </a:cubicBezTo>
                <a:cubicBezTo>
                  <a:pt x="198027" y="535059"/>
                  <a:pt x="197352" y="580265"/>
                  <a:pt x="197352" y="580265"/>
                </a:cubicBezTo>
                <a:cubicBezTo>
                  <a:pt x="274946" y="580265"/>
                  <a:pt x="348491" y="533709"/>
                  <a:pt x="379529" y="457465"/>
                </a:cubicBezTo>
                <a:cubicBezTo>
                  <a:pt x="403144" y="412258"/>
                  <a:pt x="405168" y="340737"/>
                  <a:pt x="373456" y="298904"/>
                </a:cubicBezTo>
              </a:path>
            </a:pathLst>
          </a:custGeom>
          <a:gradFill flip="none" rotWithShape="1">
            <a:gsLst>
              <a:gs pos="23000">
                <a:srgbClr val="FFC000"/>
              </a:gs>
              <a:gs pos="61000">
                <a:schemeClr val="accent3">
                  <a:lumMod val="100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175" cap="flat">
            <a:solidFill>
              <a:srgbClr val="C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75" name="Łącznik prosty 74">
            <a:extLst>
              <a:ext uri="{FF2B5EF4-FFF2-40B4-BE49-F238E27FC236}">
                <a16:creationId xmlns:a16="http://schemas.microsoft.com/office/drawing/2014/main" id="{C57DAC64-BA92-9994-10C9-4D120785709F}"/>
              </a:ext>
            </a:extLst>
          </p:cNvPr>
          <p:cNvCxnSpPr/>
          <p:nvPr/>
        </p:nvCxnSpPr>
        <p:spPr>
          <a:xfrm flipV="1">
            <a:off x="6698913" y="1995948"/>
            <a:ext cx="0" cy="20057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" name="Dowolny kształt: kształt 75">
            <a:extLst>
              <a:ext uri="{FF2B5EF4-FFF2-40B4-BE49-F238E27FC236}">
                <a16:creationId xmlns:a16="http://schemas.microsoft.com/office/drawing/2014/main" id="{8AD0B19D-92C8-FC1E-730B-139AA8390093}"/>
              </a:ext>
            </a:extLst>
          </p:cNvPr>
          <p:cNvSpPr/>
          <p:nvPr/>
        </p:nvSpPr>
        <p:spPr>
          <a:xfrm>
            <a:off x="3704811" y="2155615"/>
            <a:ext cx="3010060" cy="1541976"/>
          </a:xfrm>
          <a:custGeom>
            <a:avLst/>
            <a:gdLst>
              <a:gd name="connsiteX0" fmla="*/ 926184 w 3100963"/>
              <a:gd name="connsiteY0" fmla="*/ 36979 h 1541976"/>
              <a:gd name="connsiteX1" fmla="*/ 700042 w 3100963"/>
              <a:gd name="connsiteY1" fmla="*/ 95972 h 1541976"/>
              <a:gd name="connsiteX2" fmla="*/ 80609 w 3100963"/>
              <a:gd name="connsiteY2" fmla="*/ 764566 h 1541976"/>
              <a:gd name="connsiteX3" fmla="*/ 60945 w 3100963"/>
              <a:gd name="connsiteY3" fmla="*/ 1098862 h 1541976"/>
              <a:gd name="connsiteX4" fmla="*/ 572222 w 3100963"/>
              <a:gd name="connsiteY4" fmla="*/ 1334837 h 1541976"/>
              <a:gd name="connsiteX5" fmla="*/ 1417796 w 3100963"/>
              <a:gd name="connsiteY5" fmla="*/ 1256179 h 1541976"/>
              <a:gd name="connsiteX6" fmla="*/ 1899577 w 3100963"/>
              <a:gd name="connsiteY6" fmla="*/ 1541314 h 1541976"/>
              <a:gd name="connsiteX7" fmla="*/ 2971293 w 3100963"/>
              <a:gd name="connsiteY7" fmla="*/ 1305340 h 1541976"/>
              <a:gd name="connsiteX8" fmla="*/ 2990958 w 3100963"/>
              <a:gd name="connsiteY8" fmla="*/ 479430 h 1541976"/>
              <a:gd name="connsiteX9" fmla="*/ 2145384 w 3100963"/>
              <a:gd name="connsiteY9" fmla="*/ 410604 h 1541976"/>
              <a:gd name="connsiteX10" fmla="*/ 926184 w 3100963"/>
              <a:gd name="connsiteY10" fmla="*/ 36979 h 1541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00963" h="1541976">
                <a:moveTo>
                  <a:pt x="926184" y="36979"/>
                </a:moveTo>
                <a:cubicBezTo>
                  <a:pt x="685294" y="-15460"/>
                  <a:pt x="840971" y="-25292"/>
                  <a:pt x="700042" y="95972"/>
                </a:cubicBezTo>
                <a:cubicBezTo>
                  <a:pt x="559113" y="217236"/>
                  <a:pt x="187125" y="597418"/>
                  <a:pt x="80609" y="764566"/>
                </a:cubicBezTo>
                <a:cubicBezTo>
                  <a:pt x="-25907" y="931714"/>
                  <a:pt x="-20991" y="1003817"/>
                  <a:pt x="60945" y="1098862"/>
                </a:cubicBezTo>
                <a:cubicBezTo>
                  <a:pt x="142880" y="1193907"/>
                  <a:pt x="346080" y="1308618"/>
                  <a:pt x="572222" y="1334837"/>
                </a:cubicBezTo>
                <a:cubicBezTo>
                  <a:pt x="798364" y="1361056"/>
                  <a:pt x="1196570" y="1221766"/>
                  <a:pt x="1417796" y="1256179"/>
                </a:cubicBezTo>
                <a:cubicBezTo>
                  <a:pt x="1639022" y="1290592"/>
                  <a:pt x="1640661" y="1533121"/>
                  <a:pt x="1899577" y="1541314"/>
                </a:cubicBezTo>
                <a:cubicBezTo>
                  <a:pt x="2158493" y="1549507"/>
                  <a:pt x="2789396" y="1482321"/>
                  <a:pt x="2971293" y="1305340"/>
                </a:cubicBezTo>
                <a:cubicBezTo>
                  <a:pt x="3153190" y="1128359"/>
                  <a:pt x="3128610" y="628553"/>
                  <a:pt x="2990958" y="479430"/>
                </a:cubicBezTo>
                <a:cubicBezTo>
                  <a:pt x="2853307" y="330307"/>
                  <a:pt x="2494429" y="489262"/>
                  <a:pt x="2145384" y="410604"/>
                </a:cubicBezTo>
                <a:cubicBezTo>
                  <a:pt x="1796339" y="331946"/>
                  <a:pt x="1167074" y="89418"/>
                  <a:pt x="926184" y="36979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Západní turkický</a:t>
            </a:r>
          </a:p>
          <a:p>
            <a:pPr algn="ctr"/>
            <a:r>
              <a:rPr lang="cs-CZ" b="1" dirty="0" err="1"/>
              <a:t>kaganát</a:t>
            </a:r>
            <a:endParaRPr lang="en-US" b="1" dirty="0"/>
          </a:p>
        </p:txBody>
      </p:sp>
      <p:sp>
        <p:nvSpPr>
          <p:cNvPr id="77" name="Dowolny kształt: kształt 76">
            <a:extLst>
              <a:ext uri="{FF2B5EF4-FFF2-40B4-BE49-F238E27FC236}">
                <a16:creationId xmlns:a16="http://schemas.microsoft.com/office/drawing/2014/main" id="{DF63B418-C053-DC0D-F42F-DA8C15058604}"/>
              </a:ext>
            </a:extLst>
          </p:cNvPr>
          <p:cNvSpPr/>
          <p:nvPr/>
        </p:nvSpPr>
        <p:spPr>
          <a:xfrm>
            <a:off x="6715323" y="2518669"/>
            <a:ext cx="2668183" cy="899899"/>
          </a:xfrm>
          <a:custGeom>
            <a:avLst/>
            <a:gdLst>
              <a:gd name="connsiteX0" fmla="*/ 247694 w 2668183"/>
              <a:gd name="connsiteY0" fmla="*/ 66484 h 899899"/>
              <a:gd name="connsiteX1" fmla="*/ 80545 w 2668183"/>
              <a:gd name="connsiteY1" fmla="*/ 862897 h 899899"/>
              <a:gd name="connsiteX2" fmla="*/ 817965 w 2668183"/>
              <a:gd name="connsiteY2" fmla="*/ 754742 h 899899"/>
              <a:gd name="connsiteX3" fmla="*/ 2430455 w 2668183"/>
              <a:gd name="connsiteY3" fmla="*/ 636755 h 899899"/>
              <a:gd name="connsiteX4" fmla="*/ 2627100 w 2668183"/>
              <a:gd name="connsiteY4" fmla="*/ 184472 h 899899"/>
              <a:gd name="connsiteX5" fmla="*/ 2105990 w 2668183"/>
              <a:gd name="connsiteY5" fmla="*/ 56652 h 899899"/>
              <a:gd name="connsiteX6" fmla="*/ 247694 w 2668183"/>
              <a:gd name="connsiteY6" fmla="*/ 66484 h 89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8183" h="899899">
                <a:moveTo>
                  <a:pt x="247694" y="66484"/>
                </a:moveTo>
                <a:cubicBezTo>
                  <a:pt x="-89880" y="200858"/>
                  <a:pt x="-14500" y="748187"/>
                  <a:pt x="80545" y="862897"/>
                </a:cubicBezTo>
                <a:cubicBezTo>
                  <a:pt x="175590" y="977607"/>
                  <a:pt x="426313" y="792432"/>
                  <a:pt x="817965" y="754742"/>
                </a:cubicBezTo>
                <a:cubicBezTo>
                  <a:pt x="1209617" y="717052"/>
                  <a:pt x="2128933" y="731800"/>
                  <a:pt x="2430455" y="636755"/>
                </a:cubicBezTo>
                <a:cubicBezTo>
                  <a:pt x="2731977" y="541710"/>
                  <a:pt x="2681177" y="281156"/>
                  <a:pt x="2627100" y="184472"/>
                </a:cubicBezTo>
                <a:cubicBezTo>
                  <a:pt x="2573023" y="87788"/>
                  <a:pt x="2507474" y="73039"/>
                  <a:pt x="2105990" y="56652"/>
                </a:cubicBezTo>
                <a:cubicBezTo>
                  <a:pt x="1704506" y="40265"/>
                  <a:pt x="585268" y="-67890"/>
                  <a:pt x="247694" y="66484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Východní turkický</a:t>
            </a:r>
          </a:p>
          <a:p>
            <a:pPr algn="ctr"/>
            <a:r>
              <a:rPr lang="cs-CZ" b="1" dirty="0" err="1"/>
              <a:t>kaganát</a:t>
            </a:r>
            <a:endParaRPr lang="cs-CZ" b="1" dirty="0"/>
          </a:p>
          <a:p>
            <a:pPr algn="ctr"/>
            <a:endParaRPr lang="en-US" sz="1000" dirty="0"/>
          </a:p>
        </p:txBody>
      </p:sp>
      <p:sp>
        <p:nvSpPr>
          <p:cNvPr id="79" name="Dowolny kształt: kształt 78">
            <a:extLst>
              <a:ext uri="{FF2B5EF4-FFF2-40B4-BE49-F238E27FC236}">
                <a16:creationId xmlns:a16="http://schemas.microsoft.com/office/drawing/2014/main" id="{9FF1C5EC-BC6E-8D9D-E57B-B4EBEC668C0B}"/>
              </a:ext>
            </a:extLst>
          </p:cNvPr>
          <p:cNvSpPr/>
          <p:nvPr/>
        </p:nvSpPr>
        <p:spPr>
          <a:xfrm>
            <a:off x="6707121" y="2516103"/>
            <a:ext cx="2668183" cy="899899"/>
          </a:xfrm>
          <a:custGeom>
            <a:avLst/>
            <a:gdLst>
              <a:gd name="connsiteX0" fmla="*/ 247694 w 2668183"/>
              <a:gd name="connsiteY0" fmla="*/ 66484 h 899899"/>
              <a:gd name="connsiteX1" fmla="*/ 80545 w 2668183"/>
              <a:gd name="connsiteY1" fmla="*/ 862897 h 899899"/>
              <a:gd name="connsiteX2" fmla="*/ 817965 w 2668183"/>
              <a:gd name="connsiteY2" fmla="*/ 754742 h 899899"/>
              <a:gd name="connsiteX3" fmla="*/ 2430455 w 2668183"/>
              <a:gd name="connsiteY3" fmla="*/ 636755 h 899899"/>
              <a:gd name="connsiteX4" fmla="*/ 2627100 w 2668183"/>
              <a:gd name="connsiteY4" fmla="*/ 184472 h 899899"/>
              <a:gd name="connsiteX5" fmla="*/ 2105990 w 2668183"/>
              <a:gd name="connsiteY5" fmla="*/ 56652 h 899899"/>
              <a:gd name="connsiteX6" fmla="*/ 247694 w 2668183"/>
              <a:gd name="connsiteY6" fmla="*/ 66484 h 89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8183" h="899899">
                <a:moveTo>
                  <a:pt x="247694" y="66484"/>
                </a:moveTo>
                <a:cubicBezTo>
                  <a:pt x="-89880" y="200858"/>
                  <a:pt x="-14500" y="748187"/>
                  <a:pt x="80545" y="862897"/>
                </a:cubicBezTo>
                <a:cubicBezTo>
                  <a:pt x="175590" y="977607"/>
                  <a:pt x="426313" y="792432"/>
                  <a:pt x="817965" y="754742"/>
                </a:cubicBezTo>
                <a:cubicBezTo>
                  <a:pt x="1209617" y="717052"/>
                  <a:pt x="2128933" y="731800"/>
                  <a:pt x="2430455" y="636755"/>
                </a:cubicBezTo>
                <a:cubicBezTo>
                  <a:pt x="2731977" y="541710"/>
                  <a:pt x="2681177" y="281156"/>
                  <a:pt x="2627100" y="184472"/>
                </a:cubicBezTo>
                <a:cubicBezTo>
                  <a:pt x="2573023" y="87788"/>
                  <a:pt x="2507474" y="73039"/>
                  <a:pt x="2105990" y="56652"/>
                </a:cubicBezTo>
                <a:cubicBezTo>
                  <a:pt x="1704506" y="40265"/>
                  <a:pt x="585268" y="-67890"/>
                  <a:pt x="247694" y="66484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Východní turkický</a:t>
            </a:r>
          </a:p>
          <a:p>
            <a:pPr algn="ctr"/>
            <a:r>
              <a:rPr lang="cs-CZ" b="1" dirty="0" err="1"/>
              <a:t>kaganát</a:t>
            </a:r>
            <a:endParaRPr lang="cs-CZ" b="1" dirty="0"/>
          </a:p>
          <a:p>
            <a:pPr algn="ctr"/>
            <a:endParaRPr lang="en-US" sz="1000" dirty="0"/>
          </a:p>
        </p:txBody>
      </p:sp>
      <p:sp>
        <p:nvSpPr>
          <p:cNvPr id="80" name="Dowolny kształt: kształt 79">
            <a:extLst>
              <a:ext uri="{FF2B5EF4-FFF2-40B4-BE49-F238E27FC236}">
                <a16:creationId xmlns:a16="http://schemas.microsoft.com/office/drawing/2014/main" id="{6E570756-A41F-1415-ECE0-DA6BDEBE0B42}"/>
              </a:ext>
            </a:extLst>
          </p:cNvPr>
          <p:cNvSpPr/>
          <p:nvPr/>
        </p:nvSpPr>
        <p:spPr>
          <a:xfrm>
            <a:off x="4601358" y="2624217"/>
            <a:ext cx="2139957" cy="1102247"/>
          </a:xfrm>
          <a:custGeom>
            <a:avLst/>
            <a:gdLst>
              <a:gd name="connsiteX0" fmla="*/ 196784 w 2139957"/>
              <a:gd name="connsiteY0" fmla="*/ 856402 h 1102247"/>
              <a:gd name="connsiteX1" fmla="*/ 481919 w 2139957"/>
              <a:gd name="connsiteY1" fmla="*/ 856402 h 1102247"/>
              <a:gd name="connsiteX2" fmla="*/ 816216 w 2139957"/>
              <a:gd name="connsiteY2" fmla="*/ 1102209 h 1102247"/>
              <a:gd name="connsiteX3" fmla="*/ 1946926 w 2139957"/>
              <a:gd name="connsiteY3" fmla="*/ 836738 h 1102247"/>
              <a:gd name="connsiteX4" fmla="*/ 2035416 w 2139957"/>
              <a:gd name="connsiteY4" fmla="*/ 217306 h 1102247"/>
              <a:gd name="connsiteX5" fmla="*/ 875210 w 2139957"/>
              <a:gd name="connsiteY5" fmla="*/ 996 h 1102247"/>
              <a:gd name="connsiteX6" fmla="*/ 196784 w 2139957"/>
              <a:gd name="connsiteY6" fmla="*/ 286131 h 1102247"/>
              <a:gd name="connsiteX7" fmla="*/ 139 w 2139957"/>
              <a:gd name="connsiteY7" fmla="*/ 728583 h 1102247"/>
              <a:gd name="connsiteX8" fmla="*/ 196784 w 2139957"/>
              <a:gd name="connsiteY8" fmla="*/ 856402 h 110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9957" h="1102247">
                <a:moveTo>
                  <a:pt x="196784" y="856402"/>
                </a:moveTo>
                <a:cubicBezTo>
                  <a:pt x="277081" y="877705"/>
                  <a:pt x="378680" y="815434"/>
                  <a:pt x="481919" y="856402"/>
                </a:cubicBezTo>
                <a:cubicBezTo>
                  <a:pt x="585158" y="897370"/>
                  <a:pt x="572048" y="1105486"/>
                  <a:pt x="816216" y="1102209"/>
                </a:cubicBezTo>
                <a:cubicBezTo>
                  <a:pt x="1060384" y="1098932"/>
                  <a:pt x="1743726" y="984222"/>
                  <a:pt x="1946926" y="836738"/>
                </a:cubicBezTo>
                <a:cubicBezTo>
                  <a:pt x="2150126" y="689254"/>
                  <a:pt x="2214035" y="356596"/>
                  <a:pt x="2035416" y="217306"/>
                </a:cubicBezTo>
                <a:cubicBezTo>
                  <a:pt x="1856797" y="78016"/>
                  <a:pt x="1181649" y="-10475"/>
                  <a:pt x="875210" y="996"/>
                </a:cubicBezTo>
                <a:cubicBezTo>
                  <a:pt x="568771" y="12467"/>
                  <a:pt x="342629" y="164866"/>
                  <a:pt x="196784" y="286131"/>
                </a:cubicBezTo>
                <a:cubicBezTo>
                  <a:pt x="50939" y="407395"/>
                  <a:pt x="-3138" y="638454"/>
                  <a:pt x="139" y="728583"/>
                </a:cubicBezTo>
                <a:cubicBezTo>
                  <a:pt x="3416" y="818712"/>
                  <a:pt x="116487" y="835099"/>
                  <a:pt x="196784" y="856402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Západní turkický</a:t>
            </a:r>
          </a:p>
          <a:p>
            <a:pPr algn="ctr"/>
            <a:r>
              <a:rPr lang="cs-CZ" b="1" dirty="0" err="1"/>
              <a:t>kaganát</a:t>
            </a:r>
            <a:endParaRPr lang="en-US" b="1" dirty="0"/>
          </a:p>
        </p:txBody>
      </p:sp>
      <p:sp>
        <p:nvSpPr>
          <p:cNvPr id="81" name="Dowolny kształt: kształt 80">
            <a:extLst>
              <a:ext uri="{FF2B5EF4-FFF2-40B4-BE49-F238E27FC236}">
                <a16:creationId xmlns:a16="http://schemas.microsoft.com/office/drawing/2014/main" id="{216E812A-A148-D373-F4EE-9AE876DA98B2}"/>
              </a:ext>
            </a:extLst>
          </p:cNvPr>
          <p:cNvSpPr/>
          <p:nvPr/>
        </p:nvSpPr>
        <p:spPr>
          <a:xfrm>
            <a:off x="2949779" y="2801128"/>
            <a:ext cx="520799" cy="435359"/>
          </a:xfrm>
          <a:custGeom>
            <a:avLst/>
            <a:gdLst>
              <a:gd name="connsiteX0" fmla="*/ 85 w 359308"/>
              <a:gd name="connsiteY0" fmla="*/ 197429 h 435359"/>
              <a:gd name="connsiteX1" fmla="*/ 157401 w 359308"/>
              <a:gd name="connsiteY1" fmla="*/ 433403 h 435359"/>
              <a:gd name="connsiteX2" fmla="*/ 344214 w 359308"/>
              <a:gd name="connsiteY2" fmla="*/ 295752 h 435359"/>
              <a:gd name="connsiteX3" fmla="*/ 324549 w 359308"/>
              <a:gd name="connsiteY3" fmla="*/ 49945 h 435359"/>
              <a:gd name="connsiteX4" fmla="*/ 137736 w 359308"/>
              <a:gd name="connsiteY4" fmla="*/ 10616 h 435359"/>
              <a:gd name="connsiteX5" fmla="*/ 85 w 359308"/>
              <a:gd name="connsiteY5" fmla="*/ 197429 h 43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308" h="435359">
                <a:moveTo>
                  <a:pt x="85" y="197429"/>
                </a:moveTo>
                <a:cubicBezTo>
                  <a:pt x="3362" y="267893"/>
                  <a:pt x="100046" y="417016"/>
                  <a:pt x="157401" y="433403"/>
                </a:cubicBezTo>
                <a:cubicBezTo>
                  <a:pt x="214756" y="449790"/>
                  <a:pt x="316356" y="359662"/>
                  <a:pt x="344214" y="295752"/>
                </a:cubicBezTo>
                <a:cubicBezTo>
                  <a:pt x="372072" y="231842"/>
                  <a:pt x="358962" y="97468"/>
                  <a:pt x="324549" y="49945"/>
                </a:cubicBezTo>
                <a:cubicBezTo>
                  <a:pt x="290136" y="2422"/>
                  <a:pt x="186897" y="-12326"/>
                  <a:pt x="137736" y="10616"/>
                </a:cubicBezTo>
                <a:cubicBezTo>
                  <a:pt x="88575" y="33558"/>
                  <a:pt x="-3192" y="126965"/>
                  <a:pt x="85" y="197429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B.</a:t>
            </a:r>
            <a:endParaRPr lang="en-US" dirty="0"/>
          </a:p>
        </p:txBody>
      </p:sp>
      <p:sp>
        <p:nvSpPr>
          <p:cNvPr id="82" name="Dowolny kształt: kształt 81">
            <a:extLst>
              <a:ext uri="{FF2B5EF4-FFF2-40B4-BE49-F238E27FC236}">
                <a16:creationId xmlns:a16="http://schemas.microsoft.com/office/drawing/2014/main" id="{852E6F53-10DF-1CA9-CACD-66B6F2868AB2}"/>
              </a:ext>
            </a:extLst>
          </p:cNvPr>
          <p:cNvSpPr/>
          <p:nvPr/>
        </p:nvSpPr>
        <p:spPr>
          <a:xfrm>
            <a:off x="3514518" y="2925788"/>
            <a:ext cx="757791" cy="604685"/>
          </a:xfrm>
          <a:custGeom>
            <a:avLst/>
            <a:gdLst>
              <a:gd name="connsiteX0" fmla="*/ 34927 w 757791"/>
              <a:gd name="connsiteY0" fmla="*/ 289360 h 604685"/>
              <a:gd name="connsiteX1" fmla="*/ 428217 w 757791"/>
              <a:gd name="connsiteY1" fmla="*/ 594160 h 604685"/>
              <a:gd name="connsiteX2" fmla="*/ 723185 w 757791"/>
              <a:gd name="connsiteY2" fmla="*/ 486006 h 604685"/>
              <a:gd name="connsiteX3" fmla="*/ 693688 w 757791"/>
              <a:gd name="connsiteY3" fmla="*/ 23889 h 604685"/>
              <a:gd name="connsiteX4" fmla="*/ 202076 w 757791"/>
              <a:gd name="connsiteY4" fmla="*/ 73051 h 604685"/>
              <a:gd name="connsiteX5" fmla="*/ 34927 w 757791"/>
              <a:gd name="connsiteY5" fmla="*/ 132044 h 604685"/>
              <a:gd name="connsiteX6" fmla="*/ 34927 w 757791"/>
              <a:gd name="connsiteY6" fmla="*/ 289360 h 60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791" h="604685">
                <a:moveTo>
                  <a:pt x="34927" y="289360"/>
                </a:moveTo>
                <a:cubicBezTo>
                  <a:pt x="100475" y="366379"/>
                  <a:pt x="313507" y="561386"/>
                  <a:pt x="428217" y="594160"/>
                </a:cubicBezTo>
                <a:cubicBezTo>
                  <a:pt x="542927" y="626934"/>
                  <a:pt x="678940" y="581051"/>
                  <a:pt x="723185" y="486006"/>
                </a:cubicBezTo>
                <a:cubicBezTo>
                  <a:pt x="767430" y="390961"/>
                  <a:pt x="780539" y="92715"/>
                  <a:pt x="693688" y="23889"/>
                </a:cubicBezTo>
                <a:cubicBezTo>
                  <a:pt x="606837" y="-44937"/>
                  <a:pt x="311870" y="55025"/>
                  <a:pt x="202076" y="73051"/>
                </a:cubicBezTo>
                <a:cubicBezTo>
                  <a:pt x="92282" y="91077"/>
                  <a:pt x="57869" y="94354"/>
                  <a:pt x="34927" y="132044"/>
                </a:cubicBezTo>
                <a:cubicBezTo>
                  <a:pt x="11985" y="169734"/>
                  <a:pt x="-30621" y="212341"/>
                  <a:pt x="34927" y="289360"/>
                </a:cubicBezTo>
                <a:close/>
              </a:path>
            </a:pathLst>
          </a:custGeom>
          <a:solidFill>
            <a:schemeClr val="bg1">
              <a:lumMod val="65000"/>
              <a:alpha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Ch.</a:t>
            </a:r>
            <a:endParaRPr lang="en-US" dirty="0"/>
          </a:p>
        </p:txBody>
      </p:sp>
      <p:sp>
        <p:nvSpPr>
          <p:cNvPr id="83" name="Strzałka: w dół 82">
            <a:extLst>
              <a:ext uri="{FF2B5EF4-FFF2-40B4-BE49-F238E27FC236}">
                <a16:creationId xmlns:a16="http://schemas.microsoft.com/office/drawing/2014/main" id="{CB2B9A31-DD45-5CB8-EA87-116B8D83C8BF}"/>
              </a:ext>
            </a:extLst>
          </p:cNvPr>
          <p:cNvSpPr/>
          <p:nvPr/>
        </p:nvSpPr>
        <p:spPr>
          <a:xfrm rot="3109431">
            <a:off x="2841860" y="2965806"/>
            <a:ext cx="289064" cy="295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Dowolny kształt: kształt 83">
            <a:extLst>
              <a:ext uri="{FF2B5EF4-FFF2-40B4-BE49-F238E27FC236}">
                <a16:creationId xmlns:a16="http://schemas.microsoft.com/office/drawing/2014/main" id="{EAC7C283-1091-03F8-65EE-1225DD63EBDE}"/>
              </a:ext>
            </a:extLst>
          </p:cNvPr>
          <p:cNvSpPr/>
          <p:nvPr/>
        </p:nvSpPr>
        <p:spPr>
          <a:xfrm>
            <a:off x="2956228" y="2667700"/>
            <a:ext cx="1492952" cy="866588"/>
          </a:xfrm>
          <a:custGeom>
            <a:avLst/>
            <a:gdLst>
              <a:gd name="connsiteX0" fmla="*/ 34927 w 757791"/>
              <a:gd name="connsiteY0" fmla="*/ 289360 h 604685"/>
              <a:gd name="connsiteX1" fmla="*/ 428217 w 757791"/>
              <a:gd name="connsiteY1" fmla="*/ 594160 h 604685"/>
              <a:gd name="connsiteX2" fmla="*/ 723185 w 757791"/>
              <a:gd name="connsiteY2" fmla="*/ 486006 h 604685"/>
              <a:gd name="connsiteX3" fmla="*/ 693688 w 757791"/>
              <a:gd name="connsiteY3" fmla="*/ 23889 h 604685"/>
              <a:gd name="connsiteX4" fmla="*/ 202076 w 757791"/>
              <a:gd name="connsiteY4" fmla="*/ 73051 h 604685"/>
              <a:gd name="connsiteX5" fmla="*/ 34927 w 757791"/>
              <a:gd name="connsiteY5" fmla="*/ 132044 h 604685"/>
              <a:gd name="connsiteX6" fmla="*/ 34927 w 757791"/>
              <a:gd name="connsiteY6" fmla="*/ 289360 h 60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791" h="604685">
                <a:moveTo>
                  <a:pt x="34927" y="289360"/>
                </a:moveTo>
                <a:cubicBezTo>
                  <a:pt x="100475" y="366379"/>
                  <a:pt x="313507" y="561386"/>
                  <a:pt x="428217" y="594160"/>
                </a:cubicBezTo>
                <a:cubicBezTo>
                  <a:pt x="542927" y="626934"/>
                  <a:pt x="678940" y="581051"/>
                  <a:pt x="723185" y="486006"/>
                </a:cubicBezTo>
                <a:cubicBezTo>
                  <a:pt x="767430" y="390961"/>
                  <a:pt x="780539" y="92715"/>
                  <a:pt x="693688" y="23889"/>
                </a:cubicBezTo>
                <a:cubicBezTo>
                  <a:pt x="606837" y="-44937"/>
                  <a:pt x="311870" y="55025"/>
                  <a:pt x="202076" y="73051"/>
                </a:cubicBezTo>
                <a:cubicBezTo>
                  <a:pt x="92282" y="91077"/>
                  <a:pt x="57869" y="94354"/>
                  <a:pt x="34927" y="132044"/>
                </a:cubicBezTo>
                <a:cubicBezTo>
                  <a:pt x="11985" y="169734"/>
                  <a:pt x="-30621" y="212341"/>
                  <a:pt x="34927" y="289360"/>
                </a:cubicBezTo>
                <a:close/>
              </a:path>
            </a:pathLst>
          </a:custGeom>
          <a:solidFill>
            <a:schemeClr val="bg1">
              <a:lumMod val="65000"/>
              <a:alpha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Chazarové</a:t>
            </a:r>
            <a:endParaRPr lang="en-US" dirty="0"/>
          </a:p>
        </p:txBody>
      </p:sp>
      <p:sp>
        <p:nvSpPr>
          <p:cNvPr id="85" name="Dowolny kształt: kształt 84">
            <a:extLst>
              <a:ext uri="{FF2B5EF4-FFF2-40B4-BE49-F238E27FC236}">
                <a16:creationId xmlns:a16="http://schemas.microsoft.com/office/drawing/2014/main" id="{C92BCCC6-16D9-4B2B-396A-5C9DD113EB1E}"/>
              </a:ext>
            </a:extLst>
          </p:cNvPr>
          <p:cNvSpPr/>
          <p:nvPr/>
        </p:nvSpPr>
        <p:spPr>
          <a:xfrm>
            <a:off x="2320873" y="3012998"/>
            <a:ext cx="665056" cy="532844"/>
          </a:xfrm>
          <a:custGeom>
            <a:avLst/>
            <a:gdLst>
              <a:gd name="connsiteX0" fmla="*/ 85 w 359308"/>
              <a:gd name="connsiteY0" fmla="*/ 197429 h 435359"/>
              <a:gd name="connsiteX1" fmla="*/ 157401 w 359308"/>
              <a:gd name="connsiteY1" fmla="*/ 433403 h 435359"/>
              <a:gd name="connsiteX2" fmla="*/ 344214 w 359308"/>
              <a:gd name="connsiteY2" fmla="*/ 295752 h 435359"/>
              <a:gd name="connsiteX3" fmla="*/ 324549 w 359308"/>
              <a:gd name="connsiteY3" fmla="*/ 49945 h 435359"/>
              <a:gd name="connsiteX4" fmla="*/ 137736 w 359308"/>
              <a:gd name="connsiteY4" fmla="*/ 10616 h 435359"/>
              <a:gd name="connsiteX5" fmla="*/ 85 w 359308"/>
              <a:gd name="connsiteY5" fmla="*/ 197429 h 43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308" h="435359">
                <a:moveTo>
                  <a:pt x="85" y="197429"/>
                </a:moveTo>
                <a:cubicBezTo>
                  <a:pt x="3362" y="267893"/>
                  <a:pt x="100046" y="417016"/>
                  <a:pt x="157401" y="433403"/>
                </a:cubicBezTo>
                <a:cubicBezTo>
                  <a:pt x="214756" y="449790"/>
                  <a:pt x="316356" y="359662"/>
                  <a:pt x="344214" y="295752"/>
                </a:cubicBezTo>
                <a:cubicBezTo>
                  <a:pt x="372072" y="231842"/>
                  <a:pt x="358962" y="97468"/>
                  <a:pt x="324549" y="49945"/>
                </a:cubicBezTo>
                <a:cubicBezTo>
                  <a:pt x="290136" y="2422"/>
                  <a:pt x="186897" y="-12326"/>
                  <a:pt x="137736" y="10616"/>
                </a:cubicBezTo>
                <a:cubicBezTo>
                  <a:pt x="88575" y="33558"/>
                  <a:pt x="-3192" y="126965"/>
                  <a:pt x="85" y="197429"/>
                </a:cubicBezTo>
                <a:close/>
              </a:path>
            </a:pathLst>
          </a:custGeom>
          <a:solidFill>
            <a:schemeClr val="accent1">
              <a:lumMod val="75000"/>
              <a:alpha val="2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Bulg</a:t>
            </a:r>
            <a:r>
              <a:rPr lang="cs-CZ" dirty="0"/>
              <a:t>.</a:t>
            </a:r>
            <a:endParaRPr lang="en-US" dirty="0"/>
          </a:p>
        </p:txBody>
      </p:sp>
      <p:sp>
        <p:nvSpPr>
          <p:cNvPr id="86" name="Dowolny kształt: kształt 85">
            <a:extLst>
              <a:ext uri="{FF2B5EF4-FFF2-40B4-BE49-F238E27FC236}">
                <a16:creationId xmlns:a16="http://schemas.microsoft.com/office/drawing/2014/main" id="{25271840-43FF-EAE6-C3A2-C040A2302D49}"/>
              </a:ext>
            </a:extLst>
          </p:cNvPr>
          <p:cNvSpPr/>
          <p:nvPr/>
        </p:nvSpPr>
        <p:spPr>
          <a:xfrm>
            <a:off x="6288697" y="2526428"/>
            <a:ext cx="3088424" cy="899899"/>
          </a:xfrm>
          <a:custGeom>
            <a:avLst/>
            <a:gdLst>
              <a:gd name="connsiteX0" fmla="*/ 247694 w 2668183"/>
              <a:gd name="connsiteY0" fmla="*/ 66484 h 899899"/>
              <a:gd name="connsiteX1" fmla="*/ 80545 w 2668183"/>
              <a:gd name="connsiteY1" fmla="*/ 862897 h 899899"/>
              <a:gd name="connsiteX2" fmla="*/ 817965 w 2668183"/>
              <a:gd name="connsiteY2" fmla="*/ 754742 h 899899"/>
              <a:gd name="connsiteX3" fmla="*/ 2430455 w 2668183"/>
              <a:gd name="connsiteY3" fmla="*/ 636755 h 899899"/>
              <a:gd name="connsiteX4" fmla="*/ 2627100 w 2668183"/>
              <a:gd name="connsiteY4" fmla="*/ 184472 h 899899"/>
              <a:gd name="connsiteX5" fmla="*/ 2105990 w 2668183"/>
              <a:gd name="connsiteY5" fmla="*/ 56652 h 899899"/>
              <a:gd name="connsiteX6" fmla="*/ 247694 w 2668183"/>
              <a:gd name="connsiteY6" fmla="*/ 66484 h 89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8183" h="899899">
                <a:moveTo>
                  <a:pt x="247694" y="66484"/>
                </a:moveTo>
                <a:cubicBezTo>
                  <a:pt x="-89880" y="200858"/>
                  <a:pt x="-14500" y="748187"/>
                  <a:pt x="80545" y="862897"/>
                </a:cubicBezTo>
                <a:cubicBezTo>
                  <a:pt x="175590" y="977607"/>
                  <a:pt x="426313" y="792432"/>
                  <a:pt x="817965" y="754742"/>
                </a:cubicBezTo>
                <a:cubicBezTo>
                  <a:pt x="1209617" y="717052"/>
                  <a:pt x="2128933" y="731800"/>
                  <a:pt x="2430455" y="636755"/>
                </a:cubicBezTo>
                <a:cubicBezTo>
                  <a:pt x="2731977" y="541710"/>
                  <a:pt x="2681177" y="281156"/>
                  <a:pt x="2627100" y="184472"/>
                </a:cubicBezTo>
                <a:cubicBezTo>
                  <a:pt x="2573023" y="87788"/>
                  <a:pt x="2507474" y="73039"/>
                  <a:pt x="2105990" y="56652"/>
                </a:cubicBezTo>
                <a:cubicBezTo>
                  <a:pt x="1704506" y="40265"/>
                  <a:pt x="585268" y="-67890"/>
                  <a:pt x="247694" y="66484"/>
                </a:cubicBezTo>
                <a:close/>
              </a:path>
            </a:pathLst>
          </a:custGeom>
          <a:solidFill>
            <a:srgbClr val="0070C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Druhý turkický </a:t>
            </a:r>
            <a:r>
              <a:rPr lang="cs-CZ" b="1" dirty="0" err="1"/>
              <a:t>kaganát</a:t>
            </a:r>
            <a:endParaRPr lang="cs-CZ" b="1" dirty="0"/>
          </a:p>
          <a:p>
            <a:pPr algn="ctr"/>
            <a:r>
              <a:rPr lang="cs-CZ" sz="1400" dirty="0"/>
              <a:t>𐱅𐰇𐰼𐰝:𐰋𐰃𐰠𐰏𐰀:𐰴𐰍𐰣:𐰃𐰠𐰭𐰀</a:t>
            </a:r>
            <a:endParaRPr lang="en-US" sz="800" dirty="0"/>
          </a:p>
        </p:txBody>
      </p:sp>
      <p:sp>
        <p:nvSpPr>
          <p:cNvPr id="87" name="Dowolny kształt: kształt 86">
            <a:extLst>
              <a:ext uri="{FF2B5EF4-FFF2-40B4-BE49-F238E27FC236}">
                <a16:creationId xmlns:a16="http://schemas.microsoft.com/office/drawing/2014/main" id="{5E226DF8-4C93-AC4D-DBCC-45E46B353BE4}"/>
              </a:ext>
            </a:extLst>
          </p:cNvPr>
          <p:cNvSpPr/>
          <p:nvPr/>
        </p:nvSpPr>
        <p:spPr>
          <a:xfrm>
            <a:off x="6295756" y="2535954"/>
            <a:ext cx="3088424" cy="899899"/>
          </a:xfrm>
          <a:custGeom>
            <a:avLst/>
            <a:gdLst>
              <a:gd name="connsiteX0" fmla="*/ 247694 w 2668183"/>
              <a:gd name="connsiteY0" fmla="*/ 66484 h 899899"/>
              <a:gd name="connsiteX1" fmla="*/ 80545 w 2668183"/>
              <a:gd name="connsiteY1" fmla="*/ 862897 h 899899"/>
              <a:gd name="connsiteX2" fmla="*/ 817965 w 2668183"/>
              <a:gd name="connsiteY2" fmla="*/ 754742 h 899899"/>
              <a:gd name="connsiteX3" fmla="*/ 2430455 w 2668183"/>
              <a:gd name="connsiteY3" fmla="*/ 636755 h 899899"/>
              <a:gd name="connsiteX4" fmla="*/ 2627100 w 2668183"/>
              <a:gd name="connsiteY4" fmla="*/ 184472 h 899899"/>
              <a:gd name="connsiteX5" fmla="*/ 2105990 w 2668183"/>
              <a:gd name="connsiteY5" fmla="*/ 56652 h 899899"/>
              <a:gd name="connsiteX6" fmla="*/ 247694 w 2668183"/>
              <a:gd name="connsiteY6" fmla="*/ 66484 h 89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8183" h="899899">
                <a:moveTo>
                  <a:pt x="247694" y="66484"/>
                </a:moveTo>
                <a:cubicBezTo>
                  <a:pt x="-89880" y="200858"/>
                  <a:pt x="-14500" y="748187"/>
                  <a:pt x="80545" y="862897"/>
                </a:cubicBezTo>
                <a:cubicBezTo>
                  <a:pt x="175590" y="977607"/>
                  <a:pt x="426313" y="792432"/>
                  <a:pt x="817965" y="754742"/>
                </a:cubicBezTo>
                <a:cubicBezTo>
                  <a:pt x="1209617" y="717052"/>
                  <a:pt x="2128933" y="731800"/>
                  <a:pt x="2430455" y="636755"/>
                </a:cubicBezTo>
                <a:cubicBezTo>
                  <a:pt x="2731977" y="541710"/>
                  <a:pt x="2681177" y="281156"/>
                  <a:pt x="2627100" y="184472"/>
                </a:cubicBezTo>
                <a:cubicBezTo>
                  <a:pt x="2573023" y="87788"/>
                  <a:pt x="2507474" y="73039"/>
                  <a:pt x="2105990" y="56652"/>
                </a:cubicBezTo>
                <a:cubicBezTo>
                  <a:pt x="1704506" y="40265"/>
                  <a:pt x="585268" y="-67890"/>
                  <a:pt x="247694" y="66484"/>
                </a:cubicBezTo>
                <a:close/>
              </a:path>
            </a:pathLst>
          </a:custGeom>
          <a:solidFill>
            <a:srgbClr val="0070C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Ujgurský </a:t>
            </a:r>
            <a:r>
              <a:rPr lang="cs-CZ" b="1" dirty="0" err="1"/>
              <a:t>kaganát</a:t>
            </a:r>
            <a:endParaRPr lang="cs-CZ" b="1" dirty="0"/>
          </a:p>
          <a:p>
            <a:pPr algn="ctr"/>
            <a:r>
              <a:rPr lang="cs-CZ" dirty="0"/>
              <a:t>𐱃𐰆𐰴𐰕:𐰆𐰍𐰕:𐰉𐰆𐰑𐰣</a:t>
            </a:r>
            <a:endParaRPr lang="en-US" sz="800" dirty="0"/>
          </a:p>
        </p:txBody>
      </p:sp>
      <p:sp>
        <p:nvSpPr>
          <p:cNvPr id="88" name="Dowolny kształt: kształt 87">
            <a:extLst>
              <a:ext uri="{FF2B5EF4-FFF2-40B4-BE49-F238E27FC236}">
                <a16:creationId xmlns:a16="http://schemas.microsoft.com/office/drawing/2014/main" id="{000632E2-1BE1-2DA4-9277-1E87529A08E1}"/>
              </a:ext>
            </a:extLst>
          </p:cNvPr>
          <p:cNvSpPr/>
          <p:nvPr/>
        </p:nvSpPr>
        <p:spPr>
          <a:xfrm>
            <a:off x="6317092" y="2529045"/>
            <a:ext cx="3088424" cy="899899"/>
          </a:xfrm>
          <a:custGeom>
            <a:avLst/>
            <a:gdLst>
              <a:gd name="connsiteX0" fmla="*/ 247694 w 2668183"/>
              <a:gd name="connsiteY0" fmla="*/ 66484 h 899899"/>
              <a:gd name="connsiteX1" fmla="*/ 80545 w 2668183"/>
              <a:gd name="connsiteY1" fmla="*/ 862897 h 899899"/>
              <a:gd name="connsiteX2" fmla="*/ 817965 w 2668183"/>
              <a:gd name="connsiteY2" fmla="*/ 754742 h 899899"/>
              <a:gd name="connsiteX3" fmla="*/ 2430455 w 2668183"/>
              <a:gd name="connsiteY3" fmla="*/ 636755 h 899899"/>
              <a:gd name="connsiteX4" fmla="*/ 2627100 w 2668183"/>
              <a:gd name="connsiteY4" fmla="*/ 184472 h 899899"/>
              <a:gd name="connsiteX5" fmla="*/ 2105990 w 2668183"/>
              <a:gd name="connsiteY5" fmla="*/ 56652 h 899899"/>
              <a:gd name="connsiteX6" fmla="*/ 247694 w 2668183"/>
              <a:gd name="connsiteY6" fmla="*/ 66484 h 89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8183" h="899899">
                <a:moveTo>
                  <a:pt x="247694" y="66484"/>
                </a:moveTo>
                <a:cubicBezTo>
                  <a:pt x="-89880" y="200858"/>
                  <a:pt x="-14500" y="748187"/>
                  <a:pt x="80545" y="862897"/>
                </a:cubicBezTo>
                <a:cubicBezTo>
                  <a:pt x="175590" y="977607"/>
                  <a:pt x="426313" y="792432"/>
                  <a:pt x="817965" y="754742"/>
                </a:cubicBezTo>
                <a:cubicBezTo>
                  <a:pt x="1209617" y="717052"/>
                  <a:pt x="2128933" y="731800"/>
                  <a:pt x="2430455" y="636755"/>
                </a:cubicBezTo>
                <a:cubicBezTo>
                  <a:pt x="2731977" y="541710"/>
                  <a:pt x="2681177" y="281156"/>
                  <a:pt x="2627100" y="184472"/>
                </a:cubicBezTo>
                <a:cubicBezTo>
                  <a:pt x="2573023" y="87788"/>
                  <a:pt x="2507474" y="73039"/>
                  <a:pt x="2105990" y="56652"/>
                </a:cubicBezTo>
                <a:cubicBezTo>
                  <a:pt x="1704506" y="40265"/>
                  <a:pt x="585268" y="-67890"/>
                  <a:pt x="247694" y="66484"/>
                </a:cubicBezTo>
                <a:close/>
              </a:path>
            </a:pathLst>
          </a:custGeom>
          <a:solidFill>
            <a:srgbClr val="0070C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Kyrgyzský </a:t>
            </a:r>
            <a:r>
              <a:rPr lang="cs-CZ" b="1" dirty="0" err="1"/>
              <a:t>kaganát</a:t>
            </a:r>
            <a:endParaRPr lang="cs-CZ" b="1" dirty="0"/>
          </a:p>
          <a:p>
            <a:pPr algn="ctr"/>
            <a:r>
              <a:rPr lang="cs-CZ" dirty="0"/>
              <a:t>𐰴𐰃𐰼𐰏𐰃𐰕:𐰅𐰠</a:t>
            </a:r>
            <a:endParaRPr lang="en-US" sz="800" dirty="0"/>
          </a:p>
        </p:txBody>
      </p:sp>
      <p:sp>
        <p:nvSpPr>
          <p:cNvPr id="90" name="Dowolny kształt: kształt 89">
            <a:extLst>
              <a:ext uri="{FF2B5EF4-FFF2-40B4-BE49-F238E27FC236}">
                <a16:creationId xmlns:a16="http://schemas.microsoft.com/office/drawing/2014/main" id="{5D3C7BCF-86F5-B998-4DE9-491F53C6EABF}"/>
              </a:ext>
            </a:extLst>
          </p:cNvPr>
          <p:cNvSpPr/>
          <p:nvPr/>
        </p:nvSpPr>
        <p:spPr>
          <a:xfrm>
            <a:off x="4785921" y="2977936"/>
            <a:ext cx="1493206" cy="472971"/>
          </a:xfrm>
          <a:custGeom>
            <a:avLst/>
            <a:gdLst>
              <a:gd name="connsiteX0" fmla="*/ 177662 w 1493206"/>
              <a:gd name="connsiteY0" fmla="*/ 361422 h 472971"/>
              <a:gd name="connsiteX1" fmla="*/ 681 w 1493206"/>
              <a:gd name="connsiteY1" fmla="*/ 174609 h 472971"/>
              <a:gd name="connsiteX2" fmla="*/ 236656 w 1493206"/>
              <a:gd name="connsiteY2" fmla="*/ 17293 h 472971"/>
              <a:gd name="connsiteX3" fmla="*/ 974075 w 1493206"/>
              <a:gd name="connsiteY3" fmla="*/ 17293 h 472971"/>
              <a:gd name="connsiteX4" fmla="*/ 1406694 w 1493206"/>
              <a:gd name="connsiteY4" fmla="*/ 135280 h 472971"/>
              <a:gd name="connsiteX5" fmla="*/ 1455856 w 1493206"/>
              <a:gd name="connsiteY5" fmla="*/ 430248 h 472971"/>
              <a:gd name="connsiteX6" fmla="*/ 974075 w 1493206"/>
              <a:gd name="connsiteY6" fmla="*/ 440080 h 472971"/>
              <a:gd name="connsiteX7" fmla="*/ 531623 w 1493206"/>
              <a:gd name="connsiteY7" fmla="*/ 469577 h 472971"/>
              <a:gd name="connsiteX8" fmla="*/ 177662 w 1493206"/>
              <a:gd name="connsiteY8" fmla="*/ 361422 h 47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3206" h="472971">
                <a:moveTo>
                  <a:pt x="177662" y="361422"/>
                </a:moveTo>
                <a:cubicBezTo>
                  <a:pt x="89172" y="312261"/>
                  <a:pt x="-9151" y="231964"/>
                  <a:pt x="681" y="174609"/>
                </a:cubicBezTo>
                <a:cubicBezTo>
                  <a:pt x="10513" y="117254"/>
                  <a:pt x="74424" y="43512"/>
                  <a:pt x="236656" y="17293"/>
                </a:cubicBezTo>
                <a:cubicBezTo>
                  <a:pt x="398888" y="-8926"/>
                  <a:pt x="779069" y="-2371"/>
                  <a:pt x="974075" y="17293"/>
                </a:cubicBezTo>
                <a:cubicBezTo>
                  <a:pt x="1169081" y="36957"/>
                  <a:pt x="1326397" y="66454"/>
                  <a:pt x="1406694" y="135280"/>
                </a:cubicBezTo>
                <a:cubicBezTo>
                  <a:pt x="1486991" y="204106"/>
                  <a:pt x="1527959" y="379448"/>
                  <a:pt x="1455856" y="430248"/>
                </a:cubicBezTo>
                <a:cubicBezTo>
                  <a:pt x="1383753" y="481048"/>
                  <a:pt x="1128114" y="433525"/>
                  <a:pt x="974075" y="440080"/>
                </a:cubicBezTo>
                <a:cubicBezTo>
                  <a:pt x="820036" y="446635"/>
                  <a:pt x="670913" y="484325"/>
                  <a:pt x="531623" y="469577"/>
                </a:cubicBezTo>
                <a:cubicBezTo>
                  <a:pt x="392333" y="454829"/>
                  <a:pt x="266152" y="410583"/>
                  <a:pt x="177662" y="36142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Karachanid</a:t>
            </a:r>
            <a:r>
              <a:rPr lang="cs-CZ" dirty="0"/>
              <a:t>.</a:t>
            </a:r>
            <a:endParaRPr lang="en-US" dirty="0"/>
          </a:p>
        </p:txBody>
      </p:sp>
      <p:sp>
        <p:nvSpPr>
          <p:cNvPr id="91" name="pole tekstowe 90">
            <a:extLst>
              <a:ext uri="{FF2B5EF4-FFF2-40B4-BE49-F238E27FC236}">
                <a16:creationId xmlns:a16="http://schemas.microsoft.com/office/drawing/2014/main" id="{35B524DB-0CCD-B5E8-3F37-189B25CF7DB9}"/>
              </a:ext>
            </a:extLst>
          </p:cNvPr>
          <p:cNvSpPr txBox="1"/>
          <p:nvPr/>
        </p:nvSpPr>
        <p:spPr>
          <a:xfrm>
            <a:off x="573341" y="6303916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X.-XVI. století n.l.</a:t>
            </a:r>
            <a:endParaRPr lang="en-US" dirty="0"/>
          </a:p>
        </p:txBody>
      </p:sp>
      <p:sp>
        <p:nvSpPr>
          <p:cNvPr id="92" name="Dowolny kształt: kształt 91">
            <a:extLst>
              <a:ext uri="{FF2B5EF4-FFF2-40B4-BE49-F238E27FC236}">
                <a16:creationId xmlns:a16="http://schemas.microsoft.com/office/drawing/2014/main" id="{FC1DC9F9-6DEC-2EEB-0DCB-1AA00F84446A}"/>
              </a:ext>
            </a:extLst>
          </p:cNvPr>
          <p:cNvSpPr/>
          <p:nvPr/>
        </p:nvSpPr>
        <p:spPr>
          <a:xfrm>
            <a:off x="6310033" y="2535953"/>
            <a:ext cx="3088424" cy="899899"/>
          </a:xfrm>
          <a:custGeom>
            <a:avLst/>
            <a:gdLst>
              <a:gd name="connsiteX0" fmla="*/ 247694 w 2668183"/>
              <a:gd name="connsiteY0" fmla="*/ 66484 h 899899"/>
              <a:gd name="connsiteX1" fmla="*/ 80545 w 2668183"/>
              <a:gd name="connsiteY1" fmla="*/ 862897 h 899899"/>
              <a:gd name="connsiteX2" fmla="*/ 817965 w 2668183"/>
              <a:gd name="connsiteY2" fmla="*/ 754742 h 899899"/>
              <a:gd name="connsiteX3" fmla="*/ 2430455 w 2668183"/>
              <a:gd name="connsiteY3" fmla="*/ 636755 h 899899"/>
              <a:gd name="connsiteX4" fmla="*/ 2627100 w 2668183"/>
              <a:gd name="connsiteY4" fmla="*/ 184472 h 899899"/>
              <a:gd name="connsiteX5" fmla="*/ 2105990 w 2668183"/>
              <a:gd name="connsiteY5" fmla="*/ 56652 h 899899"/>
              <a:gd name="connsiteX6" fmla="*/ 247694 w 2668183"/>
              <a:gd name="connsiteY6" fmla="*/ 66484 h 89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8183" h="899899">
                <a:moveTo>
                  <a:pt x="247694" y="66484"/>
                </a:moveTo>
                <a:cubicBezTo>
                  <a:pt x="-89880" y="200858"/>
                  <a:pt x="-14500" y="748187"/>
                  <a:pt x="80545" y="862897"/>
                </a:cubicBezTo>
                <a:cubicBezTo>
                  <a:pt x="175590" y="977607"/>
                  <a:pt x="426313" y="792432"/>
                  <a:pt x="817965" y="754742"/>
                </a:cubicBezTo>
                <a:cubicBezTo>
                  <a:pt x="1209617" y="717052"/>
                  <a:pt x="2128933" y="731800"/>
                  <a:pt x="2430455" y="636755"/>
                </a:cubicBezTo>
                <a:cubicBezTo>
                  <a:pt x="2731977" y="541710"/>
                  <a:pt x="2681177" y="281156"/>
                  <a:pt x="2627100" y="184472"/>
                </a:cubicBezTo>
                <a:cubicBezTo>
                  <a:pt x="2573023" y="87788"/>
                  <a:pt x="2507474" y="73039"/>
                  <a:pt x="2105990" y="56652"/>
                </a:cubicBezTo>
                <a:cubicBezTo>
                  <a:pt x="1704506" y="40265"/>
                  <a:pt x="585268" y="-67890"/>
                  <a:pt x="247694" y="66484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Kyrgyzský </a:t>
            </a:r>
            <a:r>
              <a:rPr lang="cs-CZ" b="1" dirty="0" err="1"/>
              <a:t>kaganát</a:t>
            </a:r>
            <a:endParaRPr lang="cs-CZ" b="1" dirty="0"/>
          </a:p>
          <a:p>
            <a:pPr algn="ctr"/>
            <a:r>
              <a:rPr lang="cs-CZ" dirty="0"/>
              <a:t>𐰴𐰃𐰼𐰏𐰃𐰕:𐰅𐰠</a:t>
            </a:r>
            <a:endParaRPr lang="en-US" sz="800" dirty="0"/>
          </a:p>
        </p:txBody>
      </p:sp>
      <p:sp>
        <p:nvSpPr>
          <p:cNvPr id="93" name="Dowolny kształt: kształt 92">
            <a:extLst>
              <a:ext uri="{FF2B5EF4-FFF2-40B4-BE49-F238E27FC236}">
                <a16:creationId xmlns:a16="http://schemas.microsoft.com/office/drawing/2014/main" id="{59D168ED-EACE-948D-A96F-BFEA07B33D0B}"/>
              </a:ext>
            </a:extLst>
          </p:cNvPr>
          <p:cNvSpPr/>
          <p:nvPr/>
        </p:nvSpPr>
        <p:spPr>
          <a:xfrm>
            <a:off x="4597050" y="3676934"/>
            <a:ext cx="1125455" cy="750937"/>
          </a:xfrm>
          <a:custGeom>
            <a:avLst/>
            <a:gdLst>
              <a:gd name="connsiteX0" fmla="*/ 221430 w 555858"/>
              <a:gd name="connsiteY0" fmla="*/ 88821 h 568433"/>
              <a:gd name="connsiteX1" fmla="*/ 14953 w 555858"/>
              <a:gd name="connsiteY1" fmla="*/ 255969 h 568433"/>
              <a:gd name="connsiteX2" fmla="*/ 44450 w 555858"/>
              <a:gd name="connsiteY2" fmla="*/ 511608 h 568433"/>
              <a:gd name="connsiteX3" fmla="*/ 270592 w 555858"/>
              <a:gd name="connsiteY3" fmla="*/ 550937 h 568433"/>
              <a:gd name="connsiteX4" fmla="*/ 477069 w 555858"/>
              <a:gd name="connsiteY4" fmla="*/ 285466 h 568433"/>
              <a:gd name="connsiteX5" fmla="*/ 555727 w 555858"/>
              <a:gd name="connsiteY5" fmla="*/ 128150 h 568433"/>
              <a:gd name="connsiteX6" fmla="*/ 486901 w 555858"/>
              <a:gd name="connsiteY6" fmla="*/ 331 h 568433"/>
              <a:gd name="connsiteX7" fmla="*/ 221430 w 555858"/>
              <a:gd name="connsiteY7" fmla="*/ 88821 h 56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858" h="568433">
                <a:moveTo>
                  <a:pt x="221430" y="88821"/>
                </a:moveTo>
                <a:cubicBezTo>
                  <a:pt x="142772" y="131427"/>
                  <a:pt x="44450" y="185505"/>
                  <a:pt x="14953" y="255969"/>
                </a:cubicBezTo>
                <a:cubicBezTo>
                  <a:pt x="-14544" y="326434"/>
                  <a:pt x="1844" y="462447"/>
                  <a:pt x="44450" y="511608"/>
                </a:cubicBezTo>
                <a:cubicBezTo>
                  <a:pt x="87056" y="560769"/>
                  <a:pt x="198489" y="588627"/>
                  <a:pt x="270592" y="550937"/>
                </a:cubicBezTo>
                <a:cubicBezTo>
                  <a:pt x="342695" y="513247"/>
                  <a:pt x="429547" y="355930"/>
                  <a:pt x="477069" y="285466"/>
                </a:cubicBezTo>
                <a:cubicBezTo>
                  <a:pt x="524591" y="215002"/>
                  <a:pt x="554088" y="175672"/>
                  <a:pt x="555727" y="128150"/>
                </a:cubicBezTo>
                <a:cubicBezTo>
                  <a:pt x="557366" y="80628"/>
                  <a:pt x="544256" y="5247"/>
                  <a:pt x="486901" y="331"/>
                </a:cubicBezTo>
                <a:cubicBezTo>
                  <a:pt x="429546" y="-4585"/>
                  <a:pt x="300088" y="46215"/>
                  <a:pt x="221430" y="88821"/>
                </a:cubicBezTo>
                <a:close/>
              </a:path>
            </a:pathLst>
          </a:cu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Gh</a:t>
            </a:r>
            <a:r>
              <a:rPr lang="cs-CZ" dirty="0"/>
              <a:t>.</a:t>
            </a:r>
            <a:endParaRPr lang="en-US" dirty="0"/>
          </a:p>
        </p:txBody>
      </p:sp>
      <p:sp>
        <p:nvSpPr>
          <p:cNvPr id="94" name="Dowolny kształt: kształt 93">
            <a:extLst>
              <a:ext uri="{FF2B5EF4-FFF2-40B4-BE49-F238E27FC236}">
                <a16:creationId xmlns:a16="http://schemas.microsoft.com/office/drawing/2014/main" id="{382F3C00-7244-B774-BCFC-8B25F55D7E84}"/>
              </a:ext>
            </a:extLst>
          </p:cNvPr>
          <p:cNvSpPr/>
          <p:nvPr/>
        </p:nvSpPr>
        <p:spPr>
          <a:xfrm>
            <a:off x="4410355" y="3193149"/>
            <a:ext cx="515260" cy="424201"/>
          </a:xfrm>
          <a:custGeom>
            <a:avLst/>
            <a:gdLst>
              <a:gd name="connsiteX0" fmla="*/ 269800 w 515260"/>
              <a:gd name="connsiteY0" fmla="*/ 346464 h 424201"/>
              <a:gd name="connsiteX1" fmla="*/ 23993 w 515260"/>
              <a:gd name="connsiteY1" fmla="*/ 287470 h 424201"/>
              <a:gd name="connsiteX2" fmla="*/ 33826 w 515260"/>
              <a:gd name="connsiteY2" fmla="*/ 80993 h 424201"/>
              <a:gd name="connsiteX3" fmla="*/ 240303 w 515260"/>
              <a:gd name="connsiteY3" fmla="*/ 2335 h 424201"/>
              <a:gd name="connsiteX4" fmla="*/ 466445 w 515260"/>
              <a:gd name="connsiteY4" fmla="*/ 159651 h 424201"/>
              <a:gd name="connsiteX5" fmla="*/ 495942 w 515260"/>
              <a:gd name="connsiteY5" fmla="*/ 415290 h 424201"/>
              <a:gd name="connsiteX6" fmla="*/ 269800 w 515260"/>
              <a:gd name="connsiteY6" fmla="*/ 346464 h 42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260" h="424201">
                <a:moveTo>
                  <a:pt x="269800" y="346464"/>
                </a:moveTo>
                <a:cubicBezTo>
                  <a:pt x="191142" y="325161"/>
                  <a:pt x="63322" y="331715"/>
                  <a:pt x="23993" y="287470"/>
                </a:cubicBezTo>
                <a:cubicBezTo>
                  <a:pt x="-15336" y="243225"/>
                  <a:pt x="-2226" y="128515"/>
                  <a:pt x="33826" y="80993"/>
                </a:cubicBezTo>
                <a:cubicBezTo>
                  <a:pt x="69878" y="33471"/>
                  <a:pt x="168200" y="-10775"/>
                  <a:pt x="240303" y="2335"/>
                </a:cubicBezTo>
                <a:cubicBezTo>
                  <a:pt x="312406" y="15445"/>
                  <a:pt x="423839" y="90825"/>
                  <a:pt x="466445" y="159651"/>
                </a:cubicBezTo>
                <a:cubicBezTo>
                  <a:pt x="509051" y="228477"/>
                  <a:pt x="535271" y="379238"/>
                  <a:pt x="495942" y="415290"/>
                </a:cubicBezTo>
                <a:cubicBezTo>
                  <a:pt x="456613" y="451342"/>
                  <a:pt x="348458" y="367767"/>
                  <a:pt x="269800" y="346464"/>
                </a:cubicBez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S.</a:t>
            </a:r>
            <a:endParaRPr lang="en-US" dirty="0"/>
          </a:p>
        </p:txBody>
      </p:sp>
      <p:sp>
        <p:nvSpPr>
          <p:cNvPr id="96" name="Dowolny kształt: kształt 95">
            <a:extLst>
              <a:ext uri="{FF2B5EF4-FFF2-40B4-BE49-F238E27FC236}">
                <a16:creationId xmlns:a16="http://schemas.microsoft.com/office/drawing/2014/main" id="{A84D1EF4-7E1C-D81A-0522-FA7804689A88}"/>
              </a:ext>
            </a:extLst>
          </p:cNvPr>
          <p:cNvSpPr/>
          <p:nvPr/>
        </p:nvSpPr>
        <p:spPr>
          <a:xfrm>
            <a:off x="4313082" y="3302553"/>
            <a:ext cx="1403466" cy="1162975"/>
          </a:xfrm>
          <a:custGeom>
            <a:avLst/>
            <a:gdLst>
              <a:gd name="connsiteX0" fmla="*/ 131099 w 1403466"/>
              <a:gd name="connsiteY0" fmla="*/ 305886 h 1162975"/>
              <a:gd name="connsiteX1" fmla="*/ 308079 w 1403466"/>
              <a:gd name="connsiteY1" fmla="*/ 1086 h 1162975"/>
              <a:gd name="connsiteX2" fmla="*/ 839021 w 1403466"/>
              <a:gd name="connsiteY2" fmla="*/ 207563 h 1162975"/>
              <a:gd name="connsiteX3" fmla="*/ 1389628 w 1403466"/>
              <a:gd name="connsiteY3" fmla="*/ 296053 h 1162975"/>
              <a:gd name="connsiteX4" fmla="*/ 1183150 w 1403466"/>
              <a:gd name="connsiteY4" fmla="*/ 915486 h 1162975"/>
              <a:gd name="connsiteX5" fmla="*/ 593215 w 1403466"/>
              <a:gd name="connsiteY5" fmla="*/ 1161292 h 1162975"/>
              <a:gd name="connsiteX6" fmla="*/ 22944 w 1403466"/>
              <a:gd name="connsiteY6" fmla="*/ 984312 h 1162975"/>
              <a:gd name="connsiteX7" fmla="*/ 131099 w 1403466"/>
              <a:gd name="connsiteY7" fmla="*/ 305886 h 116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3466" h="1162975">
                <a:moveTo>
                  <a:pt x="131099" y="305886"/>
                </a:moveTo>
                <a:cubicBezTo>
                  <a:pt x="178622" y="142015"/>
                  <a:pt x="190092" y="17473"/>
                  <a:pt x="308079" y="1086"/>
                </a:cubicBezTo>
                <a:cubicBezTo>
                  <a:pt x="426066" y="-15301"/>
                  <a:pt x="658763" y="158402"/>
                  <a:pt x="839021" y="207563"/>
                </a:cubicBezTo>
                <a:cubicBezTo>
                  <a:pt x="1019279" y="256724"/>
                  <a:pt x="1332273" y="178066"/>
                  <a:pt x="1389628" y="296053"/>
                </a:cubicBezTo>
                <a:cubicBezTo>
                  <a:pt x="1446983" y="414040"/>
                  <a:pt x="1315885" y="771280"/>
                  <a:pt x="1183150" y="915486"/>
                </a:cubicBezTo>
                <a:cubicBezTo>
                  <a:pt x="1050415" y="1059692"/>
                  <a:pt x="786583" y="1149821"/>
                  <a:pt x="593215" y="1161292"/>
                </a:cubicBezTo>
                <a:cubicBezTo>
                  <a:pt x="399847" y="1172763"/>
                  <a:pt x="99963" y="1126880"/>
                  <a:pt x="22944" y="984312"/>
                </a:cubicBezTo>
                <a:cubicBezTo>
                  <a:pt x="-54075" y="841744"/>
                  <a:pt x="83576" y="469757"/>
                  <a:pt x="131099" y="305886"/>
                </a:cubicBez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Seldžukové</a:t>
            </a:r>
            <a:endParaRPr lang="en-US" dirty="0"/>
          </a:p>
        </p:txBody>
      </p:sp>
      <p:sp>
        <p:nvSpPr>
          <p:cNvPr id="97" name="Dowolny kształt: kształt 96">
            <a:extLst>
              <a:ext uri="{FF2B5EF4-FFF2-40B4-BE49-F238E27FC236}">
                <a16:creationId xmlns:a16="http://schemas.microsoft.com/office/drawing/2014/main" id="{67708870-CCD1-612D-A5CA-D22A5524CF69}"/>
              </a:ext>
            </a:extLst>
          </p:cNvPr>
          <p:cNvSpPr/>
          <p:nvPr/>
        </p:nvSpPr>
        <p:spPr>
          <a:xfrm>
            <a:off x="2802892" y="3422918"/>
            <a:ext cx="3301315" cy="1419648"/>
          </a:xfrm>
          <a:custGeom>
            <a:avLst/>
            <a:gdLst>
              <a:gd name="connsiteX0" fmla="*/ 428718 w 3301315"/>
              <a:gd name="connsiteY0" fmla="*/ 659279 h 1419648"/>
              <a:gd name="connsiteX1" fmla="*/ 487712 w 3301315"/>
              <a:gd name="connsiteY1" fmla="*/ 433137 h 1419648"/>
              <a:gd name="connsiteX2" fmla="*/ 25596 w 3301315"/>
              <a:gd name="connsiteY2" fmla="*/ 364311 h 1419648"/>
              <a:gd name="connsiteX3" fmla="*/ 192744 w 3301315"/>
              <a:gd name="connsiteY3" fmla="*/ 69343 h 1419648"/>
              <a:gd name="connsiteX4" fmla="*/ 1293957 w 3301315"/>
              <a:gd name="connsiteY4" fmla="*/ 148001 h 1419648"/>
              <a:gd name="connsiteX5" fmla="*/ 1421776 w 3301315"/>
              <a:gd name="connsiteY5" fmla="*/ 334814 h 1419648"/>
              <a:gd name="connsiteX6" fmla="*/ 1756073 w 3301315"/>
              <a:gd name="connsiteY6" fmla="*/ 30014 h 1419648"/>
              <a:gd name="connsiteX7" fmla="*/ 2139531 w 3301315"/>
              <a:gd name="connsiteY7" fmla="*/ 20182 h 1419648"/>
              <a:gd name="connsiteX8" fmla="*/ 3299737 w 3301315"/>
              <a:gd name="connsiteY8" fmla="*/ 108672 h 1419648"/>
              <a:gd name="connsiteX9" fmla="*/ 2375505 w 3301315"/>
              <a:gd name="connsiteY9" fmla="*/ 1091898 h 1419648"/>
              <a:gd name="connsiteX10" fmla="*/ 1756073 w 3301315"/>
              <a:gd name="connsiteY10" fmla="*/ 1416362 h 1419648"/>
              <a:gd name="connsiteX11" fmla="*/ 969492 w 3301315"/>
              <a:gd name="connsiteY11" fmla="*/ 934582 h 1419648"/>
              <a:gd name="connsiteX12" fmla="*/ 428718 w 3301315"/>
              <a:gd name="connsiteY12" fmla="*/ 659279 h 141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01315" h="1419648">
                <a:moveTo>
                  <a:pt x="428718" y="659279"/>
                </a:moveTo>
                <a:cubicBezTo>
                  <a:pt x="348421" y="575705"/>
                  <a:pt x="554899" y="482298"/>
                  <a:pt x="487712" y="433137"/>
                </a:cubicBezTo>
                <a:cubicBezTo>
                  <a:pt x="420525" y="383976"/>
                  <a:pt x="74757" y="424943"/>
                  <a:pt x="25596" y="364311"/>
                </a:cubicBezTo>
                <a:cubicBezTo>
                  <a:pt x="-23565" y="303679"/>
                  <a:pt x="-18649" y="105395"/>
                  <a:pt x="192744" y="69343"/>
                </a:cubicBezTo>
                <a:cubicBezTo>
                  <a:pt x="404137" y="33291"/>
                  <a:pt x="1089118" y="103756"/>
                  <a:pt x="1293957" y="148001"/>
                </a:cubicBezTo>
                <a:cubicBezTo>
                  <a:pt x="1498796" y="192246"/>
                  <a:pt x="1344757" y="354478"/>
                  <a:pt x="1421776" y="334814"/>
                </a:cubicBezTo>
                <a:cubicBezTo>
                  <a:pt x="1498795" y="315150"/>
                  <a:pt x="1636447" y="82453"/>
                  <a:pt x="1756073" y="30014"/>
                </a:cubicBezTo>
                <a:cubicBezTo>
                  <a:pt x="1875699" y="-22425"/>
                  <a:pt x="1882254" y="7072"/>
                  <a:pt x="2139531" y="20182"/>
                </a:cubicBezTo>
                <a:cubicBezTo>
                  <a:pt x="2396808" y="33292"/>
                  <a:pt x="3260408" y="-69947"/>
                  <a:pt x="3299737" y="108672"/>
                </a:cubicBezTo>
                <a:cubicBezTo>
                  <a:pt x="3339066" y="287291"/>
                  <a:pt x="2632782" y="873950"/>
                  <a:pt x="2375505" y="1091898"/>
                </a:cubicBezTo>
                <a:cubicBezTo>
                  <a:pt x="2118228" y="1309846"/>
                  <a:pt x="1990409" y="1442581"/>
                  <a:pt x="1756073" y="1416362"/>
                </a:cubicBezTo>
                <a:cubicBezTo>
                  <a:pt x="1521738" y="1390143"/>
                  <a:pt x="1187440" y="1057485"/>
                  <a:pt x="969492" y="934582"/>
                </a:cubicBezTo>
                <a:cubicBezTo>
                  <a:pt x="751544" y="811679"/>
                  <a:pt x="509015" y="742853"/>
                  <a:pt x="428718" y="659279"/>
                </a:cubicBez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Seldžucká</a:t>
            </a:r>
            <a:r>
              <a:rPr lang="cs-CZ" dirty="0"/>
              <a:t> říše</a:t>
            </a:r>
          </a:p>
          <a:p>
            <a:pPr algn="ctr"/>
            <a:r>
              <a:rPr lang="ar-SA" dirty="0"/>
              <a:t>دولت </a:t>
            </a:r>
            <a:r>
              <a:rPr lang="ar-SA" dirty="0" err="1"/>
              <a:t>سلجوقیان</a:t>
            </a:r>
            <a:endParaRPr lang="en-US" dirty="0"/>
          </a:p>
        </p:txBody>
      </p:sp>
      <p:sp>
        <p:nvSpPr>
          <p:cNvPr id="98" name="Dowolny kształt: kształt 97">
            <a:extLst>
              <a:ext uri="{FF2B5EF4-FFF2-40B4-BE49-F238E27FC236}">
                <a16:creationId xmlns:a16="http://schemas.microsoft.com/office/drawing/2014/main" id="{1EDC338A-7A58-6DBC-385C-3BF13D30874D}"/>
              </a:ext>
            </a:extLst>
          </p:cNvPr>
          <p:cNvSpPr/>
          <p:nvPr/>
        </p:nvSpPr>
        <p:spPr>
          <a:xfrm>
            <a:off x="3003673" y="3489066"/>
            <a:ext cx="408417" cy="403521"/>
          </a:xfrm>
          <a:custGeom>
            <a:avLst/>
            <a:gdLst>
              <a:gd name="connsiteX0" fmla="*/ 309899 w 352776"/>
              <a:gd name="connsiteY0" fmla="*/ 150 h 322293"/>
              <a:gd name="connsiteX1" fmla="*/ 83757 w 352776"/>
              <a:gd name="connsiteY1" fmla="*/ 49312 h 322293"/>
              <a:gd name="connsiteX2" fmla="*/ 5099 w 352776"/>
              <a:gd name="connsiteY2" fmla="*/ 236125 h 322293"/>
              <a:gd name="connsiteX3" fmla="*/ 211576 w 352776"/>
              <a:gd name="connsiteY3" fmla="*/ 314783 h 322293"/>
              <a:gd name="connsiteX4" fmla="*/ 349228 w 352776"/>
              <a:gd name="connsiteY4" fmla="*/ 59144 h 322293"/>
              <a:gd name="connsiteX5" fmla="*/ 309899 w 352776"/>
              <a:gd name="connsiteY5" fmla="*/ 150 h 32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776" h="322293">
                <a:moveTo>
                  <a:pt x="309899" y="150"/>
                </a:moveTo>
                <a:cubicBezTo>
                  <a:pt x="265654" y="-1489"/>
                  <a:pt x="134557" y="9983"/>
                  <a:pt x="83757" y="49312"/>
                </a:cubicBezTo>
                <a:cubicBezTo>
                  <a:pt x="32957" y="88641"/>
                  <a:pt x="-16204" y="191880"/>
                  <a:pt x="5099" y="236125"/>
                </a:cubicBezTo>
                <a:cubicBezTo>
                  <a:pt x="26402" y="280370"/>
                  <a:pt x="154221" y="344280"/>
                  <a:pt x="211576" y="314783"/>
                </a:cubicBezTo>
                <a:cubicBezTo>
                  <a:pt x="268931" y="285286"/>
                  <a:pt x="341034" y="111583"/>
                  <a:pt x="349228" y="59144"/>
                </a:cubicBezTo>
                <a:cubicBezTo>
                  <a:pt x="357422" y="6705"/>
                  <a:pt x="354144" y="1789"/>
                  <a:pt x="309899" y="150"/>
                </a:cubicBezTo>
                <a:close/>
              </a:path>
            </a:pathLst>
          </a:custGeom>
          <a:solidFill>
            <a:schemeClr val="accent1">
              <a:lumMod val="75000"/>
              <a:alpha val="2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R.</a:t>
            </a:r>
            <a:endParaRPr lang="en-US" dirty="0"/>
          </a:p>
        </p:txBody>
      </p:sp>
      <p:sp>
        <p:nvSpPr>
          <p:cNvPr id="99" name="Dowolny kształt: kształt 98">
            <a:extLst>
              <a:ext uri="{FF2B5EF4-FFF2-40B4-BE49-F238E27FC236}">
                <a16:creationId xmlns:a16="http://schemas.microsoft.com/office/drawing/2014/main" id="{3B3A4AAD-7CEE-7C18-6458-78BD55A05054}"/>
              </a:ext>
            </a:extLst>
          </p:cNvPr>
          <p:cNvSpPr/>
          <p:nvPr/>
        </p:nvSpPr>
        <p:spPr>
          <a:xfrm>
            <a:off x="3386300" y="3621269"/>
            <a:ext cx="1737223" cy="844259"/>
          </a:xfrm>
          <a:custGeom>
            <a:avLst/>
            <a:gdLst>
              <a:gd name="connsiteX0" fmla="*/ 100464 w 1737223"/>
              <a:gd name="connsiteY0" fmla="*/ 596675 h 844259"/>
              <a:gd name="connsiteX1" fmla="*/ 2142 w 1737223"/>
              <a:gd name="connsiteY1" fmla="*/ 321372 h 844259"/>
              <a:gd name="connsiteX2" fmla="*/ 198787 w 1737223"/>
              <a:gd name="connsiteY2" fmla="*/ 6739 h 844259"/>
              <a:gd name="connsiteX3" fmla="*/ 965703 w 1737223"/>
              <a:gd name="connsiteY3" fmla="*/ 105062 h 844259"/>
              <a:gd name="connsiteX4" fmla="*/ 1250839 w 1737223"/>
              <a:gd name="connsiteY4" fmla="*/ 95230 h 844259"/>
              <a:gd name="connsiteX5" fmla="*/ 1663793 w 1737223"/>
              <a:gd name="connsiteY5" fmla="*/ 311539 h 844259"/>
              <a:gd name="connsiteX6" fmla="*/ 1703122 w 1737223"/>
              <a:gd name="connsiteY6" fmla="*/ 744159 h 844259"/>
              <a:gd name="connsiteX7" fmla="*/ 1300000 w 1737223"/>
              <a:gd name="connsiteY7" fmla="*/ 842481 h 844259"/>
              <a:gd name="connsiteX8" fmla="*/ 778890 w 1737223"/>
              <a:gd name="connsiteY8" fmla="*/ 694997 h 844259"/>
              <a:gd name="connsiteX9" fmla="*/ 198787 w 1737223"/>
              <a:gd name="connsiteY9" fmla="*/ 606507 h 844259"/>
              <a:gd name="connsiteX10" fmla="*/ 100464 w 1737223"/>
              <a:gd name="connsiteY10" fmla="*/ 596675 h 84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7223" h="844259">
                <a:moveTo>
                  <a:pt x="100464" y="596675"/>
                </a:moveTo>
                <a:cubicBezTo>
                  <a:pt x="67690" y="549153"/>
                  <a:pt x="-14245" y="419695"/>
                  <a:pt x="2142" y="321372"/>
                </a:cubicBezTo>
                <a:cubicBezTo>
                  <a:pt x="18529" y="223049"/>
                  <a:pt x="38193" y="42791"/>
                  <a:pt x="198787" y="6739"/>
                </a:cubicBezTo>
                <a:cubicBezTo>
                  <a:pt x="359381" y="-29313"/>
                  <a:pt x="790361" y="90314"/>
                  <a:pt x="965703" y="105062"/>
                </a:cubicBezTo>
                <a:cubicBezTo>
                  <a:pt x="1141045" y="119810"/>
                  <a:pt x="1134491" y="60817"/>
                  <a:pt x="1250839" y="95230"/>
                </a:cubicBezTo>
                <a:cubicBezTo>
                  <a:pt x="1367187" y="129643"/>
                  <a:pt x="1588413" y="203384"/>
                  <a:pt x="1663793" y="311539"/>
                </a:cubicBezTo>
                <a:cubicBezTo>
                  <a:pt x="1739173" y="419694"/>
                  <a:pt x="1763754" y="655669"/>
                  <a:pt x="1703122" y="744159"/>
                </a:cubicBezTo>
                <a:cubicBezTo>
                  <a:pt x="1642490" y="832649"/>
                  <a:pt x="1454039" y="850675"/>
                  <a:pt x="1300000" y="842481"/>
                </a:cubicBezTo>
                <a:cubicBezTo>
                  <a:pt x="1145961" y="834287"/>
                  <a:pt x="962425" y="734326"/>
                  <a:pt x="778890" y="694997"/>
                </a:cubicBezTo>
                <a:cubicBezTo>
                  <a:pt x="595355" y="655668"/>
                  <a:pt x="310219" y="624533"/>
                  <a:pt x="198787" y="606507"/>
                </a:cubicBezTo>
                <a:cubicBezTo>
                  <a:pt x="87355" y="588481"/>
                  <a:pt x="133238" y="644197"/>
                  <a:pt x="100464" y="596675"/>
                </a:cubicBez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Seldžucká</a:t>
            </a:r>
            <a:r>
              <a:rPr lang="cs-CZ" dirty="0"/>
              <a:t> říše</a:t>
            </a:r>
          </a:p>
          <a:p>
            <a:pPr algn="ctr"/>
            <a:r>
              <a:rPr lang="ar-SA" dirty="0"/>
              <a:t>دولت </a:t>
            </a:r>
            <a:r>
              <a:rPr lang="ar-SA" dirty="0" err="1"/>
              <a:t>سلجوقیان</a:t>
            </a:r>
            <a:endParaRPr lang="en-US" dirty="0"/>
          </a:p>
        </p:txBody>
      </p:sp>
      <p:sp>
        <p:nvSpPr>
          <p:cNvPr id="101" name="Dowolny kształt: kształt 100">
            <a:extLst>
              <a:ext uri="{FF2B5EF4-FFF2-40B4-BE49-F238E27FC236}">
                <a16:creationId xmlns:a16="http://schemas.microsoft.com/office/drawing/2014/main" id="{324C0A01-E924-336B-20E4-A5B38779A641}"/>
              </a:ext>
            </a:extLst>
          </p:cNvPr>
          <p:cNvSpPr/>
          <p:nvPr/>
        </p:nvSpPr>
        <p:spPr>
          <a:xfrm>
            <a:off x="1496030" y="2890217"/>
            <a:ext cx="2703066" cy="2200594"/>
          </a:xfrm>
          <a:custGeom>
            <a:avLst/>
            <a:gdLst>
              <a:gd name="connsiteX0" fmla="*/ 618605 w 2703066"/>
              <a:gd name="connsiteY0" fmla="*/ 966868 h 2200594"/>
              <a:gd name="connsiteX1" fmla="*/ 146657 w 2703066"/>
              <a:gd name="connsiteY1" fmla="*/ 740727 h 2200594"/>
              <a:gd name="connsiteX2" fmla="*/ 38502 w 2703066"/>
              <a:gd name="connsiteY2" fmla="*/ 996365 h 2200594"/>
              <a:gd name="connsiteX3" fmla="*/ 736593 w 2703066"/>
              <a:gd name="connsiteY3" fmla="*/ 1310997 h 2200594"/>
              <a:gd name="connsiteX4" fmla="*/ 1582167 w 2703066"/>
              <a:gd name="connsiteY4" fmla="*/ 1419152 h 2200594"/>
              <a:gd name="connsiteX5" fmla="*/ 2211431 w 2703066"/>
              <a:gd name="connsiteY5" fmla="*/ 2176236 h 2200594"/>
              <a:gd name="connsiteX6" fmla="*/ 2358915 w 2703066"/>
              <a:gd name="connsiteY6" fmla="*/ 2028752 h 2200594"/>
              <a:gd name="connsiteX7" fmla="*/ 2221264 w 2703066"/>
              <a:gd name="connsiteY7" fmla="*/ 1340494 h 2200594"/>
              <a:gd name="connsiteX8" fmla="*/ 2575225 w 2703066"/>
              <a:gd name="connsiteY8" fmla="*/ 1183178 h 2200594"/>
              <a:gd name="connsiteX9" fmla="*/ 2683380 w 2703066"/>
              <a:gd name="connsiteY9" fmla="*/ 662068 h 2200594"/>
              <a:gd name="connsiteX10" fmla="*/ 2211431 w 2703066"/>
              <a:gd name="connsiteY10" fmla="*/ 465423 h 2200594"/>
              <a:gd name="connsiteX11" fmla="*/ 1464180 w 2703066"/>
              <a:gd name="connsiteY11" fmla="*/ 465423 h 2200594"/>
              <a:gd name="connsiteX12" fmla="*/ 1611664 w 2703066"/>
              <a:gd name="connsiteY12" fmla="*/ 327772 h 2200594"/>
              <a:gd name="connsiteX13" fmla="*/ 1965625 w 2703066"/>
              <a:gd name="connsiteY13" fmla="*/ 337604 h 2200594"/>
              <a:gd name="connsiteX14" fmla="*/ 1690322 w 2703066"/>
              <a:gd name="connsiteY14" fmla="*/ 111462 h 2200594"/>
              <a:gd name="connsiteX15" fmla="*/ 1061057 w 2703066"/>
              <a:gd name="connsiteY15" fmla="*/ 3307 h 2200594"/>
              <a:gd name="connsiteX16" fmla="*/ 766089 w 2703066"/>
              <a:gd name="connsiteY16" fmla="*/ 229449 h 2200594"/>
              <a:gd name="connsiteX17" fmla="*/ 815251 w 2703066"/>
              <a:gd name="connsiteY17" fmla="*/ 652236 h 2200594"/>
              <a:gd name="connsiteX18" fmla="*/ 815251 w 2703066"/>
              <a:gd name="connsiteY18" fmla="*/ 907875 h 2200594"/>
              <a:gd name="connsiteX19" fmla="*/ 618605 w 2703066"/>
              <a:gd name="connsiteY19" fmla="*/ 966868 h 220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03066" h="2200594">
                <a:moveTo>
                  <a:pt x="618605" y="966868"/>
                </a:moveTo>
                <a:cubicBezTo>
                  <a:pt x="507173" y="939010"/>
                  <a:pt x="243341" y="735811"/>
                  <a:pt x="146657" y="740727"/>
                </a:cubicBezTo>
                <a:cubicBezTo>
                  <a:pt x="49973" y="745643"/>
                  <a:pt x="-59821" y="901320"/>
                  <a:pt x="38502" y="996365"/>
                </a:cubicBezTo>
                <a:cubicBezTo>
                  <a:pt x="136825" y="1091410"/>
                  <a:pt x="479316" y="1240533"/>
                  <a:pt x="736593" y="1310997"/>
                </a:cubicBezTo>
                <a:cubicBezTo>
                  <a:pt x="993870" y="1381461"/>
                  <a:pt x="1336361" y="1274946"/>
                  <a:pt x="1582167" y="1419152"/>
                </a:cubicBezTo>
                <a:cubicBezTo>
                  <a:pt x="1827973" y="1563358"/>
                  <a:pt x="2081973" y="2074636"/>
                  <a:pt x="2211431" y="2176236"/>
                </a:cubicBezTo>
                <a:cubicBezTo>
                  <a:pt x="2340889" y="2277836"/>
                  <a:pt x="2358915" y="2028752"/>
                  <a:pt x="2358915" y="2028752"/>
                </a:cubicBezTo>
                <a:cubicBezTo>
                  <a:pt x="2360554" y="1889462"/>
                  <a:pt x="2185212" y="1481423"/>
                  <a:pt x="2221264" y="1340494"/>
                </a:cubicBezTo>
                <a:cubicBezTo>
                  <a:pt x="2257316" y="1199565"/>
                  <a:pt x="2498206" y="1296249"/>
                  <a:pt x="2575225" y="1183178"/>
                </a:cubicBezTo>
                <a:cubicBezTo>
                  <a:pt x="2652244" y="1070107"/>
                  <a:pt x="2744012" y="781694"/>
                  <a:pt x="2683380" y="662068"/>
                </a:cubicBezTo>
                <a:cubicBezTo>
                  <a:pt x="2622748" y="542442"/>
                  <a:pt x="2414631" y="498197"/>
                  <a:pt x="2211431" y="465423"/>
                </a:cubicBezTo>
                <a:cubicBezTo>
                  <a:pt x="2008231" y="432649"/>
                  <a:pt x="1564141" y="488365"/>
                  <a:pt x="1464180" y="465423"/>
                </a:cubicBezTo>
                <a:cubicBezTo>
                  <a:pt x="1364219" y="442481"/>
                  <a:pt x="1528090" y="349075"/>
                  <a:pt x="1611664" y="327772"/>
                </a:cubicBezTo>
                <a:cubicBezTo>
                  <a:pt x="1695238" y="306469"/>
                  <a:pt x="1952515" y="373656"/>
                  <a:pt x="1965625" y="337604"/>
                </a:cubicBezTo>
                <a:cubicBezTo>
                  <a:pt x="1978735" y="301552"/>
                  <a:pt x="1841083" y="167178"/>
                  <a:pt x="1690322" y="111462"/>
                </a:cubicBezTo>
                <a:cubicBezTo>
                  <a:pt x="1539561" y="55746"/>
                  <a:pt x="1215096" y="-16357"/>
                  <a:pt x="1061057" y="3307"/>
                </a:cubicBezTo>
                <a:cubicBezTo>
                  <a:pt x="907018" y="22971"/>
                  <a:pt x="807057" y="121294"/>
                  <a:pt x="766089" y="229449"/>
                </a:cubicBezTo>
                <a:cubicBezTo>
                  <a:pt x="725121" y="337604"/>
                  <a:pt x="807057" y="539165"/>
                  <a:pt x="815251" y="652236"/>
                </a:cubicBezTo>
                <a:cubicBezTo>
                  <a:pt x="823445" y="765307"/>
                  <a:pt x="843109" y="852159"/>
                  <a:pt x="815251" y="907875"/>
                </a:cubicBezTo>
                <a:cubicBezTo>
                  <a:pt x="787393" y="963591"/>
                  <a:pt x="730037" y="994726"/>
                  <a:pt x="618605" y="966868"/>
                </a:cubicBezTo>
                <a:close/>
              </a:path>
            </a:pathLst>
          </a:custGeom>
          <a:solidFill>
            <a:schemeClr val="accent1">
              <a:lumMod val="75000"/>
              <a:alpha val="2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Osmanská říše</a:t>
            </a:r>
          </a:p>
          <a:p>
            <a:pPr algn="ctr"/>
            <a:r>
              <a:rPr lang="ar-SA" dirty="0"/>
              <a:t>دولت عليه </a:t>
            </a:r>
            <a:r>
              <a:rPr lang="ar-SA" dirty="0" err="1"/>
              <a:t>عثمانیه</a:t>
            </a:r>
            <a:endParaRPr lang="en-US" dirty="0"/>
          </a:p>
        </p:txBody>
      </p:sp>
      <p:sp>
        <p:nvSpPr>
          <p:cNvPr id="103" name="Dowolny kształt: kształt 102">
            <a:extLst>
              <a:ext uri="{FF2B5EF4-FFF2-40B4-BE49-F238E27FC236}">
                <a16:creationId xmlns:a16="http://schemas.microsoft.com/office/drawing/2014/main" id="{6D65FB07-739A-3F75-BD75-3C23F4CCCD96}"/>
              </a:ext>
            </a:extLst>
          </p:cNvPr>
          <p:cNvSpPr/>
          <p:nvPr/>
        </p:nvSpPr>
        <p:spPr>
          <a:xfrm>
            <a:off x="5234694" y="2477156"/>
            <a:ext cx="1746132" cy="1605347"/>
          </a:xfrm>
          <a:custGeom>
            <a:avLst/>
            <a:gdLst>
              <a:gd name="connsiteX0" fmla="*/ 1166106 w 1746132"/>
              <a:gd name="connsiteY0" fmla="*/ 1180444 h 1605347"/>
              <a:gd name="connsiteX1" fmla="*/ 684325 w 1746132"/>
              <a:gd name="connsiteY1" fmla="*/ 1593399 h 1605347"/>
              <a:gd name="connsiteX2" fmla="*/ 232041 w 1746132"/>
              <a:gd name="connsiteY2" fmla="*/ 1445915 h 1605347"/>
              <a:gd name="connsiteX3" fmla="*/ 25564 w 1746132"/>
              <a:gd name="connsiteY3" fmla="*/ 954302 h 1605347"/>
              <a:gd name="connsiteX4" fmla="*/ 94390 w 1746132"/>
              <a:gd name="connsiteY4" fmla="*/ 374199 h 1605347"/>
              <a:gd name="connsiteX5" fmla="*/ 841641 w 1746132"/>
              <a:gd name="connsiteY5" fmla="*/ 148057 h 1605347"/>
              <a:gd name="connsiteX6" fmla="*/ 1697048 w 1746132"/>
              <a:gd name="connsiteY6" fmla="*/ 49734 h 1605347"/>
              <a:gd name="connsiteX7" fmla="*/ 1588893 w 1746132"/>
              <a:gd name="connsiteY7" fmla="*/ 964134 h 1605347"/>
              <a:gd name="connsiteX8" fmla="*/ 1166106 w 1746132"/>
              <a:gd name="connsiteY8" fmla="*/ 1180444 h 160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6132" h="1605347">
                <a:moveTo>
                  <a:pt x="1166106" y="1180444"/>
                </a:moveTo>
                <a:cubicBezTo>
                  <a:pt x="1015345" y="1285321"/>
                  <a:pt x="840002" y="1549154"/>
                  <a:pt x="684325" y="1593399"/>
                </a:cubicBezTo>
                <a:cubicBezTo>
                  <a:pt x="528648" y="1637644"/>
                  <a:pt x="341835" y="1552431"/>
                  <a:pt x="232041" y="1445915"/>
                </a:cubicBezTo>
                <a:cubicBezTo>
                  <a:pt x="122247" y="1339399"/>
                  <a:pt x="48506" y="1132921"/>
                  <a:pt x="25564" y="954302"/>
                </a:cubicBezTo>
                <a:cubicBezTo>
                  <a:pt x="2622" y="775683"/>
                  <a:pt x="-41623" y="508573"/>
                  <a:pt x="94390" y="374199"/>
                </a:cubicBezTo>
                <a:cubicBezTo>
                  <a:pt x="230403" y="239825"/>
                  <a:pt x="574531" y="202135"/>
                  <a:pt x="841641" y="148057"/>
                </a:cubicBezTo>
                <a:cubicBezTo>
                  <a:pt x="1108751" y="93979"/>
                  <a:pt x="1572506" y="-86279"/>
                  <a:pt x="1697048" y="49734"/>
                </a:cubicBezTo>
                <a:cubicBezTo>
                  <a:pt x="1821590" y="185747"/>
                  <a:pt x="1680661" y="777321"/>
                  <a:pt x="1588893" y="964134"/>
                </a:cubicBezTo>
                <a:cubicBezTo>
                  <a:pt x="1497125" y="1150947"/>
                  <a:pt x="1316867" y="1075567"/>
                  <a:pt x="1166106" y="1180444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/>
              <a:t>Čagatajský</a:t>
            </a:r>
            <a:r>
              <a:rPr lang="cs-CZ" b="1" dirty="0"/>
              <a:t> chanát</a:t>
            </a:r>
            <a:endParaRPr lang="en-US" b="1" dirty="0"/>
          </a:p>
        </p:txBody>
      </p:sp>
      <p:sp>
        <p:nvSpPr>
          <p:cNvPr id="105" name="Dowolny kształt: kształt 104">
            <a:extLst>
              <a:ext uri="{FF2B5EF4-FFF2-40B4-BE49-F238E27FC236}">
                <a16:creationId xmlns:a16="http://schemas.microsoft.com/office/drawing/2014/main" id="{1ED506E0-29A2-45B5-59FC-41F649B8E315}"/>
              </a:ext>
            </a:extLst>
          </p:cNvPr>
          <p:cNvSpPr/>
          <p:nvPr/>
        </p:nvSpPr>
        <p:spPr>
          <a:xfrm>
            <a:off x="3413609" y="2843051"/>
            <a:ext cx="1422852" cy="493735"/>
          </a:xfrm>
          <a:custGeom>
            <a:avLst/>
            <a:gdLst>
              <a:gd name="connsiteX0" fmla="*/ 234159 w 1422852"/>
              <a:gd name="connsiteY0" fmla="*/ 480252 h 493735"/>
              <a:gd name="connsiteX1" fmla="*/ 17849 w 1422852"/>
              <a:gd name="connsiteY1" fmla="*/ 106626 h 493735"/>
              <a:gd name="connsiteX2" fmla="*/ 519294 w 1422852"/>
              <a:gd name="connsiteY2" fmla="*/ 116459 h 493735"/>
              <a:gd name="connsiteX3" fmla="*/ 1187888 w 1422852"/>
              <a:gd name="connsiteY3" fmla="*/ 8304 h 493735"/>
              <a:gd name="connsiteX4" fmla="*/ 1364868 w 1422852"/>
              <a:gd name="connsiteY4" fmla="*/ 372097 h 493735"/>
              <a:gd name="connsiteX5" fmla="*/ 234159 w 1422852"/>
              <a:gd name="connsiteY5" fmla="*/ 480252 h 49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2852" h="493735">
                <a:moveTo>
                  <a:pt x="234159" y="480252"/>
                </a:moveTo>
                <a:cubicBezTo>
                  <a:pt x="9656" y="436007"/>
                  <a:pt x="-29674" y="167258"/>
                  <a:pt x="17849" y="106626"/>
                </a:cubicBezTo>
                <a:cubicBezTo>
                  <a:pt x="65371" y="45994"/>
                  <a:pt x="324288" y="132846"/>
                  <a:pt x="519294" y="116459"/>
                </a:cubicBezTo>
                <a:cubicBezTo>
                  <a:pt x="714300" y="100072"/>
                  <a:pt x="1046959" y="-34302"/>
                  <a:pt x="1187888" y="8304"/>
                </a:cubicBezTo>
                <a:cubicBezTo>
                  <a:pt x="1328817" y="50910"/>
                  <a:pt x="1520545" y="291800"/>
                  <a:pt x="1364868" y="372097"/>
                </a:cubicBezTo>
                <a:cubicBezTo>
                  <a:pt x="1209191" y="452394"/>
                  <a:pt x="458662" y="524497"/>
                  <a:pt x="234159" y="480252"/>
                </a:cubicBezTo>
                <a:close/>
              </a:path>
            </a:pathLst>
          </a:custGeom>
          <a:solidFill>
            <a:srgbClr val="C0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Zlatá Horda</a:t>
            </a:r>
            <a:endParaRPr lang="en-US" dirty="0"/>
          </a:p>
        </p:txBody>
      </p:sp>
      <p:sp>
        <p:nvSpPr>
          <p:cNvPr id="106" name="Dowolny kształt: kształt 105">
            <a:extLst>
              <a:ext uri="{FF2B5EF4-FFF2-40B4-BE49-F238E27FC236}">
                <a16:creationId xmlns:a16="http://schemas.microsoft.com/office/drawing/2014/main" id="{E54E55F9-4843-4576-3785-FB1E81CEA1E0}"/>
              </a:ext>
            </a:extLst>
          </p:cNvPr>
          <p:cNvSpPr/>
          <p:nvPr/>
        </p:nvSpPr>
        <p:spPr>
          <a:xfrm>
            <a:off x="3274595" y="2633932"/>
            <a:ext cx="500585" cy="640308"/>
          </a:xfrm>
          <a:custGeom>
            <a:avLst/>
            <a:gdLst>
              <a:gd name="connsiteX0" fmla="*/ 107461 w 500585"/>
              <a:gd name="connsiteY0" fmla="*/ 640308 h 640308"/>
              <a:gd name="connsiteX1" fmla="*/ 9139 w 500585"/>
              <a:gd name="connsiteY1" fmla="*/ 512488 h 640308"/>
              <a:gd name="connsiteX2" fmla="*/ 304107 w 500585"/>
              <a:gd name="connsiteY2" fmla="*/ 30708 h 640308"/>
              <a:gd name="connsiteX3" fmla="*/ 490919 w 500585"/>
              <a:gd name="connsiteY3" fmla="*/ 99533 h 640308"/>
              <a:gd name="connsiteX4" fmla="*/ 431926 w 500585"/>
              <a:gd name="connsiteY4" fmla="*/ 512488 h 640308"/>
              <a:gd name="connsiteX5" fmla="*/ 107461 w 500585"/>
              <a:gd name="connsiteY5" fmla="*/ 640308 h 64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585" h="640308">
                <a:moveTo>
                  <a:pt x="107461" y="640308"/>
                </a:moveTo>
                <a:cubicBezTo>
                  <a:pt x="36997" y="640308"/>
                  <a:pt x="-23635" y="614088"/>
                  <a:pt x="9139" y="512488"/>
                </a:cubicBezTo>
                <a:cubicBezTo>
                  <a:pt x="41913" y="410888"/>
                  <a:pt x="223810" y="99534"/>
                  <a:pt x="304107" y="30708"/>
                </a:cubicBezTo>
                <a:cubicBezTo>
                  <a:pt x="384404" y="-38118"/>
                  <a:pt x="469616" y="19236"/>
                  <a:pt x="490919" y="99533"/>
                </a:cubicBezTo>
                <a:cubicBezTo>
                  <a:pt x="512222" y="179830"/>
                  <a:pt x="500752" y="425636"/>
                  <a:pt x="431926" y="512488"/>
                </a:cubicBezTo>
                <a:cubicBezTo>
                  <a:pt x="363100" y="599340"/>
                  <a:pt x="177925" y="640308"/>
                  <a:pt x="107461" y="640308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107" name="Dowolny kształt: kształt 106">
            <a:extLst>
              <a:ext uri="{FF2B5EF4-FFF2-40B4-BE49-F238E27FC236}">
                <a16:creationId xmlns:a16="http://schemas.microsoft.com/office/drawing/2014/main" id="{E7859C1F-3D87-4E0F-065F-2393172C79D6}"/>
              </a:ext>
            </a:extLst>
          </p:cNvPr>
          <p:cNvSpPr/>
          <p:nvPr/>
        </p:nvSpPr>
        <p:spPr>
          <a:xfrm flipH="1">
            <a:off x="4104668" y="2737086"/>
            <a:ext cx="498065" cy="640308"/>
          </a:xfrm>
          <a:custGeom>
            <a:avLst/>
            <a:gdLst>
              <a:gd name="connsiteX0" fmla="*/ 107461 w 500585"/>
              <a:gd name="connsiteY0" fmla="*/ 640308 h 640308"/>
              <a:gd name="connsiteX1" fmla="*/ 9139 w 500585"/>
              <a:gd name="connsiteY1" fmla="*/ 512488 h 640308"/>
              <a:gd name="connsiteX2" fmla="*/ 304107 w 500585"/>
              <a:gd name="connsiteY2" fmla="*/ 30708 h 640308"/>
              <a:gd name="connsiteX3" fmla="*/ 490919 w 500585"/>
              <a:gd name="connsiteY3" fmla="*/ 99533 h 640308"/>
              <a:gd name="connsiteX4" fmla="*/ 431926 w 500585"/>
              <a:gd name="connsiteY4" fmla="*/ 512488 h 640308"/>
              <a:gd name="connsiteX5" fmla="*/ 107461 w 500585"/>
              <a:gd name="connsiteY5" fmla="*/ 640308 h 64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585" h="640308">
                <a:moveTo>
                  <a:pt x="107461" y="640308"/>
                </a:moveTo>
                <a:cubicBezTo>
                  <a:pt x="36997" y="640308"/>
                  <a:pt x="-23635" y="614088"/>
                  <a:pt x="9139" y="512488"/>
                </a:cubicBezTo>
                <a:cubicBezTo>
                  <a:pt x="41913" y="410888"/>
                  <a:pt x="223810" y="99534"/>
                  <a:pt x="304107" y="30708"/>
                </a:cubicBezTo>
                <a:cubicBezTo>
                  <a:pt x="384404" y="-38118"/>
                  <a:pt x="469616" y="19236"/>
                  <a:pt x="490919" y="99533"/>
                </a:cubicBezTo>
                <a:cubicBezTo>
                  <a:pt x="512222" y="179830"/>
                  <a:pt x="500752" y="425636"/>
                  <a:pt x="431926" y="512488"/>
                </a:cubicBezTo>
                <a:cubicBezTo>
                  <a:pt x="363100" y="599340"/>
                  <a:pt x="177925" y="640308"/>
                  <a:pt x="107461" y="640308"/>
                </a:cubicBezTo>
                <a:close/>
              </a:path>
            </a:pathLst>
          </a:custGeom>
          <a:solidFill>
            <a:schemeClr val="accent1">
              <a:lumMod val="75000"/>
              <a:alpha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108" name="Dowolny kształt: kształt 107">
            <a:extLst>
              <a:ext uri="{FF2B5EF4-FFF2-40B4-BE49-F238E27FC236}">
                <a16:creationId xmlns:a16="http://schemas.microsoft.com/office/drawing/2014/main" id="{23E87613-AF68-0D1E-BAA2-59255289FCF5}"/>
              </a:ext>
            </a:extLst>
          </p:cNvPr>
          <p:cNvSpPr/>
          <p:nvPr/>
        </p:nvSpPr>
        <p:spPr>
          <a:xfrm flipH="1" flipV="1">
            <a:off x="3919890" y="2398746"/>
            <a:ext cx="403505" cy="433147"/>
          </a:xfrm>
          <a:custGeom>
            <a:avLst/>
            <a:gdLst>
              <a:gd name="connsiteX0" fmla="*/ 107461 w 500585"/>
              <a:gd name="connsiteY0" fmla="*/ 640308 h 640308"/>
              <a:gd name="connsiteX1" fmla="*/ 9139 w 500585"/>
              <a:gd name="connsiteY1" fmla="*/ 512488 h 640308"/>
              <a:gd name="connsiteX2" fmla="*/ 304107 w 500585"/>
              <a:gd name="connsiteY2" fmla="*/ 30708 h 640308"/>
              <a:gd name="connsiteX3" fmla="*/ 490919 w 500585"/>
              <a:gd name="connsiteY3" fmla="*/ 99533 h 640308"/>
              <a:gd name="connsiteX4" fmla="*/ 431926 w 500585"/>
              <a:gd name="connsiteY4" fmla="*/ 512488 h 640308"/>
              <a:gd name="connsiteX5" fmla="*/ 107461 w 500585"/>
              <a:gd name="connsiteY5" fmla="*/ 640308 h 64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585" h="640308">
                <a:moveTo>
                  <a:pt x="107461" y="640308"/>
                </a:moveTo>
                <a:cubicBezTo>
                  <a:pt x="36997" y="640308"/>
                  <a:pt x="-23635" y="614088"/>
                  <a:pt x="9139" y="512488"/>
                </a:cubicBezTo>
                <a:cubicBezTo>
                  <a:pt x="41913" y="410888"/>
                  <a:pt x="223810" y="99534"/>
                  <a:pt x="304107" y="30708"/>
                </a:cubicBezTo>
                <a:cubicBezTo>
                  <a:pt x="384404" y="-38118"/>
                  <a:pt x="469616" y="19236"/>
                  <a:pt x="490919" y="99533"/>
                </a:cubicBezTo>
                <a:cubicBezTo>
                  <a:pt x="512222" y="179830"/>
                  <a:pt x="500752" y="425636"/>
                  <a:pt x="431926" y="512488"/>
                </a:cubicBezTo>
                <a:cubicBezTo>
                  <a:pt x="363100" y="599340"/>
                  <a:pt x="177925" y="640308"/>
                  <a:pt x="107461" y="640308"/>
                </a:cubicBezTo>
                <a:close/>
              </a:path>
            </a:pathLst>
          </a:custGeom>
          <a:solidFill>
            <a:schemeClr val="bg2">
              <a:lumMod val="25000"/>
              <a:alpha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110" name="Dowolny kształt: kształt 109">
            <a:extLst>
              <a:ext uri="{FF2B5EF4-FFF2-40B4-BE49-F238E27FC236}">
                <a16:creationId xmlns:a16="http://schemas.microsoft.com/office/drawing/2014/main" id="{7454ACC5-1F55-E030-677F-7B75A87CED81}"/>
              </a:ext>
            </a:extLst>
          </p:cNvPr>
          <p:cNvSpPr/>
          <p:nvPr/>
        </p:nvSpPr>
        <p:spPr>
          <a:xfrm>
            <a:off x="4958802" y="2048701"/>
            <a:ext cx="588965" cy="880509"/>
          </a:xfrm>
          <a:custGeom>
            <a:avLst/>
            <a:gdLst>
              <a:gd name="connsiteX0" fmla="*/ 251808 w 588965"/>
              <a:gd name="connsiteY0" fmla="*/ 5970 h 880509"/>
              <a:gd name="connsiteX1" fmla="*/ 6001 w 588965"/>
              <a:gd name="connsiteY1" fmla="*/ 713893 h 880509"/>
              <a:gd name="connsiteX2" fmla="*/ 507446 w 588965"/>
              <a:gd name="connsiteY2" fmla="*/ 861376 h 880509"/>
              <a:gd name="connsiteX3" fmla="*/ 566440 w 588965"/>
              <a:gd name="connsiteY3" fmla="*/ 399260 h 880509"/>
              <a:gd name="connsiteX4" fmla="*/ 251808 w 588965"/>
              <a:gd name="connsiteY4" fmla="*/ 5970 h 88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965" h="880509">
                <a:moveTo>
                  <a:pt x="251808" y="5970"/>
                </a:moveTo>
                <a:cubicBezTo>
                  <a:pt x="158402" y="58409"/>
                  <a:pt x="-36605" y="571325"/>
                  <a:pt x="6001" y="713893"/>
                </a:cubicBezTo>
                <a:cubicBezTo>
                  <a:pt x="48607" y="856461"/>
                  <a:pt x="414040" y="913815"/>
                  <a:pt x="507446" y="861376"/>
                </a:cubicBezTo>
                <a:cubicBezTo>
                  <a:pt x="600852" y="808937"/>
                  <a:pt x="604130" y="538550"/>
                  <a:pt x="566440" y="399260"/>
                </a:cubicBezTo>
                <a:cubicBezTo>
                  <a:pt x="528750" y="259970"/>
                  <a:pt x="345214" y="-46469"/>
                  <a:pt x="251808" y="5970"/>
                </a:cubicBezTo>
                <a:close/>
              </a:path>
            </a:pathLst>
          </a:custGeom>
          <a:solidFill>
            <a:srgbClr val="C0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Dowolny kształt: kształt 110">
            <a:extLst>
              <a:ext uri="{FF2B5EF4-FFF2-40B4-BE49-F238E27FC236}">
                <a16:creationId xmlns:a16="http://schemas.microsoft.com/office/drawing/2014/main" id="{DF5068CD-8B96-9AD7-0265-B874C2E92727}"/>
              </a:ext>
            </a:extLst>
          </p:cNvPr>
          <p:cNvSpPr/>
          <p:nvPr/>
        </p:nvSpPr>
        <p:spPr>
          <a:xfrm rot="5659128">
            <a:off x="4971181" y="2614643"/>
            <a:ext cx="588965" cy="1386349"/>
          </a:xfrm>
          <a:custGeom>
            <a:avLst/>
            <a:gdLst>
              <a:gd name="connsiteX0" fmla="*/ 251808 w 588965"/>
              <a:gd name="connsiteY0" fmla="*/ 5970 h 880509"/>
              <a:gd name="connsiteX1" fmla="*/ 6001 w 588965"/>
              <a:gd name="connsiteY1" fmla="*/ 713893 h 880509"/>
              <a:gd name="connsiteX2" fmla="*/ 507446 w 588965"/>
              <a:gd name="connsiteY2" fmla="*/ 861376 h 880509"/>
              <a:gd name="connsiteX3" fmla="*/ 566440 w 588965"/>
              <a:gd name="connsiteY3" fmla="*/ 399260 h 880509"/>
              <a:gd name="connsiteX4" fmla="*/ 251808 w 588965"/>
              <a:gd name="connsiteY4" fmla="*/ 5970 h 88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965" h="880509">
                <a:moveTo>
                  <a:pt x="251808" y="5970"/>
                </a:moveTo>
                <a:cubicBezTo>
                  <a:pt x="158402" y="58409"/>
                  <a:pt x="-36605" y="571325"/>
                  <a:pt x="6001" y="713893"/>
                </a:cubicBezTo>
                <a:cubicBezTo>
                  <a:pt x="48607" y="856461"/>
                  <a:pt x="414040" y="913815"/>
                  <a:pt x="507446" y="861376"/>
                </a:cubicBezTo>
                <a:cubicBezTo>
                  <a:pt x="600852" y="808937"/>
                  <a:pt x="604130" y="538550"/>
                  <a:pt x="566440" y="399260"/>
                </a:cubicBezTo>
                <a:cubicBezTo>
                  <a:pt x="528750" y="259970"/>
                  <a:pt x="345214" y="-46469"/>
                  <a:pt x="251808" y="5970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Dowolny kształt: kształt 111">
            <a:extLst>
              <a:ext uri="{FF2B5EF4-FFF2-40B4-BE49-F238E27FC236}">
                <a16:creationId xmlns:a16="http://schemas.microsoft.com/office/drawing/2014/main" id="{92AB17A4-944A-C419-1E0C-067E1D064ECB}"/>
              </a:ext>
            </a:extLst>
          </p:cNvPr>
          <p:cNvSpPr/>
          <p:nvPr/>
        </p:nvSpPr>
        <p:spPr>
          <a:xfrm flipH="1">
            <a:off x="3756364" y="2928185"/>
            <a:ext cx="498065" cy="640308"/>
          </a:xfrm>
          <a:custGeom>
            <a:avLst/>
            <a:gdLst>
              <a:gd name="connsiteX0" fmla="*/ 107461 w 500585"/>
              <a:gd name="connsiteY0" fmla="*/ 640308 h 640308"/>
              <a:gd name="connsiteX1" fmla="*/ 9139 w 500585"/>
              <a:gd name="connsiteY1" fmla="*/ 512488 h 640308"/>
              <a:gd name="connsiteX2" fmla="*/ 304107 w 500585"/>
              <a:gd name="connsiteY2" fmla="*/ 30708 h 640308"/>
              <a:gd name="connsiteX3" fmla="*/ 490919 w 500585"/>
              <a:gd name="connsiteY3" fmla="*/ 99533 h 640308"/>
              <a:gd name="connsiteX4" fmla="*/ 431926 w 500585"/>
              <a:gd name="connsiteY4" fmla="*/ 512488 h 640308"/>
              <a:gd name="connsiteX5" fmla="*/ 107461 w 500585"/>
              <a:gd name="connsiteY5" fmla="*/ 640308 h 64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585" h="640308">
                <a:moveTo>
                  <a:pt x="107461" y="640308"/>
                </a:moveTo>
                <a:cubicBezTo>
                  <a:pt x="36997" y="640308"/>
                  <a:pt x="-23635" y="614088"/>
                  <a:pt x="9139" y="512488"/>
                </a:cubicBezTo>
                <a:cubicBezTo>
                  <a:pt x="41913" y="410888"/>
                  <a:pt x="223810" y="99534"/>
                  <a:pt x="304107" y="30708"/>
                </a:cubicBezTo>
                <a:cubicBezTo>
                  <a:pt x="384404" y="-38118"/>
                  <a:pt x="469616" y="19236"/>
                  <a:pt x="490919" y="99533"/>
                </a:cubicBezTo>
                <a:cubicBezTo>
                  <a:pt x="512222" y="179830"/>
                  <a:pt x="500752" y="425636"/>
                  <a:pt x="431926" y="512488"/>
                </a:cubicBezTo>
                <a:cubicBezTo>
                  <a:pt x="363100" y="599340"/>
                  <a:pt x="177925" y="640308"/>
                  <a:pt x="107461" y="640308"/>
                </a:cubicBezTo>
                <a:close/>
              </a:path>
            </a:pathLst>
          </a:custGeom>
          <a:solidFill>
            <a:srgbClr val="002060">
              <a:alpha val="75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113" name="Dowolny kształt: kształt 112">
            <a:extLst>
              <a:ext uri="{FF2B5EF4-FFF2-40B4-BE49-F238E27FC236}">
                <a16:creationId xmlns:a16="http://schemas.microsoft.com/office/drawing/2014/main" id="{161C3FED-75D4-F36A-62F7-4BD0CBC49C83}"/>
              </a:ext>
            </a:extLst>
          </p:cNvPr>
          <p:cNvSpPr/>
          <p:nvPr/>
        </p:nvSpPr>
        <p:spPr>
          <a:xfrm>
            <a:off x="5114444" y="3201050"/>
            <a:ext cx="588965" cy="880509"/>
          </a:xfrm>
          <a:custGeom>
            <a:avLst/>
            <a:gdLst>
              <a:gd name="connsiteX0" fmla="*/ 251808 w 588965"/>
              <a:gd name="connsiteY0" fmla="*/ 5970 h 880509"/>
              <a:gd name="connsiteX1" fmla="*/ 6001 w 588965"/>
              <a:gd name="connsiteY1" fmla="*/ 713893 h 880509"/>
              <a:gd name="connsiteX2" fmla="*/ 507446 w 588965"/>
              <a:gd name="connsiteY2" fmla="*/ 861376 h 880509"/>
              <a:gd name="connsiteX3" fmla="*/ 566440 w 588965"/>
              <a:gd name="connsiteY3" fmla="*/ 399260 h 880509"/>
              <a:gd name="connsiteX4" fmla="*/ 251808 w 588965"/>
              <a:gd name="connsiteY4" fmla="*/ 5970 h 88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965" h="880509">
                <a:moveTo>
                  <a:pt x="251808" y="5970"/>
                </a:moveTo>
                <a:cubicBezTo>
                  <a:pt x="158402" y="58409"/>
                  <a:pt x="-36605" y="571325"/>
                  <a:pt x="6001" y="713893"/>
                </a:cubicBezTo>
                <a:cubicBezTo>
                  <a:pt x="48607" y="856461"/>
                  <a:pt x="414040" y="913815"/>
                  <a:pt x="507446" y="861376"/>
                </a:cubicBezTo>
                <a:cubicBezTo>
                  <a:pt x="600852" y="808937"/>
                  <a:pt x="604130" y="538550"/>
                  <a:pt x="566440" y="399260"/>
                </a:cubicBezTo>
                <a:cubicBezTo>
                  <a:pt x="528750" y="259970"/>
                  <a:pt x="345214" y="-46469"/>
                  <a:pt x="251808" y="5970"/>
                </a:cubicBezTo>
                <a:close/>
              </a:path>
            </a:pathLst>
          </a:custGeom>
          <a:solidFill>
            <a:schemeClr val="accent6">
              <a:lumMod val="75000"/>
              <a:alpha val="2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Dowolny kształt: kształt 113">
            <a:extLst>
              <a:ext uri="{FF2B5EF4-FFF2-40B4-BE49-F238E27FC236}">
                <a16:creationId xmlns:a16="http://schemas.microsoft.com/office/drawing/2014/main" id="{2AB307DA-D179-10AB-179D-3829A8C45CEC}"/>
              </a:ext>
            </a:extLst>
          </p:cNvPr>
          <p:cNvSpPr/>
          <p:nvPr/>
        </p:nvSpPr>
        <p:spPr>
          <a:xfrm>
            <a:off x="4301141" y="3701084"/>
            <a:ext cx="1364238" cy="896490"/>
          </a:xfrm>
          <a:custGeom>
            <a:avLst/>
            <a:gdLst>
              <a:gd name="connsiteX0" fmla="*/ 664149 w 1364238"/>
              <a:gd name="connsiteY0" fmla="*/ 693935 h 896490"/>
              <a:gd name="connsiteX1" fmla="*/ 5388 w 1364238"/>
              <a:gd name="connsiteY1" fmla="*/ 566116 h 896490"/>
              <a:gd name="connsiteX2" fmla="*/ 379014 w 1364238"/>
              <a:gd name="connsiteY2" fmla="*/ 104000 h 896490"/>
              <a:gd name="connsiteX3" fmla="*/ 860794 w 1364238"/>
              <a:gd name="connsiteY3" fmla="*/ 25342 h 896490"/>
              <a:gd name="connsiteX4" fmla="*/ 1224588 w 1364238"/>
              <a:gd name="connsiteY4" fmla="*/ 448129 h 896490"/>
              <a:gd name="connsiteX5" fmla="*/ 1332743 w 1364238"/>
              <a:gd name="connsiteY5" fmla="*/ 890581 h 896490"/>
              <a:gd name="connsiteX6" fmla="*/ 664149 w 1364238"/>
              <a:gd name="connsiteY6" fmla="*/ 693935 h 89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4238" h="896490">
                <a:moveTo>
                  <a:pt x="664149" y="693935"/>
                </a:moveTo>
                <a:cubicBezTo>
                  <a:pt x="442923" y="639858"/>
                  <a:pt x="52911" y="664439"/>
                  <a:pt x="5388" y="566116"/>
                </a:cubicBezTo>
                <a:cubicBezTo>
                  <a:pt x="-42135" y="467793"/>
                  <a:pt x="236446" y="194129"/>
                  <a:pt x="379014" y="104000"/>
                </a:cubicBezTo>
                <a:cubicBezTo>
                  <a:pt x="521582" y="13871"/>
                  <a:pt x="719865" y="-32013"/>
                  <a:pt x="860794" y="25342"/>
                </a:cubicBezTo>
                <a:cubicBezTo>
                  <a:pt x="1001723" y="82697"/>
                  <a:pt x="1145930" y="303923"/>
                  <a:pt x="1224588" y="448129"/>
                </a:cubicBezTo>
                <a:cubicBezTo>
                  <a:pt x="1303246" y="592335"/>
                  <a:pt x="1421233" y="849613"/>
                  <a:pt x="1332743" y="890581"/>
                </a:cubicBezTo>
                <a:cubicBezTo>
                  <a:pt x="1244253" y="931549"/>
                  <a:pt x="885375" y="748012"/>
                  <a:pt x="664149" y="693935"/>
                </a:cubicBezTo>
                <a:close/>
              </a:path>
            </a:pathLst>
          </a:custGeom>
          <a:solidFill>
            <a:srgbClr val="C0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Tímúrovská</a:t>
            </a:r>
            <a:r>
              <a:rPr lang="cs-CZ" dirty="0"/>
              <a:t> říše</a:t>
            </a:r>
            <a:endParaRPr lang="en-US" dirty="0"/>
          </a:p>
        </p:txBody>
      </p:sp>
      <p:sp>
        <p:nvSpPr>
          <p:cNvPr id="115" name="pole tekstowe 114">
            <a:extLst>
              <a:ext uri="{FF2B5EF4-FFF2-40B4-BE49-F238E27FC236}">
                <a16:creationId xmlns:a16="http://schemas.microsoft.com/office/drawing/2014/main" id="{D7E6854E-0223-EC61-CFE9-F0035A44E1DA}"/>
              </a:ext>
            </a:extLst>
          </p:cNvPr>
          <p:cNvSpPr txBox="1"/>
          <p:nvPr/>
        </p:nvSpPr>
        <p:spPr>
          <a:xfrm>
            <a:off x="582079" y="6318928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XVII.-XX. století</a:t>
            </a:r>
            <a:endParaRPr lang="en-US" dirty="0"/>
          </a:p>
        </p:txBody>
      </p:sp>
      <p:sp>
        <p:nvSpPr>
          <p:cNvPr id="116" name="Dowolny kształt: kształt 115">
            <a:extLst>
              <a:ext uri="{FF2B5EF4-FFF2-40B4-BE49-F238E27FC236}">
                <a16:creationId xmlns:a16="http://schemas.microsoft.com/office/drawing/2014/main" id="{BE14BD34-4E94-428F-AEC4-CA10438CD323}"/>
              </a:ext>
            </a:extLst>
          </p:cNvPr>
          <p:cNvSpPr/>
          <p:nvPr/>
        </p:nvSpPr>
        <p:spPr>
          <a:xfrm>
            <a:off x="2782510" y="3406376"/>
            <a:ext cx="996567" cy="440189"/>
          </a:xfrm>
          <a:custGeom>
            <a:avLst/>
            <a:gdLst>
              <a:gd name="connsiteX0" fmla="*/ 648948 w 996567"/>
              <a:gd name="connsiteY0" fmla="*/ 25082 h 440189"/>
              <a:gd name="connsiteX1" fmla="*/ 216329 w 996567"/>
              <a:gd name="connsiteY1" fmla="*/ 15250 h 440189"/>
              <a:gd name="connsiteX2" fmla="*/ 19 w 996567"/>
              <a:gd name="connsiteY2" fmla="*/ 261056 h 440189"/>
              <a:gd name="connsiteX3" fmla="*/ 206496 w 996567"/>
              <a:gd name="connsiteY3" fmla="*/ 408540 h 440189"/>
              <a:gd name="connsiteX4" fmla="*/ 629284 w 996567"/>
              <a:gd name="connsiteY4" fmla="*/ 418372 h 440189"/>
              <a:gd name="connsiteX5" fmla="*/ 983245 w 996567"/>
              <a:gd name="connsiteY5" fmla="*/ 162734 h 440189"/>
              <a:gd name="connsiteX6" fmla="*/ 894755 w 996567"/>
              <a:gd name="connsiteY6" fmla="*/ 15250 h 440189"/>
              <a:gd name="connsiteX7" fmla="*/ 648948 w 996567"/>
              <a:gd name="connsiteY7" fmla="*/ 25082 h 44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6567" h="440189">
                <a:moveTo>
                  <a:pt x="648948" y="25082"/>
                </a:moveTo>
                <a:cubicBezTo>
                  <a:pt x="535877" y="25082"/>
                  <a:pt x="324484" y="-24079"/>
                  <a:pt x="216329" y="15250"/>
                </a:cubicBezTo>
                <a:cubicBezTo>
                  <a:pt x="108174" y="54579"/>
                  <a:pt x="1658" y="195508"/>
                  <a:pt x="19" y="261056"/>
                </a:cubicBezTo>
                <a:cubicBezTo>
                  <a:pt x="-1620" y="326604"/>
                  <a:pt x="101618" y="382321"/>
                  <a:pt x="206496" y="408540"/>
                </a:cubicBezTo>
                <a:cubicBezTo>
                  <a:pt x="311373" y="434759"/>
                  <a:pt x="499826" y="459340"/>
                  <a:pt x="629284" y="418372"/>
                </a:cubicBezTo>
                <a:cubicBezTo>
                  <a:pt x="758742" y="377404"/>
                  <a:pt x="939000" y="229921"/>
                  <a:pt x="983245" y="162734"/>
                </a:cubicBezTo>
                <a:cubicBezTo>
                  <a:pt x="1027490" y="95547"/>
                  <a:pt x="952110" y="36553"/>
                  <a:pt x="894755" y="15250"/>
                </a:cubicBezTo>
                <a:cubicBezTo>
                  <a:pt x="837400" y="-6053"/>
                  <a:pt x="762019" y="25082"/>
                  <a:pt x="648948" y="25082"/>
                </a:cubicBezTo>
                <a:close/>
              </a:path>
            </a:pathLst>
          </a:custGeom>
          <a:solidFill>
            <a:srgbClr val="C0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Turecko</a:t>
            </a:r>
          </a:p>
          <a:p>
            <a:pPr algn="ctr"/>
            <a:r>
              <a:rPr lang="cs-CZ" sz="1400" dirty="0" err="1"/>
              <a:t>Türkiye</a:t>
            </a:r>
            <a:endParaRPr lang="en-US" sz="1400" dirty="0"/>
          </a:p>
        </p:txBody>
      </p:sp>
      <p:sp>
        <p:nvSpPr>
          <p:cNvPr id="118" name="Dowolny kształt: kształt 117">
            <a:extLst>
              <a:ext uri="{FF2B5EF4-FFF2-40B4-BE49-F238E27FC236}">
                <a16:creationId xmlns:a16="http://schemas.microsoft.com/office/drawing/2014/main" id="{75264734-5CBA-D7E2-4988-C67AFED316AB}"/>
              </a:ext>
            </a:extLst>
          </p:cNvPr>
          <p:cNvSpPr/>
          <p:nvPr/>
        </p:nvSpPr>
        <p:spPr>
          <a:xfrm>
            <a:off x="4452809" y="2718162"/>
            <a:ext cx="1628903" cy="1102246"/>
          </a:xfrm>
          <a:custGeom>
            <a:avLst/>
            <a:gdLst>
              <a:gd name="connsiteX0" fmla="*/ 148688 w 1628903"/>
              <a:gd name="connsiteY0" fmla="*/ 737979 h 940115"/>
              <a:gd name="connsiteX1" fmla="*/ 1204 w 1628903"/>
              <a:gd name="connsiteY1" fmla="*/ 413514 h 940115"/>
              <a:gd name="connsiteX2" fmla="*/ 217514 w 1628903"/>
              <a:gd name="connsiteY2" fmla="*/ 118547 h 940115"/>
              <a:gd name="connsiteX3" fmla="*/ 748456 w 1628903"/>
              <a:gd name="connsiteY3" fmla="*/ 79218 h 940115"/>
              <a:gd name="connsiteX4" fmla="*/ 1407217 w 1628903"/>
              <a:gd name="connsiteY4" fmla="*/ 20224 h 940115"/>
              <a:gd name="connsiteX5" fmla="*/ 1623526 w 1628903"/>
              <a:gd name="connsiteY5" fmla="*/ 462676 h 940115"/>
              <a:gd name="connsiteX6" fmla="*/ 1466210 w 1628903"/>
              <a:gd name="connsiteY6" fmla="*/ 914960 h 940115"/>
              <a:gd name="connsiteX7" fmla="*/ 522314 w 1628903"/>
              <a:gd name="connsiteY7" fmla="*/ 865798 h 940115"/>
              <a:gd name="connsiteX8" fmla="*/ 148688 w 1628903"/>
              <a:gd name="connsiteY8" fmla="*/ 737979 h 94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8903" h="940115">
                <a:moveTo>
                  <a:pt x="148688" y="737979"/>
                </a:moveTo>
                <a:cubicBezTo>
                  <a:pt x="61836" y="662598"/>
                  <a:pt x="-10267" y="516753"/>
                  <a:pt x="1204" y="413514"/>
                </a:cubicBezTo>
                <a:cubicBezTo>
                  <a:pt x="12675" y="310275"/>
                  <a:pt x="217514" y="118547"/>
                  <a:pt x="217514" y="118547"/>
                </a:cubicBezTo>
                <a:cubicBezTo>
                  <a:pt x="342056" y="62831"/>
                  <a:pt x="748456" y="79218"/>
                  <a:pt x="748456" y="79218"/>
                </a:cubicBezTo>
                <a:cubicBezTo>
                  <a:pt x="946740" y="62831"/>
                  <a:pt x="1261372" y="-43686"/>
                  <a:pt x="1407217" y="20224"/>
                </a:cubicBezTo>
                <a:cubicBezTo>
                  <a:pt x="1553062" y="84134"/>
                  <a:pt x="1613694" y="313553"/>
                  <a:pt x="1623526" y="462676"/>
                </a:cubicBezTo>
                <a:cubicBezTo>
                  <a:pt x="1633358" y="611799"/>
                  <a:pt x="1649745" y="847773"/>
                  <a:pt x="1466210" y="914960"/>
                </a:cubicBezTo>
                <a:cubicBezTo>
                  <a:pt x="1282675" y="982147"/>
                  <a:pt x="745178" y="896933"/>
                  <a:pt x="522314" y="865798"/>
                </a:cubicBezTo>
                <a:cubicBezTo>
                  <a:pt x="299450" y="834663"/>
                  <a:pt x="235540" y="813360"/>
                  <a:pt x="148688" y="737979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Turkestánská </a:t>
            </a:r>
            <a:r>
              <a:rPr lang="cs-CZ" sz="1200" dirty="0" err="1"/>
              <a:t>ASSR</a:t>
            </a:r>
            <a:endParaRPr lang="cs-CZ" sz="1200" dirty="0"/>
          </a:p>
          <a:p>
            <a:pPr algn="ctr"/>
            <a:r>
              <a:rPr lang="mk-MK" sz="1200" dirty="0"/>
              <a:t>Туркестанская АССР</a:t>
            </a:r>
            <a:endParaRPr lang="en-US" sz="1200" dirty="0"/>
          </a:p>
        </p:txBody>
      </p:sp>
      <p:sp>
        <p:nvSpPr>
          <p:cNvPr id="120" name="Dowolny kształt: kształt 119">
            <a:extLst>
              <a:ext uri="{FF2B5EF4-FFF2-40B4-BE49-F238E27FC236}">
                <a16:creationId xmlns:a16="http://schemas.microsoft.com/office/drawing/2014/main" id="{AB4A62D6-C1CF-38D8-D3BD-DBDE7C715C75}"/>
              </a:ext>
            </a:extLst>
          </p:cNvPr>
          <p:cNvSpPr/>
          <p:nvPr/>
        </p:nvSpPr>
        <p:spPr>
          <a:xfrm>
            <a:off x="3496906" y="3173329"/>
            <a:ext cx="763972" cy="520466"/>
          </a:xfrm>
          <a:custGeom>
            <a:avLst/>
            <a:gdLst>
              <a:gd name="connsiteX0" fmla="*/ 93964 w 640112"/>
              <a:gd name="connsiteY0" fmla="*/ 191228 h 350397"/>
              <a:gd name="connsiteX1" fmla="*/ 565912 w 640112"/>
              <a:gd name="connsiteY1" fmla="*/ 348544 h 350397"/>
              <a:gd name="connsiteX2" fmla="*/ 585577 w 640112"/>
              <a:gd name="connsiteY2" fmla="*/ 83073 h 350397"/>
              <a:gd name="connsiteX3" fmla="*/ 44803 w 640112"/>
              <a:gd name="connsiteY3" fmla="*/ 4415 h 350397"/>
              <a:gd name="connsiteX4" fmla="*/ 93964 w 640112"/>
              <a:gd name="connsiteY4" fmla="*/ 191228 h 35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112" h="350397">
                <a:moveTo>
                  <a:pt x="93964" y="191228"/>
                </a:moveTo>
                <a:cubicBezTo>
                  <a:pt x="180816" y="248583"/>
                  <a:pt x="483977" y="366570"/>
                  <a:pt x="565912" y="348544"/>
                </a:cubicBezTo>
                <a:cubicBezTo>
                  <a:pt x="647847" y="330518"/>
                  <a:pt x="672429" y="140428"/>
                  <a:pt x="585577" y="83073"/>
                </a:cubicBezTo>
                <a:cubicBezTo>
                  <a:pt x="498725" y="25718"/>
                  <a:pt x="130016" y="-13611"/>
                  <a:pt x="44803" y="4415"/>
                </a:cubicBezTo>
                <a:cubicBezTo>
                  <a:pt x="-40410" y="22441"/>
                  <a:pt x="7112" y="133873"/>
                  <a:pt x="93964" y="191228"/>
                </a:cubicBezTo>
                <a:close/>
              </a:path>
            </a:pathLst>
          </a:custGeom>
          <a:solidFill>
            <a:schemeClr val="accent1">
              <a:lumMod val="75000"/>
              <a:alpha val="2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ZSFSR</a:t>
            </a:r>
            <a:endParaRPr lang="cs-CZ" sz="1400" dirty="0"/>
          </a:p>
          <a:p>
            <a:pPr algn="ctr"/>
            <a:r>
              <a:rPr lang="mk-MK" sz="1400" dirty="0"/>
              <a:t>ЗСФСР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888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8" grpId="0" animBg="1"/>
      <p:bldP spid="28" grpId="1" animBg="1"/>
      <p:bldP spid="30" grpId="0"/>
      <p:bldP spid="30" grpId="1"/>
      <p:bldP spid="33" grpId="0"/>
      <p:bldP spid="33" grpId="1"/>
      <p:bldP spid="35" grpId="0" animBg="1"/>
      <p:bldP spid="35" grpId="1" animBg="1"/>
      <p:bldP spid="36" grpId="0"/>
      <p:bldP spid="36" grpId="1"/>
      <p:bldP spid="38" grpId="0" animBg="1"/>
      <p:bldP spid="38" grpId="1" animBg="1"/>
      <p:bldP spid="56" grpId="0" animBg="1"/>
      <p:bldP spid="56" grpId="1" animBg="1"/>
      <p:bldP spid="57" grpId="0"/>
      <p:bldP spid="57" grpId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8" grpId="0"/>
      <p:bldP spid="68" grpId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6" grpId="0" animBg="1"/>
      <p:bldP spid="76" grpId="1" animBg="1"/>
      <p:bldP spid="77" grpId="0" animBg="1"/>
      <p:bldP spid="77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90" grpId="0" animBg="1"/>
      <p:bldP spid="90" grpId="1" animBg="1"/>
      <p:bldP spid="91" grpId="0"/>
      <p:bldP spid="91" grpId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1" grpId="0" animBg="1"/>
      <p:bldP spid="101" grpId="1" animBg="1"/>
      <p:bldP spid="103" grpId="0" animBg="1"/>
      <p:bldP spid="103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/>
      <p:bldP spid="116" grpId="0" animBg="1"/>
      <p:bldP spid="118" grpId="0" animBg="1"/>
      <p:bldP spid="1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4958B8-57B6-4B37-8A18-D54A32EC2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AB604C8-3CD4-3AD7-04C4-42A17F6598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75" b="1"/>
          <a:stretch/>
        </p:blipFill>
        <p:spPr>
          <a:xfrm>
            <a:off x="486138" y="488137"/>
            <a:ext cx="11227442" cy="58832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E4A740-3A69-42A5-8AC0-3905D518F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3C010-53D7-404B-9300-DB1BAE1E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3" name="Rounded Rectangle 21">
              <a:extLst>
                <a:ext uri="{FF2B5EF4-FFF2-40B4-BE49-F238E27FC236}">
                  <a16:creationId xmlns:a16="http://schemas.microsoft.com/office/drawing/2014/main" id="{DFC03671-D6D3-4BA9-AD3E-6ADE11D07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FD51935-8C23-4BCB-987B-F5AC9E3D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5" name="Rounded Rectangle 27">
              <a:extLst>
                <a:ext uri="{FF2B5EF4-FFF2-40B4-BE49-F238E27FC236}">
                  <a16:creationId xmlns:a16="http://schemas.microsoft.com/office/drawing/2014/main" id="{72D5A197-23EF-4751-9E72-FEB79910E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DD7E4D1-EC3E-4109-9647-9E6652A9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6298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20571</TotalTime>
  <Words>168</Words>
  <Application>Microsoft Office PowerPoint</Application>
  <PresentationFormat>Panoramiczny</PresentationFormat>
  <Paragraphs>63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Calibri</vt:lpstr>
      <vt:lpstr>Garamond</vt:lpstr>
      <vt:lpstr>Organiczny</vt:lpstr>
      <vt:lpstr>LgV20 Jazyky Střední Asie,  Sibiře a Dálného Východu (Turkické jazyky)</vt:lpstr>
      <vt:lpstr>Turkité a jejich stručná historie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Semitské jazyky</dc:title>
  <dc:creator>Matyáš Foltýn</dc:creator>
  <cp:lastModifiedBy>Matyáš Foltýn</cp:lastModifiedBy>
  <cp:revision>181</cp:revision>
  <dcterms:created xsi:type="dcterms:W3CDTF">2022-08-13T13:52:51Z</dcterms:created>
  <dcterms:modified xsi:type="dcterms:W3CDTF">2023-03-02T01:15:20Z</dcterms:modified>
</cp:coreProperties>
</file>