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3" r:id="rId4"/>
    <p:sldId id="302" r:id="rId5"/>
    <p:sldId id="316" r:id="rId6"/>
    <p:sldId id="300" r:id="rId7"/>
    <p:sldId id="315" r:id="rId8"/>
    <p:sldId id="304" r:id="rId9"/>
    <p:sldId id="314" r:id="rId10"/>
    <p:sldId id="317" r:id="rId11"/>
    <p:sldId id="327" r:id="rId12"/>
    <p:sldId id="306" r:id="rId13"/>
    <p:sldId id="318" r:id="rId14"/>
    <p:sldId id="328" r:id="rId15"/>
    <p:sldId id="319" r:id="rId16"/>
    <p:sldId id="320" r:id="rId17"/>
    <p:sldId id="321" r:id="rId18"/>
    <p:sldId id="324" r:id="rId19"/>
    <p:sldId id="323" r:id="rId20"/>
    <p:sldId id="310" r:id="rId21"/>
    <p:sldId id="325" r:id="rId22"/>
    <p:sldId id="32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3CE15-FCF5-4766-918E-DE0E08DB2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299448-6478-425F-A96D-9FED9E3B0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636863-58B0-43BF-AC6D-2962F3A2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FAB-1E8F-4937-AAFD-38289C9049B9}" type="datetimeFigureOut">
              <a:rPr lang="cs-CZ" smtClean="0"/>
              <a:t>11.03.2023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F44CC2-427E-41C0-A93E-6E545F75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D110B-61AE-49CC-8243-3AC6F0EF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AE8F-6EC1-4309-A28E-DD0BFBFF5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8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7F30B-78A2-4504-82A5-C798C725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CB0296-D36C-4FED-B854-F931A48FB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2CE431-F08B-47D2-A610-3163E817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FAB-1E8F-4937-AAFD-38289C9049B9}" type="datetimeFigureOut">
              <a:rPr lang="cs-CZ" smtClean="0"/>
              <a:t>11.03.2023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0DC321-E3AC-4F19-B058-A7CFE7B3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D53041-271A-4718-BC38-4AA9C063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AE8F-6EC1-4309-A28E-DD0BFBFF5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9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136FE6B-9C90-432E-9B54-1FFBB099E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0262FE-F4D4-4A98-B3FF-A61B90217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DE4408-DEEC-4592-946B-A67DFA8E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FAB-1E8F-4937-AAFD-38289C9049B9}" type="datetimeFigureOut">
              <a:rPr lang="cs-CZ" smtClean="0"/>
              <a:t>11.03.2023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AAD827-67F1-4A49-BD50-7745CA00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E62889-CDDA-4596-A89C-B4EDD433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AE8F-6EC1-4309-A28E-DD0BFBFF5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14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5FB86-3580-400E-BACB-ED28F26A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9CBE57-DC82-4E96-B370-8D004FC87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C303F7-E4EF-40CD-974A-4B676C47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FAB-1E8F-4937-AAFD-38289C9049B9}" type="datetimeFigureOut">
              <a:rPr lang="cs-CZ" smtClean="0"/>
              <a:t>11.03.2023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33045C-CD44-4C21-95F5-D7A5F5B6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7C9CAE-A64D-4C12-8028-04D7C343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AE8F-6EC1-4309-A28E-DD0BFBFF5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53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5B8C6-F5C5-423F-BD65-4F95C364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4C3238-951B-4824-AE94-655D4681C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349C0B-7CF8-469A-BE64-F57A7135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FAB-1E8F-4937-AAFD-38289C9049B9}" type="datetimeFigureOut">
              <a:rPr lang="cs-CZ" smtClean="0"/>
              <a:t>11.03.2023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B7FF06-5963-4A46-A748-62285DA7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E5A066-0C19-4A4F-A91B-D8DCE0D4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AE8F-6EC1-4309-A28E-DD0BFBFF5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86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97451-33CC-4064-A954-FFAAE427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63D35-AF96-4DE0-A3F9-15CF9080F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5C6C27-28D8-4E7A-AF42-B48BD0AF0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68762C-9E91-4E01-A555-FA1F1CB61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FAB-1E8F-4937-AAFD-38289C9049B9}" type="datetimeFigureOut">
              <a:rPr lang="cs-CZ" smtClean="0"/>
              <a:t>11.03.2023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F3074D-FDEE-4838-A389-4CA267AE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460926-717B-44BA-A161-AF65F996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AE8F-6EC1-4309-A28E-DD0BFBFF5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7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89FB5-0345-4010-B2A7-0EEE5FED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060C3A-111E-40DF-806F-F9213B37D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8828F8-EDC6-4416-B79A-AD6BC3656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B572C4-6D8E-4A13-BA6C-8DDFB352D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7AC296-134D-4F03-B69D-09EF3066A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5E686E5-203F-427B-BD5A-CB2061D5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FAB-1E8F-4937-AAFD-38289C9049B9}" type="datetimeFigureOut">
              <a:rPr lang="cs-CZ" smtClean="0"/>
              <a:t>11.03.2023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99B8200-C3CF-4AFE-A1C1-21B7B4AC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C5E477E-74E6-4AD8-9CE2-159B5727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AE8F-6EC1-4309-A28E-DD0BFBFF5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21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67F7B-040F-4ACF-9572-BDCFAC343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2E341B-3EC9-45D5-BC8E-5F38E11A5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FAB-1E8F-4937-AAFD-38289C9049B9}" type="datetimeFigureOut">
              <a:rPr lang="cs-CZ" smtClean="0"/>
              <a:t>11.03.2023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86AEEA-577C-482F-913B-56BE0BF8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732310-919F-4115-92AF-1D98F509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AE8F-6EC1-4309-A28E-DD0BFBFF5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45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E6B4B76-0F6B-49C0-AF62-A41EB5A5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FAB-1E8F-4937-AAFD-38289C9049B9}" type="datetimeFigureOut">
              <a:rPr lang="cs-CZ" smtClean="0"/>
              <a:t>11.03.2023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68E2070-06FB-430F-8DA8-7087AE54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D5C727-E82D-42A1-AF7A-92077FED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AE8F-6EC1-4309-A28E-DD0BFBFF5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66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EDE7F-9016-46EA-B51B-6A23823A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662615-1D8C-4D4E-B332-A424BD2D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8A6F72-50DF-45CA-B21C-FAE110AD3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96FC62-6971-46D8-BA91-EAD275B6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FAB-1E8F-4937-AAFD-38289C9049B9}" type="datetimeFigureOut">
              <a:rPr lang="cs-CZ" smtClean="0"/>
              <a:t>11.03.2023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3D889F-71CA-4049-BA5F-8A8FD265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0BA9E4-DC9C-4B2D-B1F7-E577611B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AE8F-6EC1-4309-A28E-DD0BFBFF5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83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0B163-3C9B-4F92-978A-0ACC9B36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62C97E8-55E1-41E9-9F22-CC70E646A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BE330D-C549-4008-82FF-A3F7CB1A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92E896-DF60-4851-AA4E-4ED6AE0C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FAB-1E8F-4937-AAFD-38289C9049B9}" type="datetimeFigureOut">
              <a:rPr lang="cs-CZ" smtClean="0"/>
              <a:t>11.03.2023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625A6B-5A8B-4B2C-9674-432F272D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27DE05-685F-490B-AAED-87F7C2BA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AE8F-6EC1-4309-A28E-DD0BFBFF5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46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BAAEA43-3819-4B44-A024-A7FB7E94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22E43A-A6C7-4AD7-81FD-20E486506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4E1F1B-663C-47B7-950D-FF9D434DB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86FAB-1E8F-4937-AAFD-38289C9049B9}" type="datetimeFigureOut">
              <a:rPr lang="cs-CZ" smtClean="0"/>
              <a:t>11.03.2023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60691D-ACC8-44FF-B4B0-18683E8E6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88EFFD-9A51-4D8A-9483-387F07C40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3AE8F-6EC1-4309-A28E-DD0BFBFF5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62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uoa.gr/~nektar/orthodoxy/prayers/kontakia_xristoygennwn.htm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ff/js15/novorectina/web/ap01_s03.html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aint.gr/5/texts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s.muni.cz/do/rect/el/estud/ff/js15/novorectina/web/ap01_s05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0l1qH7WYE" TargetMode="External"/><Relationship Id="rId2" Type="http://schemas.openxmlformats.org/officeDocument/2006/relationships/hyperlink" Target="http://users.uoa.gr/~nektar/orthodoxy/prayers/service_great_canon_translatio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net.cz/b/Matt/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uoa.gr/~nektar/orthodoxy/prayers/kontakia_xristoygennwn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52E68-8A0C-4D42-BF9C-8FA48C2DA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559523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cs-CZ" sz="4100"/>
              <a:t>Hymnografie</a:t>
            </a:r>
            <a:br>
              <a:rPr lang="cs-CZ" sz="4100"/>
            </a:br>
            <a:endParaRPr lang="cs-CZ" sz="41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B5D1C9-E4AE-4052-9F94-BA99E515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560388"/>
          </a:xfrm>
          <a:noFill/>
        </p:spPr>
        <p:txBody>
          <a:bodyPr>
            <a:normAutofit/>
          </a:bodyPr>
          <a:lstStyle/>
          <a:p>
            <a:r>
              <a:rPr lang="cs-CZ" sz="2800"/>
              <a:t>MED 11 Řecká literatura středověku a novověku</a:t>
            </a:r>
          </a:p>
        </p:txBody>
      </p:sp>
      <p:pic>
        <p:nvPicPr>
          <p:cNvPr id="5" name="Obrázek 4" descr="Obsah obrázku text, tkanina, kámen&#10;&#10;Popis byl vytvořen automaticky">
            <a:extLst>
              <a:ext uri="{FF2B5EF4-FFF2-40B4-BE49-F238E27FC236}">
                <a16:creationId xmlns:a16="http://schemas.microsoft.com/office/drawing/2014/main" id="{76C98E0F-2F51-0247-02E6-F41FB05EB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b="12983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0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507C6-7017-46C3-8E20-8F6F3373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dirty="0">
                <a:solidFill>
                  <a:schemeClr val="bg2">
                    <a:lumMod val="50000"/>
                  </a:schemeClr>
                </a:solidFill>
              </a:rPr>
              <a:t>Jazyková stránka </a:t>
            </a:r>
            <a:r>
              <a:rPr lang="cs-CZ" sz="4000" b="1" dirty="0" err="1">
                <a:solidFill>
                  <a:schemeClr val="bg2">
                    <a:lumMod val="50000"/>
                  </a:schemeClr>
                </a:solidFill>
              </a:rPr>
              <a:t>kontakií</a:t>
            </a:r>
            <a:endParaRPr lang="cs-CZ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D5782-2B6A-41A0-973F-BC70C2D03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28852"/>
            <a:ext cx="7102744" cy="4543424"/>
          </a:xfrm>
        </p:spPr>
        <p:txBody>
          <a:bodyPr>
            <a:normAutofit/>
          </a:bodyPr>
          <a:lstStyle/>
          <a:p>
            <a:r>
              <a:rPr lang="cs-CZ" sz="2400" dirty="0"/>
              <a:t>střední styl s básnickými figurami</a:t>
            </a:r>
          </a:p>
          <a:p>
            <a:r>
              <a:rPr lang="cs-CZ" sz="2400" dirty="0"/>
              <a:t>dialogické pasáže (dramatický prvek)</a:t>
            </a:r>
          </a:p>
          <a:p>
            <a:r>
              <a:rPr lang="cs-CZ" sz="2400" dirty="0"/>
              <a:t>sylabotónický verš</a:t>
            </a:r>
          </a:p>
          <a:p>
            <a:endParaRPr lang="cs-CZ" sz="2400" dirty="0"/>
          </a:p>
          <a:p>
            <a:r>
              <a:rPr lang="cs-CZ" sz="2400" dirty="0"/>
              <a:t>název dle prvních slov </a:t>
            </a:r>
            <a:r>
              <a:rPr lang="cs-CZ" sz="2400" dirty="0" err="1"/>
              <a:t>prooimia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7BBD176-4517-4B1B-8F8A-2D1B57F5D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986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288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A8DED-4C37-3F59-C158-87A680C4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Romanos</a:t>
            </a:r>
            <a:r>
              <a:rPr lang="cs-CZ" b="1" dirty="0"/>
              <a:t> </a:t>
            </a:r>
            <a:r>
              <a:rPr lang="cs-CZ" b="1" dirty="0" err="1"/>
              <a:t>Melodos</a:t>
            </a:r>
            <a:r>
              <a:rPr lang="cs-CZ" b="1" dirty="0"/>
              <a:t>: </a:t>
            </a:r>
            <a:r>
              <a:rPr lang="cs-CZ" b="1" dirty="0" err="1"/>
              <a:t>kontakion</a:t>
            </a:r>
            <a:r>
              <a:rPr lang="cs-CZ" b="1" dirty="0"/>
              <a:t> Narození Krista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7FC4E8-46ED-DFE2-2BD9-4501B26D2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16" y="1681163"/>
            <a:ext cx="5891560" cy="823912"/>
          </a:xfrm>
        </p:spPr>
        <p:txBody>
          <a:bodyPr>
            <a:noAutofit/>
          </a:bodyPr>
          <a:lstStyle/>
          <a:p>
            <a:pPr algn="ctr"/>
            <a:r>
              <a:rPr lang="el-GR" sz="1800" dirty="0"/>
              <a:t>Μηνὶ δεκεμβρίῳ κε´, κοντάκιον τῆς Χριστοῦ γεννήσεως,</a:t>
            </a:r>
          </a:p>
          <a:p>
            <a:pPr algn="ctr"/>
            <a:r>
              <a:rPr lang="el-GR" sz="1800" dirty="0"/>
              <a:t>ἦχος γ´, φέρον ἀκροστιχίδα·τοῦ ταπεινοῦ Ῥωμανοῦ ὕμνος</a:t>
            </a:r>
            <a:endParaRPr lang="cs-CZ" sz="1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7DC5B-E84C-DD93-1630-FC01A2158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017" y="2637183"/>
            <a:ext cx="5891559" cy="3552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200" dirty="0"/>
              <a:t>Ἡ παρθένος σήμερον * τὸν ὑπερούσιον τίκτει,</a:t>
            </a:r>
          </a:p>
          <a:p>
            <a:pPr marL="0" indent="0">
              <a:buNone/>
            </a:pPr>
            <a:r>
              <a:rPr lang="el-GR" sz="2200" dirty="0"/>
              <a:t>καὶ ἡ γῆ τὸ σπήλαιον * τῷ ἀπροσίτῳ προσάγει·</a:t>
            </a:r>
          </a:p>
          <a:p>
            <a:pPr marL="0" indent="0">
              <a:buNone/>
            </a:pPr>
            <a:r>
              <a:rPr lang="el-GR" sz="2200" dirty="0"/>
              <a:t>ἄγγελοι μετὰ ποιμένων * δοξολογοῦσι,</a:t>
            </a:r>
          </a:p>
          <a:p>
            <a:pPr marL="0" indent="0">
              <a:buNone/>
            </a:pPr>
            <a:r>
              <a:rPr lang="el-GR" sz="2200" dirty="0"/>
              <a:t>μάγοι δὲ μετὰ ἀστέρος * ὁδοιποροῦσι·</a:t>
            </a:r>
          </a:p>
          <a:p>
            <a:pPr marL="0" indent="0">
              <a:buNone/>
            </a:pPr>
            <a:r>
              <a:rPr lang="el-GR" sz="2200" dirty="0"/>
              <a:t>δι᾿ ἡμᾶς γὰρ * ἐγεννήθη</a:t>
            </a:r>
          </a:p>
          <a:p>
            <a:pPr marL="0" indent="0">
              <a:buNone/>
            </a:pPr>
            <a:r>
              <a:rPr lang="el-GR" sz="2200" dirty="0"/>
              <a:t>παιδίον νέον, * ὁ πρὸ αἰώνων Θεός.</a:t>
            </a: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1800" dirty="0"/>
              <a:t>Dostupné z: </a:t>
            </a:r>
            <a:r>
              <a:rPr lang="cs-CZ" sz="1800" dirty="0">
                <a:hlinkClick r:id="rId2"/>
              </a:rPr>
              <a:t>http://users.uoa.gr/~nektar/orthodoxy/prayers/kontakia_xristoygennwn.htm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753FC2-29C9-5A86-8EF8-5234259E2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800" dirty="0"/>
              <a:t>Hymnus vánoční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DC7C281-06B3-D1F0-20AD-D616FF1F8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37183"/>
            <a:ext cx="5913784" cy="3552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200" dirty="0"/>
              <a:t>Dnes Panna porodí toho, jenž je víc než tělem,</a:t>
            </a:r>
          </a:p>
          <a:p>
            <a:pPr marL="0" indent="0">
              <a:buNone/>
            </a:pPr>
            <a:r>
              <a:rPr lang="cs-CZ" sz="2200" dirty="0"/>
              <a:t>zem jeskyň připraví pro toto Tajemství skryté.</a:t>
            </a:r>
          </a:p>
          <a:p>
            <a:pPr marL="0" indent="0">
              <a:buNone/>
            </a:pPr>
            <a:r>
              <a:rPr lang="cs-CZ" sz="2200" dirty="0"/>
              <a:t>Andělé pastýři své </a:t>
            </a:r>
            <a:r>
              <a:rPr lang="cs-CZ" sz="2200" dirty="0" err="1"/>
              <a:t>hosanna</a:t>
            </a:r>
            <a:r>
              <a:rPr lang="cs-CZ" sz="2200" dirty="0"/>
              <a:t> zapějí mocně,</a:t>
            </a:r>
          </a:p>
          <a:p>
            <a:pPr marL="0" indent="0">
              <a:buNone/>
            </a:pPr>
            <a:r>
              <a:rPr lang="cs-CZ" sz="2200" dirty="0"/>
              <a:t>vyjdou tři králové vedeni jasnou hvězdou.</a:t>
            </a:r>
          </a:p>
          <a:p>
            <a:pPr marL="0" indent="0">
              <a:buNone/>
            </a:pPr>
            <a:r>
              <a:rPr lang="cs-CZ" sz="2200" dirty="0"/>
              <a:t>To pro nás, pro nás zrodil se synáček maličký,</a:t>
            </a:r>
          </a:p>
          <a:p>
            <a:pPr marL="0" indent="0">
              <a:buNone/>
            </a:pPr>
            <a:r>
              <a:rPr lang="cs-CZ" sz="2200" dirty="0"/>
              <a:t>Bůh na věky věků.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1800" dirty="0"/>
              <a:t>Převzato z: R. Dostálová, Byzantská vzdělanost, Praha 2003, 133.</a:t>
            </a:r>
          </a:p>
        </p:txBody>
      </p:sp>
    </p:spTree>
    <p:extLst>
      <p:ext uri="{BB962C8B-B14F-4D97-AF65-F5344CB8AC3E}">
        <p14:creationId xmlns:p14="http://schemas.microsoft.com/office/powerpoint/2010/main" val="25672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Zástupný obsah 10" descr="Obsah obrázku text, barevné, malování, oltář&#10;&#10;Popis byl vytvořen automaticky">
            <a:extLst>
              <a:ext uri="{FF2B5EF4-FFF2-40B4-BE49-F238E27FC236}">
                <a16:creationId xmlns:a16="http://schemas.microsoft.com/office/drawing/2014/main" id="{C25A56F6-7295-4806-96B1-F3F1932D5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" r="-1" b="2717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869CA6F-A6EC-46AB-94C2-F65C1A08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452697" cy="1090034"/>
          </a:xfrm>
        </p:spPr>
        <p:txBody>
          <a:bodyPr anchor="b">
            <a:normAutofit/>
          </a:bodyPr>
          <a:lstStyle/>
          <a:p>
            <a:r>
              <a:rPr lang="cs-CZ" sz="2800" dirty="0" err="1"/>
              <a:t>Akathistos</a:t>
            </a:r>
            <a:br>
              <a:rPr lang="cs-CZ" sz="2800" dirty="0"/>
            </a:br>
            <a:r>
              <a:rPr lang="cs-CZ" sz="2800" dirty="0"/>
              <a:t>(</a:t>
            </a:r>
            <a:r>
              <a:rPr lang="el-GR" sz="2800" dirty="0"/>
              <a:t>Τῇ ὑπερμάχῳ στρατηγῷ </a:t>
            </a:r>
            <a:r>
              <a:rPr lang="cs-CZ" sz="2800" dirty="0"/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0C3C57A-C552-45DB-98F7-96A1DB208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3"/>
            <a:ext cx="5141810" cy="3947789"/>
          </a:xfrm>
        </p:spPr>
        <p:txBody>
          <a:bodyPr anchor="t">
            <a:normAutofit fontScale="70000" lnSpcReduction="20000"/>
          </a:bodyPr>
          <a:lstStyle/>
          <a:p>
            <a:pPr algn="r"/>
            <a:endParaRPr lang="cs-CZ" sz="1700" i="1" dirty="0"/>
          </a:p>
          <a:p>
            <a:r>
              <a:rPr lang="cs-CZ" sz="2600" dirty="0"/>
              <a:t>název = označení pro hymnus zpívaný ve stoje</a:t>
            </a:r>
          </a:p>
          <a:p>
            <a:r>
              <a:rPr lang="cs-CZ" sz="2600" dirty="0"/>
              <a:t>zpíván v době půstu</a:t>
            </a:r>
          </a:p>
          <a:p>
            <a:r>
              <a:rPr lang="cs-CZ" sz="2600" dirty="0"/>
              <a:t>24 strof, akrostichem alfabeta</a:t>
            </a:r>
          </a:p>
          <a:p>
            <a:r>
              <a:rPr lang="cs-CZ" sz="2600" dirty="0"/>
              <a:t>oslava Panny Marie jako Bohorodičky</a:t>
            </a:r>
          </a:p>
          <a:p>
            <a:r>
              <a:rPr lang="cs-CZ" sz="2600" dirty="0"/>
              <a:t>tématem a Zvěstování </a:t>
            </a:r>
          </a:p>
          <a:p>
            <a:r>
              <a:rPr lang="cs-CZ" sz="2600" dirty="0"/>
              <a:t>radostný, triumfální tón</a:t>
            </a:r>
          </a:p>
          <a:p>
            <a:r>
              <a:rPr lang="cs-CZ" sz="2600" dirty="0"/>
              <a:t>neznámý autor – </a:t>
            </a:r>
            <a:r>
              <a:rPr lang="cs-CZ" sz="2600" dirty="0" err="1"/>
              <a:t>Romanos</a:t>
            </a:r>
            <a:r>
              <a:rPr lang="cs-CZ" sz="2600" dirty="0"/>
              <a:t> </a:t>
            </a:r>
            <a:r>
              <a:rPr lang="cs-CZ" sz="2600" dirty="0" err="1"/>
              <a:t>Melodos</a:t>
            </a:r>
            <a:r>
              <a:rPr lang="cs-CZ" sz="2600" dirty="0"/>
              <a:t>?</a:t>
            </a:r>
          </a:p>
          <a:p>
            <a:r>
              <a:rPr lang="cs-CZ" sz="2600" dirty="0"/>
              <a:t>podle legendy zpíván v roce 626 po neúspěšném obléhání Konstantinopole Araby jako poděkování Panně Marii za záchranu města</a:t>
            </a:r>
            <a:endParaRPr lang="cs-CZ" sz="1700" i="1" dirty="0"/>
          </a:p>
          <a:p>
            <a:pPr algn="r"/>
            <a:endParaRPr lang="cs-CZ" sz="1700" i="1" dirty="0"/>
          </a:p>
          <a:p>
            <a:pPr algn="r"/>
            <a:r>
              <a:rPr lang="cs-CZ" sz="2600" i="1" dirty="0"/>
              <a:t>Ikona Panna Marie </a:t>
            </a:r>
            <a:r>
              <a:rPr lang="cs-CZ" sz="2600" i="1" dirty="0" err="1"/>
              <a:t>Blachernská</a:t>
            </a:r>
            <a:r>
              <a:rPr lang="cs-CZ" sz="2600" i="1" dirty="0"/>
              <a:t> 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864246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D3621-ECB0-9B1B-543A-BC319283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4400" dirty="0"/>
            </a:br>
            <a:r>
              <a:rPr lang="cs-CZ" sz="4000" b="1" dirty="0" err="1">
                <a:solidFill>
                  <a:schemeClr val="bg1">
                    <a:lumMod val="50000"/>
                  </a:schemeClr>
                </a:solidFill>
              </a:rPr>
              <a:t>Akathistos</a:t>
            </a:r>
            <a:r>
              <a:rPr lang="cs-CZ" sz="4000" b="1" dirty="0">
                <a:solidFill>
                  <a:schemeClr val="bg1">
                    <a:lumMod val="50000"/>
                  </a:schemeClr>
                </a:solidFill>
              </a:rPr>
              <a:t> - 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67886B-87DC-1260-F102-59893857F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Lukáš, 1, 26-35</a:t>
            </a: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kern="1200" dirty="0">
                <a:solidFill>
                  <a:srgbClr val="000000"/>
                </a:solidFill>
                <a:effectLst/>
              </a:rPr>
              <a:t>Když byla Alžběta v šestém měsíci, byl anděl Gabriel poslán od Boha do galilejského města, které se jmenuje Nazaret, k panně zasnoubené muži jménem Josef, z rodu Davidova; jméno té panny bylo Maria. Přistoupil k ní a řekl: „Buď zdráva, milostí zahrnutá, Pán s tebou.“ Ona se nad těmi slovy velmi zarazila a uvažovala, co ten pozdrav znamená. Anděl jí řekl: „Neboj se, Maria, vždyť jsi nalezla milost u Boha. Hle, počneš a porodíš syna a dáš mu jméno Ježíš. Ten bude veliký a bude nazván synem Nejvyššího a Pán Bůh mu dá trůn jeho otce Davida. Na věky bude kralovat nad rodem Jákobovým a jeho království nebude konce.“ Maria řekla andělovi: „Jak se to může stát, vždyť nežiji s mužem?“ Anděl jí odpověděl: „Sestoupí na tebe Duch svatý a moc Nejvyššího tě zastíní; proto i tvé dítě bude svaté a bude nazváno Syn Boží. 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cs-CZ" sz="2400" b="0" i="0" u="none" strike="noStrike" dirty="0">
              <a:effectLst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0" i="1" u="none" strike="noStrike" kern="1200" dirty="0">
                <a:solidFill>
                  <a:srgbClr val="000000"/>
                </a:solidFill>
                <a:effectLst/>
              </a:rPr>
              <a:t>Český ekumenický překlad Bible </a:t>
            </a:r>
            <a:r>
              <a:rPr lang="el-GR" sz="1500" b="0" i="0" u="none" strike="noStrike" kern="1200" dirty="0">
                <a:solidFill>
                  <a:srgbClr val="000000"/>
                </a:solidFill>
                <a:effectLst/>
              </a:rPr>
              <a:t>[ο</a:t>
            </a:r>
            <a:r>
              <a:rPr lang="cs-CZ" sz="1500" b="0" i="0" u="none" strike="noStrike" kern="1200" dirty="0" err="1">
                <a:solidFill>
                  <a:srgbClr val="000000"/>
                </a:solidFill>
                <a:effectLst/>
              </a:rPr>
              <a:t>nline</a:t>
            </a:r>
            <a:r>
              <a:rPr lang="el-GR" sz="1500" b="0" i="0" u="none" strike="noStrike" kern="1200" dirty="0">
                <a:solidFill>
                  <a:srgbClr val="000000"/>
                </a:solidFill>
                <a:effectLst/>
              </a:rPr>
              <a:t>]</a:t>
            </a:r>
            <a:r>
              <a:rPr lang="cs-CZ" sz="1500" b="0" i="0" u="none" strike="noStrike" kern="1200" dirty="0">
                <a:solidFill>
                  <a:srgbClr val="000000"/>
                </a:solidFill>
                <a:effectLst/>
              </a:rPr>
              <a:t>. </a:t>
            </a:r>
            <a:r>
              <a:rPr lang="cs-CZ" sz="1600" dirty="0"/>
              <a:t>Lukáš, 1, 26-35. </a:t>
            </a:r>
            <a:r>
              <a:rPr lang="cs-CZ" sz="1500" b="0" i="0" u="none" strike="noStrike" kern="1200" dirty="0">
                <a:solidFill>
                  <a:srgbClr val="000000"/>
                </a:solidFill>
                <a:effectLst/>
              </a:rPr>
              <a:t>Dostupné: http://www.biblenet.cz/app/bible/passage?passagePath.path=lukas%201,26-38</a:t>
            </a:r>
            <a:endParaRPr lang="cs-CZ" sz="1500" b="0" i="0" u="none" strike="noStrike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81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D3621-ECB0-9B1B-543A-BC319283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4400" dirty="0"/>
            </a:br>
            <a:r>
              <a:rPr lang="cs-CZ" sz="4000" b="1" dirty="0" err="1">
                <a:solidFill>
                  <a:schemeClr val="bg1">
                    <a:lumMod val="50000"/>
                  </a:schemeClr>
                </a:solidFill>
              </a:rPr>
              <a:t>Akathistos</a:t>
            </a:r>
            <a:r>
              <a:rPr lang="cs-CZ" sz="4000" b="1" dirty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cs-CZ" sz="4000" b="1" dirty="0" err="1">
                <a:solidFill>
                  <a:schemeClr val="bg1">
                    <a:lumMod val="50000"/>
                  </a:schemeClr>
                </a:solidFill>
              </a:rPr>
              <a:t>prooimion</a:t>
            </a:r>
            <a:endParaRPr lang="cs-CZ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6710968-6695-FB9B-37AF-8070FEA8B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80013" cy="518698"/>
          </a:xfrm>
        </p:spPr>
        <p:txBody>
          <a:bodyPr>
            <a:normAutofit/>
          </a:bodyPr>
          <a:lstStyle/>
          <a:p>
            <a:r>
              <a:rPr lang="cs-CZ" dirty="0"/>
              <a:t>děkovný předzpěv, autorem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67886B-87DC-1260-F102-59893857F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40835"/>
            <a:ext cx="5157787" cy="4148828"/>
          </a:xfrm>
        </p:spPr>
        <p:txBody>
          <a:bodyPr>
            <a:normAutofit fontScale="77500" lnSpcReduction="20000"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cs-CZ" sz="2400" b="0" i="0" u="none" strike="noStrike" dirty="0">
              <a:effectLst/>
            </a:endParaRPr>
          </a:p>
          <a:p>
            <a:pPr marL="0" indent="0">
              <a:buNone/>
            </a:pPr>
            <a:r>
              <a:rPr lang="el-GR" dirty="0"/>
              <a:t>Τῇ ὑπερμάχῳ στρατηγῷ τὰ νικητήρια </a:t>
            </a:r>
          </a:p>
          <a:p>
            <a:pPr marL="0" indent="0">
              <a:buNone/>
            </a:pPr>
            <a:r>
              <a:rPr lang="el-GR" dirty="0"/>
              <a:t>ὡς λυτρωθεῖσα τῶν δεινῶν εὐχαριστήρια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dirty="0"/>
              <a:t>ἀναγράφω σοι ἡ πόλις σου, θεοτόκε·</a:t>
            </a:r>
          </a:p>
          <a:p>
            <a:pPr marL="0" indent="0">
              <a:buNone/>
            </a:pPr>
            <a:r>
              <a:rPr lang="el-GR" dirty="0"/>
              <a:t>ἀλλ’ ὡς ἔχουσα τὸ κράτος</a:t>
            </a:r>
            <a:r>
              <a:rPr lang="cs-CZ" dirty="0"/>
              <a:t> </a:t>
            </a:r>
            <a:r>
              <a:rPr lang="el-GR" dirty="0"/>
              <a:t>ἀπροσμάχητον </a:t>
            </a:r>
          </a:p>
          <a:p>
            <a:pPr marL="0" indent="0">
              <a:buNone/>
            </a:pPr>
            <a:r>
              <a:rPr lang="el-GR" dirty="0"/>
              <a:t>ἐκ παντοίων με κινδύνων ἐλευθέρωσον, (5) </a:t>
            </a:r>
          </a:p>
          <a:p>
            <a:pPr marL="0" indent="0">
              <a:buNone/>
            </a:pPr>
            <a:r>
              <a:rPr lang="el-GR" dirty="0"/>
              <a:t>ἵνα κράζω σοι· </a:t>
            </a:r>
          </a:p>
          <a:p>
            <a:pPr marL="0" indent="0">
              <a:buNone/>
            </a:pPr>
            <a:r>
              <a:rPr lang="el-GR" dirty="0"/>
              <a:t>“Χαῖρε, νύμφη ἀνύμφευτε”.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1E77B88-CF6B-4129-EC03-3B64CCD1E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0012" cy="518698"/>
          </a:xfrm>
        </p:spPr>
        <p:txBody>
          <a:bodyPr>
            <a:normAutofit/>
          </a:bodyPr>
          <a:lstStyle/>
          <a:p>
            <a:r>
              <a:rPr lang="cs-CZ" dirty="0"/>
              <a:t>Georgios </a:t>
            </a:r>
            <a:r>
              <a:rPr lang="cs-CZ" dirty="0" err="1"/>
              <a:t>Pisides</a:t>
            </a:r>
            <a:r>
              <a:rPr lang="cs-CZ" dirty="0"/>
              <a:t>/patriarcha </a:t>
            </a:r>
            <a:r>
              <a:rPr lang="cs-CZ" dirty="0" err="1"/>
              <a:t>Fotios</a:t>
            </a:r>
            <a:r>
              <a:rPr lang="cs-CZ" dirty="0"/>
              <a:t>/?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7039DBD-5812-E397-DFCB-E52F7CAA2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40835"/>
            <a:ext cx="5183188" cy="414882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1300" dirty="0"/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My, Tvé město, zbavené válečných hrůz, jsme vděčni za vítězství Tobě, Bohorodičko, naše Vládkyně v boji a Ochránkyně, a vzýváme Tvou nepřemožitelnou moc: Osvoboď nás od všech nebezpečí, abychom k Tobě mohli volat: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Raduj se, Nevěsto </a:t>
            </a:r>
            <a:r>
              <a:rPr lang="cs-CZ" dirty="0" err="1"/>
              <a:t>nesnoubená</a:t>
            </a:r>
            <a:r>
              <a:rPr lang="cs-CZ" dirty="0"/>
              <a:t>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/>
              <a:t>Dostupné z: </a:t>
            </a:r>
            <a:r>
              <a:rPr lang="cs-CZ" sz="1800" dirty="0">
                <a:hlinkClick r:id="rId2"/>
              </a:rPr>
              <a:t>https://is.muni.cz/do/rect/el/estud/ff/js15/novorectina/web/ap01_s03.html</a:t>
            </a:r>
            <a:endParaRPr lang="cs-CZ" sz="1800" dirty="0"/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11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6EE0A-47C4-4021-9F56-0AEA4940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err="1">
                <a:solidFill>
                  <a:schemeClr val="bg1">
                    <a:lumMod val="50000"/>
                  </a:schemeClr>
                </a:solidFill>
              </a:rPr>
              <a:t>Troparion</a:t>
            </a:r>
            <a:endParaRPr lang="cs-CZ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630A6-148A-4A94-B4C2-7225F974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nejstarší forma církevního hymnu</a:t>
            </a:r>
          </a:p>
          <a:p>
            <a:r>
              <a:rPr lang="cs-CZ" sz="2400" dirty="0"/>
              <a:t>krátký oslavný text popisující život mučedníka nebo zajímavou událost</a:t>
            </a:r>
          </a:p>
          <a:p>
            <a:r>
              <a:rPr lang="cs-CZ" sz="2400" dirty="0"/>
              <a:t>témata: Vzkříšení (</a:t>
            </a:r>
            <a:r>
              <a:rPr lang="cs-CZ" sz="2400" dirty="0" err="1"/>
              <a:t>Anastasimon</a:t>
            </a:r>
            <a:r>
              <a:rPr lang="cs-CZ" sz="2400" dirty="0"/>
              <a:t>), Ukřižování (</a:t>
            </a:r>
            <a:r>
              <a:rPr lang="cs-CZ" sz="2400" dirty="0" err="1"/>
              <a:t>Stauroanastasima</a:t>
            </a:r>
            <a:r>
              <a:rPr lang="cs-CZ" sz="2400" dirty="0"/>
              <a:t>), Bohorodička (</a:t>
            </a:r>
            <a:r>
              <a:rPr lang="cs-CZ" sz="2400" dirty="0" err="1"/>
              <a:t>Theotokion</a:t>
            </a:r>
            <a:r>
              <a:rPr lang="cs-CZ" sz="2400" dirty="0"/>
              <a:t>) atd.</a:t>
            </a:r>
          </a:p>
          <a:p>
            <a:r>
              <a:rPr lang="cs-CZ" sz="2400" dirty="0"/>
              <a:t>metrický verš nebo prozaická</a:t>
            </a:r>
          </a:p>
          <a:p>
            <a:r>
              <a:rPr lang="cs-CZ" sz="2400" dirty="0"/>
              <a:t>zpíváno na jitřní a večerní bohoslužbě</a:t>
            </a:r>
          </a:p>
          <a:p>
            <a:endParaRPr lang="cs-CZ" sz="2400" dirty="0"/>
          </a:p>
          <a:p>
            <a:r>
              <a:rPr lang="cs-CZ" sz="2400" dirty="0" err="1"/>
              <a:t>Tropologion</a:t>
            </a:r>
            <a:r>
              <a:rPr lang="cs-CZ" sz="2400" dirty="0"/>
              <a:t> = kniha obsahující troparia</a:t>
            </a:r>
          </a:p>
          <a:p>
            <a:endParaRPr lang="cs-CZ" sz="2400" dirty="0"/>
          </a:p>
          <a:p>
            <a:r>
              <a:rPr lang="cs-CZ" sz="2400" dirty="0"/>
              <a:t>představitelka </a:t>
            </a:r>
            <a:r>
              <a:rPr lang="cs-CZ" sz="2400" b="1" dirty="0" err="1"/>
              <a:t>Kassia</a:t>
            </a:r>
            <a:r>
              <a:rPr lang="cs-CZ" sz="2400" dirty="0"/>
              <a:t> (9.stol.)</a:t>
            </a:r>
          </a:p>
        </p:txBody>
      </p:sp>
    </p:spTree>
    <p:extLst>
      <p:ext uri="{BB962C8B-B14F-4D97-AF65-F5344CB8AC3E}">
        <p14:creationId xmlns:p14="http://schemas.microsoft.com/office/powerpoint/2010/main" val="2780091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E9320-3ECE-DB1F-3DE7-60EBD1C8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 err="1"/>
              <a:t>Kassia</a:t>
            </a:r>
            <a:r>
              <a:rPr lang="cs-CZ" dirty="0"/>
              <a:t> (9.stol.)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EC4A3-1642-B824-C03F-A28757FA0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z bohaté rodiny</a:t>
            </a:r>
          </a:p>
          <a:p>
            <a:r>
              <a:rPr lang="cs-CZ" sz="2000" dirty="0"/>
              <a:t>účastnice přehlídky nevěst pro císaře Theofila</a:t>
            </a:r>
          </a:p>
          <a:p>
            <a:pPr marL="0" indent="0">
              <a:buNone/>
            </a:pPr>
            <a:r>
              <a:rPr lang="cs-CZ" sz="2000" i="1" dirty="0"/>
              <a:t>	-</a:t>
            </a:r>
            <a:r>
              <a:rPr lang="el-GR" sz="2000" i="1" dirty="0"/>
              <a:t>Εκ γυναικός τα χείρω. </a:t>
            </a:r>
            <a:br>
              <a:rPr lang="el-GR" sz="2000" i="1" dirty="0"/>
            </a:br>
            <a:r>
              <a:rPr lang="cs-CZ" sz="2000" i="1" dirty="0"/>
              <a:t>	</a:t>
            </a:r>
            <a:r>
              <a:rPr lang="el-GR" sz="2000" i="1" dirty="0"/>
              <a:t>-Και εκ γυναικός τα κρείττω.</a:t>
            </a:r>
            <a:endParaRPr lang="cs-CZ" sz="2000" i="1" dirty="0"/>
          </a:p>
          <a:p>
            <a:pPr marL="0" indent="0">
              <a:buNone/>
            </a:pPr>
            <a:r>
              <a:rPr lang="cs-CZ" sz="2000" i="1" dirty="0"/>
              <a:t>	</a:t>
            </a:r>
            <a:r>
              <a:rPr lang="el-GR" sz="2000" i="1" dirty="0"/>
              <a:t>«ὧν ἐν τῷ παραδείσῳ Εὔα τὸ δειλινόν, κρότον τοῖς </a:t>
            </a:r>
            <a:r>
              <a:rPr lang="cs-CZ" sz="2000" i="1" dirty="0"/>
              <a:t>	</a:t>
            </a:r>
            <a:r>
              <a:rPr lang="el-GR" sz="2000" i="1" dirty="0"/>
              <a:t>ὠσὶν ἠχηθεῖσα, τῷ φόβῳ ἐκρύβη». </a:t>
            </a:r>
            <a:endParaRPr lang="cs-CZ" sz="2000" i="1" dirty="0"/>
          </a:p>
          <a:p>
            <a:r>
              <a:rPr lang="cs-CZ" sz="2000" dirty="0"/>
              <a:t>založila klášter, kde sama žila</a:t>
            </a:r>
          </a:p>
          <a:p>
            <a:r>
              <a:rPr lang="cs-CZ" sz="2000" dirty="0"/>
              <a:t>jedna z mála žen spisovatelek v Byzanci</a:t>
            </a:r>
          </a:p>
          <a:p>
            <a:r>
              <a:rPr lang="cs-CZ" sz="2000" dirty="0"/>
              <a:t>epigramy, gnómické verše, duchovní písně, hymny</a:t>
            </a:r>
          </a:p>
        </p:txBody>
      </p:sp>
      <p:pic>
        <p:nvPicPr>
          <p:cNvPr id="4" name="Obrázek 3" descr="Obsah obrázku text, rámeček obrázku&#10;&#10;Popis byl vytvořen automaticky">
            <a:extLst>
              <a:ext uri="{FF2B5EF4-FFF2-40B4-BE49-F238E27FC236}">
                <a16:creationId xmlns:a16="http://schemas.microsoft.com/office/drawing/2014/main" id="{8E6DE681-6A97-7319-687D-6787E5B99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F4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1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B86D5D-694C-9F3B-8824-479E4ADD1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196391" cy="95660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>
                <a:solidFill>
                  <a:schemeClr val="bg1">
                    <a:lumMod val="50000"/>
                  </a:schemeClr>
                </a:solidFill>
              </a:rPr>
              <a:t>Kassia</a:t>
            </a:r>
            <a:r>
              <a:rPr lang="cs-CZ" sz="40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s-CZ" sz="4000" b="1" dirty="0" err="1">
                <a:solidFill>
                  <a:schemeClr val="bg1">
                    <a:lumMod val="50000"/>
                  </a:schemeClr>
                </a:solidFill>
              </a:rPr>
              <a:t>troparion</a:t>
            </a:r>
            <a:r>
              <a:rPr lang="cs-CZ" sz="4000" b="1" dirty="0">
                <a:solidFill>
                  <a:schemeClr val="bg1">
                    <a:lumMod val="50000"/>
                  </a:schemeClr>
                </a:solidFill>
              </a:rPr>
              <a:t> Hříšná žena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B207F-C7EC-077D-8705-CCFBD2FF3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195754"/>
            <a:ext cx="6653051" cy="5662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1400" dirty="0"/>
              <a:t>Κύριε, ἡ ἐν πολλαῖς ἁμαρτίαις περιπεσοῦσα γυνή,	</a:t>
            </a:r>
          </a:p>
          <a:p>
            <a:pPr marL="0" indent="0">
              <a:buNone/>
            </a:pPr>
            <a:r>
              <a:rPr lang="el-GR" sz="1400" dirty="0"/>
              <a:t>τὴν σὴν αἰσθομένη θεότητα, μυροφόρου ἀναλαβοῦσα τάξιν,	</a:t>
            </a:r>
          </a:p>
          <a:p>
            <a:pPr marL="0" indent="0">
              <a:buNone/>
            </a:pPr>
            <a:r>
              <a:rPr lang="el-GR" sz="1400" dirty="0"/>
              <a:t>ὀδυρομένη, μύρα σοι, πρὸ τοῦ ἐνταφιασμοῦ κομίζει.</a:t>
            </a:r>
          </a:p>
          <a:p>
            <a:pPr marL="0" indent="0">
              <a:buNone/>
            </a:pPr>
            <a:r>
              <a:rPr lang="el-GR" sz="1400" dirty="0"/>
              <a:t>Οἴμοι! λέγουσα, ὅτι νύξ μοι ὑπάρχει, οἶστρος ἀκολασίας,	</a:t>
            </a:r>
          </a:p>
          <a:p>
            <a:pPr marL="0" indent="0">
              <a:buNone/>
            </a:pPr>
            <a:r>
              <a:rPr lang="el-GR" sz="1400" dirty="0"/>
              <a:t>ζοφώδης τε καὶ ἀσέληνος ἔρως τῆς ἁμαρτίας.	</a:t>
            </a:r>
          </a:p>
          <a:p>
            <a:pPr marL="0" indent="0">
              <a:buNone/>
            </a:pPr>
            <a:r>
              <a:rPr lang="el-GR" sz="1400" dirty="0"/>
              <a:t>Δέξαι μου τὰς πηγὰς τῶν δακρύων,	</a:t>
            </a:r>
          </a:p>
          <a:p>
            <a:pPr marL="0" indent="0">
              <a:buNone/>
            </a:pPr>
            <a:r>
              <a:rPr lang="el-GR" sz="1400" dirty="0"/>
              <a:t>ὁ νεφέλαις διεξάγων τῆς θαλάσσης τὸ ὕδωρ·	</a:t>
            </a:r>
          </a:p>
          <a:p>
            <a:pPr marL="0" indent="0">
              <a:buNone/>
            </a:pPr>
            <a:r>
              <a:rPr lang="el-GR" sz="1400" dirty="0"/>
              <a:t>κάμφθητί μοι πρὸς τοὺς στεναγμοὺς τῆς καρδίας,	</a:t>
            </a:r>
          </a:p>
          <a:p>
            <a:pPr marL="0" indent="0">
              <a:buNone/>
            </a:pPr>
            <a:r>
              <a:rPr lang="el-GR" sz="1400" dirty="0"/>
              <a:t>ὁ κλίνας τοὺς οὐρανοὺς τῇ ἀφάτῳ σου κενώσει.	</a:t>
            </a:r>
          </a:p>
          <a:p>
            <a:pPr marL="0" indent="0">
              <a:buNone/>
            </a:pPr>
            <a:r>
              <a:rPr lang="el-GR" sz="1400" dirty="0"/>
              <a:t>Καταφιλήσω τοὺς ἀχράντους σου πόδας,	</a:t>
            </a:r>
          </a:p>
          <a:p>
            <a:pPr marL="0" indent="0">
              <a:buNone/>
            </a:pPr>
            <a:r>
              <a:rPr lang="el-GR" sz="1400" dirty="0"/>
              <a:t>ἀποσμήξω τούτους δὲ πάλιν τοῖς τῆς κεφαλῆς μου βοστρύχοις·	</a:t>
            </a:r>
          </a:p>
          <a:p>
            <a:pPr marL="0" indent="0">
              <a:buNone/>
            </a:pPr>
            <a:r>
              <a:rPr lang="el-GR" sz="1400" b="1" dirty="0"/>
              <a:t>ὧν ἐν τῷ παραδείσῳ Εὔα τὸ δειλινόν,	</a:t>
            </a:r>
          </a:p>
          <a:p>
            <a:pPr marL="0" indent="0">
              <a:buNone/>
            </a:pPr>
            <a:r>
              <a:rPr lang="el-GR" sz="1400" b="1" dirty="0"/>
              <a:t>κρότον τοῖς ὠσὶν ἠχηθεῖσα, τῷ φόβῳ ἐκρύβη.	</a:t>
            </a:r>
          </a:p>
          <a:p>
            <a:pPr marL="0" indent="0">
              <a:buNone/>
            </a:pPr>
            <a:r>
              <a:rPr lang="el-GR" sz="1400" dirty="0"/>
              <a:t>Ἁμαρτιῶν μου τὰ πλήθη καὶ κριμάτων σου ἀβύσσους</a:t>
            </a:r>
          </a:p>
          <a:p>
            <a:pPr marL="0" indent="0">
              <a:buNone/>
            </a:pPr>
            <a:r>
              <a:rPr lang="el-GR" sz="1400" dirty="0"/>
              <a:t>τίς ἐξιχνιάσει, ψυχοσῶστα Σωτήρ μου;	</a:t>
            </a:r>
          </a:p>
          <a:p>
            <a:pPr marL="0" indent="0">
              <a:buNone/>
            </a:pPr>
            <a:r>
              <a:rPr lang="el-GR" sz="1400" dirty="0"/>
              <a:t>Μή με τὴν σὴν δούλην παρίδῃς, ὁ ἀμέτρητον ἔχων τὸ ἔλεος.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Dostupné z: </a:t>
            </a:r>
            <a:r>
              <a:rPr lang="cs-CZ" sz="1400" dirty="0">
                <a:hlinkClick r:id="rId2"/>
              </a:rPr>
              <a:t>https://www.saint.gr/5/texts.aspx</a:t>
            </a:r>
            <a:endParaRPr lang="cs-CZ" sz="1400" dirty="0"/>
          </a:p>
          <a:p>
            <a:pPr marL="0" indent="0">
              <a:buNone/>
            </a:pPr>
            <a:endParaRPr lang="cs-CZ" sz="500" dirty="0"/>
          </a:p>
        </p:txBody>
      </p:sp>
      <p:pic>
        <p:nvPicPr>
          <p:cNvPr id="5" name="Obrázek 4" descr="Obsah obrázku text, staré&#10;&#10;Popis byl vytvořen automaticky">
            <a:extLst>
              <a:ext uri="{FF2B5EF4-FFF2-40B4-BE49-F238E27FC236}">
                <a16:creationId xmlns:a16="http://schemas.microsoft.com/office/drawing/2014/main" id="{304DD4F3-E7DC-1AAA-3B1A-B105E232D0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562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475527-6658-D65E-7528-296189ACB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43DDAC-CC25-2E1D-6CBC-9127991C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 fontScale="92500" lnSpcReduction="20000"/>
          </a:bodyPr>
          <a:lstStyle/>
          <a:p>
            <a:pPr marL="0" indent="0" algn="r">
              <a:buNone/>
            </a:pPr>
            <a:r>
              <a:rPr lang="cs-CZ" sz="2000" i="1" dirty="0"/>
              <a:t>přehlídka nevěst na dobové ilustraci</a:t>
            </a:r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i="1" dirty="0" err="1"/>
              <a:t>Kassia</a:t>
            </a:r>
            <a:r>
              <a:rPr lang="cs-CZ" sz="2000" i="1" dirty="0"/>
              <a:t> dle seriálu Vikingové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A07039-19E2-7719-BF7D-51C612DB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009" y="2312297"/>
            <a:ext cx="6729031" cy="45084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DFD73B-BE43-7587-8D98-A542CA4E2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60" y="166004"/>
            <a:ext cx="6729031" cy="48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3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02E26-4B59-5C33-AB5E-97715B0F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err="1">
                <a:solidFill>
                  <a:schemeClr val="bg1">
                    <a:lumMod val="50000"/>
                  </a:schemeClr>
                </a:solidFill>
              </a:rPr>
              <a:t>Kassia</a:t>
            </a:r>
            <a:r>
              <a:rPr lang="cs-CZ" sz="4000" b="1" dirty="0">
                <a:solidFill>
                  <a:schemeClr val="bg1">
                    <a:lumMod val="50000"/>
                  </a:schemeClr>
                </a:solidFill>
              </a:rPr>
              <a:t>: gnomické verše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7BD6D-36AA-5E2F-EF4F-1783A4D5B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témata: přátelství, štěstí, krása, hloupost, bohatství, život v klášteře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400" dirty="0"/>
              <a:t>Dostupné z: </a:t>
            </a:r>
            <a:r>
              <a:rPr lang="cs-CZ" sz="1400" dirty="0">
                <a:hlinkClick r:id="rId2"/>
              </a:rPr>
              <a:t>https://is.muni.cz/do/rect/el/estud/ff/js15/novorectina/web/ap01_s05.html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2E81EC9-7F7A-4909-49E4-7C93073A1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325" y="2623930"/>
            <a:ext cx="7743136" cy="29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5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2C808-5B3F-47B0-AC2A-65DD243A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Hymnografie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9CC29-6A43-4DF2-822C-E7279950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l-GR" sz="2400" dirty="0">
                <a:latin typeface="Calibri" panose="020F0502020204030204" pitchFamily="34" charset="0"/>
              </a:rPr>
              <a:t>ὕμνος</a:t>
            </a:r>
            <a:r>
              <a:rPr lang="cs-CZ" sz="2400" dirty="0">
                <a:latin typeface="Calibri" panose="020F0502020204030204" pitchFamily="34" charset="0"/>
              </a:rPr>
              <a:t> (</a:t>
            </a:r>
            <a:r>
              <a:rPr lang="cs-CZ" sz="2400" dirty="0" err="1">
                <a:latin typeface="Calibri" panose="020F0502020204030204" pitchFamily="34" charset="0"/>
              </a:rPr>
              <a:t>hymnos</a:t>
            </a:r>
            <a:r>
              <a:rPr lang="cs-CZ" sz="2400" dirty="0">
                <a:latin typeface="Calibri" panose="020F0502020204030204" pitchFamily="34" charset="0"/>
              </a:rPr>
              <a:t>) </a:t>
            </a:r>
            <a:r>
              <a:rPr lang="el-GR" sz="2400" dirty="0">
                <a:latin typeface="Calibri" panose="020F0502020204030204" pitchFamily="34" charset="0"/>
              </a:rPr>
              <a:t>+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</a:rPr>
              <a:t>γράφειν</a:t>
            </a:r>
            <a:r>
              <a:rPr lang="cs-CZ" sz="2400" dirty="0">
                <a:latin typeface="Calibri" panose="020F0502020204030204" pitchFamily="34" charset="0"/>
              </a:rPr>
              <a:t> (</a:t>
            </a:r>
            <a:r>
              <a:rPr lang="cs-CZ" sz="2400" dirty="0" err="1">
                <a:latin typeface="Calibri" panose="020F0502020204030204" pitchFamily="34" charset="0"/>
              </a:rPr>
              <a:t>grafein</a:t>
            </a:r>
            <a:r>
              <a:rPr lang="cs-CZ" sz="2400" dirty="0">
                <a:latin typeface="Calibri" panose="020F0502020204030204" pitchFamily="34" charset="0"/>
              </a:rPr>
              <a:t>) = věda o náboženských písních</a:t>
            </a:r>
          </a:p>
          <a:p>
            <a:r>
              <a:rPr lang="cs-CZ" sz="2400" dirty="0"/>
              <a:t>poezie sloužící k liturgickým účelům</a:t>
            </a:r>
            <a:endParaRPr lang="cs-CZ" sz="2400" dirty="0">
              <a:latin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</a:rPr>
              <a:t>hymny se objevují již v antice, světsky i církevně zaměřené</a:t>
            </a:r>
          </a:p>
          <a:p>
            <a:r>
              <a:rPr lang="cs-CZ" sz="2400" dirty="0">
                <a:latin typeface="Calibri" panose="020F0502020204030204" pitchFamily="34" charset="0"/>
              </a:rPr>
              <a:t>základní typy církevních hymnů</a:t>
            </a:r>
          </a:p>
          <a:p>
            <a:pPr lvl="1"/>
            <a:r>
              <a:rPr lang="cs-CZ" sz="2000" dirty="0" err="1">
                <a:latin typeface="Calibri" panose="020F0502020204030204" pitchFamily="34" charset="0"/>
              </a:rPr>
              <a:t>troparion</a:t>
            </a:r>
            <a:r>
              <a:rPr lang="cs-CZ" sz="2000" dirty="0">
                <a:latin typeface="Calibri" panose="020F0502020204030204" pitchFamily="34" charset="0"/>
              </a:rPr>
              <a:t> (</a:t>
            </a:r>
            <a:r>
              <a:rPr lang="el-GR" sz="2000" dirty="0">
                <a:latin typeface="Calibri" panose="020F0502020204030204" pitchFamily="34" charset="0"/>
              </a:rPr>
              <a:t>τροπάριον</a:t>
            </a:r>
            <a:r>
              <a:rPr lang="cs-CZ" sz="2000" dirty="0">
                <a:latin typeface="Calibri" panose="020F0502020204030204" pitchFamily="34" charset="0"/>
              </a:rPr>
              <a:t>)</a:t>
            </a:r>
          </a:p>
          <a:p>
            <a:pPr lvl="2"/>
            <a:r>
              <a:rPr lang="cs-CZ" sz="1800" dirty="0">
                <a:latin typeface="Calibri" panose="020F0502020204030204" pitchFamily="34" charset="0"/>
              </a:rPr>
              <a:t>krátký hymnus o jedné strofě</a:t>
            </a:r>
          </a:p>
          <a:p>
            <a:pPr lvl="1"/>
            <a:r>
              <a:rPr lang="cs-CZ" sz="2000" dirty="0" err="1">
                <a:latin typeface="Calibri" panose="020F0502020204030204" pitchFamily="34" charset="0"/>
              </a:rPr>
              <a:t>kontakion</a:t>
            </a:r>
            <a:r>
              <a:rPr lang="cs-CZ" sz="2000" dirty="0">
                <a:latin typeface="Calibri" panose="020F0502020204030204" pitchFamily="34" charset="0"/>
              </a:rPr>
              <a:t> (</a:t>
            </a:r>
            <a:r>
              <a:rPr lang="el-GR" sz="2000" dirty="0">
                <a:latin typeface="Calibri" panose="020F0502020204030204" pitchFamily="34" charset="0"/>
              </a:rPr>
              <a:t>κοντάκιον</a:t>
            </a:r>
            <a:r>
              <a:rPr lang="cs-CZ" sz="2000" dirty="0">
                <a:latin typeface="Calibri" panose="020F0502020204030204" pitchFamily="34" charset="0"/>
              </a:rPr>
              <a:t>)</a:t>
            </a:r>
          </a:p>
          <a:p>
            <a:pPr lvl="2"/>
            <a:r>
              <a:rPr lang="cs-CZ" sz="1800" dirty="0">
                <a:latin typeface="Calibri" panose="020F0502020204030204" pitchFamily="34" charset="0"/>
              </a:rPr>
              <a:t>delší hymnus s přesně danou strukturou (objevuje se v 6.-8.stol.)</a:t>
            </a:r>
          </a:p>
          <a:p>
            <a:pPr lvl="2"/>
            <a:r>
              <a:rPr lang="cs-CZ" sz="1800" dirty="0">
                <a:latin typeface="Calibri" panose="020F0502020204030204" pitchFamily="34" charset="0"/>
              </a:rPr>
              <a:t>důraz na text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kánon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(κάνων, κανόνας)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2">
              <a:spcBef>
                <a:spcPts val="1000"/>
              </a:spcBef>
              <a:defRPr/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</a:rPr>
              <a:t>delší hymnus, postupně vytlačil starší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 pitchFamily="34" charset="0"/>
              </a:rPr>
              <a:t>kontakion</a:t>
            </a:r>
            <a:endParaRPr lang="cs-CZ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2">
              <a:spcBef>
                <a:spcPts val="1000"/>
              </a:spcBef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důraz na melodii</a:t>
            </a:r>
          </a:p>
          <a:p>
            <a:pPr lvl="1"/>
            <a:endParaRPr lang="cs-CZ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7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6EE0A-47C4-4021-9F56-0AEA4940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50000"/>
                  </a:schemeClr>
                </a:solidFill>
              </a:rPr>
              <a:t>Kánon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630A6-148A-4A94-B4C2-7225F974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 církevního hymnu</a:t>
            </a:r>
          </a:p>
          <a:p>
            <a:r>
              <a:rPr lang="cs-CZ" dirty="0"/>
              <a:t>skládá se z ód (troparia) o osmi/devíti strofách různé stavby a melodie</a:t>
            </a:r>
          </a:p>
          <a:p>
            <a:r>
              <a:rPr lang="cs-CZ" dirty="0"/>
              <a:t>u </a:t>
            </a:r>
            <a:r>
              <a:rPr lang="cs-CZ" dirty="0" err="1"/>
              <a:t>kontakií</a:t>
            </a:r>
            <a:r>
              <a:rPr lang="cs-CZ" dirty="0"/>
              <a:t> stěžejní text, u kánonu melodie</a:t>
            </a:r>
          </a:p>
          <a:p>
            <a:r>
              <a:rPr lang="cs-CZ" dirty="0"/>
              <a:t>biblická témata</a:t>
            </a:r>
          </a:p>
          <a:p>
            <a:r>
              <a:rPr lang="cs-CZ" dirty="0"/>
              <a:t>objevuje se již v 6. st., převládá v 7./8. století</a:t>
            </a:r>
          </a:p>
          <a:p>
            <a:endParaRPr lang="cs-CZ" dirty="0"/>
          </a:p>
          <a:p>
            <a:r>
              <a:rPr lang="cs-CZ" dirty="0"/>
              <a:t>Andreas z Kréty </a:t>
            </a: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(7.-8.stol.)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1194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4FF7CC-1D22-E0B9-97F2-9BAC3552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>
                    <a:lumMod val="50000"/>
                  </a:schemeClr>
                </a:solidFill>
              </a:rPr>
              <a:t>Andreas z Kréty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712609-CD70-25E9-E8BF-6FAFB616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r>
              <a:rPr lang="cs-CZ" sz="2000" dirty="0"/>
              <a:t>původem z Damašku</a:t>
            </a:r>
          </a:p>
          <a:p>
            <a:r>
              <a:rPr lang="cs-CZ" sz="2000" dirty="0"/>
              <a:t>v patnácti letech vstup do kláštera</a:t>
            </a:r>
          </a:p>
          <a:p>
            <a:r>
              <a:rPr lang="cs-CZ" sz="2000" dirty="0"/>
              <a:t>kariéra při jeruzalémském patriarchátu</a:t>
            </a:r>
          </a:p>
          <a:p>
            <a:r>
              <a:rPr lang="cs-CZ" sz="2000" dirty="0"/>
              <a:t>metropolita na Krétě</a:t>
            </a:r>
          </a:p>
          <a:p>
            <a:r>
              <a:rPr lang="cs-CZ" sz="2000" dirty="0"/>
              <a:t>považován za tvůrce kánonu</a:t>
            </a:r>
          </a:p>
          <a:p>
            <a:r>
              <a:rPr lang="cs-CZ" sz="2000" dirty="0"/>
              <a:t>autor oslavných řečí a církevních hymnů</a:t>
            </a:r>
          </a:p>
          <a:p>
            <a:endParaRPr lang="cs-CZ" sz="2000" dirty="0"/>
          </a:p>
          <a:p>
            <a:r>
              <a:rPr lang="cs-CZ" sz="2000" b="1" dirty="0" err="1"/>
              <a:t>Megas</a:t>
            </a:r>
            <a:r>
              <a:rPr lang="cs-CZ" sz="2000" b="1" dirty="0"/>
              <a:t> kanon (Velký kánon)</a:t>
            </a:r>
          </a:p>
          <a:p>
            <a:pPr marL="457200" lvl="1" indent="0">
              <a:buNone/>
            </a:pPr>
            <a:endParaRPr lang="cs-CZ" sz="2000" dirty="0"/>
          </a:p>
        </p:txBody>
      </p:sp>
      <p:pic>
        <p:nvPicPr>
          <p:cNvPr id="5" name="Obrázek 4" descr="Obsah obrázku text, hrníček&#10;&#10;Popis byl vytvořen automaticky">
            <a:extLst>
              <a:ext uri="{FF2B5EF4-FFF2-40B4-BE49-F238E27FC236}">
                <a16:creationId xmlns:a16="http://schemas.microsoft.com/office/drawing/2014/main" id="{F0C0A161-8B94-0B1B-00EB-2ACB58FE3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4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65310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28546D-C7B9-7FF6-55DE-C7593085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1" y="331304"/>
            <a:ext cx="7202660" cy="1346434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50000"/>
                  </a:schemeClr>
                </a:solidFill>
              </a:rPr>
              <a:t>Velký kánon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D69778-69EB-3C85-A4CC-0C31BE505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1" y="1677738"/>
            <a:ext cx="6017295" cy="518026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250 strof</a:t>
            </a:r>
          </a:p>
          <a:p>
            <a:r>
              <a:rPr lang="cs-CZ" sz="2400" dirty="0"/>
              <a:t>jednoduchý jazyk</a:t>
            </a:r>
          </a:p>
          <a:p>
            <a:r>
              <a:rPr lang="cs-CZ" sz="2400" dirty="0"/>
              <a:t>dramatické pojetí (otázky, dialogy)</a:t>
            </a:r>
          </a:p>
          <a:p>
            <a:r>
              <a:rPr lang="cs-CZ" sz="2400" dirty="0"/>
              <a:t>téma: chronologicky řazené příklady dobrých a špatných skutků ze Starého i Nového zákona, které mají hříšníka přivést zpět k Bohu</a:t>
            </a:r>
          </a:p>
          <a:p>
            <a:r>
              <a:rPr lang="cs-CZ" sz="2400" dirty="0"/>
              <a:t>snadná identifikace posluchače s hrdiny</a:t>
            </a:r>
          </a:p>
          <a:p>
            <a:r>
              <a:rPr lang="cs-CZ" sz="2400" dirty="0"/>
              <a:t>zpíváno během postního období </a:t>
            </a:r>
            <a:r>
              <a:rPr lang="cs-CZ" sz="2400"/>
              <a:t>před Velikonocemi</a:t>
            </a:r>
          </a:p>
          <a:p>
            <a:endParaRPr lang="cs-CZ" sz="1700" i="1" dirty="0"/>
          </a:p>
          <a:p>
            <a:pPr marL="0" indent="0">
              <a:buNone/>
            </a:pPr>
            <a:r>
              <a:rPr lang="cs-CZ" sz="1700" i="1" dirty="0"/>
              <a:t>Text dostupný z</a:t>
            </a:r>
            <a:r>
              <a:rPr lang="cs-CZ" sz="1700" dirty="0"/>
              <a:t>: </a:t>
            </a:r>
            <a:r>
              <a:rPr lang="cs-CZ" sz="1700" dirty="0">
                <a:hlinkClick r:id="rId2"/>
              </a:rPr>
              <a:t>http://users.uoa.gr/~nektar/orthodoxy/prayers/service_great_canon_translation.htm</a:t>
            </a:r>
            <a:endParaRPr lang="cs-CZ" sz="1700" dirty="0"/>
          </a:p>
          <a:p>
            <a:pPr marL="0" indent="0">
              <a:buNone/>
            </a:pPr>
            <a:r>
              <a:rPr lang="cs-CZ" sz="1700" i="1" dirty="0"/>
              <a:t>Nahrávka: </a:t>
            </a:r>
            <a:r>
              <a:rPr lang="cs-CZ" sz="1700" dirty="0">
                <a:hlinkClick r:id="rId3"/>
              </a:rPr>
              <a:t>https://www.youtube.com/watch?v=oh0l1qH7WYE</a:t>
            </a:r>
            <a:endParaRPr lang="cs-CZ" sz="1700" dirty="0"/>
          </a:p>
          <a:p>
            <a:pPr marL="0" indent="0">
              <a:buNone/>
            </a:pPr>
            <a:endParaRPr lang="cs-CZ" sz="1700" dirty="0"/>
          </a:p>
          <a:p>
            <a:endParaRPr lang="cs-CZ" sz="17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D614B37-DF62-CF43-F094-4C9A1B6C2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3" r="13978" b="1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9356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E31BD2F-DE12-E99F-AB87-078751CB6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62C808-5B3F-47B0-AC2A-65DD243A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Kontakion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9CC29-6A43-4DF2-822C-E7279950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404" y="1800665"/>
            <a:ext cx="3996396" cy="4376298"/>
          </a:xfrm>
        </p:spPr>
        <p:txBody>
          <a:bodyPr>
            <a:noAutofit/>
          </a:bodyPr>
          <a:lstStyle/>
          <a:p>
            <a:r>
              <a:rPr lang="cs-CZ" sz="2000" dirty="0"/>
              <a:t>nový žánr nenavazující přímo na antické předky</a:t>
            </a:r>
          </a:p>
          <a:p>
            <a:r>
              <a:rPr lang="cs-CZ" sz="2000" dirty="0">
                <a:latin typeface="Calibri" panose="020F0502020204030204" pitchFamily="34" charset="0"/>
              </a:rPr>
              <a:t>veršovaná kázání (homilie) doprovázená hudbou</a:t>
            </a:r>
            <a:endParaRPr lang="cs-CZ" sz="2000" dirty="0"/>
          </a:p>
          <a:p>
            <a:r>
              <a:rPr lang="cs-CZ" sz="2000" dirty="0">
                <a:latin typeface="Calibri" panose="020F0502020204030204" pitchFamily="34" charset="0"/>
              </a:rPr>
              <a:t>vychází ze syrských </a:t>
            </a:r>
            <a:r>
              <a:rPr lang="cs-CZ" sz="2000" dirty="0" err="1">
                <a:latin typeface="Calibri" panose="020F0502020204030204" pitchFamily="34" charset="0"/>
              </a:rPr>
              <a:t>nábož</a:t>
            </a:r>
            <a:r>
              <a:rPr lang="cs-CZ" sz="2000" dirty="0">
                <a:latin typeface="Calibri" panose="020F0502020204030204" pitchFamily="34" charset="0"/>
              </a:rPr>
              <a:t>. písní</a:t>
            </a:r>
            <a:endParaRPr lang="cs-CZ" sz="2000" dirty="0"/>
          </a:p>
          <a:p>
            <a:r>
              <a:rPr lang="cs-CZ" sz="2000" dirty="0"/>
              <a:t>rozvoj křesťanství, křesťanské architektury, liturgie za Justiniána</a:t>
            </a:r>
          </a:p>
          <a:p>
            <a:r>
              <a:rPr lang="cs-CZ" sz="2000" dirty="0">
                <a:latin typeface="Calibri" panose="020F0502020204030204" pitchFamily="34" charset="0"/>
              </a:rPr>
              <a:t>představitelé </a:t>
            </a:r>
            <a:r>
              <a:rPr lang="cs-CZ" sz="2000" b="1" dirty="0">
                <a:latin typeface="Calibri" panose="020F0502020204030204" pitchFamily="34" charset="0"/>
              </a:rPr>
              <a:t>R</a:t>
            </a:r>
            <a:r>
              <a:rPr lang="el-GR" sz="2000" b="1" dirty="0">
                <a:latin typeface="Calibri" panose="020F0502020204030204" pitchFamily="34" charset="0"/>
              </a:rPr>
              <a:t>ο</a:t>
            </a:r>
            <a:r>
              <a:rPr lang="cs-CZ" sz="2000" b="1" dirty="0" err="1">
                <a:latin typeface="Calibri" panose="020F0502020204030204" pitchFamily="34" charset="0"/>
              </a:rPr>
              <a:t>manos</a:t>
            </a:r>
            <a:r>
              <a:rPr lang="cs-CZ" sz="2000" b="1" dirty="0">
                <a:latin typeface="Calibri" panose="020F0502020204030204" pitchFamily="34" charset="0"/>
              </a:rPr>
              <a:t> Mel</a:t>
            </a:r>
            <a:r>
              <a:rPr lang="el-GR" sz="2000" b="1" dirty="0">
                <a:latin typeface="Calibri" panose="020F0502020204030204" pitchFamily="34" charset="0"/>
              </a:rPr>
              <a:t>ο</a:t>
            </a:r>
            <a:r>
              <a:rPr lang="cs-CZ" sz="2000" b="1" dirty="0" err="1">
                <a:latin typeface="Calibri" panose="020F0502020204030204" pitchFamily="34" charset="0"/>
              </a:rPr>
              <a:t>dos</a:t>
            </a:r>
            <a:r>
              <a:rPr lang="cs-CZ" sz="2000" b="1" dirty="0">
                <a:latin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</a:rPr>
              <a:t>(6.st.) a </a:t>
            </a:r>
            <a:r>
              <a:rPr lang="cs-CZ" sz="2000" b="1" dirty="0">
                <a:latin typeface="Calibri" panose="020F0502020204030204" pitchFamily="34" charset="0"/>
              </a:rPr>
              <a:t>Jan z Damašku </a:t>
            </a:r>
            <a:r>
              <a:rPr lang="cs-CZ" sz="2000" dirty="0">
                <a:latin typeface="Calibri" panose="020F0502020204030204" pitchFamily="34" charset="0"/>
              </a:rPr>
              <a:t>(8.st.)</a:t>
            </a:r>
            <a:endParaRPr lang="cs-CZ" sz="2000" b="1" dirty="0">
              <a:latin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áboženské skladby, ve kterých se prolínal lyrický i epický, případně dramatický prvek (rozhovor dvou biblických postav) 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Romanos</a:t>
            </a:r>
            <a:r>
              <a:rPr lang="cs-CZ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Melodos</a:t>
            </a:r>
            <a:r>
              <a:rPr lang="cs-CZ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Menologion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císaře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Basileia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II.</a:t>
            </a:r>
          </a:p>
        </p:txBody>
      </p:sp>
    </p:spTree>
    <p:extLst>
      <p:ext uri="{BB962C8B-B14F-4D97-AF65-F5344CB8AC3E}">
        <p14:creationId xmlns:p14="http://schemas.microsoft.com/office/powerpoint/2010/main" val="352196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C89AD-786F-4095-93CB-42A76675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 dirty="0" err="1"/>
              <a:t>Kontakion</a:t>
            </a:r>
            <a:r>
              <a:rPr lang="cs-CZ" b="1" dirty="0"/>
              <a:t> - témata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ECDFB8-C6EE-44F2-9EBF-7154AC85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146852"/>
            <a:ext cx="6586489" cy="407696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biblická témata</a:t>
            </a:r>
          </a:p>
          <a:p>
            <a:pPr lvl="1"/>
            <a:r>
              <a:rPr lang="cs-CZ" dirty="0"/>
              <a:t>např. obětování Izáka, Kristův život a utrpení</a:t>
            </a:r>
          </a:p>
          <a:p>
            <a:pPr lvl="1"/>
            <a:r>
              <a:rPr lang="cs-CZ" dirty="0" err="1"/>
              <a:t>Romanos</a:t>
            </a:r>
            <a:r>
              <a:rPr lang="cs-CZ" dirty="0"/>
              <a:t> </a:t>
            </a:r>
            <a:r>
              <a:rPr lang="cs-CZ" dirty="0" err="1"/>
              <a:t>Melodos</a:t>
            </a:r>
            <a:r>
              <a:rPr lang="cs-CZ" dirty="0"/>
              <a:t>: Narození Krista </a:t>
            </a:r>
            <a:r>
              <a:rPr lang="el-GR" dirty="0"/>
              <a:t>(Ἡ Παρθένος σήμερον)</a:t>
            </a:r>
            <a:endParaRPr lang="cs-CZ" dirty="0"/>
          </a:p>
          <a:p>
            <a:r>
              <a:rPr lang="cs-CZ" dirty="0"/>
              <a:t>životy svatých</a:t>
            </a:r>
          </a:p>
          <a:p>
            <a:pPr lvl="1"/>
            <a:r>
              <a:rPr lang="cs-CZ" dirty="0" err="1"/>
              <a:t>enkomiastický</a:t>
            </a:r>
            <a:r>
              <a:rPr lang="cs-CZ" dirty="0"/>
              <a:t> charakter</a:t>
            </a:r>
          </a:p>
          <a:p>
            <a:pPr lvl="1"/>
            <a:r>
              <a:rPr lang="cs-CZ" dirty="0" err="1"/>
              <a:t>Romanos</a:t>
            </a:r>
            <a:r>
              <a:rPr lang="cs-CZ" dirty="0"/>
              <a:t> </a:t>
            </a:r>
            <a:r>
              <a:rPr lang="cs-CZ" dirty="0" err="1"/>
              <a:t>Melodos</a:t>
            </a:r>
            <a:r>
              <a:rPr lang="cs-CZ" dirty="0"/>
              <a:t>: Život sv. Štěpána</a:t>
            </a:r>
          </a:p>
          <a:p>
            <a:r>
              <a:rPr lang="cs-CZ" dirty="0"/>
              <a:t>příležitostná témata</a:t>
            </a:r>
          </a:p>
          <a:p>
            <a:pPr lvl="1"/>
            <a:r>
              <a:rPr lang="cs-CZ" dirty="0"/>
              <a:t>politická, aktuální náboj</a:t>
            </a:r>
          </a:p>
          <a:p>
            <a:pPr lvl="1"/>
            <a:r>
              <a:rPr lang="cs-CZ" dirty="0" err="1"/>
              <a:t>Romanos</a:t>
            </a:r>
            <a:r>
              <a:rPr lang="cs-CZ" dirty="0"/>
              <a:t> </a:t>
            </a:r>
            <a:r>
              <a:rPr lang="cs-CZ" dirty="0" err="1"/>
              <a:t>Melodos</a:t>
            </a:r>
            <a:r>
              <a:rPr lang="cs-CZ" dirty="0"/>
              <a:t>: O povodních a požárech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63D0FE5-9D01-41A6-ACEA-4A89AC0F7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2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272161A-EAEC-4106-924B-D772A246C5E6}"/>
              </a:ext>
            </a:extLst>
          </p:cNvPr>
          <p:cNvSpPr txBox="1"/>
          <p:nvPr/>
        </p:nvSpPr>
        <p:spPr>
          <a:xfrm>
            <a:off x="4772025" y="6305550"/>
            <a:ext cx="431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Mozaika z 6. st., Bazilika San </a:t>
            </a:r>
            <a:r>
              <a:rPr lang="cs-CZ" i="1" dirty="0" err="1"/>
              <a:t>Vitale</a:t>
            </a:r>
            <a:r>
              <a:rPr lang="cs-CZ" i="1" dirty="0"/>
              <a:t>, Ravenna</a:t>
            </a:r>
          </a:p>
        </p:txBody>
      </p:sp>
    </p:spTree>
    <p:extLst>
      <p:ext uri="{BB962C8B-B14F-4D97-AF65-F5344CB8AC3E}">
        <p14:creationId xmlns:p14="http://schemas.microsoft.com/office/powerpoint/2010/main" val="426734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37FAD-2411-DB1F-6C65-AE2DBF85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Romanos</a:t>
            </a:r>
            <a:r>
              <a:rPr lang="cs-CZ" dirty="0"/>
              <a:t> </a:t>
            </a:r>
            <a:r>
              <a:rPr lang="cs-CZ" dirty="0" err="1"/>
              <a:t>Melodos</a:t>
            </a:r>
            <a:r>
              <a:rPr lang="cs-CZ" dirty="0"/>
              <a:t>: </a:t>
            </a:r>
            <a:r>
              <a:rPr lang="cs-CZ" dirty="0" err="1"/>
              <a:t>kontakion</a:t>
            </a:r>
            <a:r>
              <a:rPr lang="cs-CZ" dirty="0"/>
              <a:t> Narození Krista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5CC395-F5F2-3666-9B97-EB582C2A5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719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dirty="0"/>
              <a:t>1Když se narodil Ježíš v judském Betlémě za dnů krále Heroda, hle, mudrci od východu se objevili v Jeruzalémě a ptali se:2„Kde je ten právě narozený král Židů? Viděli jsme na východě jeho hvězdu a přišli jsme se mu poklonit.“3Když to uslyšel Herodes, znepokojil se a s ním celý Jeruzalém;4svolal proto všechny velekněze a zákoníky lidu a vyptával se jich, kde se má Mesiáš narodit.5Oni mu odpověděli: „V judském Betlémě; neboť tak je psáno u proroka:6‚A ty, Betléme, v zemi judské, zdaleka nejsi nejmenší mezi knížaty judskými, neboť z tebe vyjde vévoda, který bude pastýřem mého lidu, Izraele.‘“7Tehdy Herodes tajně povolal mudrce a podrobně se jich vyptal na čas, kdy se hvězda ukázala. Potom je poslal do Betléma a řekl:8„Jděte a pátrejte důkladně po tom dítěti; a jakmile je naleznete, oznamte mi, abych se mu i já šel poklonit.“9Oni krále vyslechli a dali se na cestu. A hle, hvězda, kterou viděli na východě, šla před nimi, až se zastavila nad místem, kde bylo to dítě.10Když spatřili hvězdu, zaradovali se velikou radostí.11Vešli do domu a uviděli dítě s Marií, jeho matkou; padli na zem, klaněli se mu a obětovali mu přinesené dary – zlato, kadidlo a myrhu.12Potom, na pokyn ve snu, aby se nevraceli k Herodovi, jinudy odcestovali do své země.13Když odešli, hle, anděl Hospodinův se ukázal Josefovi ve snu a řekl: „Vstaň, vezmi dítě i jeho matku, uprchni do Egypta a buď tam, dokud ti neřeknu; neboť Herodes bude hledat dítě, aby je zahubil.“14On tedy vstal, vzal v noci dítě i jeho matku, odešel do Egypta 15a byl tam až do smrti Herodovy.</a:t>
            </a:r>
          </a:p>
          <a:p>
            <a:pPr marL="0" indent="0" algn="just">
              <a:buNone/>
            </a:pPr>
            <a:r>
              <a:rPr lang="cs-CZ" sz="2800" b="0" i="1" u="none" strike="noStrike" kern="1200" dirty="0">
                <a:solidFill>
                  <a:srgbClr val="000000"/>
                </a:solidFill>
                <a:effectLst/>
              </a:rPr>
              <a:t>Český ekumenický překlad Bible </a:t>
            </a:r>
            <a:r>
              <a:rPr lang="el-GR" sz="2800" b="0" i="0" u="none" strike="noStrike" kern="1200" dirty="0">
                <a:solidFill>
                  <a:srgbClr val="000000"/>
                </a:solidFill>
                <a:effectLst/>
              </a:rPr>
              <a:t>[ο</a:t>
            </a:r>
            <a:r>
              <a:rPr lang="cs-CZ" sz="2800" b="0" i="0" u="none" strike="noStrike" kern="1200" dirty="0" err="1">
                <a:solidFill>
                  <a:srgbClr val="000000"/>
                </a:solidFill>
                <a:effectLst/>
              </a:rPr>
              <a:t>nline</a:t>
            </a:r>
            <a:r>
              <a:rPr lang="el-GR" sz="2800" b="0" i="0" u="none" strike="noStrike" kern="1200" dirty="0">
                <a:solidFill>
                  <a:srgbClr val="000000"/>
                </a:solidFill>
                <a:effectLst/>
              </a:rPr>
              <a:t>]</a:t>
            </a:r>
            <a:r>
              <a:rPr lang="cs-CZ" sz="2800" b="0" i="0" u="none" strike="noStrike" kern="1200" dirty="0">
                <a:solidFill>
                  <a:srgbClr val="000000"/>
                </a:solidFill>
                <a:effectLst/>
              </a:rPr>
              <a:t>. </a:t>
            </a:r>
            <a:r>
              <a:rPr lang="cs-CZ" i="1" dirty="0"/>
              <a:t>Matouš 2.1-15, Dostupné z: </a:t>
            </a:r>
            <a:r>
              <a:rPr lang="cs-CZ" i="1" dirty="0">
                <a:hlinkClick r:id="rId2"/>
              </a:rPr>
              <a:t>http://www.biblenet.cz/b/Matt/2</a:t>
            </a:r>
            <a:endParaRPr lang="cs-CZ" i="1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82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4C89AD-786F-4095-93CB-42A76675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Struktura </a:t>
            </a:r>
            <a:r>
              <a:rPr lang="cs-CZ" sz="4000" b="1" dirty="0" err="1"/>
              <a:t>kontakia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ECDFB8-C6EE-44F2-9EBF-7154AC85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847128"/>
            <a:ext cx="4458107" cy="4834658"/>
          </a:xfrm>
        </p:spPr>
        <p:txBody>
          <a:bodyPr>
            <a:normAutofit/>
          </a:bodyPr>
          <a:lstStyle/>
          <a:p>
            <a:r>
              <a:rPr lang="cs-CZ" sz="2000" dirty="0"/>
              <a:t>úvodní část (</a:t>
            </a:r>
            <a:r>
              <a:rPr lang="cs-CZ" sz="2000" dirty="0" err="1"/>
              <a:t>prooimion</a:t>
            </a:r>
            <a:r>
              <a:rPr lang="cs-CZ" sz="2000" dirty="0"/>
              <a:t>)</a:t>
            </a:r>
          </a:p>
          <a:p>
            <a:r>
              <a:rPr lang="cs-CZ" sz="2000" dirty="0"/>
              <a:t>strofy (troparia/</a:t>
            </a:r>
            <a:r>
              <a:rPr lang="cs-CZ" sz="2000" dirty="0" err="1"/>
              <a:t>oikoi</a:t>
            </a:r>
            <a:r>
              <a:rPr lang="cs-CZ" sz="2000" dirty="0"/>
              <a:t>/</a:t>
            </a:r>
            <a:r>
              <a:rPr lang="cs-CZ" sz="2000" dirty="0" err="1"/>
              <a:t>stanza</a:t>
            </a:r>
            <a:r>
              <a:rPr lang="cs-CZ" sz="2000" dirty="0"/>
              <a:t>)</a:t>
            </a:r>
          </a:p>
          <a:p>
            <a:r>
              <a:rPr lang="cs-CZ" sz="2000" dirty="0"/>
              <a:t>refrén (</a:t>
            </a:r>
            <a:r>
              <a:rPr lang="cs-CZ" sz="2000" dirty="0" err="1"/>
              <a:t>eufymnion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r>
              <a:rPr lang="cs-CZ" sz="2000" dirty="0"/>
              <a:t>refrén je posledním veršem úvodní části i všech troparií</a:t>
            </a:r>
          </a:p>
          <a:p>
            <a:endParaRPr lang="cs-CZ" sz="2000" dirty="0"/>
          </a:p>
          <a:p>
            <a:r>
              <a:rPr lang="cs-CZ" sz="2000" dirty="0"/>
              <a:t>18 – 24 strof</a:t>
            </a:r>
          </a:p>
          <a:p>
            <a:endParaRPr lang="cs-CZ" sz="2000" dirty="0"/>
          </a:p>
          <a:p>
            <a:r>
              <a:rPr lang="cs-CZ" sz="2000" dirty="0"/>
              <a:t>první písmena každé strofy tvoří akrostich 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36491F2-4735-440E-0BE8-0417F7C12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6" b="3"/>
          <a:stretch/>
        </p:blipFill>
        <p:spPr>
          <a:xfrm>
            <a:off x="4829168" y="1657395"/>
            <a:ext cx="7246900" cy="502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7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1BBB1-2118-7D9F-1CBC-56C5C64A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Romanos</a:t>
            </a:r>
            <a:r>
              <a:rPr lang="cs-CZ" b="1" dirty="0"/>
              <a:t> </a:t>
            </a:r>
            <a:r>
              <a:rPr lang="cs-CZ" b="1" dirty="0" err="1"/>
              <a:t>Melodos</a:t>
            </a:r>
            <a:r>
              <a:rPr lang="cs-CZ" b="1" dirty="0"/>
              <a:t>: </a:t>
            </a:r>
            <a:r>
              <a:rPr lang="cs-CZ" b="1" dirty="0" err="1"/>
              <a:t>kontakion</a:t>
            </a:r>
            <a:r>
              <a:rPr lang="cs-CZ" b="1" dirty="0"/>
              <a:t> Narození Krista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A2FB9-45AD-B276-AF44-748E63F1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8"/>
            <a:ext cx="10515600" cy="52478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6400" dirty="0"/>
              <a:t>Μηνὶ δεκεμβρίῳ κε´, κοντάκιον τῆς Χριστοῦ γεννήσεως,</a:t>
            </a:r>
            <a:r>
              <a:rPr lang="cs-CZ" sz="6400" dirty="0"/>
              <a:t> </a:t>
            </a:r>
            <a:r>
              <a:rPr lang="el-GR" sz="6400" dirty="0"/>
              <a:t>ἦχος γ´, φέρον ἀκροστιχίδα·</a:t>
            </a:r>
            <a:r>
              <a:rPr lang="cs-CZ" sz="6400" dirty="0"/>
              <a:t> </a:t>
            </a:r>
            <a:r>
              <a:rPr lang="el-GR" sz="6400" b="1" dirty="0"/>
              <a:t>τοῦ ταπεινοῦ Ῥωμανοῦ ὕμνος</a:t>
            </a:r>
          </a:p>
          <a:p>
            <a:pPr marL="0" indent="0">
              <a:buNone/>
            </a:pPr>
            <a:endParaRPr lang="cs-CZ" sz="6400" dirty="0"/>
          </a:p>
          <a:p>
            <a:pPr marL="0" indent="0">
              <a:buNone/>
            </a:pPr>
            <a:r>
              <a:rPr lang="el-GR" sz="6400" dirty="0"/>
              <a:t>Προοίμιον</a:t>
            </a:r>
          </a:p>
          <a:p>
            <a:pPr marL="0" indent="0">
              <a:buNone/>
            </a:pPr>
            <a:r>
              <a:rPr lang="el-GR" sz="6400" b="1" dirty="0"/>
              <a:t>Ἡ παρθένος σήμερον </a:t>
            </a:r>
            <a:r>
              <a:rPr lang="el-GR" sz="6400" dirty="0"/>
              <a:t>* τὸν ὑπερούσιον τίκτει,</a:t>
            </a:r>
            <a:endParaRPr lang="cs-CZ" sz="6400" dirty="0"/>
          </a:p>
          <a:p>
            <a:endParaRPr lang="el-GR" sz="6400" dirty="0"/>
          </a:p>
          <a:p>
            <a:pPr marL="0" indent="0">
              <a:buNone/>
            </a:pPr>
            <a:r>
              <a:rPr lang="el-GR" sz="6400" dirty="0"/>
              <a:t>Οἶκοι</a:t>
            </a:r>
          </a:p>
          <a:p>
            <a:pPr marL="0" indent="0">
              <a:buNone/>
            </a:pPr>
            <a:r>
              <a:rPr lang="el-GR" sz="6400" dirty="0"/>
              <a:t>Τὴν Ἐδὲμ Βηθλεὲμ * ἤνοιξε, δεῦτε ἴδωμεν·</a:t>
            </a:r>
          </a:p>
          <a:p>
            <a:pPr marL="0" indent="0">
              <a:buNone/>
            </a:pPr>
            <a:r>
              <a:rPr lang="el-GR" sz="6400" dirty="0"/>
              <a:t>Ὁ πατὴρ τῆς μητρὸς * γνώμῃ υἱὸς ἐγένετο,</a:t>
            </a:r>
          </a:p>
          <a:p>
            <a:pPr marL="0" indent="0">
              <a:buNone/>
            </a:pPr>
            <a:r>
              <a:rPr lang="el-GR" sz="6400" dirty="0"/>
              <a:t>Ὑψηλὲ βασιλεῦ, * τί σοι καὶ τοῖς πτωχεύσασι;</a:t>
            </a:r>
          </a:p>
          <a:p>
            <a:pPr marL="0" indent="0">
              <a:buNone/>
            </a:pPr>
            <a:r>
              <a:rPr lang="el-GR" sz="6400" dirty="0"/>
              <a:t>Τὰ τοιαῦτα ῥητὰ * ἐν ἀποῤῥήτῳ λέγουσα</a:t>
            </a:r>
          </a:p>
          <a:p>
            <a:pPr marL="0" indent="0">
              <a:buNone/>
            </a:pPr>
            <a:r>
              <a:rPr lang="el-GR" sz="6400" dirty="0"/>
              <a:t>Ἀκριβῶς γὰρ ἡμῖν * ὁ Βαλαὰμ παρέθετο</a:t>
            </a:r>
          </a:p>
          <a:p>
            <a:pPr marL="0" indent="0">
              <a:buNone/>
            </a:pPr>
            <a:r>
              <a:rPr lang="el-GR" sz="6400" dirty="0"/>
              <a:t>Παραδόξων ῥητῶν * ἡ Μαριὰμ ὡς ἤκουσε,</a:t>
            </a:r>
          </a:p>
          <a:p>
            <a:pPr marL="0" indent="0">
              <a:buNone/>
            </a:pPr>
            <a:r>
              <a:rPr lang="el-GR" sz="6400" dirty="0"/>
              <a:t>Ἐπειδὴ οὖν λαὸς * σός ἐστι, τέκνον, κέλευσον</a:t>
            </a:r>
          </a:p>
          <a:p>
            <a:pPr marL="0" indent="0">
              <a:buNone/>
            </a:pPr>
            <a:r>
              <a:rPr lang="el-GR" sz="6400" dirty="0"/>
              <a:t>Ἰησοῦς ὁ Χριστὸς * ὄντως τε καὶ Θεὸς ἡμῶν</a:t>
            </a:r>
          </a:p>
          <a:p>
            <a:pPr marL="0" indent="0">
              <a:buNone/>
            </a:pPr>
            <a:r>
              <a:rPr lang="el-GR" sz="6400" dirty="0"/>
              <a:t>Νῦν οὖν δέξαι, σεμνή, * δέξαι τοὺς δεξαμένους με·</a:t>
            </a:r>
          </a:p>
          <a:p>
            <a:pPr marL="0" indent="0">
              <a:buNone/>
            </a:pPr>
            <a:r>
              <a:rPr lang="el-GR" sz="6400" dirty="0"/>
              <a:t>Οἱ δὲ μάγοι εὐθὺς * ὥρμησαν εἰς τὸν θάλαμον,</a:t>
            </a:r>
          </a:p>
          <a:p>
            <a:pPr marL="0" indent="0">
              <a:buNone/>
            </a:pPr>
            <a:r>
              <a:rPr lang="el-GR" sz="6400" dirty="0"/>
              <a:t>—Ὑπομνήσω ὑμᾶς, * μάγοις Μαρία ἔφησε,</a:t>
            </a:r>
            <a:endParaRPr lang="cs-CZ" sz="6400" dirty="0"/>
          </a:p>
          <a:p>
            <a:pPr marL="0" indent="0">
              <a:buNone/>
            </a:pPr>
            <a:r>
              <a:rPr lang="cs-CZ" sz="4900" dirty="0"/>
              <a:t>Dostupné z </a:t>
            </a:r>
            <a:r>
              <a:rPr lang="cs-CZ" sz="4900" dirty="0">
                <a:hlinkClick r:id="rId2"/>
              </a:rPr>
              <a:t>http://users.uoa.gr/~nektar/orthodoxy/prayers/kontakia_xristoygennwn.htm</a:t>
            </a:r>
            <a:endParaRPr lang="cs-CZ" sz="49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01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507C6-7017-46C3-8E20-8F6F3373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Hudební stránka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kontakií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D5782-2B6A-41A0-973F-BC70C2D03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28852"/>
            <a:ext cx="7102744" cy="4543424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err="1"/>
              <a:t>kontakia</a:t>
            </a:r>
            <a:r>
              <a:rPr lang="cs-CZ" sz="2400" dirty="0"/>
              <a:t> přednášena během jitřní bohoslužby předzpěvákem (</a:t>
            </a:r>
            <a:r>
              <a:rPr lang="cs-CZ" sz="2400" dirty="0" err="1"/>
              <a:t>psaltes</a:t>
            </a:r>
            <a:r>
              <a:rPr lang="cs-CZ" sz="2400" dirty="0"/>
              <a:t>) a chórem jako zpívané kázání</a:t>
            </a:r>
          </a:p>
          <a:p>
            <a:endParaRPr lang="cs-CZ" sz="2400" dirty="0"/>
          </a:p>
          <a:p>
            <a:r>
              <a:rPr lang="cs-CZ" sz="2400" dirty="0"/>
              <a:t>originální pokyny ke zpěvu </a:t>
            </a:r>
            <a:r>
              <a:rPr lang="cs-CZ" sz="2400" dirty="0" err="1"/>
              <a:t>kontakií</a:t>
            </a:r>
            <a:r>
              <a:rPr lang="cs-CZ" sz="2400" dirty="0"/>
              <a:t> nedochovány</a:t>
            </a:r>
          </a:p>
          <a:p>
            <a:r>
              <a:rPr lang="cs-CZ" sz="2400" dirty="0"/>
              <a:t>záznamy o technickém provedení až ze 13.stol.</a:t>
            </a:r>
          </a:p>
          <a:p>
            <a:endParaRPr lang="cs-CZ" sz="2400" dirty="0"/>
          </a:p>
          <a:p>
            <a:r>
              <a:rPr lang="cs-CZ" sz="2400" dirty="0" err="1"/>
              <a:t>Kontakarion</a:t>
            </a:r>
            <a:r>
              <a:rPr lang="cs-CZ" sz="2400" dirty="0"/>
              <a:t> = kniha obsahující </a:t>
            </a:r>
            <a:r>
              <a:rPr lang="cs-CZ" sz="2400" dirty="0" err="1"/>
              <a:t>kontakia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1800" i="1" dirty="0"/>
              <a:t>Ikona, </a:t>
            </a:r>
            <a:r>
              <a:rPr lang="cs-CZ" sz="1800" i="1" dirty="0" err="1"/>
              <a:t>Romanos</a:t>
            </a:r>
            <a:r>
              <a:rPr lang="cs-CZ" sz="1800" i="1" dirty="0"/>
              <a:t> </a:t>
            </a:r>
            <a:r>
              <a:rPr lang="cs-CZ" sz="1800" i="1" dirty="0" err="1"/>
              <a:t>Melodos</a:t>
            </a:r>
            <a:r>
              <a:rPr lang="cs-CZ" sz="1800" i="1" dirty="0"/>
              <a:t> zpívá své </a:t>
            </a:r>
            <a:r>
              <a:rPr lang="cs-CZ" sz="1800" i="1" dirty="0" err="1"/>
              <a:t>kontakion</a:t>
            </a:r>
            <a:r>
              <a:rPr lang="cs-CZ" sz="1800" i="1" dirty="0"/>
              <a:t>, 1649</a:t>
            </a:r>
          </a:p>
        </p:txBody>
      </p:sp>
      <p:pic>
        <p:nvPicPr>
          <p:cNvPr id="6" name="Obrázek 5" descr="Obsah obrázku text, oltář&#10;&#10;Popis byl vytvořen automaticky">
            <a:extLst>
              <a:ext uri="{FF2B5EF4-FFF2-40B4-BE49-F238E27FC236}">
                <a16:creationId xmlns:a16="http://schemas.microsoft.com/office/drawing/2014/main" id="{272440BF-FF82-056C-F75C-059D55D64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1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6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AF1A23-569C-1875-84BF-011E18D2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96" y="643467"/>
            <a:ext cx="11264407" cy="149013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 err="1">
                <a:solidFill>
                  <a:schemeClr val="bg1"/>
                </a:solidFill>
              </a:rPr>
              <a:t>Romanos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Melodos</a:t>
            </a:r>
            <a:r>
              <a:rPr lang="cs-CZ" sz="3200" dirty="0">
                <a:solidFill>
                  <a:schemeClr val="bg1"/>
                </a:solidFill>
              </a:rPr>
              <a:t>: </a:t>
            </a:r>
            <a:r>
              <a:rPr lang="cs-CZ" sz="3200" dirty="0" err="1">
                <a:solidFill>
                  <a:schemeClr val="bg1"/>
                </a:solidFill>
              </a:rPr>
              <a:t>kontakion</a:t>
            </a:r>
            <a:r>
              <a:rPr lang="cs-CZ" sz="3200" dirty="0">
                <a:solidFill>
                  <a:schemeClr val="bg1"/>
                </a:solidFill>
              </a:rPr>
              <a:t> Narození Krista</a:t>
            </a:r>
            <a:br>
              <a:rPr lang="cs-CZ" sz="32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https://librivox.org/author/10230?primary_key=10230&amp;search_category=author&amp;search_page=1&amp;search_form=get_results </a:t>
            </a:r>
            <a:br>
              <a:rPr lang="cs-CZ" sz="1600" dirty="0">
                <a:solidFill>
                  <a:schemeClr val="bg1"/>
                </a:solidFill>
              </a:rPr>
            </a:br>
            <a:br>
              <a:rPr lang="cs-CZ" sz="3200" dirty="0">
                <a:solidFill>
                  <a:schemeClr val="bg1"/>
                </a:solidFill>
              </a:rPr>
            </a:b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Obrázek 3" descr="Obsah obrázku text, účtenka&#10;&#10;Popis byl vytvořen automaticky">
            <a:extLst>
              <a:ext uri="{FF2B5EF4-FFF2-40B4-BE49-F238E27FC236}">
                <a16:creationId xmlns:a16="http://schemas.microsoft.com/office/drawing/2014/main" id="{68AE4B18-FFD7-EF58-15E2-E1B7B6CF6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41258"/>
            <a:ext cx="10905066" cy="40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222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2035</Words>
  <Application>Microsoft Office PowerPoint</Application>
  <PresentationFormat>Širokoúhlá obrazovka</PresentationFormat>
  <Paragraphs>216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Hymnografie </vt:lpstr>
      <vt:lpstr>Hymnografie</vt:lpstr>
      <vt:lpstr>Kontakion</vt:lpstr>
      <vt:lpstr>Kontakion - témata</vt:lpstr>
      <vt:lpstr>Romanos Melodos: kontakion Narození Krista</vt:lpstr>
      <vt:lpstr>Struktura kontakia</vt:lpstr>
      <vt:lpstr>Romanos Melodos: kontakion Narození Krista</vt:lpstr>
      <vt:lpstr>Hudební stránka kontakií</vt:lpstr>
      <vt:lpstr>Romanos Melodos: kontakion Narození Krista https://librivox.org/author/10230?primary_key=10230&amp;search_category=author&amp;search_page=1&amp;search_form=get_results   </vt:lpstr>
      <vt:lpstr>Jazyková stránka kontakií</vt:lpstr>
      <vt:lpstr>Romanos Melodos: kontakion Narození Krista</vt:lpstr>
      <vt:lpstr>Akathistos (Τῇ ὑπερμάχῳ στρατηγῷ )</vt:lpstr>
      <vt:lpstr> Akathistos - obsah</vt:lpstr>
      <vt:lpstr> Akathistos - prooimion</vt:lpstr>
      <vt:lpstr>Troparion</vt:lpstr>
      <vt:lpstr>Kassia (9.stol.)</vt:lpstr>
      <vt:lpstr>Kassia: troparion Hříšná žena</vt:lpstr>
      <vt:lpstr>Prezentace aplikace PowerPoint</vt:lpstr>
      <vt:lpstr>Kassia: gnomické verše</vt:lpstr>
      <vt:lpstr>Kánon</vt:lpstr>
      <vt:lpstr>Andreas z Kréty</vt:lpstr>
      <vt:lpstr>Velký kánon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11 Řecká literatura středověku a novověku</dc:title>
  <dc:creator>Nicole Votavová Sumelidisová</dc:creator>
  <cp:lastModifiedBy>Hana Bohrnová</cp:lastModifiedBy>
  <cp:revision>50</cp:revision>
  <dcterms:created xsi:type="dcterms:W3CDTF">2022-03-03T06:52:32Z</dcterms:created>
  <dcterms:modified xsi:type="dcterms:W3CDTF">2023-03-11T19:44:44Z</dcterms:modified>
</cp:coreProperties>
</file>