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7" r:id="rId31"/>
    <p:sldId id="288" r:id="rId32"/>
    <p:sldId id="289" r:id="rId33"/>
    <p:sldId id="290" r:id="rId34"/>
    <p:sldId id="291" r:id="rId35"/>
    <p:sldId id="292" r:id="rId36"/>
    <p:sldId id="285" r:id="rId37"/>
    <p:sldId id="286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22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9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5/3/2023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F1027A-86A9-4863-B859-071A002D171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Stilistik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848AB1-7797-4CCC-B1D9-8A3096B47C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Bachelorstudium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0892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D29D0-EFDC-431F-9238-6A3C4087C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Synonymie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BD633A-3F0C-4446-A138-D99201F87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cs-CZ" altLang="cs-CZ" sz="2400" b="1" dirty="0" err="1"/>
              <a:t>Synonyme</a:t>
            </a:r>
            <a:r>
              <a:rPr lang="cs-CZ" altLang="cs-CZ" sz="2400" b="1" dirty="0"/>
              <a:t>: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„s</a:t>
            </a:r>
            <a:r>
              <a:rPr lang="cs-CZ" altLang="cs-CZ" sz="2400" b="1" dirty="0" err="1"/>
              <a:t>innverwandte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Wörter“ – formal unterschiedlich - (fast) gleiche oder ähnliche Bedeutung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Einteilung der Synonyme: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50"/>
                </a:solidFill>
              </a:rPr>
              <a:t>1. kontextunabhängige S. </a:t>
            </a:r>
            <a:r>
              <a:rPr lang="de-DE" altLang="cs-CZ" sz="2400" b="1" dirty="0"/>
              <a:t>(im WB): 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1.1. „absolute“ – </a:t>
            </a:r>
            <a:r>
              <a:rPr lang="de-DE" altLang="cs-CZ" sz="2400" b="1" i="1" dirty="0"/>
              <a:t>Appell-Aufruf, importieren-einführen</a:t>
            </a:r>
          </a:p>
          <a:p>
            <a:pPr marL="0" indent="0">
              <a:buFontTx/>
              <a:buNone/>
            </a:pPr>
            <a:r>
              <a:rPr lang="de-DE" altLang="cs-CZ" sz="2400" b="1" dirty="0"/>
              <a:t>1.2. begriffliche – </a:t>
            </a:r>
            <a:r>
              <a:rPr lang="de-DE" altLang="cs-CZ" sz="2400" b="1" i="1" dirty="0"/>
              <a:t>Einkommen-Gehalt-Lohn-Gage-Honorar </a:t>
            </a:r>
            <a:r>
              <a:rPr lang="de-DE" altLang="cs-CZ" sz="2400" b="1" dirty="0"/>
              <a:t>(Hyperonym-Hyponym-Beziehungen)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F0"/>
                </a:solidFill>
              </a:rPr>
              <a:t>1.3. stilistische – </a:t>
            </a:r>
            <a:r>
              <a:rPr lang="de-DE" altLang="cs-CZ" sz="2400" b="1" i="1" dirty="0">
                <a:solidFill>
                  <a:srgbClr val="00B0F0"/>
                </a:solidFill>
              </a:rPr>
              <a:t>Kopf-Haupt-Rübe-Birne</a:t>
            </a:r>
          </a:p>
          <a:p>
            <a:pPr marL="0" indent="0">
              <a:buFontTx/>
              <a:buNone/>
            </a:pPr>
            <a:r>
              <a:rPr lang="de-DE" altLang="cs-CZ" sz="2400" b="1" dirty="0">
                <a:solidFill>
                  <a:srgbClr val="00B050"/>
                </a:solidFill>
              </a:rPr>
              <a:t>2. kontextuale</a:t>
            </a:r>
            <a:r>
              <a:rPr lang="cs-CZ" altLang="cs-CZ" sz="2400" b="1" dirty="0">
                <a:solidFill>
                  <a:srgbClr val="00B050"/>
                </a:solidFill>
              </a:rPr>
              <a:t>/</a:t>
            </a:r>
            <a:r>
              <a:rPr lang="cs-CZ" altLang="cs-CZ" sz="2400" b="1" dirty="0" err="1">
                <a:solidFill>
                  <a:srgbClr val="00B050"/>
                </a:solidFill>
              </a:rPr>
              <a:t>kontextuelle</a:t>
            </a:r>
            <a:r>
              <a:rPr lang="de-DE" altLang="cs-CZ" sz="2400" b="1" dirty="0">
                <a:solidFill>
                  <a:srgbClr val="00B050"/>
                </a:solidFill>
              </a:rPr>
              <a:t> S.</a:t>
            </a:r>
            <a:endParaRPr lang="cs-CZ" altLang="cs-CZ" sz="2400" b="1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7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36DD6-42C2-4B9B-A3B5-1E0ED639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de-DE" dirty="0"/>
            </a:br>
            <a:r>
              <a:rPr lang="cs-CZ" altLang="cs-CZ" sz="3600" b="1" dirty="0" err="1"/>
              <a:t>Stilfärbungen</a:t>
            </a:r>
            <a:r>
              <a:rPr lang="cs-CZ" altLang="cs-CZ" sz="3600" b="1" dirty="0"/>
              <a:t>:</a:t>
            </a:r>
            <a:br>
              <a:rPr lang="cs-CZ" altLang="cs-CZ" sz="3600" dirty="0"/>
            </a:br>
            <a:r>
              <a:rPr lang="de-DE" altLang="cs-CZ" sz="3600" b="1" dirty="0">
                <a:solidFill>
                  <a:schemeClr val="tx1"/>
                </a:solidFill>
              </a:rPr>
              <a:t>z</a:t>
            </a:r>
            <a:r>
              <a:rPr lang="cs-CZ" altLang="cs-CZ" sz="3600" b="1" dirty="0" err="1">
                <a:solidFill>
                  <a:schemeClr val="tx1"/>
                </a:solidFill>
              </a:rPr>
              <a:t>usätzliche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cs-CZ" altLang="cs-CZ" sz="3600" b="1" dirty="0" err="1">
                <a:solidFill>
                  <a:schemeClr val="tx1"/>
                </a:solidFill>
              </a:rPr>
              <a:t>gefühlsmäßige</a:t>
            </a:r>
            <a:r>
              <a:rPr lang="cs-CZ" altLang="cs-CZ" sz="3600" b="1" dirty="0">
                <a:solidFill>
                  <a:schemeClr val="tx1"/>
                </a:solidFill>
              </a:rPr>
              <a:t> (</a:t>
            </a:r>
            <a:r>
              <a:rPr lang="cs-CZ" altLang="cs-CZ" sz="3600" b="1" dirty="0" err="1">
                <a:solidFill>
                  <a:schemeClr val="tx1"/>
                </a:solidFill>
              </a:rPr>
              <a:t>emotionale</a:t>
            </a:r>
            <a:r>
              <a:rPr lang="cs-CZ" altLang="cs-CZ" sz="3600" b="1" dirty="0">
                <a:solidFill>
                  <a:schemeClr val="tx1"/>
                </a:solidFill>
              </a:rPr>
              <a:t>) </a:t>
            </a:r>
            <a:r>
              <a:rPr lang="cs-CZ" altLang="cs-CZ" sz="3600" b="1" dirty="0" err="1">
                <a:solidFill>
                  <a:schemeClr val="tx1"/>
                </a:solidFill>
              </a:rPr>
              <a:t>Nuancierungen</a:t>
            </a:r>
            <a:r>
              <a:rPr lang="cs-CZ" altLang="cs-CZ" sz="3600" b="1" dirty="0">
                <a:solidFill>
                  <a:schemeClr val="tx1"/>
                </a:solidFill>
              </a:rPr>
              <a:t>:</a:t>
            </a:r>
            <a:br>
              <a:rPr lang="cs-CZ" altLang="cs-CZ" sz="3600" dirty="0">
                <a:solidFill>
                  <a:schemeClr val="tx1"/>
                </a:solidFill>
              </a:rPr>
            </a:br>
            <a:r>
              <a:rPr lang="cs-CZ" altLang="cs-CZ" sz="3600" b="1" dirty="0" err="1">
                <a:solidFill>
                  <a:schemeClr val="tx1"/>
                </a:solidFill>
              </a:rPr>
              <a:t>stilistische</a:t>
            </a:r>
            <a:r>
              <a:rPr lang="cs-CZ" altLang="cs-CZ" sz="3600" b="1" dirty="0">
                <a:solidFill>
                  <a:schemeClr val="tx1"/>
                </a:solidFill>
              </a:rPr>
              <a:t> </a:t>
            </a:r>
            <a:r>
              <a:rPr lang="cs-CZ" altLang="cs-CZ" sz="3600" b="1" dirty="0" err="1">
                <a:solidFill>
                  <a:schemeClr val="tx1"/>
                </a:solidFill>
              </a:rPr>
              <a:t>Markierungen</a:t>
            </a:r>
            <a:r>
              <a:rPr lang="cs-CZ" altLang="cs-CZ" sz="3600" b="1" dirty="0">
                <a:solidFill>
                  <a:schemeClr val="tx1"/>
                </a:solidFill>
              </a:rPr>
              <a:t> (WB) </a:t>
            </a:r>
            <a:br>
              <a:rPr lang="de-DE" altLang="cs-CZ" sz="3600" b="1" dirty="0">
                <a:solidFill>
                  <a:schemeClr val="tx1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Konnotationen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1DCE05-8771-4459-AF9E-3AB271E6F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de-DE" altLang="cs-CZ" sz="2000" b="1" dirty="0"/>
          </a:p>
          <a:p>
            <a:r>
              <a:rPr lang="cs-CZ" altLang="cs-CZ" sz="2000" b="1" dirty="0"/>
              <a:t>1.	</a:t>
            </a:r>
            <a:r>
              <a:rPr lang="cs-CZ" altLang="cs-CZ" sz="2000" b="1" dirty="0" err="1"/>
              <a:t>scherzhaft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im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Adamskostüm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sein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sich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Radieschen</a:t>
            </a:r>
            <a:r>
              <a:rPr lang="cs-CZ" altLang="cs-CZ" sz="2000" b="1" i="1" dirty="0">
                <a:solidFill>
                  <a:srgbClr val="0070C0"/>
                </a:solidFill>
              </a:rPr>
              <a:t> von </a:t>
            </a:r>
            <a:r>
              <a:rPr lang="de-DE" altLang="cs-CZ" sz="2000" b="1" i="1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de-DE" altLang="cs-CZ" sz="2000" b="1" i="1" dirty="0">
                <a:solidFill>
                  <a:srgbClr val="0070C0"/>
                </a:solidFill>
              </a:rPr>
              <a:t>    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unten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angucken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2.	</a:t>
            </a:r>
            <a:r>
              <a:rPr lang="cs-CZ" altLang="cs-CZ" sz="2000" b="1" dirty="0" err="1"/>
              <a:t>spöttisch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Amtsmiene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3.	</a:t>
            </a:r>
            <a:r>
              <a:rPr lang="cs-CZ" altLang="cs-CZ" sz="2000" b="1" dirty="0" err="1"/>
              <a:t>vertraulich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familiär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Alterchen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groß</a:t>
            </a:r>
            <a:r>
              <a:rPr lang="cs-CZ" altLang="cs-CZ" sz="2000" b="1" i="1" dirty="0">
                <a:solidFill>
                  <a:srgbClr val="0070C0"/>
                </a:solidFill>
              </a:rPr>
              <a:t>/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klein</a:t>
            </a:r>
            <a:r>
              <a:rPr lang="cs-CZ" altLang="cs-CZ" sz="2000" b="1" i="1" dirty="0">
                <a:solidFill>
                  <a:srgbClr val="0070C0"/>
                </a:solidFill>
              </a:rPr>
              <a:t>/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Pipi</a:t>
            </a:r>
            <a:r>
              <a:rPr lang="de-DE" altLang="cs-CZ" b="1" i="1" dirty="0">
                <a:solidFill>
                  <a:srgbClr val="0070C0"/>
                </a:solidFill>
              </a:rPr>
              <a:t>  </a:t>
            </a:r>
          </a:p>
          <a:p>
            <a:r>
              <a:rPr lang="de-DE" altLang="cs-CZ" sz="2000" b="1" i="1" dirty="0">
                <a:solidFill>
                  <a:srgbClr val="0070C0"/>
                </a:solidFill>
              </a:rPr>
              <a:t>                  </a:t>
            </a:r>
            <a:r>
              <a:rPr lang="cs-CZ" altLang="cs-CZ" sz="2000" b="1" i="1" dirty="0">
                <a:solidFill>
                  <a:srgbClr val="0070C0"/>
                </a:solidFill>
              </a:rPr>
              <a:t>machen...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Kindersprache</a:t>
            </a:r>
            <a:r>
              <a:rPr lang="cs-CZ" altLang="cs-CZ" sz="2000" b="1" i="1" dirty="0">
                <a:solidFill>
                  <a:srgbClr val="0070C0"/>
                </a:solidFill>
              </a:rPr>
              <a:t>, in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Waagerechte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gehen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4.	</a:t>
            </a:r>
            <a:r>
              <a:rPr lang="cs-CZ" altLang="cs-CZ" sz="2000" b="1" dirty="0" err="1"/>
              <a:t>verhüllend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euphemistisch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ums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Leben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kommen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einen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de-DE" altLang="cs-CZ" sz="2000" b="1" i="1" dirty="0">
                <a:solidFill>
                  <a:srgbClr val="0070C0"/>
                </a:solidFill>
              </a:rPr>
              <a:t>  </a:t>
            </a:r>
          </a:p>
          <a:p>
            <a:pPr marL="0" indent="0">
              <a:buNone/>
            </a:pPr>
            <a:r>
              <a:rPr lang="de-DE" altLang="cs-CZ" sz="2000" b="1" i="1" dirty="0">
                <a:solidFill>
                  <a:srgbClr val="0070C0"/>
                </a:solidFill>
              </a:rPr>
              <a:t>    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Seitensprung</a:t>
            </a:r>
            <a:r>
              <a:rPr lang="cs-CZ" altLang="cs-CZ" sz="2000" b="1" i="1" dirty="0">
                <a:solidFill>
                  <a:srgbClr val="0070C0"/>
                </a:solidFill>
              </a:rPr>
              <a:t> machen,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das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älteste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Gewerbe</a:t>
            </a:r>
            <a:r>
              <a:rPr lang="cs-CZ" altLang="cs-CZ" sz="2000" b="1" i="1" dirty="0">
                <a:solidFill>
                  <a:srgbClr val="0070C0"/>
                </a:solidFill>
              </a:rPr>
              <a:t> der Welt,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/>
              <a:t>5.	</a:t>
            </a:r>
            <a:r>
              <a:rPr lang="cs-CZ" altLang="cs-CZ" sz="2000" b="1" dirty="0" err="1"/>
              <a:t>veraltend</a:t>
            </a:r>
            <a:r>
              <a:rPr lang="cs-CZ" altLang="cs-CZ" sz="2000" b="1" dirty="0"/>
              <a:t> u. </a:t>
            </a:r>
            <a:r>
              <a:rPr lang="cs-CZ" altLang="cs-CZ" sz="2000" b="1" dirty="0" err="1"/>
              <a:t>veraltet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Backfisch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Muhme</a:t>
            </a:r>
            <a:r>
              <a:rPr lang="cs-CZ" altLang="cs-CZ" sz="2000" b="1" i="1" dirty="0">
                <a:solidFill>
                  <a:srgbClr val="0070C0"/>
                </a:solidFill>
              </a:rPr>
              <a:t> (-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Tante</a:t>
            </a:r>
            <a:r>
              <a:rPr lang="cs-CZ" altLang="cs-CZ" sz="2000" b="1" i="1" dirty="0">
                <a:solidFill>
                  <a:srgbClr val="0070C0"/>
                </a:solidFill>
              </a:rPr>
              <a:t>)</a:t>
            </a:r>
          </a:p>
          <a:p>
            <a:r>
              <a:rPr lang="cs-CZ" altLang="cs-CZ" sz="2000" b="1" dirty="0"/>
              <a:t>6.	</a:t>
            </a:r>
            <a:r>
              <a:rPr lang="cs-CZ" altLang="cs-CZ" sz="2000" b="1" dirty="0" err="1"/>
              <a:t>Papierdeutsch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gespreizt</a:t>
            </a:r>
            <a:r>
              <a:rPr lang="cs-CZ" altLang="cs-CZ" sz="2000" b="1" dirty="0"/>
              <a:t>)</a:t>
            </a:r>
            <a:r>
              <a:rPr lang="de-DE" altLang="cs-CZ" sz="2000" b="1" dirty="0"/>
              <a:t>, Amtssprache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aktenkundig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laut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de-DE" altLang="cs-CZ" b="1" i="1" dirty="0">
                <a:solidFill>
                  <a:srgbClr val="0070C0"/>
                </a:solidFill>
              </a:rPr>
              <a:t> 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Gesetz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7.	</a:t>
            </a:r>
            <a:r>
              <a:rPr lang="cs-CZ" altLang="cs-CZ" sz="2000" b="1" dirty="0" err="1"/>
              <a:t>übertrieben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hyperbolisch</a:t>
            </a:r>
            <a:r>
              <a:rPr lang="cs-CZ" altLang="cs-CZ" sz="2000" b="1" dirty="0"/>
              <a:t>):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neunmalklug</a:t>
            </a:r>
            <a:r>
              <a:rPr lang="de-DE" altLang="cs-CZ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totlachen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8.	</a:t>
            </a:r>
            <a:r>
              <a:rPr lang="cs-CZ" altLang="cs-CZ" sz="2000" b="1" dirty="0" err="1"/>
              <a:t>abwertend</a:t>
            </a:r>
            <a:r>
              <a:rPr lang="cs-CZ" altLang="cs-CZ" sz="2000" b="1" dirty="0"/>
              <a:t> (pejorativ): </a:t>
            </a:r>
            <a:r>
              <a:rPr lang="cs-CZ" altLang="cs-CZ" sz="2000" b="1" i="1" dirty="0">
                <a:solidFill>
                  <a:srgbClr val="0070C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Köter</a:t>
            </a:r>
            <a:endParaRPr lang="cs-CZ" altLang="cs-CZ" sz="2000" b="1" i="1" dirty="0">
              <a:solidFill>
                <a:srgbClr val="0070C0"/>
              </a:solidFill>
            </a:endParaRPr>
          </a:p>
          <a:p>
            <a:r>
              <a:rPr lang="cs-CZ" altLang="cs-CZ" sz="2000" b="1" dirty="0"/>
              <a:t>9.  </a:t>
            </a:r>
            <a:r>
              <a:rPr lang="de-DE" altLang="cs-CZ" sz="2000" b="1" dirty="0"/>
              <a:t>           </a:t>
            </a:r>
            <a:r>
              <a:rPr lang="cs-CZ" altLang="cs-CZ" sz="2000" b="1" dirty="0" err="1"/>
              <a:t>Schimpfwort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Ochse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Aas</a:t>
            </a:r>
            <a:r>
              <a:rPr lang="cs-CZ" altLang="cs-CZ" sz="2000" b="1" i="1" dirty="0">
                <a:solidFill>
                  <a:srgbClr val="0070C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Esel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r>
              <a:rPr lang="cs-CZ" altLang="cs-CZ" sz="2000" b="1" dirty="0"/>
              <a:t>10.	</a:t>
            </a:r>
            <a:r>
              <a:rPr lang="cs-CZ" altLang="cs-CZ" sz="2000" b="1" dirty="0" err="1"/>
              <a:t>ironisch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passen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wie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die</a:t>
            </a:r>
            <a:r>
              <a:rPr lang="cs-CZ" altLang="cs-CZ" sz="2000" b="1" i="1" dirty="0">
                <a:solidFill>
                  <a:srgbClr val="0070C0"/>
                </a:solidFill>
              </a:rPr>
              <a:t> Faust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aufs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Auge</a:t>
            </a:r>
            <a:r>
              <a:rPr lang="cs-CZ" altLang="cs-CZ" sz="2000" b="1" i="1" dirty="0">
                <a:solidFill>
                  <a:srgbClr val="0070C0"/>
                </a:solidFill>
              </a:rPr>
              <a:t>, da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blieb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kein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Auge</a:t>
            </a:r>
            <a:r>
              <a:rPr lang="cs-CZ" altLang="cs-CZ" sz="2000" b="1" i="1" dirty="0">
                <a:solidFill>
                  <a:srgbClr val="0070C0"/>
                </a:solidFill>
              </a:rPr>
              <a:t> </a:t>
            </a:r>
            <a:endParaRPr lang="de-DE" altLang="cs-CZ" sz="2000" b="1" i="1" dirty="0">
              <a:solidFill>
                <a:srgbClr val="0070C0"/>
              </a:solidFill>
            </a:endParaRPr>
          </a:p>
          <a:p>
            <a:r>
              <a:rPr lang="de-DE" altLang="cs-CZ" sz="2000" b="1" i="1" dirty="0">
                <a:solidFill>
                  <a:srgbClr val="0070C0"/>
                </a:solidFill>
              </a:rPr>
              <a:t>                 </a:t>
            </a:r>
            <a:r>
              <a:rPr lang="cs-CZ" altLang="cs-CZ" sz="2000" b="1" i="1" dirty="0" err="1">
                <a:solidFill>
                  <a:srgbClr val="0070C0"/>
                </a:solidFill>
              </a:rPr>
              <a:t>trocken</a:t>
            </a:r>
            <a:r>
              <a:rPr lang="cs-CZ" altLang="cs-CZ" sz="2000" b="1" i="1" dirty="0">
                <a:solidFill>
                  <a:srgbClr val="0070C0"/>
                </a:solidFill>
              </a:rPr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04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08B7F-B6C5-4C7F-9C0C-91CF29052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Weitere stilistische </a:t>
            </a:r>
            <a:br>
              <a:rPr lang="de-DE" altLang="cs-CZ" sz="3600" b="1" dirty="0">
                <a:solidFill>
                  <a:srgbClr val="FF0000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Differenzierungen: Stilistische</a:t>
            </a:r>
            <a:br>
              <a:rPr lang="de-DE" altLang="cs-CZ" sz="3600" b="1" dirty="0">
                <a:solidFill>
                  <a:srgbClr val="FF0000"/>
                </a:solidFill>
              </a:rPr>
            </a:br>
            <a:r>
              <a:rPr lang="de-DE" altLang="cs-CZ" sz="3600" b="1" dirty="0">
                <a:solidFill>
                  <a:srgbClr val="FF0000"/>
                </a:solidFill>
              </a:rPr>
              <a:t>Varietäten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730AF3-0691-4F04-B563-D19809AA1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funktional</a:t>
            </a:r>
            <a:r>
              <a:rPr lang="de-DE" sz="2000" b="1" dirty="0"/>
              <a:t>: Fachsprache: z.B. Rechtssprache: </a:t>
            </a:r>
            <a:r>
              <a:rPr lang="de-DE" sz="2000" b="1" i="1" dirty="0"/>
              <a:t>einstweilige Verfügung, </a:t>
            </a:r>
            <a:r>
              <a:rPr lang="de-DE" sz="2000" b="1" dirty="0"/>
              <a:t>Wirtschaftsdeutsch: </a:t>
            </a:r>
            <a:r>
              <a:rPr lang="de-DE" sz="2000" b="1" i="1" dirty="0"/>
              <a:t>das Konto löschen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sozial</a:t>
            </a:r>
            <a:r>
              <a:rPr lang="de-DE" sz="2000" b="1" dirty="0"/>
              <a:t>: z.B. Jugendsprache: </a:t>
            </a:r>
            <a:r>
              <a:rPr lang="de-DE" sz="2000" b="1" i="1" dirty="0"/>
              <a:t>cool</a:t>
            </a:r>
            <a:r>
              <a:rPr lang="de-DE" sz="2000" b="1" dirty="0"/>
              <a:t> Gaunersprache (s Argot), Berufsjargon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territorial/regional</a:t>
            </a:r>
            <a:r>
              <a:rPr lang="de-DE" sz="2000" b="1" dirty="0"/>
              <a:t>: nationale Varianten: </a:t>
            </a:r>
            <a:r>
              <a:rPr lang="de-DE" sz="2000" b="1" dirty="0" err="1"/>
              <a:t>nd</a:t>
            </a:r>
            <a:r>
              <a:rPr lang="de-DE" sz="2000" b="1" dirty="0"/>
              <a:t>.-</a:t>
            </a:r>
            <a:r>
              <a:rPr lang="de-DE" sz="2000" b="1" dirty="0" err="1"/>
              <a:t>sd</a:t>
            </a:r>
            <a:r>
              <a:rPr lang="de-DE" sz="2000" b="1" dirty="0"/>
              <a:t>., Austriazismen, Helvetismen, Dialekte</a:t>
            </a:r>
          </a:p>
          <a:p>
            <a:pPr>
              <a:defRPr/>
            </a:pPr>
            <a:r>
              <a:rPr lang="de-DE" sz="2000" b="1" dirty="0">
                <a:solidFill>
                  <a:srgbClr val="00B050"/>
                </a:solidFill>
              </a:rPr>
              <a:t>zeitlich</a:t>
            </a:r>
            <a:r>
              <a:rPr lang="de-DE" sz="2000" b="1" dirty="0"/>
              <a:t> (sprachhistorisch): Archaismen</a:t>
            </a:r>
            <a:r>
              <a:rPr lang="cs-CZ" sz="2000" b="1" dirty="0"/>
              <a:t>,</a:t>
            </a:r>
          </a:p>
          <a:p>
            <a:pPr marL="0" indent="0">
              <a:buFontTx/>
              <a:buNone/>
              <a:defRPr/>
            </a:pPr>
            <a:r>
              <a:rPr lang="cs-CZ" sz="2000" b="1" dirty="0"/>
              <a:t>                                                  </a:t>
            </a:r>
            <a:r>
              <a:rPr lang="de-DE" sz="2000" b="1" dirty="0"/>
              <a:t>         </a:t>
            </a:r>
            <a:r>
              <a:rPr lang="cs-CZ" sz="2000" b="1" dirty="0" err="1"/>
              <a:t>Neologismen</a:t>
            </a:r>
            <a:endParaRPr lang="de-DE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14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507C0-8078-446F-9E50-255319553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Entwicklung der 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8786B1-1790-4CF1-80C5-523CD13B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6259" y="864108"/>
            <a:ext cx="7315200" cy="5120640"/>
          </a:xfrm>
        </p:spPr>
        <p:txBody>
          <a:bodyPr>
            <a:normAutofit fontScale="92500" lnSpcReduction="20000"/>
          </a:bodyPr>
          <a:lstStyle/>
          <a:p>
            <a:r>
              <a:rPr lang="cs-CZ" altLang="cs-CZ" b="1" dirty="0" err="1"/>
              <a:t>junge</a:t>
            </a:r>
            <a:r>
              <a:rPr lang="cs-CZ" altLang="cs-CZ" b="1" dirty="0"/>
              <a:t> oder alte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Disziplin</a:t>
            </a:r>
            <a:r>
              <a:rPr lang="cs-CZ" altLang="cs-CZ" b="1" dirty="0"/>
              <a:t>? </a:t>
            </a:r>
            <a:endParaRPr lang="cs-CZ" altLang="cs-CZ" dirty="0"/>
          </a:p>
          <a:p>
            <a:r>
              <a:rPr lang="cs-CZ" altLang="cs-CZ" b="1" dirty="0"/>
              <a:t>Etymologie des </a:t>
            </a:r>
            <a:r>
              <a:rPr lang="cs-CZ" altLang="cs-CZ" b="1" dirty="0" err="1"/>
              <a:t>Wortes</a:t>
            </a:r>
            <a:r>
              <a:rPr lang="cs-CZ" altLang="cs-CZ" b="1" dirty="0"/>
              <a:t> – </a:t>
            </a:r>
            <a:r>
              <a:rPr lang="cs-CZ" altLang="cs-CZ" b="1" dirty="0" err="1"/>
              <a:t>stylos</a:t>
            </a:r>
            <a:r>
              <a:rPr lang="cs-CZ" altLang="cs-CZ" b="1" dirty="0"/>
              <a:t> (</a:t>
            </a:r>
            <a:r>
              <a:rPr lang="cs-CZ" altLang="cs-CZ" b="1" dirty="0" err="1"/>
              <a:t>altgr</a:t>
            </a:r>
            <a:r>
              <a:rPr lang="cs-CZ" altLang="cs-CZ" b="1" dirty="0"/>
              <a:t>.), </a:t>
            </a:r>
            <a:r>
              <a:rPr lang="cs-CZ" altLang="cs-CZ" b="1" dirty="0" err="1"/>
              <a:t>stilus</a:t>
            </a:r>
            <a:r>
              <a:rPr lang="cs-CZ" altLang="cs-CZ" b="1" dirty="0"/>
              <a:t> (lat.)</a:t>
            </a:r>
            <a:r>
              <a:rPr lang="de-DE" altLang="cs-CZ" dirty="0"/>
              <a:t>: </a:t>
            </a:r>
            <a:r>
              <a:rPr lang="de-DE" altLang="cs-CZ" b="1" dirty="0"/>
              <a:t>Säule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</a:t>
            </a:r>
            <a:r>
              <a:rPr lang="cs-CZ" altLang="cs-CZ" b="1" dirty="0" err="1"/>
              <a:t>metaphorische</a:t>
            </a:r>
            <a:r>
              <a:rPr lang="cs-CZ" altLang="cs-CZ" b="1" dirty="0"/>
              <a:t> </a:t>
            </a:r>
            <a:r>
              <a:rPr lang="cs-CZ" altLang="cs-CZ" b="1" dirty="0" err="1"/>
              <a:t>Übertragung</a:t>
            </a:r>
            <a:r>
              <a:rPr lang="cs-CZ" altLang="cs-CZ" b="1" dirty="0"/>
              <a:t>: </a:t>
            </a:r>
            <a:r>
              <a:rPr lang="cs-CZ" altLang="cs-CZ" b="1" dirty="0" err="1"/>
              <a:t>hölzerne</a:t>
            </a:r>
            <a:r>
              <a:rPr lang="de-DE" altLang="cs-CZ" b="1" dirty="0"/>
              <a:t>r </a:t>
            </a:r>
            <a:r>
              <a:rPr lang="cs-CZ" altLang="cs-CZ" b="1" dirty="0"/>
              <a:t>oder </a:t>
            </a:r>
            <a:r>
              <a:rPr lang="cs-CZ" altLang="cs-CZ" b="1" dirty="0" err="1"/>
              <a:t>metallener</a:t>
            </a:r>
            <a:r>
              <a:rPr lang="cs-CZ" altLang="cs-CZ" b="1" dirty="0"/>
              <a:t> </a:t>
            </a:r>
            <a:r>
              <a:rPr lang="de-DE" altLang="cs-CZ" b="1" dirty="0"/>
              <a:t> </a:t>
            </a:r>
          </a:p>
          <a:p>
            <a:pPr>
              <a:buFontTx/>
              <a:buNone/>
            </a:pPr>
            <a:r>
              <a:rPr lang="de-DE" altLang="cs-CZ" b="1" dirty="0"/>
              <a:t>         S</a:t>
            </a:r>
            <a:r>
              <a:rPr lang="cs-CZ" altLang="cs-CZ" b="1" dirty="0" err="1"/>
              <a:t>chreibgriffel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</a:t>
            </a:r>
            <a:r>
              <a:rPr lang="cs-CZ" altLang="cs-CZ" b="1" dirty="0" err="1"/>
              <a:t>metonymisch</a:t>
            </a:r>
            <a:r>
              <a:rPr lang="cs-CZ" altLang="cs-CZ" b="1" dirty="0"/>
              <a:t>: Art </a:t>
            </a:r>
            <a:r>
              <a:rPr lang="cs-CZ" altLang="cs-CZ" b="1" dirty="0" err="1"/>
              <a:t>und</a:t>
            </a:r>
            <a:r>
              <a:rPr lang="cs-CZ" altLang="cs-CZ" b="1" dirty="0"/>
              <a:t> Weise des </a:t>
            </a:r>
            <a:r>
              <a:rPr lang="cs-CZ" altLang="cs-CZ" b="1" dirty="0" err="1"/>
              <a:t>Schreibens</a:t>
            </a:r>
            <a:r>
              <a:rPr lang="cs-CZ" altLang="cs-CZ" dirty="0"/>
              <a:t> 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1. </a:t>
            </a:r>
            <a:r>
              <a:rPr lang="cs-CZ" altLang="cs-CZ" b="1" dirty="0" err="1">
                <a:solidFill>
                  <a:srgbClr val="FF0000"/>
                </a:solidFill>
              </a:rPr>
              <a:t>griechische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römische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Antike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Rhetorik</a:t>
            </a:r>
            <a:r>
              <a:rPr lang="cs-CZ" altLang="cs-CZ" b="1" dirty="0"/>
              <a:t> – Kunst der </a:t>
            </a:r>
            <a:r>
              <a:rPr lang="cs-CZ" altLang="cs-CZ" b="1" dirty="0" err="1"/>
              <a:t>Rede</a:t>
            </a:r>
            <a:r>
              <a:rPr lang="cs-CZ" altLang="cs-CZ" b="1" dirty="0"/>
              <a:t>: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</a:t>
            </a:r>
            <a:r>
              <a:rPr lang="cs-CZ" altLang="cs-CZ" b="1" dirty="0" err="1"/>
              <a:t>inventio</a:t>
            </a:r>
            <a:r>
              <a:rPr lang="cs-CZ" altLang="cs-CZ" b="1" dirty="0"/>
              <a:t>                                                                    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</a:t>
            </a:r>
            <a:r>
              <a:rPr lang="cs-CZ" altLang="cs-CZ" b="1" dirty="0" err="1"/>
              <a:t>dispositio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                                                              </a:t>
            </a:r>
            <a:r>
              <a:rPr lang="de-DE" altLang="cs-CZ" dirty="0"/>
              <a:t>  </a:t>
            </a:r>
            <a:r>
              <a:rPr lang="cs-CZ" altLang="cs-CZ" b="1" dirty="0" err="1"/>
              <a:t>elocutio</a:t>
            </a:r>
            <a:r>
              <a:rPr lang="cs-CZ" altLang="cs-CZ" b="1" dirty="0"/>
              <a:t> – (</a:t>
            </a:r>
            <a:r>
              <a:rPr lang="cs-CZ" altLang="cs-CZ" b="1" dirty="0" err="1"/>
              <a:t>ornatus</a:t>
            </a:r>
            <a:r>
              <a:rPr lang="cs-CZ" altLang="cs-CZ" b="1" dirty="0"/>
              <a:t>) - </a:t>
            </a:r>
            <a:r>
              <a:rPr lang="cs-CZ" altLang="cs-CZ" b="1" dirty="0" err="1"/>
              <a:t>Formulierung</a:t>
            </a:r>
            <a:r>
              <a:rPr lang="cs-CZ" altLang="cs-CZ" b="1" dirty="0"/>
              <a:t>, </a:t>
            </a:r>
            <a:r>
              <a:rPr lang="de-DE" altLang="cs-CZ" b="1" dirty="0"/>
              <a:t>                                               </a:t>
            </a:r>
          </a:p>
          <a:p>
            <a:pPr>
              <a:buFontTx/>
              <a:buNone/>
            </a:pPr>
            <a:r>
              <a:rPr lang="de-DE" altLang="cs-CZ" b="1" dirty="0"/>
              <a:t>                    </a:t>
            </a:r>
            <a:r>
              <a:rPr lang="cs-CZ" altLang="cs-CZ" b="1" dirty="0" err="1"/>
              <a:t>Redeschmuck</a:t>
            </a:r>
            <a:r>
              <a:rPr lang="de-DE" altLang="cs-CZ" dirty="0"/>
              <a:t>:</a:t>
            </a:r>
            <a:r>
              <a:rPr lang="cs-CZ" altLang="cs-CZ" b="1" dirty="0"/>
              <a:t>Tropen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Stilfiguren</a:t>
            </a:r>
            <a:r>
              <a:rPr lang="cs-CZ" altLang="cs-CZ" b="1" dirty="0"/>
              <a:t> - </a:t>
            </a:r>
            <a:r>
              <a:rPr lang="cs-CZ" altLang="cs-CZ" b="1" dirty="0" err="1"/>
              <a:t>rhetorische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cs-CZ" altLang="cs-CZ" dirty="0"/>
          </a:p>
          <a:p>
            <a:pPr>
              <a:buFontTx/>
              <a:buNone/>
            </a:pPr>
            <a:r>
              <a:rPr lang="de-DE" altLang="cs-CZ" dirty="0"/>
              <a:t>    </a:t>
            </a:r>
            <a:r>
              <a:rPr lang="cs-CZ" altLang="cs-CZ" dirty="0"/>
              <a:t>                                                       </a:t>
            </a:r>
            <a:r>
              <a:rPr lang="de-DE" altLang="cs-CZ" dirty="0"/>
              <a:t>    </a:t>
            </a:r>
            <a:r>
              <a:rPr lang="cs-CZ" altLang="cs-CZ" dirty="0"/>
              <a:t> </a:t>
            </a:r>
            <a:r>
              <a:rPr lang="cs-CZ" altLang="cs-CZ" b="1" dirty="0" err="1"/>
              <a:t>memoria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dirty="0"/>
              <a:t>      </a:t>
            </a:r>
            <a:r>
              <a:rPr lang="de-DE" altLang="cs-CZ" dirty="0"/>
              <a:t>     </a:t>
            </a:r>
            <a:r>
              <a:rPr lang="cs-CZ" altLang="cs-CZ" dirty="0"/>
              <a:t>                                                   </a:t>
            </a:r>
            <a:r>
              <a:rPr lang="de-DE" altLang="cs-CZ" dirty="0"/>
              <a:t>  </a:t>
            </a:r>
            <a:r>
              <a:rPr lang="cs-CZ" altLang="cs-CZ" b="1" dirty="0" err="1"/>
              <a:t>acti</a:t>
            </a:r>
            <a:r>
              <a:rPr lang="de-DE" altLang="cs-CZ" b="1" dirty="0"/>
              <a:t>o</a:t>
            </a:r>
          </a:p>
          <a:p>
            <a:r>
              <a:rPr lang="cs-CZ" altLang="cs-CZ" b="1" dirty="0"/>
              <a:t>                           </a:t>
            </a:r>
            <a:r>
              <a:rPr lang="cs-CZ" altLang="cs-CZ" b="1" dirty="0" err="1"/>
              <a:t>stilus</a:t>
            </a:r>
            <a:r>
              <a:rPr lang="cs-CZ" altLang="cs-CZ" b="1" dirty="0"/>
              <a:t> </a:t>
            </a:r>
            <a:r>
              <a:rPr lang="cs-CZ" altLang="cs-CZ" b="1" dirty="0" err="1"/>
              <a:t>Homeri</a:t>
            </a:r>
            <a:r>
              <a:rPr lang="cs-CZ" altLang="cs-CZ" b="1" dirty="0"/>
              <a:t>, </a:t>
            </a:r>
            <a:r>
              <a:rPr lang="cs-CZ" altLang="cs-CZ" b="1" dirty="0" err="1"/>
              <a:t>stilus</a:t>
            </a:r>
            <a:r>
              <a:rPr lang="cs-CZ" altLang="cs-CZ" b="1" dirty="0"/>
              <a:t> </a:t>
            </a:r>
            <a:r>
              <a:rPr lang="cs-CZ" altLang="cs-CZ" b="1" dirty="0" err="1"/>
              <a:t>Aesopi</a:t>
            </a:r>
            <a:endParaRPr lang="cs-CZ" altLang="cs-CZ" b="1" dirty="0"/>
          </a:p>
          <a:p>
            <a:r>
              <a:rPr lang="cs-CZ" altLang="cs-CZ" b="1" dirty="0"/>
              <a:t>      ARISTOTELES – </a:t>
            </a:r>
            <a:r>
              <a:rPr lang="cs-CZ" altLang="cs-CZ" b="1" dirty="0" err="1"/>
              <a:t>rhetorisch</a:t>
            </a:r>
            <a:r>
              <a:rPr lang="cs-CZ" altLang="cs-CZ" b="1" dirty="0"/>
              <a:t>-normative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, Poetik</a:t>
            </a:r>
            <a:endParaRPr lang="de-DE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35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13541-3F7A-481E-9FF4-48F571C65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67C321-03AF-40A6-8A30-D32CF0E8B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de-DE" altLang="cs-CZ" b="1" dirty="0"/>
          </a:p>
          <a:p>
            <a:r>
              <a:rPr lang="cs-CZ" altLang="cs-CZ" b="1" dirty="0"/>
              <a:t>CICERO – „De </a:t>
            </a:r>
            <a:r>
              <a:rPr lang="cs-CZ" altLang="cs-CZ" b="1" dirty="0" err="1"/>
              <a:t>oratore</a:t>
            </a:r>
            <a:r>
              <a:rPr lang="cs-CZ" altLang="cs-CZ" b="1" dirty="0"/>
              <a:t>“ (</a:t>
            </a:r>
            <a:r>
              <a:rPr lang="cs-CZ" altLang="cs-CZ" b="1" dirty="0" err="1"/>
              <a:t>Vom</a:t>
            </a:r>
            <a:r>
              <a:rPr lang="cs-CZ" altLang="cs-CZ" b="1" dirty="0"/>
              <a:t> </a:t>
            </a:r>
            <a:r>
              <a:rPr lang="cs-CZ" altLang="cs-CZ" b="1" dirty="0" err="1"/>
              <a:t>Redner</a:t>
            </a:r>
            <a:r>
              <a:rPr lang="cs-CZ" altLang="cs-CZ" b="1" dirty="0"/>
              <a:t>)</a:t>
            </a:r>
          </a:p>
          <a:p>
            <a:r>
              <a:rPr lang="cs-CZ" altLang="cs-CZ" b="1" dirty="0"/>
              <a:t>M. Fabius QUINTILIANUS (</a:t>
            </a:r>
            <a:r>
              <a:rPr lang="cs-CZ" altLang="cs-CZ" b="1" dirty="0" err="1"/>
              <a:t>Spätantike</a:t>
            </a:r>
            <a:r>
              <a:rPr lang="cs-CZ" altLang="cs-CZ" b="1" dirty="0"/>
              <a:t>) – </a:t>
            </a:r>
            <a:r>
              <a:rPr lang="cs-CZ" altLang="cs-CZ" b="1" dirty="0" err="1"/>
              <a:t>Ausbildung</a:t>
            </a:r>
            <a:r>
              <a:rPr lang="cs-CZ" altLang="cs-CZ" b="1" dirty="0"/>
              <a:t> des </a:t>
            </a:r>
            <a:r>
              <a:rPr lang="cs-CZ" altLang="cs-CZ" b="1" dirty="0" err="1"/>
              <a:t>Redners</a:t>
            </a:r>
            <a:endParaRPr lang="cs-CZ" altLang="cs-CZ" dirty="0"/>
          </a:p>
          <a:p>
            <a:r>
              <a:rPr lang="cs-CZ" altLang="cs-CZ" b="1" dirty="0"/>
              <a:t>  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de-DE" altLang="cs-CZ" b="1" dirty="0"/>
              <a:t>stilistisch-</a:t>
            </a:r>
            <a:r>
              <a:rPr lang="cs-CZ" altLang="cs-CZ" b="1" dirty="0" err="1"/>
              <a:t>rhetorischer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endParaRPr lang="de-DE" altLang="cs-CZ" b="1" dirty="0"/>
          </a:p>
          <a:p>
            <a:pPr>
              <a:buFontTx/>
              <a:buNone/>
            </a:pP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>
                <a:solidFill>
                  <a:srgbClr val="FF0000"/>
                </a:solidFill>
              </a:rPr>
              <a:t>2. </a:t>
            </a:r>
            <a:r>
              <a:rPr lang="cs-CZ" altLang="cs-CZ" b="1" dirty="0" err="1">
                <a:solidFill>
                  <a:srgbClr val="FF0000"/>
                </a:solidFill>
              </a:rPr>
              <a:t>Mittelalterliche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Rezeption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Adaption</a:t>
            </a:r>
            <a:r>
              <a:rPr lang="cs-CZ" altLang="cs-CZ" b="1" dirty="0"/>
              <a:t> der </a:t>
            </a:r>
            <a:r>
              <a:rPr lang="cs-CZ" altLang="cs-CZ" b="1" dirty="0" err="1"/>
              <a:t>antiken</a:t>
            </a:r>
            <a:r>
              <a:rPr lang="cs-CZ" altLang="cs-CZ" b="1" dirty="0"/>
              <a:t> </a:t>
            </a:r>
            <a:r>
              <a:rPr lang="cs-CZ" altLang="cs-CZ" b="1" dirty="0" err="1"/>
              <a:t>Rhetorik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Kl</a:t>
            </a:r>
            <a:r>
              <a:rPr lang="de-DE" altLang="cs-CZ" b="1" dirty="0" err="1"/>
              <a:t>öster</a:t>
            </a:r>
            <a:r>
              <a:rPr lang="de-DE" altLang="cs-CZ" b="1" dirty="0"/>
              <a:t>, mittelalterliche Universitäten</a:t>
            </a:r>
            <a:r>
              <a:rPr lang="cs-CZ" altLang="cs-CZ" b="1" dirty="0"/>
              <a:t>:</a:t>
            </a:r>
          </a:p>
          <a:p>
            <a:r>
              <a:rPr lang="cs-CZ" altLang="cs-CZ" b="1" dirty="0" err="1"/>
              <a:t>Sieben</a:t>
            </a:r>
            <a:r>
              <a:rPr lang="cs-CZ" altLang="cs-CZ" b="1" dirty="0"/>
              <a:t> Freie </a:t>
            </a:r>
            <a:r>
              <a:rPr lang="cs-CZ" altLang="cs-CZ" b="1" dirty="0" err="1"/>
              <a:t>Künste</a:t>
            </a:r>
            <a:r>
              <a:rPr lang="cs-CZ" altLang="cs-CZ" b="1" dirty="0"/>
              <a:t>: Trivium: </a:t>
            </a:r>
            <a:r>
              <a:rPr lang="cs-CZ" altLang="cs-CZ" b="1" dirty="0" err="1"/>
              <a:t>Grammatik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Rhetorik</a:t>
            </a:r>
            <a:r>
              <a:rPr lang="cs-CZ" altLang="cs-CZ" b="1" dirty="0"/>
              <a:t>, Dialektik</a:t>
            </a:r>
          </a:p>
          <a:p>
            <a:r>
              <a:rPr lang="cs-CZ" altLang="cs-CZ" b="1" dirty="0"/>
              <a:t>                                     </a:t>
            </a:r>
            <a:r>
              <a:rPr lang="cs-CZ" altLang="cs-CZ" b="1" dirty="0" err="1"/>
              <a:t>Quadrivium</a:t>
            </a:r>
            <a:r>
              <a:rPr lang="cs-CZ" altLang="cs-CZ" b="1" dirty="0"/>
              <a:t>: </a:t>
            </a:r>
            <a:r>
              <a:rPr lang="cs-CZ" altLang="cs-CZ" b="1" dirty="0" err="1"/>
              <a:t>Arithmetik</a:t>
            </a:r>
            <a:r>
              <a:rPr lang="cs-CZ" altLang="cs-CZ" b="1" dirty="0"/>
              <a:t>, Geometrie, </a:t>
            </a:r>
            <a:r>
              <a:rPr lang="cs-CZ" altLang="cs-CZ" b="1" dirty="0" err="1"/>
              <a:t>Musik</a:t>
            </a:r>
            <a:r>
              <a:rPr lang="cs-CZ" altLang="cs-CZ" b="1" dirty="0"/>
              <a:t>,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      Astronomie</a:t>
            </a:r>
          </a:p>
          <a:p>
            <a:r>
              <a:rPr lang="cs-CZ" altLang="cs-CZ" b="1" dirty="0" err="1"/>
              <a:t>Notker</a:t>
            </a:r>
            <a:r>
              <a:rPr lang="cs-CZ" altLang="cs-CZ" b="1" dirty="0"/>
              <a:t> von St. </a:t>
            </a:r>
            <a:r>
              <a:rPr lang="cs-CZ" altLang="cs-CZ" b="1" dirty="0" err="1"/>
              <a:t>Gallen</a:t>
            </a:r>
            <a:r>
              <a:rPr lang="cs-CZ" altLang="cs-CZ" b="1" dirty="0"/>
              <a:t> (gest. 1022): </a:t>
            </a:r>
            <a:r>
              <a:rPr lang="cs-CZ" altLang="cs-CZ" b="1" dirty="0" err="1"/>
              <a:t>Rhetorica</a:t>
            </a:r>
            <a:endParaRPr lang="cs-CZ" altLang="cs-CZ" b="1" dirty="0"/>
          </a:p>
          <a:p>
            <a:r>
              <a:rPr lang="cs-CZ" altLang="cs-CZ" b="1" dirty="0" err="1"/>
              <a:t>Stile</a:t>
            </a:r>
            <a:r>
              <a:rPr lang="cs-CZ" altLang="cs-CZ" b="1" dirty="0"/>
              <a:t>: </a:t>
            </a:r>
            <a:r>
              <a:rPr lang="cs-CZ" altLang="cs-CZ" b="1" dirty="0" err="1"/>
              <a:t>griechisch</a:t>
            </a:r>
            <a:r>
              <a:rPr lang="cs-CZ" altLang="cs-CZ" b="1" dirty="0"/>
              <a:t> – </a:t>
            </a:r>
            <a:r>
              <a:rPr lang="cs-CZ" altLang="cs-CZ" b="1" dirty="0" err="1"/>
              <a:t>klug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römisch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erhaben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 </a:t>
            </a:r>
            <a:r>
              <a:rPr lang="cs-CZ" altLang="cs-CZ" b="1" dirty="0" err="1"/>
              <a:t>attizistisch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elegant</a:t>
            </a:r>
            <a:endParaRPr lang="cs-CZ" altLang="cs-CZ" b="1" dirty="0"/>
          </a:p>
          <a:p>
            <a:pPr>
              <a:buFontTx/>
              <a:buNone/>
            </a:pPr>
            <a:r>
              <a:rPr lang="cs-CZ" altLang="cs-CZ" b="1" dirty="0"/>
              <a:t>              </a:t>
            </a:r>
            <a:r>
              <a:rPr lang="de-DE" altLang="cs-CZ" b="1" dirty="0"/>
              <a:t> </a:t>
            </a:r>
            <a:r>
              <a:rPr lang="cs-CZ" altLang="cs-CZ" b="1" dirty="0" err="1"/>
              <a:t>asianisch</a:t>
            </a:r>
            <a:r>
              <a:rPr lang="cs-CZ" altLang="cs-CZ" b="1" dirty="0"/>
              <a:t> -  </a:t>
            </a:r>
            <a:r>
              <a:rPr lang="cs-CZ" altLang="cs-CZ" b="1" dirty="0" err="1"/>
              <a:t>wortreich</a:t>
            </a:r>
            <a:r>
              <a:rPr lang="cs-CZ" altLang="cs-CZ" b="1" dirty="0"/>
              <a:t>, </a:t>
            </a:r>
            <a:r>
              <a:rPr lang="cs-CZ" altLang="cs-CZ" b="1" dirty="0" err="1"/>
              <a:t>blumig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51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42CB7F-9106-4BFB-84E0-D438CC86A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EA66B-0171-4F96-8B86-7D276933E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2277" y="864108"/>
            <a:ext cx="7315200" cy="512064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de-DE" altLang="cs-CZ" sz="2000" b="1" dirty="0">
                <a:solidFill>
                  <a:srgbClr val="FF0000"/>
                </a:solidFill>
              </a:rPr>
              <a:t>3. </a:t>
            </a:r>
            <a:r>
              <a:rPr lang="cs-CZ" altLang="cs-CZ" sz="2000" b="1" dirty="0" err="1">
                <a:solidFill>
                  <a:srgbClr val="FF0000"/>
                </a:solidFill>
              </a:rPr>
              <a:t>Neuzeit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-  </a:t>
            </a:r>
            <a:r>
              <a:rPr lang="cs-CZ" altLang="cs-CZ" sz="2000" b="1" dirty="0" err="1"/>
              <a:t>Rückbesinnung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antike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Ideale</a:t>
            </a:r>
            <a:r>
              <a:rPr lang="de-DE" altLang="cs-CZ" sz="2000" b="1" dirty="0"/>
              <a:t>: Renaissance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Humanismus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Reformation</a:t>
            </a:r>
            <a:r>
              <a:rPr lang="cs-CZ" altLang="cs-CZ" sz="2000" b="1" dirty="0"/>
              <a:t> – Erasmus von Rotterdam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(16.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.)          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Phillip </a:t>
            </a:r>
            <a:r>
              <a:rPr lang="cs-CZ" altLang="cs-CZ" sz="2000" b="1" dirty="0" err="1"/>
              <a:t>Melanchthon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Michel de </a:t>
            </a:r>
            <a:r>
              <a:rPr lang="cs-CZ" altLang="cs-CZ" sz="2000" b="1" dirty="0" err="1"/>
              <a:t>Montagne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Martin Luther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 (17.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</a:t>
            </a:r>
            <a:r>
              <a:rPr lang="de-DE" altLang="cs-CZ" sz="2000" b="1" dirty="0"/>
              <a:t>)</a:t>
            </a:r>
            <a:r>
              <a:rPr lang="cs-CZ" altLang="cs-CZ" sz="2000" b="1" dirty="0"/>
              <a:t> – „</a:t>
            </a:r>
            <a:r>
              <a:rPr lang="cs-CZ" altLang="cs-CZ" sz="2000" b="1" dirty="0" err="1"/>
              <a:t>schwülstiger</a:t>
            </a:r>
            <a:r>
              <a:rPr lang="cs-CZ" altLang="cs-CZ" sz="2000" b="1" dirty="0"/>
              <a:t>“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Opulenz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Martin </a:t>
            </a:r>
            <a:r>
              <a:rPr lang="cs-CZ" altLang="cs-CZ" sz="2000" b="1" dirty="0" err="1"/>
              <a:t>Opitz</a:t>
            </a:r>
            <a:r>
              <a:rPr lang="cs-CZ" altLang="cs-CZ" sz="2000" b="1" dirty="0"/>
              <a:t> (1624)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</a:t>
            </a:r>
            <a:r>
              <a:rPr lang="cs-CZ" altLang="cs-CZ" sz="2000" b="1" dirty="0" err="1"/>
              <a:t>Grimmelshausen</a:t>
            </a:r>
            <a:r>
              <a:rPr lang="cs-CZ" altLang="cs-CZ" sz="2000" b="1" dirty="0"/>
              <a:t>: </a:t>
            </a:r>
            <a:r>
              <a:rPr lang="de-DE" altLang="cs-CZ" sz="2000" i="1" dirty="0">
                <a:solidFill>
                  <a:srgbClr val="00B0F0"/>
                </a:solidFill>
              </a:rPr>
              <a:t>Der abenteuerliche Simplicissimus                     </a:t>
            </a:r>
          </a:p>
          <a:p>
            <a:pPr>
              <a:buFontTx/>
              <a:buNone/>
            </a:pPr>
            <a:r>
              <a:rPr lang="de-DE" altLang="cs-CZ" sz="2000" i="1" dirty="0">
                <a:solidFill>
                  <a:srgbClr val="00B0F0"/>
                </a:solidFill>
              </a:rPr>
              <a:t>                                          Teutsch</a:t>
            </a:r>
            <a:endParaRPr lang="cs-CZ" altLang="cs-CZ" sz="2000" b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            18.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– </a:t>
            </a:r>
            <a:r>
              <a:rPr lang="de-DE" altLang="cs-CZ" sz="2000" b="1" dirty="0"/>
              <a:t>Aufklärung, Klassik</a:t>
            </a:r>
            <a:r>
              <a:rPr lang="cs-CZ" altLang="cs-CZ" sz="2000" b="1" dirty="0"/>
              <a:t>                              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de-DE" altLang="cs-CZ" sz="2000" b="1" dirty="0"/>
              <a:t>                              </a:t>
            </a:r>
            <a:r>
              <a:rPr lang="cs-CZ" altLang="cs-CZ" sz="2000" b="1" dirty="0"/>
              <a:t>Goethe: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Einfache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Nachahmung</a:t>
            </a:r>
            <a:r>
              <a:rPr lang="cs-CZ" altLang="cs-CZ" sz="2000" b="1" i="1" dirty="0">
                <a:solidFill>
                  <a:srgbClr val="00B0F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Natur</a:t>
            </a:r>
            <a:r>
              <a:rPr lang="cs-CZ" altLang="cs-CZ" sz="2000" b="1" i="1" dirty="0">
                <a:solidFill>
                  <a:srgbClr val="00B0F0"/>
                </a:solidFill>
              </a:rPr>
              <a:t>,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Manier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und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endParaRPr lang="de-DE" altLang="cs-CZ" sz="2000" b="1" i="1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de-DE" altLang="cs-CZ" b="1" i="1" dirty="0">
                <a:solidFill>
                  <a:srgbClr val="00B0F0"/>
                </a:solidFill>
              </a:rPr>
              <a:t>                                                </a:t>
            </a:r>
            <a:r>
              <a:rPr lang="cs-CZ" altLang="cs-CZ" sz="2000" b="1" i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i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Essay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19.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– </a:t>
            </a:r>
            <a:r>
              <a:rPr lang="cs-CZ" altLang="cs-CZ" sz="2000" b="1" dirty="0" err="1"/>
              <a:t>Emanzipation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linguistischeTeildisziplin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(Romantik)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736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534919-B6E1-4F42-B98A-94D78B5E9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B719DE-D6F4-441F-86DB-2AC028500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cs-CZ" altLang="cs-CZ" sz="2000" b="1" dirty="0" err="1"/>
              <a:t>Anfänge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Linguostilistik</a:t>
            </a:r>
            <a:r>
              <a:rPr lang="cs-CZ" altLang="cs-CZ" sz="2000" b="1" dirty="0"/>
              <a:t>: normative </a:t>
            </a:r>
            <a:r>
              <a:rPr lang="cs-CZ" altLang="cs-CZ" sz="2000" b="1" dirty="0" err="1"/>
              <a:t>Rege</a:t>
            </a:r>
            <a:r>
              <a:rPr lang="de-DE" altLang="cs-CZ" sz="2000" b="1" dirty="0" err="1"/>
              <a:t>ln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</a:t>
            </a:r>
            <a:r>
              <a:rPr lang="de-DE" altLang="cs-CZ" sz="2000" b="1" dirty="0"/>
              <a:t>                                   </a:t>
            </a:r>
            <a:r>
              <a:rPr lang="cs-CZ" altLang="cs-CZ" sz="2000" b="1" dirty="0" err="1"/>
              <a:t>deskriptive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W. von Humboldt: normative </a:t>
            </a:r>
            <a:r>
              <a:rPr lang="cs-CZ" altLang="cs-CZ" sz="2000" b="1" dirty="0" err="1"/>
              <a:t>Stilistik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Karl Ferdinand </a:t>
            </a:r>
            <a:r>
              <a:rPr lang="cs-CZ" altLang="cs-CZ" sz="2000" b="1" dirty="0" err="1"/>
              <a:t>Becker</a:t>
            </a:r>
            <a:r>
              <a:rPr lang="cs-CZ" altLang="cs-CZ" sz="2000" b="1" dirty="0"/>
              <a:t>:</a:t>
            </a:r>
            <a:r>
              <a:rPr lang="de-DE" altLang="cs-CZ" sz="2000" b="1" dirty="0"/>
              <a:t>  </a:t>
            </a:r>
            <a:r>
              <a:rPr lang="cs-CZ" altLang="cs-CZ" sz="2000" b="1" dirty="0"/>
              <a:t>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“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(1848) – normative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                         </a:t>
            </a:r>
            <a:r>
              <a:rPr lang="cs-CZ" altLang="cs-CZ" sz="2000" b="1" dirty="0" err="1"/>
              <a:t>deskriptive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Nietzsche (1882): </a:t>
            </a:r>
            <a:r>
              <a:rPr lang="cs-CZ" altLang="cs-CZ" sz="2000" b="1" dirty="0" err="1"/>
              <a:t>Lehre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vom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Stil</a:t>
            </a:r>
          </a:p>
          <a:p>
            <a:pPr>
              <a:buFontTx/>
              <a:buNone/>
            </a:pPr>
            <a:endParaRPr lang="de-DE" altLang="cs-CZ" sz="2000" b="1" dirty="0"/>
          </a:p>
          <a:p>
            <a:pPr>
              <a:buFontTx/>
              <a:buNone/>
            </a:pPr>
            <a:r>
              <a:rPr lang="de-DE" altLang="cs-CZ" sz="2200" b="1" dirty="0">
                <a:solidFill>
                  <a:srgbClr val="FF0000"/>
                </a:solidFill>
              </a:rPr>
              <a:t>4. das 20. </a:t>
            </a:r>
            <a:r>
              <a:rPr lang="de-DE" altLang="cs-CZ" sz="2200" b="1" dirty="0" err="1">
                <a:solidFill>
                  <a:srgbClr val="FF0000"/>
                </a:solidFill>
              </a:rPr>
              <a:t>Jh</a:t>
            </a:r>
            <a:r>
              <a:rPr lang="cs-CZ" altLang="cs-CZ" sz="2200" b="1" dirty="0">
                <a:solidFill>
                  <a:srgbClr val="FF0000"/>
                </a:solidFill>
              </a:rPr>
              <a:t>: "B</a:t>
            </a:r>
            <a:r>
              <a:rPr lang="de-DE" altLang="cs-CZ" sz="2200" b="1" dirty="0" err="1">
                <a:solidFill>
                  <a:srgbClr val="FF0000"/>
                </a:solidFill>
              </a:rPr>
              <a:t>lütezeit</a:t>
            </a:r>
            <a:r>
              <a:rPr lang="cs-CZ" altLang="cs-CZ" sz="2200" b="1" dirty="0">
                <a:solidFill>
                  <a:srgbClr val="FF0000"/>
                </a:solidFill>
              </a:rPr>
              <a:t>" der </a:t>
            </a:r>
            <a:r>
              <a:rPr lang="cs-CZ" altLang="cs-CZ" sz="2200" b="1" dirty="0" err="1">
                <a:solidFill>
                  <a:srgbClr val="FF0000"/>
                </a:solidFill>
              </a:rPr>
              <a:t>Stilistik</a:t>
            </a:r>
            <a:endParaRPr lang="cs-CZ" altLang="cs-CZ" sz="22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R.M.MEYER: </a:t>
            </a:r>
            <a:r>
              <a:rPr lang="cs-CZ" altLang="cs-CZ" sz="2000" b="1" dirty="0" err="1"/>
              <a:t>Deutsche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(1906)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</a:t>
            </a:r>
            <a:r>
              <a:rPr lang="cs-CZ" altLang="cs-CZ" sz="2000" b="1" dirty="0" err="1"/>
              <a:t>Literaturwissenschaftliche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lit. </a:t>
            </a:r>
            <a:r>
              <a:rPr lang="cs-CZ" altLang="cs-CZ" sz="2000" b="1" dirty="0" err="1"/>
              <a:t>Werke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(Psychoanalyse</a:t>
            </a:r>
            <a:r>
              <a:rPr lang="de-DE" altLang="cs-CZ" sz="2000" b="1" dirty="0"/>
              <a:t>: S. Freud, C.G. Jung)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</a:t>
            </a:r>
            <a:r>
              <a:rPr lang="cs-CZ" altLang="cs-CZ" sz="2000" b="1" dirty="0"/>
              <a:t> Psychologie - 20er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des XX. </a:t>
            </a:r>
            <a:r>
              <a:rPr lang="cs-CZ" altLang="cs-CZ" sz="2000" b="1" dirty="0" err="1"/>
              <a:t>Jhs</a:t>
            </a:r>
            <a:r>
              <a:rPr lang="cs-CZ" altLang="cs-CZ" sz="2000" b="1" dirty="0"/>
              <a:t>.:</a:t>
            </a:r>
            <a:endParaRPr lang="de-DE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LEO SPITZER - </a:t>
            </a:r>
            <a:r>
              <a:rPr lang="cs-CZ" altLang="cs-CZ" sz="2000" b="1" dirty="0" err="1"/>
              <a:t>Grundlagen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Stilanalyse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der </a:t>
            </a:r>
            <a:r>
              <a:rPr lang="cs-CZ" altLang="cs-CZ" sz="2000" b="1" dirty="0" err="1"/>
              <a:t>russische</a:t>
            </a:r>
            <a:r>
              <a:rPr lang="cs-CZ" altLang="cs-CZ" sz="2000" b="1" dirty="0"/>
              <a:t> Formalismus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34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5849F-D073-4415-990A-4E6CDC0F3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 im 20. Jh.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01C5F8-B318-42E2-B866-0A0AAC1FF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/>
              <a:t> </a:t>
            </a:r>
            <a:r>
              <a:rPr lang="cs-CZ" altLang="cs-CZ" sz="2000" b="1" dirty="0">
                <a:solidFill>
                  <a:srgbClr val="FF0000"/>
                </a:solidFill>
              </a:rPr>
              <a:t>PRAGER SCHULE </a:t>
            </a:r>
            <a:r>
              <a:rPr lang="cs-CZ" altLang="cs-CZ" sz="2000" b="1" dirty="0"/>
              <a:t>–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 1929 - 30er </a:t>
            </a:r>
            <a:r>
              <a:rPr lang="cs-CZ" altLang="cs-CZ" sz="2000" b="1" dirty="0" err="1"/>
              <a:t>Jahre</a:t>
            </a:r>
            <a:r>
              <a:rPr lang="de-DE" altLang="cs-CZ" sz="2000" b="1" dirty="0"/>
              <a:t>: Sprachtheorie (K. Bühler), </a:t>
            </a:r>
            <a:r>
              <a:rPr lang="cs-CZ" altLang="cs-CZ" sz="2000" b="1" dirty="0" err="1"/>
              <a:t>Phonologie</a:t>
            </a:r>
            <a:r>
              <a:rPr lang="de-DE" altLang="cs-CZ" sz="2000" b="1" dirty="0"/>
              <a:t> (</a:t>
            </a:r>
            <a:r>
              <a:rPr lang="de-DE" altLang="cs-CZ" sz="2000" b="1" dirty="0" err="1"/>
              <a:t>Trubetzkoy</a:t>
            </a:r>
            <a:r>
              <a:rPr lang="de-DE" altLang="cs-CZ" sz="2000" b="1" dirty="0"/>
              <a:t>), Syntax (V. </a:t>
            </a:r>
            <a:r>
              <a:rPr lang="de-DE" altLang="cs-CZ" sz="2000" b="1" dirty="0" err="1"/>
              <a:t>Mathesius</a:t>
            </a:r>
            <a:r>
              <a:rPr lang="de-DE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 err="1"/>
              <a:t>Stilistik</a:t>
            </a:r>
            <a:r>
              <a:rPr lang="de-DE" altLang="cs-CZ" sz="2000" b="1" dirty="0"/>
              <a:t>: </a:t>
            </a:r>
            <a:r>
              <a:rPr lang="cs-CZ" altLang="cs-CZ" sz="2000" b="1" dirty="0"/>
              <a:t>R</a:t>
            </a:r>
            <a:r>
              <a:rPr lang="de-DE" altLang="cs-CZ" sz="2000" b="1" dirty="0" err="1"/>
              <a:t>oman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Jakobson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: </a:t>
            </a:r>
            <a:r>
              <a:rPr lang="cs-CZ" altLang="cs-CZ" sz="2000" b="1" dirty="0" err="1"/>
              <a:t>strukturalistische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Stilaussfassung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Funktionalstilistik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Gebrauchstexte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FS: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Alltagsrede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Wissenschaft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Amtsverkehrs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Belletristik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Presse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Publizistik</a:t>
            </a:r>
            <a:endParaRPr lang="de-DE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B. Havránek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/>
              <a:t>J. Mukařovský - Poetik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</a:t>
            </a:r>
            <a:r>
              <a:rPr lang="cs-CZ" altLang="cs-CZ" sz="2000" b="1" dirty="0" err="1"/>
              <a:t>Sprachpflege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783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B2DBD8-0ECD-4557-A0B0-D76A1C60E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Entwicklung der Stilistik nach dem II. Weltkrieg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E5B492-1AAF-477D-8A06-5D1E1B502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sz="2000" b="1" dirty="0" err="1"/>
              <a:t>Weiterentwicklung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strukturalistischen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funktionalistischen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Stilaufassung</a:t>
            </a:r>
            <a:r>
              <a:rPr lang="cs-CZ" altLang="cs-CZ" sz="2000" b="1" dirty="0"/>
              <a:t> (R. </a:t>
            </a:r>
            <a:r>
              <a:rPr lang="cs-CZ" altLang="cs-CZ" sz="2000" b="1" dirty="0" err="1"/>
              <a:t>Jakobson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Schule</a:t>
            </a:r>
            <a:r>
              <a:rPr lang="cs-CZ" altLang="cs-CZ" sz="2000" b="1" dirty="0"/>
              <a:t>, B. Havránek)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dem </a:t>
            </a:r>
            <a:r>
              <a:rPr lang="cs-CZ" altLang="cs-CZ" sz="2000" b="1" dirty="0" err="1"/>
              <a:t>Gebiet</a:t>
            </a:r>
            <a:r>
              <a:rPr lang="cs-CZ" altLang="cs-CZ" sz="2000" b="1" dirty="0"/>
              <a:t>  der Slavistik </a:t>
            </a:r>
            <a:r>
              <a:rPr lang="cs-CZ" altLang="cs-CZ" sz="2000" b="1" dirty="0" err="1"/>
              <a:t>und</a:t>
            </a:r>
            <a:r>
              <a:rPr lang="de-DE" altLang="cs-CZ" sz="2000" dirty="0"/>
              <a:t> </a:t>
            </a:r>
            <a:r>
              <a:rPr lang="cs-CZ" altLang="cs-CZ" sz="2000" b="1" dirty="0"/>
              <a:t>der Germanistik</a:t>
            </a:r>
            <a:endParaRPr lang="de-DE" altLang="cs-CZ" sz="2000" b="1" dirty="0"/>
          </a:p>
          <a:p>
            <a:r>
              <a:rPr lang="cs-CZ" altLang="cs-CZ" sz="2000" b="1" dirty="0"/>
              <a:t>Elise </a:t>
            </a:r>
            <a:r>
              <a:rPr lang="cs-CZ" altLang="cs-CZ" sz="2000" b="1" dirty="0" err="1"/>
              <a:t>Riesel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Germanistin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sterreichischer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Abstammung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Moskau</a:t>
            </a:r>
            <a:r>
              <a:rPr lang="de-DE" altLang="cs-CZ" sz="2000" b="1" dirty="0"/>
              <a:t>:</a:t>
            </a:r>
            <a:r>
              <a:rPr lang="cs-CZ" altLang="cs-CZ" sz="2000" b="1" dirty="0"/>
              <a:t> 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Stilistik</a:t>
            </a:r>
            <a:r>
              <a:rPr lang="de-DE" altLang="cs-CZ" sz="2000" b="1" i="1" dirty="0"/>
              <a:t>:</a:t>
            </a:r>
            <a:endParaRPr lang="cs-CZ" altLang="cs-CZ" sz="2000" i="1" dirty="0"/>
          </a:p>
          <a:p>
            <a:pPr>
              <a:buFontTx/>
              <a:buNone/>
            </a:pPr>
            <a:r>
              <a:rPr lang="cs-CZ" altLang="cs-CZ" sz="2000" b="1" dirty="0"/>
              <a:t>  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Alltagsrede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Stilmittel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Komposition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Darstellungsverfahren</a:t>
            </a:r>
            <a:endParaRPr lang="cs-CZ" altLang="cs-CZ" sz="2000" dirty="0"/>
          </a:p>
          <a:p>
            <a:r>
              <a:rPr lang="cs-CZ" altLang="cs-CZ" sz="2000" b="1" dirty="0"/>
              <a:t>Wolfgang </a:t>
            </a:r>
            <a:r>
              <a:rPr lang="cs-CZ" altLang="cs-CZ" sz="2000" b="1" dirty="0" err="1"/>
              <a:t>Fleischer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Leipzig</a:t>
            </a:r>
            <a:endParaRPr lang="cs-CZ" altLang="cs-CZ" sz="2000" dirty="0"/>
          </a:p>
          <a:p>
            <a:r>
              <a:rPr lang="cs-CZ" altLang="cs-CZ" sz="2000" b="1" dirty="0"/>
              <a:t>Georg Michel - Potsdam</a:t>
            </a:r>
            <a:endParaRPr lang="cs-CZ" altLang="cs-CZ" sz="2000" dirty="0"/>
          </a:p>
          <a:p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Sowinski</a:t>
            </a:r>
            <a:r>
              <a:rPr lang="cs-CZ" altLang="cs-CZ" sz="2000" b="1" dirty="0"/>
              <a:t> – </a:t>
            </a:r>
            <a:r>
              <a:rPr lang="de-DE" altLang="cs-CZ" sz="2000" b="1" dirty="0"/>
              <a:t>ehem. </a:t>
            </a:r>
            <a:r>
              <a:rPr lang="cs-CZ" altLang="cs-CZ" sz="2000" b="1" dirty="0"/>
              <a:t>BRD</a:t>
            </a:r>
            <a:endParaRPr lang="cs-CZ" altLang="cs-CZ" sz="2000" dirty="0"/>
          </a:p>
          <a:p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Spillner</a:t>
            </a:r>
            <a:r>
              <a:rPr lang="cs-CZ" altLang="cs-CZ" sz="2000" b="1" dirty="0"/>
              <a:t> - 1974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litwiss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Stilistik</a:t>
            </a:r>
            <a:endParaRPr lang="cs-CZ" altLang="cs-CZ" sz="2000" dirty="0"/>
          </a:p>
          <a:p>
            <a:r>
              <a:rPr lang="de-DE" altLang="cs-CZ" sz="2000" b="1" dirty="0"/>
              <a:t>19</a:t>
            </a:r>
            <a:r>
              <a:rPr lang="cs-CZ" altLang="cs-CZ" sz="2000" b="1" dirty="0"/>
              <a:t>50er, </a:t>
            </a:r>
            <a:r>
              <a:rPr lang="de-DE" altLang="cs-CZ" sz="2000" b="1" dirty="0"/>
              <a:t>19</a:t>
            </a:r>
            <a:r>
              <a:rPr lang="cs-CZ" altLang="cs-CZ" sz="2000" b="1" dirty="0"/>
              <a:t>60er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de-DE" altLang="cs-CZ" sz="2000" b="1" dirty="0"/>
              <a:t>19</a:t>
            </a:r>
            <a:r>
              <a:rPr lang="cs-CZ" altLang="cs-CZ" sz="2000" b="1" dirty="0"/>
              <a:t>70er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r>
              <a:rPr lang="cs-CZ" altLang="cs-CZ" sz="2000" b="1" dirty="0" err="1"/>
              <a:t>Besonders</a:t>
            </a:r>
            <a:r>
              <a:rPr lang="cs-CZ" altLang="cs-CZ" sz="2000" b="1" dirty="0"/>
              <a:t> FS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Potential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deutschen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Gegenwartssprache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Stilelemente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Stilzüge</a:t>
            </a:r>
            <a:r>
              <a:rPr lang="cs-CZ" altLang="cs-CZ" sz="2000" b="1" dirty="0"/>
              <a:t>,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 (</a:t>
            </a:r>
            <a:r>
              <a:rPr lang="de-DE" altLang="cs-CZ" sz="2000" b="1" dirty="0"/>
              <a:t>Tradition: </a:t>
            </a:r>
            <a:r>
              <a:rPr lang="cs-CZ" altLang="cs-CZ" sz="2000" b="1" dirty="0" err="1"/>
              <a:t>antike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rhetorische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719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8E9CC-F5AB-493B-AFC4-73322292B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/>
              <a:t>Stilistik nach der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kommunikativ-pragmatische</a:t>
            </a:r>
            <a:r>
              <a:rPr lang="de-DE" altLang="cs-CZ" sz="2800" b="1" dirty="0"/>
              <a:t>n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Wende</a:t>
            </a:r>
            <a:r>
              <a:rPr lang="cs-CZ" altLang="cs-CZ" sz="2800" b="1" dirty="0"/>
              <a:t> 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5072FE-43F6-42F0-AC70-BC929CF58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um 1970 – </a:t>
            </a:r>
            <a:r>
              <a:rPr lang="cs-CZ" altLang="cs-CZ" sz="2000" b="1" dirty="0" err="1">
                <a:solidFill>
                  <a:srgbClr val="00B0F0"/>
                </a:solidFill>
              </a:rPr>
              <a:t>kommunikativ-pragmatische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Wende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– </a:t>
            </a:r>
            <a:endParaRPr lang="cs-CZ" altLang="cs-CZ" sz="2000" dirty="0"/>
          </a:p>
          <a:p>
            <a:r>
              <a:rPr lang="cs-CZ" altLang="cs-CZ" sz="2000" b="1" dirty="0" err="1"/>
              <a:t>Abwendung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Sprachsystem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Zuwendung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</a:t>
            </a:r>
            <a:endParaRPr lang="cs-CZ" altLang="cs-CZ" sz="2000" dirty="0"/>
          </a:p>
          <a:p>
            <a:r>
              <a:rPr lang="cs-CZ" altLang="cs-CZ" sz="2000" b="1" dirty="0"/>
              <a:t>„</a:t>
            </a:r>
            <a:r>
              <a:rPr lang="cs-CZ" altLang="cs-CZ" sz="2000" b="1" dirty="0" err="1"/>
              <a:t>neue</a:t>
            </a:r>
            <a:r>
              <a:rPr lang="cs-CZ" altLang="cs-CZ" sz="2000" b="1" dirty="0"/>
              <a:t>“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Teildisziplinen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Tetxlinguistik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Pragmalinguistik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Sozio</a:t>
            </a:r>
            <a:r>
              <a:rPr lang="cs-CZ" altLang="cs-CZ" sz="2000" b="1" dirty="0"/>
              <a:t>-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Psycholinguistik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Diskursanalyse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u.a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r>
              <a:rPr lang="cs-CZ" altLang="cs-CZ" sz="2000" b="1" dirty="0"/>
              <a:t>90er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- </a:t>
            </a:r>
            <a:r>
              <a:rPr lang="cs-CZ" altLang="cs-CZ" sz="2000" b="1" dirty="0" err="1">
                <a:solidFill>
                  <a:srgbClr val="00B0F0"/>
                </a:solidFill>
              </a:rPr>
              <a:t>kognitive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Linguistik</a:t>
            </a:r>
            <a:endParaRPr lang="cs-CZ" altLang="cs-CZ" sz="2000" dirty="0">
              <a:solidFill>
                <a:srgbClr val="00B0F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  <a:r>
              <a:rPr lang="de-DE" altLang="cs-CZ" sz="2000" dirty="0"/>
              <a:t>   </a:t>
            </a:r>
            <a:r>
              <a:rPr lang="cs-CZ" altLang="cs-CZ" sz="2000" b="1" dirty="0" err="1"/>
              <a:t>Fragen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übergreifenden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Textlinguistik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Kommunikationsforschung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intergriert</a:t>
            </a:r>
            <a:r>
              <a:rPr lang="cs-CZ" altLang="cs-CZ" sz="2000" b="1" dirty="0"/>
              <a:t> (G. Michel)</a:t>
            </a:r>
            <a:endParaRPr lang="cs-CZ" altLang="cs-CZ" sz="2000" dirty="0"/>
          </a:p>
          <a:p>
            <a:r>
              <a:rPr lang="cs-CZ" altLang="cs-CZ" sz="2000" b="1" dirty="0" err="1"/>
              <a:t>Stilistik</a:t>
            </a:r>
            <a:r>
              <a:rPr lang="cs-CZ" altLang="cs-CZ" sz="2000" b="1" dirty="0"/>
              <a:t> der 80er, 90er </a:t>
            </a:r>
            <a:r>
              <a:rPr lang="cs-CZ" altLang="cs-CZ" sz="2000" b="1" dirty="0" err="1"/>
              <a:t>Jahre</a:t>
            </a:r>
            <a:r>
              <a:rPr lang="cs-CZ" altLang="cs-CZ" sz="2000" b="1" dirty="0"/>
              <a:t> bis 2000... </a:t>
            </a:r>
            <a:r>
              <a:rPr lang="cs-CZ" altLang="cs-CZ" sz="2000" b="1" dirty="0" err="1"/>
              <a:t>reflektiert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bearbeitet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Erkenntnisse</a:t>
            </a:r>
            <a:r>
              <a:rPr lang="cs-CZ" altLang="cs-CZ" sz="2000" b="1" dirty="0"/>
              <a:t> der TL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Pragmalinguistik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kognitiven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Psycholinguistik</a:t>
            </a:r>
            <a:endParaRPr lang="de-DE" altLang="cs-CZ" sz="2000" b="1" dirty="0"/>
          </a:p>
          <a:p>
            <a:r>
              <a:rPr lang="de-DE" altLang="cs-CZ" b="1" dirty="0"/>
              <a:t>Interkulturelle Stilistik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0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1F544-5CE6-43E3-8638-1610CBCA9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 err="1"/>
              <a:t>Schwerpunk</a:t>
            </a:r>
            <a:r>
              <a:rPr lang="de-DE" altLang="cs-CZ" sz="3200" b="1" dirty="0"/>
              <a:t>t</a:t>
            </a:r>
            <a:r>
              <a:rPr lang="cs-CZ" altLang="cs-CZ" sz="3200" b="1" dirty="0"/>
              <a:t>e:</a:t>
            </a:r>
            <a:br>
              <a:rPr lang="cs-CZ" altLang="cs-CZ" sz="3600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818D00-25F1-47C4-9216-89754C76F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de-DE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1.Theoretische </a:t>
            </a:r>
            <a:r>
              <a:rPr lang="cs-CZ" altLang="cs-CZ" sz="2000" b="1" dirty="0" err="1"/>
              <a:t>Grundlagen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Wesen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Gegenstand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Beziehungen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anderen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Disziplinen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-  </a:t>
            </a:r>
            <a:r>
              <a:rPr lang="cs-CZ" altLang="cs-CZ" sz="2000" b="1" dirty="0" err="1"/>
              <a:t>Entwicklung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Stilistik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2.Stilistische </a:t>
            </a:r>
            <a:r>
              <a:rPr lang="cs-CZ" altLang="cs-CZ" sz="2000" b="1" dirty="0" err="1"/>
              <a:t>Grundbegriffe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– Text –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Stilauffassungen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Sprachvarietäten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Existenzformen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Sprache</a:t>
            </a:r>
            <a:r>
              <a:rPr lang="cs-CZ" altLang="cs-CZ" sz="2000" b="1" dirty="0"/>
              <a:t>)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Synonymie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-  </a:t>
            </a:r>
            <a:r>
              <a:rPr lang="cs-CZ" altLang="cs-CZ" sz="2000" b="1" dirty="0" err="1"/>
              <a:t>Stilschichten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Stilfärbungen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3. Mikro-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Makrostilistik</a:t>
            </a:r>
            <a:r>
              <a:rPr lang="cs-CZ" altLang="cs-CZ" sz="2000" b="1" dirty="0"/>
              <a:t>: 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 </a:t>
            </a:r>
            <a:r>
              <a:rPr lang="cs-CZ" altLang="cs-CZ" sz="2000" b="1" dirty="0" err="1"/>
              <a:t>makrostilistische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Kategorien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 </a:t>
            </a:r>
            <a:r>
              <a:rPr lang="cs-CZ" altLang="cs-CZ" sz="2000" b="1" dirty="0" err="1"/>
              <a:t>mikrostilistische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Stilelemente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/>
              <a:t>               -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z.B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Metapher</a:t>
            </a:r>
            <a:r>
              <a:rPr lang="cs-CZ" altLang="cs-CZ" sz="2000" b="1" dirty="0"/>
              <a:t>, Metonymie, </a:t>
            </a:r>
            <a:endParaRPr lang="de-DE" altLang="cs-CZ" sz="2000" b="1" dirty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de-DE" altLang="cs-CZ" sz="2000" b="1" dirty="0"/>
              <a:t>                                                                              </a:t>
            </a:r>
            <a:r>
              <a:rPr lang="cs-CZ" altLang="cs-CZ" sz="2000" b="1" dirty="0" err="1"/>
              <a:t>Oxymoron</a:t>
            </a:r>
            <a:r>
              <a:rPr lang="de-DE" altLang="cs-CZ" sz="2000" b="1" dirty="0"/>
              <a:t>, Zeugma, Klimax u.a.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5818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E5609-47EA-45C5-821D-FC65996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Kommunikativ-pragmatisch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orientierte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Stilistik</a:t>
            </a:r>
            <a:r>
              <a:rPr lang="cs-CZ" altLang="cs-CZ" sz="3200" b="1" dirty="0"/>
              <a:t>: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EC4869-6B1F-4CF0-80BD-5AA9A01C5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Kommunikativ-pragmatisch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orientierte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Stilistik</a:t>
            </a:r>
            <a:r>
              <a:rPr lang="cs-CZ" altLang="cs-CZ" sz="2000" b="1" dirty="0"/>
              <a:t>: Ende der 70er, 80er </a:t>
            </a:r>
            <a:r>
              <a:rPr lang="cs-CZ" altLang="cs-CZ" sz="2000" b="1" dirty="0" err="1"/>
              <a:t>Jahre</a:t>
            </a:r>
            <a:endParaRPr lang="cs-CZ" altLang="cs-CZ" sz="2000" dirty="0"/>
          </a:p>
          <a:p>
            <a:r>
              <a:rPr lang="cs-CZ" altLang="cs-CZ" sz="2000" b="1" dirty="0" err="1"/>
              <a:t>Hauptvertreter</a:t>
            </a:r>
            <a:r>
              <a:rPr lang="cs-CZ" altLang="cs-CZ" sz="2000" b="1" dirty="0"/>
              <a:t>: Barbara </a:t>
            </a:r>
            <a:r>
              <a:rPr lang="cs-CZ" altLang="cs-CZ" sz="2000" b="1" dirty="0" err="1"/>
              <a:t>Sandig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Saarbr</a:t>
            </a:r>
            <a:r>
              <a:rPr lang="de-DE" altLang="cs-CZ" sz="2000" b="1" dirty="0"/>
              <a:t>ü</a:t>
            </a:r>
            <a:r>
              <a:rPr lang="cs-CZ" altLang="cs-CZ" sz="2000" b="1" dirty="0" err="1"/>
              <a:t>cken</a:t>
            </a:r>
            <a:r>
              <a:rPr lang="cs-CZ" altLang="cs-CZ" sz="2000" b="1" dirty="0"/>
              <a:t>) 1978, 1986 - </a:t>
            </a:r>
            <a:r>
              <a:rPr lang="cs-CZ" altLang="cs-CZ" sz="2000" b="1" dirty="0" err="1"/>
              <a:t>Stilistik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Ulrich </a:t>
            </a:r>
            <a:r>
              <a:rPr lang="cs-CZ" altLang="cs-CZ" sz="2000" b="1" dirty="0" err="1"/>
              <a:t>Püschel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Trier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de-DE" altLang="cs-CZ" sz="2000" b="1" dirty="0"/>
              <a:t>                           </a:t>
            </a:r>
            <a:r>
              <a:rPr lang="cs-CZ" altLang="cs-CZ" sz="2000" b="1" dirty="0"/>
              <a:t>    </a:t>
            </a:r>
            <a:r>
              <a:rPr lang="de-DE" altLang="cs-CZ" sz="2000" b="1" dirty="0"/>
              <a:t> </a:t>
            </a:r>
            <a:r>
              <a:rPr lang="cs-CZ" altLang="cs-CZ" sz="2000" b="1" dirty="0"/>
              <a:t>(G. Michel, B. </a:t>
            </a:r>
            <a:r>
              <a:rPr lang="cs-CZ" altLang="cs-CZ" sz="2000" b="1" dirty="0" err="1"/>
              <a:t>Sowinski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als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Vollzug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einer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Handlung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Aufforderung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Wunsch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Warnung</a:t>
            </a:r>
            <a:r>
              <a:rPr lang="cs-CZ" altLang="cs-CZ" sz="2000" b="1" dirty="0"/>
              <a:t>...)</a:t>
            </a:r>
            <a:endParaRPr lang="cs-CZ" altLang="cs-CZ" sz="2000" dirty="0"/>
          </a:p>
          <a:p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stark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Vordergrund</a:t>
            </a:r>
            <a:endParaRPr lang="cs-CZ" altLang="cs-CZ" sz="2000" dirty="0"/>
          </a:p>
          <a:p>
            <a:r>
              <a:rPr lang="cs-CZ" altLang="cs-CZ" sz="2000" b="1" dirty="0" err="1">
                <a:solidFill>
                  <a:srgbClr val="00B0F0"/>
                </a:solidFill>
              </a:rPr>
              <a:t>Textsortenstilistik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Gebrauchstexte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Gesprächstile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Stilsemiotik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Didaktik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Methoden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Stilanalyse</a:t>
            </a:r>
            <a:r>
              <a:rPr lang="cs-CZ" altLang="cs-CZ" sz="2000" b="1" dirty="0"/>
              <a:t>,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cs-CZ" altLang="cs-CZ" sz="2000" b="1" dirty="0">
                <a:solidFill>
                  <a:srgbClr val="00B0F0"/>
                </a:solidFill>
              </a:rPr>
              <a:t> in </a:t>
            </a:r>
            <a:r>
              <a:rPr lang="cs-CZ" altLang="cs-CZ" sz="2000" b="1" dirty="0" err="1">
                <a:solidFill>
                  <a:srgbClr val="00B0F0"/>
                </a:solidFill>
              </a:rPr>
              <a:t>interkulturellen</a:t>
            </a:r>
            <a:r>
              <a:rPr lang="cs-CZ" altLang="cs-CZ" sz="2000" b="1" dirty="0">
                <a:solidFill>
                  <a:srgbClr val="00B0F0"/>
                </a:solidFill>
              </a:rPr>
              <a:t> </a:t>
            </a:r>
            <a:r>
              <a:rPr lang="cs-CZ" altLang="cs-CZ" sz="2000" b="1" dirty="0" err="1">
                <a:solidFill>
                  <a:srgbClr val="00B0F0"/>
                </a:solidFill>
              </a:rPr>
              <a:t>Zusammenhängen</a:t>
            </a:r>
            <a:endParaRPr lang="cs-CZ" altLang="cs-CZ" sz="2000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50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47FDB-3425-408D-8B1F-614D0AD95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800" b="1" dirty="0" err="1"/>
              <a:t>Gruppierung</a:t>
            </a:r>
            <a:r>
              <a:rPr lang="cs-CZ" altLang="cs-CZ" sz="2800" b="1" dirty="0"/>
              <a:t> der </a:t>
            </a:r>
            <a:r>
              <a:rPr lang="de-DE" altLang="cs-CZ" sz="2800" b="1" dirty="0"/>
              <a:t>synonymen </a:t>
            </a:r>
            <a:r>
              <a:rPr lang="cs-CZ" altLang="cs-CZ" sz="2800" b="1" dirty="0" err="1"/>
              <a:t>Lexeme</a:t>
            </a:r>
            <a:r>
              <a:rPr lang="de-DE" altLang="cs-CZ" sz="2800" b="1" dirty="0"/>
              <a:t> nach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Stilschichten</a:t>
            </a:r>
            <a:r>
              <a:rPr lang="cs-CZ" altLang="cs-CZ" sz="2800" b="1" dirty="0"/>
              <a:t> </a:t>
            </a:r>
            <a:r>
              <a:rPr lang="de-DE" altLang="cs-CZ" sz="2800" b="1" dirty="0"/>
              <a:t>(</a:t>
            </a:r>
            <a:r>
              <a:rPr lang="cs-CZ" altLang="cs-CZ" sz="2800" b="1" dirty="0" err="1"/>
              <a:t>und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Stilf</a:t>
            </a:r>
            <a:r>
              <a:rPr lang="de-DE" altLang="cs-CZ" sz="2800" b="1" dirty="0" err="1"/>
              <a:t>ärbungen</a:t>
            </a:r>
            <a:r>
              <a:rPr lang="de-DE" altLang="cs-CZ" sz="2800" b="1" dirty="0"/>
              <a:t>)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85716B-02DF-443D-B0E6-1280B4D7E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bekommen</a:t>
            </a:r>
          </a:p>
          <a:p>
            <a:pPr>
              <a:defRPr/>
            </a:pPr>
            <a:r>
              <a:rPr lang="de-DE" b="1" dirty="0"/>
              <a:t>kriegen</a:t>
            </a:r>
          </a:p>
          <a:p>
            <a:pPr>
              <a:defRPr/>
            </a:pPr>
            <a:r>
              <a:rPr lang="de-DE" b="1" dirty="0"/>
              <a:t>erhalten</a:t>
            </a:r>
          </a:p>
          <a:p>
            <a:pPr>
              <a:defRPr/>
            </a:pPr>
            <a:r>
              <a:rPr lang="de-DE" b="1" dirty="0"/>
              <a:t>empfangen</a:t>
            </a:r>
          </a:p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essen</a:t>
            </a:r>
          </a:p>
          <a:p>
            <a:pPr>
              <a:defRPr/>
            </a:pPr>
            <a:r>
              <a:rPr lang="de-DE" b="1" dirty="0"/>
              <a:t>futtern</a:t>
            </a:r>
          </a:p>
          <a:p>
            <a:pPr>
              <a:defRPr/>
            </a:pPr>
            <a:r>
              <a:rPr lang="de-DE" b="1" dirty="0"/>
              <a:t>fressen</a:t>
            </a:r>
          </a:p>
          <a:p>
            <a:pPr>
              <a:defRPr/>
            </a:pPr>
            <a:r>
              <a:rPr lang="de-DE" b="1" dirty="0"/>
              <a:t>speisen</a:t>
            </a:r>
          </a:p>
          <a:p>
            <a:pPr>
              <a:defRPr/>
            </a:pPr>
            <a:r>
              <a:rPr lang="de-DE" b="1" dirty="0">
                <a:solidFill>
                  <a:srgbClr val="FF0000"/>
                </a:solidFill>
              </a:rPr>
              <a:t>sehen</a:t>
            </a:r>
          </a:p>
          <a:p>
            <a:pPr>
              <a:defRPr/>
            </a:pPr>
            <a:r>
              <a:rPr lang="de-DE" b="1" dirty="0"/>
              <a:t>schauen</a:t>
            </a:r>
          </a:p>
          <a:p>
            <a:pPr>
              <a:defRPr/>
            </a:pPr>
            <a:r>
              <a:rPr lang="de-DE" b="1" dirty="0"/>
              <a:t>glotzen</a:t>
            </a:r>
          </a:p>
          <a:p>
            <a:pPr>
              <a:defRPr/>
            </a:pPr>
            <a:r>
              <a:rPr lang="de-DE" b="1" dirty="0"/>
              <a:t>gucken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97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4B7F9-C71C-4EBF-9364-243658A7C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980" y="1123836"/>
            <a:ext cx="2947482" cy="4601183"/>
          </a:xfrm>
        </p:spPr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3600" b="1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E08A04-9588-4A13-B777-EF46AA1D0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cs-CZ" sz="2000" b="1" dirty="0">
                <a:solidFill>
                  <a:srgbClr val="FF0000"/>
                </a:solidFill>
              </a:rPr>
              <a:t>sterben</a:t>
            </a:r>
          </a:p>
          <a:p>
            <a:r>
              <a:rPr lang="de-DE" altLang="cs-CZ" sz="2000" b="1" dirty="0"/>
              <a:t>entschlafen</a:t>
            </a:r>
          </a:p>
          <a:p>
            <a:r>
              <a:rPr lang="de-DE" altLang="cs-CZ" sz="2000" b="1" dirty="0"/>
              <a:t>ableben</a:t>
            </a:r>
          </a:p>
          <a:p>
            <a:r>
              <a:rPr lang="de-DE" altLang="cs-CZ" sz="2000" b="1" dirty="0"/>
              <a:t>abkratzen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schlafen</a:t>
            </a:r>
          </a:p>
          <a:p>
            <a:r>
              <a:rPr lang="de-DE" altLang="cs-CZ" sz="2000" b="1" dirty="0"/>
              <a:t>ruhen</a:t>
            </a:r>
          </a:p>
          <a:p>
            <a:r>
              <a:rPr lang="de-DE" altLang="cs-CZ" sz="2000" b="1" dirty="0"/>
              <a:t>pennen</a:t>
            </a:r>
          </a:p>
          <a:p>
            <a:r>
              <a:rPr lang="de-DE" altLang="cs-CZ" sz="2000" b="1" dirty="0"/>
              <a:t>schnarchen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Kopf</a:t>
            </a:r>
          </a:p>
          <a:p>
            <a:r>
              <a:rPr lang="de-DE" altLang="cs-CZ" sz="2000" b="1" dirty="0"/>
              <a:t>Haupt</a:t>
            </a:r>
          </a:p>
          <a:p>
            <a:r>
              <a:rPr lang="de-DE" altLang="cs-CZ" sz="2000" b="1" dirty="0"/>
              <a:t>Birne</a:t>
            </a:r>
          </a:p>
          <a:p>
            <a:r>
              <a:rPr lang="de-DE" altLang="cs-CZ" sz="2000" b="1" dirty="0"/>
              <a:t>Rübe</a:t>
            </a:r>
          </a:p>
          <a:p>
            <a:r>
              <a:rPr lang="de-DE" altLang="cs-CZ" sz="2000" b="1" dirty="0"/>
              <a:t>Schädel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448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4E570B-88DB-405E-B5AD-9B60FF1B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2400" b="1" dirty="0"/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636008-4DBD-4BFF-B430-6420A7DC7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sz="2000" b="1" dirty="0">
                <a:solidFill>
                  <a:srgbClr val="FF0000"/>
                </a:solidFill>
              </a:rPr>
              <a:t>Gesicht</a:t>
            </a:r>
          </a:p>
          <a:p>
            <a:r>
              <a:rPr lang="de-DE" altLang="cs-CZ" sz="2000" b="1" dirty="0"/>
              <a:t>Antlitz</a:t>
            </a:r>
          </a:p>
          <a:p>
            <a:r>
              <a:rPr lang="de-DE" altLang="cs-CZ" sz="2000" b="1" dirty="0"/>
              <a:t>Fresse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Mund</a:t>
            </a:r>
          </a:p>
          <a:p>
            <a:r>
              <a:rPr lang="de-DE" altLang="cs-CZ" sz="2000" b="1" dirty="0"/>
              <a:t>Maul</a:t>
            </a:r>
          </a:p>
          <a:p>
            <a:r>
              <a:rPr lang="de-DE" altLang="cs-CZ" sz="2000" b="1" dirty="0"/>
              <a:t>Klappe</a:t>
            </a:r>
          </a:p>
          <a:p>
            <a:r>
              <a:rPr lang="de-DE" altLang="cs-CZ" sz="2000" b="1" dirty="0"/>
              <a:t>Gosche</a:t>
            </a:r>
          </a:p>
          <a:p>
            <a:r>
              <a:rPr lang="de-DE" altLang="cs-CZ" sz="2000" b="1" dirty="0"/>
              <a:t>Schnauze</a:t>
            </a:r>
          </a:p>
          <a:p>
            <a:r>
              <a:rPr lang="de-DE" altLang="cs-CZ" sz="2000" b="1" dirty="0"/>
              <a:t>Schnabel</a:t>
            </a:r>
          </a:p>
          <a:p>
            <a:r>
              <a:rPr lang="de-DE" altLang="cs-CZ" sz="2000" b="1" dirty="0"/>
              <a:t>Schlabber</a:t>
            </a:r>
          </a:p>
          <a:p>
            <a:r>
              <a:rPr lang="de-DE" altLang="cs-CZ" sz="2000" b="1" dirty="0">
                <a:solidFill>
                  <a:srgbClr val="FF0000"/>
                </a:solidFill>
              </a:rPr>
              <a:t>Hand</a:t>
            </a:r>
          </a:p>
          <a:p>
            <a:r>
              <a:rPr lang="de-DE" altLang="cs-CZ" sz="2000" b="1" dirty="0"/>
              <a:t>Flosse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4181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B0CFA5-024A-443A-A8B6-17A85D639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Praktische Übungen:</a:t>
            </a:r>
            <a:br>
              <a:rPr lang="de-DE" b="1" dirty="0"/>
            </a:br>
            <a:r>
              <a:rPr lang="cs-CZ" altLang="cs-CZ" sz="2400" b="1" dirty="0" err="1"/>
              <a:t>Gruppierung</a:t>
            </a:r>
            <a:r>
              <a:rPr lang="cs-CZ" altLang="cs-CZ" sz="2400" b="1" dirty="0"/>
              <a:t> der </a:t>
            </a:r>
            <a:r>
              <a:rPr lang="de-DE" altLang="cs-CZ" sz="2400" b="1" dirty="0"/>
              <a:t>synonymen </a:t>
            </a:r>
            <a:r>
              <a:rPr lang="cs-CZ" altLang="cs-CZ" sz="2400" b="1" dirty="0" err="1"/>
              <a:t>Lexeme</a:t>
            </a:r>
            <a:r>
              <a:rPr lang="de-DE" altLang="cs-CZ" sz="2400" b="1" dirty="0"/>
              <a:t> nach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Stilschichten</a:t>
            </a:r>
            <a:r>
              <a:rPr lang="cs-CZ" altLang="cs-CZ" sz="2400" b="1" dirty="0"/>
              <a:t> </a:t>
            </a:r>
            <a:r>
              <a:rPr lang="de-DE" altLang="cs-CZ" sz="2400" b="1" dirty="0"/>
              <a:t>(</a:t>
            </a:r>
            <a:r>
              <a:rPr lang="cs-CZ" altLang="cs-CZ" sz="2400" b="1" dirty="0" err="1"/>
              <a:t>und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Stilf</a:t>
            </a:r>
            <a:r>
              <a:rPr lang="de-DE" altLang="cs-CZ" sz="2400" b="1" dirty="0" err="1"/>
              <a:t>ärbungen</a:t>
            </a:r>
            <a:r>
              <a:rPr lang="de-DE" altLang="cs-CZ" sz="2400" b="1" dirty="0"/>
              <a:t>)</a:t>
            </a:r>
            <a:endParaRPr lang="cs-CZ" sz="24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BB433D-754E-412F-BDB3-392F981506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>
                <a:solidFill>
                  <a:srgbClr val="FF0000"/>
                </a:solidFill>
              </a:rPr>
              <a:t>Füße</a:t>
            </a:r>
          </a:p>
          <a:p>
            <a:r>
              <a:rPr lang="de-DE" altLang="cs-CZ" b="1" dirty="0"/>
              <a:t>Quanten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Schuhe</a:t>
            </a:r>
          </a:p>
          <a:p>
            <a:r>
              <a:rPr lang="de-DE" altLang="cs-CZ" b="1" dirty="0"/>
              <a:t>Latschen</a:t>
            </a:r>
          </a:p>
          <a:p>
            <a:r>
              <a:rPr lang="de-DE" altLang="cs-CZ" b="1" dirty="0"/>
              <a:t>Schlappen</a:t>
            </a:r>
          </a:p>
          <a:p>
            <a:r>
              <a:rPr lang="de-DE" altLang="cs-CZ" sz="2000" dirty="0"/>
              <a:t>Quanten</a:t>
            </a:r>
          </a:p>
          <a:p>
            <a:r>
              <a:rPr lang="de-DE" altLang="cs-CZ" sz="2000" dirty="0"/>
              <a:t>nur im Plural</a:t>
            </a:r>
          </a:p>
          <a:p>
            <a:r>
              <a:rPr lang="de-DE" altLang="cs-CZ" sz="2000" dirty="0"/>
              <a:t>landschaftlich, besonders berlinisch, salopp </a:t>
            </a:r>
            <a:r>
              <a:rPr lang="de-DE" altLang="cs-CZ" sz="2000" b="1" dirty="0"/>
              <a:t>Füße, Schuhe</a:t>
            </a:r>
            <a:endParaRPr lang="de-DE" altLang="cs-CZ" sz="2000" dirty="0"/>
          </a:p>
          <a:p>
            <a:r>
              <a:rPr lang="de-DE" altLang="cs-CZ" sz="2000" i="1" dirty="0"/>
              <a:t>erfrier dir nicht die Quanten! </a:t>
            </a:r>
            <a:r>
              <a:rPr lang="de-DE" altLang="cs-CZ" sz="2000" dirty="0"/>
              <a:t>(dwds.de)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4133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4A34BC-3890-47A2-889A-27D28D45D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3. Mikro-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Makrostilistik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F8E29-7CDD-4444-BBD8-8AEF19516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/>
              <a:t>(Elise </a:t>
            </a:r>
            <a:r>
              <a:rPr lang="cs-CZ" altLang="cs-CZ" sz="2000" b="1" dirty="0" err="1"/>
              <a:t>Riesel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Bernd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Sowinski</a:t>
            </a:r>
            <a:r>
              <a:rPr lang="de-DE" altLang="cs-CZ" sz="2000" b="1" dirty="0"/>
              <a:t>, G. Michel, W. Fleischer</a:t>
            </a:r>
            <a:r>
              <a:rPr lang="cs-CZ" altLang="cs-CZ" sz="2000" b="1" dirty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 err="1"/>
              <a:t>Wechselbeziehungen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zwischen</a:t>
            </a:r>
            <a:r>
              <a:rPr lang="cs-CZ" altLang="cs-CZ" sz="2000" b="1" dirty="0"/>
              <a:t> den </a:t>
            </a:r>
            <a:r>
              <a:rPr lang="cs-CZ" altLang="cs-CZ" sz="2000" b="1" dirty="0" err="1"/>
              <a:t>stilistischen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Mikrostrukturen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den </a:t>
            </a:r>
            <a:r>
              <a:rPr lang="cs-CZ" altLang="cs-CZ" sz="2000" b="1" dirty="0" err="1"/>
              <a:t>Makrostrukturen</a:t>
            </a:r>
            <a:endParaRPr lang="cs-CZ" altLang="cs-CZ" sz="2000" b="1" dirty="0"/>
          </a:p>
          <a:p>
            <a:pPr eaLnBrk="1" hangingPunct="1"/>
            <a:r>
              <a:rPr lang="cs-CZ" altLang="cs-CZ" sz="2000" b="1" dirty="0" err="1">
                <a:solidFill>
                  <a:srgbClr val="FF0000"/>
                </a:solidFill>
              </a:rPr>
              <a:t>Mikrostilistik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Stilelemente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Sprachsystem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Auswahl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Kombination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vorhandenen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endParaRPr lang="cs-CZ" altLang="cs-CZ" sz="2000" dirty="0"/>
          </a:p>
          <a:p>
            <a:pPr eaLnBrk="1" hangingPunct="1"/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kleinsten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stilbildenden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allen </a:t>
            </a:r>
            <a:r>
              <a:rPr lang="cs-CZ" altLang="cs-CZ" sz="2000" b="1" dirty="0" err="1"/>
              <a:t>Ebenen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Sprachsystems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potentiell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Verfügung</a:t>
            </a:r>
            <a:r>
              <a:rPr lang="cs-CZ" altLang="cs-CZ" sz="2000" b="1" dirty="0"/>
              <a:t> stehen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Prozess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Textherstellung</a:t>
            </a:r>
            <a:r>
              <a:rPr lang="cs-CZ" altLang="cs-CZ" sz="2000" b="1" dirty="0"/>
              <a:t>  </a:t>
            </a:r>
            <a:r>
              <a:rPr lang="cs-CZ" altLang="cs-CZ" sz="2000" b="1" dirty="0" err="1"/>
              <a:t>ausgewählt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kombiniert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werden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können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fakultative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Varianten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Zusammenhang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kommunikativen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Funktion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Makrostilistik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makrostilistische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Kategorien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Textaufbau</a:t>
            </a:r>
            <a:r>
              <a:rPr lang="cs-CZ" altLang="cs-CZ" sz="2000" b="1" dirty="0"/>
              <a:t>, Text </a:t>
            </a:r>
            <a:r>
              <a:rPr lang="cs-CZ" altLang="cs-CZ" sz="2000" b="1" dirty="0" err="1"/>
              <a:t>als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Ganzes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Textproduzent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Textrezipient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Stituation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/>
              <a:t>1</a:t>
            </a:r>
            <a:r>
              <a:rPr lang="de-DE" altLang="cs-CZ" sz="2000" b="1" dirty="0"/>
              <a:t>.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Stilz</a:t>
            </a:r>
            <a:r>
              <a:rPr lang="de-DE" altLang="cs-CZ" sz="2000" b="1" dirty="0" err="1"/>
              <a:t>üge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2. Komposition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3. Funktionalstile-Kommunikationsbereiche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4. Textsorten</a:t>
            </a:r>
            <a:endParaRPr lang="cs-CZ" altLang="cs-CZ" sz="2000" dirty="0"/>
          </a:p>
          <a:p>
            <a:pPr eaLnBrk="1" hangingPunct="1"/>
            <a:endParaRPr lang="cs-CZ" altLang="cs-CZ" sz="2000" b="1" dirty="0"/>
          </a:p>
          <a:p>
            <a:pPr eaLnBrk="1" hangingPunct="1">
              <a:lnSpc>
                <a:spcPct val="90000"/>
              </a:lnSpc>
            </a:pP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22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868DB7-133F-4521-9B0A-3097A27B5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 </a:t>
            </a:r>
            <a:r>
              <a:rPr lang="cs-CZ" b="1" dirty="0" err="1"/>
              <a:t>Stil</a:t>
            </a:r>
            <a:r>
              <a:rPr lang="de-DE" b="1" dirty="0" err="1"/>
              <a:t>züge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0B4649-54BB-4FF5-AA32-7FF9E21FD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endParaRPr lang="de-DE" altLang="cs-CZ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1.	</a:t>
            </a:r>
            <a:r>
              <a:rPr lang="cs-CZ" altLang="cs-CZ" b="1" dirty="0" err="1">
                <a:solidFill>
                  <a:srgbClr val="FF0000"/>
                </a:solidFill>
              </a:rPr>
              <a:t>Stilzüge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innere</a:t>
            </a:r>
            <a:r>
              <a:rPr lang="cs-CZ" altLang="cs-CZ" b="1" dirty="0"/>
              <a:t> </a:t>
            </a:r>
            <a:r>
              <a:rPr lang="cs-CZ" altLang="cs-CZ" b="1" dirty="0" err="1"/>
              <a:t>Stileigentümlichkeiten</a:t>
            </a:r>
            <a:r>
              <a:rPr lang="cs-CZ" altLang="cs-CZ" b="1" dirty="0"/>
              <a:t>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aus</a:t>
            </a:r>
            <a:r>
              <a:rPr lang="cs-CZ" altLang="cs-CZ" b="1" dirty="0"/>
              <a:t> dem </a:t>
            </a:r>
            <a:r>
              <a:rPr lang="cs-CZ" altLang="cs-CZ" b="1" dirty="0" err="1"/>
              <a:t>Zusammenwirken</a:t>
            </a:r>
            <a:r>
              <a:rPr lang="cs-CZ" altLang="cs-CZ" b="1" dirty="0"/>
              <a:t> </a:t>
            </a:r>
            <a:r>
              <a:rPr lang="cs-CZ" altLang="cs-CZ" b="1" dirty="0" err="1"/>
              <a:t>einzelner</a:t>
            </a:r>
            <a:r>
              <a:rPr lang="cs-CZ" altLang="cs-CZ" b="1" dirty="0"/>
              <a:t> </a:t>
            </a:r>
            <a:r>
              <a:rPr lang="cs-CZ" altLang="cs-CZ" b="1" dirty="0" err="1"/>
              <a:t>Stilelemente</a:t>
            </a:r>
            <a:r>
              <a:rPr lang="cs-CZ" altLang="cs-CZ" b="1" dirty="0"/>
              <a:t> </a:t>
            </a:r>
            <a:r>
              <a:rPr lang="cs-CZ" altLang="cs-CZ" b="1" dirty="0" err="1"/>
              <a:t>ergeben</a:t>
            </a:r>
            <a:r>
              <a:rPr lang="cs-CZ" altLang="cs-CZ" b="1" dirty="0"/>
              <a:t> (G. Michel)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b="1" dirty="0" err="1"/>
              <a:t>zusammenfassende</a:t>
            </a:r>
            <a:r>
              <a:rPr lang="cs-CZ" altLang="cs-CZ" b="1" dirty="0"/>
              <a:t>, </a:t>
            </a:r>
            <a:r>
              <a:rPr lang="cs-CZ" altLang="cs-CZ" b="1" dirty="0" err="1"/>
              <a:t>weitreichend</a:t>
            </a:r>
            <a:r>
              <a:rPr lang="cs-CZ" altLang="cs-CZ" b="1" dirty="0"/>
              <a:t> </a:t>
            </a:r>
            <a:r>
              <a:rPr lang="cs-CZ" altLang="cs-CZ" b="1" dirty="0" err="1"/>
              <a:t>abstrahierende</a:t>
            </a:r>
            <a:r>
              <a:rPr lang="cs-CZ" altLang="cs-CZ" b="1" dirty="0"/>
              <a:t> </a:t>
            </a:r>
            <a:r>
              <a:rPr lang="cs-CZ" altLang="cs-CZ" b="1" dirty="0" err="1"/>
              <a:t>Wertungen</a:t>
            </a:r>
            <a:endParaRPr lang="cs-CZ" altLang="cs-CZ" b="1" dirty="0"/>
          </a:p>
          <a:p>
            <a:pPr>
              <a:lnSpc>
                <a:spcPct val="90000"/>
              </a:lnSpc>
            </a:pPr>
            <a:r>
              <a:rPr lang="cs-CZ" altLang="cs-CZ" dirty="0"/>
              <a:t> </a:t>
            </a:r>
            <a:r>
              <a:rPr lang="cs-CZ" altLang="cs-CZ" b="1" dirty="0" err="1"/>
              <a:t>Systematisierung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Klassifizierung</a:t>
            </a:r>
            <a:r>
              <a:rPr lang="cs-CZ" altLang="cs-CZ" b="1" dirty="0"/>
              <a:t> der </a:t>
            </a:r>
            <a:r>
              <a:rPr lang="cs-CZ" altLang="cs-CZ" b="1" dirty="0" err="1"/>
              <a:t>Stilzüge</a:t>
            </a:r>
            <a:r>
              <a:rPr lang="cs-CZ" altLang="cs-CZ" b="1" dirty="0"/>
              <a:t>: </a:t>
            </a:r>
            <a:endParaRPr lang="de-DE" altLang="cs-CZ" b="1" dirty="0"/>
          </a:p>
          <a:p>
            <a:pPr>
              <a:lnSpc>
                <a:spcPct val="90000"/>
              </a:lnSpc>
            </a:pPr>
            <a:r>
              <a:rPr lang="cs-CZ" altLang="cs-CZ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relative</a:t>
            </a:r>
            <a:r>
              <a:rPr lang="cs-CZ" altLang="cs-CZ" sz="2000" b="1" dirty="0">
                <a:solidFill>
                  <a:srgbClr val="FF0000"/>
                </a:solidFill>
              </a:rPr>
              <a:t> H</a:t>
            </a:r>
            <a:r>
              <a:rPr lang="de-DE" altLang="cs-CZ" sz="2000" b="1" dirty="0">
                <a:solidFill>
                  <a:srgbClr val="FF0000"/>
                </a:solidFill>
              </a:rPr>
              <a:t>ä</a:t>
            </a:r>
            <a:r>
              <a:rPr lang="cs-CZ" altLang="cs-CZ" sz="2000" b="1" dirty="0" err="1">
                <a:solidFill>
                  <a:srgbClr val="FF0000"/>
                </a:solidFill>
              </a:rPr>
              <a:t>ufigkeit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der Verben o. </a:t>
            </a:r>
            <a:r>
              <a:rPr lang="cs-CZ" altLang="cs-CZ" sz="2000" b="1" dirty="0" err="1"/>
              <a:t>Substantive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Adjektive</a:t>
            </a:r>
            <a:r>
              <a:rPr lang="cs-CZ" altLang="cs-CZ" sz="2000" b="1" dirty="0"/>
              <a:t>: 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verbal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nominal</a:t>
            </a:r>
            <a:r>
              <a:rPr lang="cs-CZ" altLang="cs-CZ" sz="2000" b="1" dirty="0"/>
              <a:t> 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Sätze: </a:t>
            </a:r>
            <a:r>
              <a:rPr lang="cs-CZ" altLang="cs-CZ" sz="2000" b="1" dirty="0" err="1"/>
              <a:t>syndetisch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asyndetisch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 Stilschichten: </a:t>
            </a:r>
            <a:r>
              <a:rPr lang="cs-CZ" altLang="cs-CZ" sz="2000" b="1" dirty="0" err="1"/>
              <a:t>umg</a:t>
            </a:r>
            <a:r>
              <a:rPr lang="cs-CZ" altLang="cs-CZ" sz="2000" b="1" dirty="0"/>
              <a:t>.-</a:t>
            </a:r>
            <a:r>
              <a:rPr lang="cs-CZ" altLang="cs-CZ" sz="2000" b="1" dirty="0" err="1"/>
              <a:t>salopp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derb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vulg</a:t>
            </a:r>
            <a:r>
              <a:rPr lang="de-DE" altLang="cs-CZ" sz="2000" b="1" dirty="0"/>
              <a:t>ä</a:t>
            </a:r>
            <a:r>
              <a:rPr lang="cs-CZ" altLang="cs-CZ" sz="2000" b="1" dirty="0"/>
              <a:t>r</a:t>
            </a:r>
            <a:r>
              <a:rPr lang="de-DE" altLang="cs-CZ" sz="2000" b="1" dirty="0"/>
              <a:t> - gehoben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>
                <a:solidFill>
                  <a:srgbClr val="FF0000"/>
                </a:solidFill>
              </a:rPr>
              <a:t>Wirkung</a:t>
            </a:r>
            <a:r>
              <a:rPr lang="cs-CZ" altLang="cs-CZ" sz="2000" b="1" dirty="0">
                <a:solidFill>
                  <a:srgbClr val="FF0000"/>
                </a:solidFill>
              </a:rPr>
              <a:t> des </a:t>
            </a:r>
            <a:r>
              <a:rPr lang="cs-CZ" altLang="cs-CZ" sz="2000" b="1" dirty="0" err="1">
                <a:solidFill>
                  <a:srgbClr val="FF0000"/>
                </a:solidFill>
              </a:rPr>
              <a:t>Textes</a:t>
            </a:r>
            <a:r>
              <a:rPr lang="de-DE" altLang="cs-CZ" b="1" dirty="0">
                <a:solidFill>
                  <a:srgbClr val="FF0000"/>
                </a:solidFill>
              </a:rPr>
              <a:t>:</a:t>
            </a:r>
            <a:r>
              <a:rPr lang="cs-CZ" altLang="cs-CZ" sz="2000" b="1" dirty="0"/>
              <a:t> </a:t>
            </a:r>
            <a:endParaRPr lang="de-DE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aufgelockert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verdichtet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knapp</a:t>
            </a:r>
            <a:r>
              <a:rPr lang="cs-CZ" altLang="cs-CZ" sz="2000" b="1" dirty="0"/>
              <a:t> - </a:t>
            </a:r>
            <a:r>
              <a:rPr lang="de-DE" altLang="cs-CZ" sz="2000" b="1" dirty="0"/>
              <a:t>umständlich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r>
              <a:rPr lang="cs-CZ" altLang="cs-CZ" sz="2000" b="1" dirty="0" err="1"/>
              <a:t>sachlich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erlebnisbetont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emotion</a:t>
            </a:r>
            <a:r>
              <a:rPr lang="de-DE" altLang="cs-CZ" sz="2000" b="1" dirty="0"/>
              <a:t>al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klar – verschwommen</a:t>
            </a:r>
          </a:p>
          <a:p>
            <a:pPr>
              <a:lnSpc>
                <a:spcPct val="90000"/>
              </a:lnSpc>
            </a:pPr>
            <a:r>
              <a:rPr lang="de-DE" altLang="cs-CZ" sz="2000" b="1" dirty="0"/>
              <a:t>bildhaft, anschaulich – abstrakt</a:t>
            </a:r>
            <a:endParaRPr lang="cs-CZ" altLang="cs-CZ" sz="2000" b="1" dirty="0"/>
          </a:p>
          <a:p>
            <a:pPr>
              <a:lnSpc>
                <a:spcPct val="90000"/>
              </a:lnSpc>
            </a:pP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293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12BF9-2F02-4C46-81BB-7071D1395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2. Komposition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06607-A92A-4E1A-BEAB-CC0FEF63D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cs-CZ" b="1" dirty="0"/>
          </a:p>
          <a:p>
            <a:r>
              <a:rPr lang="cs-CZ" altLang="cs-CZ" b="1" dirty="0" err="1"/>
              <a:t>Komposition</a:t>
            </a:r>
            <a:r>
              <a:rPr lang="cs-CZ" altLang="cs-CZ" b="1" dirty="0"/>
              <a:t> – der </a:t>
            </a:r>
            <a:r>
              <a:rPr lang="cs-CZ" altLang="cs-CZ" b="1" dirty="0" err="1"/>
              <a:t>äußere</a:t>
            </a:r>
            <a:r>
              <a:rPr lang="cs-CZ" altLang="cs-CZ" b="1" dirty="0"/>
              <a:t> </a:t>
            </a:r>
            <a:r>
              <a:rPr lang="cs-CZ" altLang="cs-CZ" b="1" dirty="0" err="1"/>
              <a:t>Textaufbau</a:t>
            </a:r>
            <a:r>
              <a:rPr lang="cs-CZ" altLang="cs-CZ" b="1" dirty="0"/>
              <a:t> - Architektonik: </a:t>
            </a:r>
            <a:r>
              <a:rPr lang="de-DE" altLang="cs-CZ" b="1" dirty="0"/>
              <a:t>Überschrift, </a:t>
            </a:r>
            <a:r>
              <a:rPr lang="cs-CZ" altLang="cs-CZ" b="1" dirty="0"/>
              <a:t>Ab</a:t>
            </a:r>
            <a:r>
              <a:rPr lang="de-DE" altLang="cs-CZ" b="1" dirty="0"/>
              <a:t>sä</a:t>
            </a:r>
            <a:r>
              <a:rPr lang="cs-CZ" altLang="cs-CZ" b="1" dirty="0" err="1"/>
              <a:t>tze</a:t>
            </a:r>
            <a:r>
              <a:rPr lang="cs-CZ" altLang="cs-CZ" b="1" dirty="0"/>
              <a:t>, </a:t>
            </a:r>
            <a:r>
              <a:rPr lang="cs-CZ" altLang="cs-CZ" b="1" dirty="0" err="1"/>
              <a:t>Kapitel</a:t>
            </a:r>
            <a:r>
              <a:rPr lang="cs-CZ" altLang="cs-CZ" b="1" dirty="0"/>
              <a:t>...</a:t>
            </a:r>
          </a:p>
          <a:p>
            <a:pPr>
              <a:buNone/>
            </a:pPr>
            <a:r>
              <a:rPr lang="de-DE" altLang="cs-CZ" b="1" dirty="0"/>
              <a:t>   </a:t>
            </a:r>
            <a:r>
              <a:rPr lang="cs-CZ" altLang="cs-CZ" b="1" dirty="0"/>
              <a:t>der </a:t>
            </a:r>
            <a:r>
              <a:rPr lang="cs-CZ" altLang="cs-CZ" b="1" dirty="0" err="1"/>
              <a:t>innere</a:t>
            </a:r>
            <a:r>
              <a:rPr lang="cs-CZ" altLang="cs-CZ" b="1" dirty="0"/>
              <a:t> </a:t>
            </a:r>
            <a:r>
              <a:rPr lang="cs-CZ" altLang="cs-CZ" b="1" dirty="0" err="1"/>
              <a:t>Textaufbau</a:t>
            </a:r>
            <a:r>
              <a:rPr lang="cs-CZ" altLang="cs-CZ" b="1" dirty="0"/>
              <a:t> – </a:t>
            </a:r>
            <a:r>
              <a:rPr lang="cs-CZ" altLang="cs-CZ" b="1" dirty="0" err="1"/>
              <a:t>Komposition</a:t>
            </a:r>
            <a:r>
              <a:rPr lang="cs-CZ" altLang="cs-CZ" b="1" dirty="0"/>
              <a:t>:</a:t>
            </a:r>
            <a:endParaRPr lang="de-DE" altLang="cs-CZ" b="1" dirty="0"/>
          </a:p>
          <a:p>
            <a:pPr>
              <a:buFontTx/>
              <a:buChar char="-"/>
            </a:pPr>
            <a:r>
              <a:rPr lang="cs-CZ" altLang="cs-CZ" b="1" dirty="0" err="1">
                <a:solidFill>
                  <a:srgbClr val="FF0000"/>
                </a:solidFill>
              </a:rPr>
              <a:t>themenbedingte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Strukturebe</a:t>
            </a:r>
            <a:r>
              <a:rPr lang="de-DE" altLang="cs-CZ" b="1" dirty="0">
                <a:solidFill>
                  <a:srgbClr val="FF0000"/>
                </a:solidFill>
              </a:rPr>
              <a:t>ne</a:t>
            </a:r>
            <a:r>
              <a:rPr lang="cs-CZ" altLang="cs-CZ" b="1" dirty="0"/>
              <a:t>: </a:t>
            </a:r>
            <a:r>
              <a:rPr lang="cs-CZ" altLang="cs-CZ" b="1" dirty="0" err="1"/>
              <a:t>thematische</a:t>
            </a:r>
            <a:r>
              <a:rPr lang="cs-CZ" altLang="cs-CZ" b="1" dirty="0"/>
              <a:t> </a:t>
            </a:r>
            <a:r>
              <a:rPr lang="cs-CZ" altLang="cs-CZ" b="1" dirty="0" err="1"/>
              <a:t>Ketten</a:t>
            </a:r>
            <a:r>
              <a:rPr lang="cs-CZ" altLang="cs-CZ" b="1" dirty="0"/>
              <a:t> (</a:t>
            </a:r>
            <a:r>
              <a:rPr lang="cs-CZ" altLang="cs-CZ" b="1" dirty="0" err="1"/>
              <a:t>Topikketten</a:t>
            </a:r>
            <a:r>
              <a:rPr lang="cs-CZ" altLang="cs-CZ" b="1" dirty="0"/>
              <a:t>) – </a:t>
            </a:r>
            <a:r>
              <a:rPr lang="cs-CZ" altLang="cs-CZ" b="1" dirty="0" err="1"/>
              <a:t>Koh</a:t>
            </a:r>
            <a:r>
              <a:rPr lang="de-DE" altLang="cs-CZ" b="1" dirty="0" err="1"/>
              <a:t>ärenz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0000"/>
                </a:solidFill>
              </a:rPr>
              <a:t> </a:t>
            </a:r>
            <a:r>
              <a:rPr lang="cs-CZ" altLang="cs-CZ" b="1" i="1" dirty="0" err="1">
                <a:solidFill>
                  <a:srgbClr val="FF0000"/>
                </a:solidFill>
              </a:rPr>
              <a:t>Ehe</a:t>
            </a:r>
            <a:r>
              <a:rPr lang="cs-CZ" altLang="cs-CZ" b="1" i="1" dirty="0">
                <a:solidFill>
                  <a:srgbClr val="FF0000"/>
                </a:solidFill>
              </a:rPr>
              <a:t> </a:t>
            </a:r>
            <a:r>
              <a:rPr lang="cs-CZ" altLang="cs-CZ" b="1" i="1" dirty="0">
                <a:solidFill>
                  <a:srgbClr val="92D050"/>
                </a:solidFill>
              </a:rPr>
              <a:t>- </a:t>
            </a:r>
            <a:r>
              <a:rPr lang="cs-CZ" altLang="cs-CZ" b="1" i="1" dirty="0" err="1">
                <a:solidFill>
                  <a:srgbClr val="92D050"/>
                </a:solidFill>
              </a:rPr>
              <a:t>Eheschliessung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Hochzeit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Eheleute</a:t>
            </a:r>
            <a:r>
              <a:rPr lang="cs-CZ" altLang="cs-CZ" b="1" i="1" dirty="0">
                <a:solidFill>
                  <a:srgbClr val="92D050"/>
                </a:solidFill>
              </a:rPr>
              <a:t> – </a:t>
            </a:r>
            <a:r>
              <a:rPr lang="cs-CZ" altLang="cs-CZ" b="1" i="1" dirty="0" err="1">
                <a:solidFill>
                  <a:srgbClr val="92D050"/>
                </a:solidFill>
              </a:rPr>
              <a:t>Familie</a:t>
            </a:r>
            <a:r>
              <a:rPr lang="cs-CZ" altLang="cs-CZ" b="1" i="1" dirty="0">
                <a:solidFill>
                  <a:srgbClr val="92D050"/>
                </a:solidFill>
              </a:rPr>
              <a:t> - </a:t>
            </a:r>
            <a:r>
              <a:rPr lang="cs-CZ" altLang="cs-CZ" b="1" i="1" dirty="0" err="1">
                <a:solidFill>
                  <a:srgbClr val="92D050"/>
                </a:solidFill>
              </a:rPr>
              <a:t>Scheidung</a:t>
            </a:r>
            <a:r>
              <a:rPr lang="cs-CZ" altLang="cs-CZ" b="1" i="1" dirty="0">
                <a:solidFill>
                  <a:srgbClr val="92D050"/>
                </a:solidFill>
              </a:rPr>
              <a:t> </a:t>
            </a:r>
            <a:endParaRPr lang="de-DE" altLang="cs-CZ" b="1" i="1" dirty="0">
              <a:solidFill>
                <a:srgbClr val="92D050"/>
              </a:solidFill>
            </a:endParaRPr>
          </a:p>
          <a:p>
            <a:r>
              <a:rPr lang="cs-CZ" altLang="cs-CZ" b="1" dirty="0" err="1">
                <a:solidFill>
                  <a:srgbClr val="FF0000"/>
                </a:solidFill>
              </a:rPr>
              <a:t>verfahrensbedingte</a:t>
            </a:r>
            <a:r>
              <a:rPr lang="cs-CZ" altLang="cs-CZ" b="1" dirty="0">
                <a:solidFill>
                  <a:srgbClr val="FF0000"/>
                </a:solidFill>
              </a:rPr>
              <a:t> Ebene </a:t>
            </a:r>
            <a:r>
              <a:rPr lang="cs-CZ" altLang="cs-CZ" b="1" dirty="0"/>
              <a:t>–</a:t>
            </a:r>
          </a:p>
          <a:p>
            <a:r>
              <a:rPr lang="cs-CZ" altLang="cs-CZ" b="1" dirty="0" err="1"/>
              <a:t>Stilverfahren</a:t>
            </a:r>
            <a:r>
              <a:rPr lang="cs-CZ" altLang="cs-CZ" b="1" dirty="0"/>
              <a:t>: </a:t>
            </a:r>
            <a:r>
              <a:rPr lang="cs-CZ" altLang="cs-CZ" b="1" dirty="0" err="1"/>
              <a:t>Erz</a:t>
            </a:r>
            <a:r>
              <a:rPr lang="de-DE" altLang="cs-CZ" b="1" dirty="0"/>
              <a:t>ä</a:t>
            </a:r>
            <a:r>
              <a:rPr lang="cs-CZ" altLang="cs-CZ" b="1" dirty="0"/>
              <a:t>hlen, </a:t>
            </a:r>
            <a:r>
              <a:rPr lang="cs-CZ" altLang="cs-CZ" b="1" dirty="0" err="1"/>
              <a:t>Berichten</a:t>
            </a:r>
            <a:r>
              <a:rPr lang="cs-CZ" altLang="cs-CZ" b="1" dirty="0"/>
              <a:t>, Er</a:t>
            </a:r>
            <a:r>
              <a:rPr lang="de-DE" altLang="cs-CZ" b="1" dirty="0"/>
              <a:t>ö</a:t>
            </a:r>
            <a:r>
              <a:rPr lang="cs-CZ" altLang="cs-CZ" b="1" dirty="0" err="1"/>
              <a:t>rtern</a:t>
            </a:r>
            <a:r>
              <a:rPr lang="cs-CZ" altLang="cs-CZ" b="1" dirty="0"/>
              <a:t>, </a:t>
            </a:r>
            <a:r>
              <a:rPr lang="cs-CZ" altLang="cs-CZ" b="1" dirty="0" err="1"/>
              <a:t>Argumentieren</a:t>
            </a:r>
            <a:r>
              <a:rPr lang="cs-CZ" altLang="cs-CZ" b="1" dirty="0"/>
              <a:t>, </a:t>
            </a:r>
            <a:r>
              <a:rPr lang="cs-CZ" altLang="cs-CZ" b="1" dirty="0" err="1"/>
              <a:t>Beschreiben</a:t>
            </a:r>
            <a:r>
              <a:rPr lang="cs-CZ" altLang="cs-CZ" b="1" dirty="0"/>
              <a:t>, </a:t>
            </a:r>
            <a:r>
              <a:rPr lang="cs-CZ" altLang="cs-CZ" b="1" dirty="0" err="1"/>
              <a:t>Schildern</a:t>
            </a:r>
            <a:r>
              <a:rPr lang="cs-CZ" altLang="cs-CZ" b="1" dirty="0"/>
              <a:t> </a:t>
            </a:r>
          </a:p>
          <a:p>
            <a:r>
              <a:rPr lang="cs-CZ" altLang="cs-CZ" b="1" dirty="0"/>
              <a:t>E</a:t>
            </a:r>
            <a:r>
              <a:rPr lang="de-DE" altLang="cs-CZ" b="1" dirty="0" err="1"/>
              <a:t>rzählen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0070C0"/>
                </a:solidFill>
              </a:rPr>
              <a:t>subjektiv</a:t>
            </a:r>
            <a:r>
              <a:rPr lang="cs-CZ" altLang="cs-CZ" b="1" dirty="0">
                <a:solidFill>
                  <a:srgbClr val="0070C0"/>
                </a:solidFill>
              </a:rPr>
              <a:t>, </a:t>
            </a:r>
            <a:r>
              <a:rPr lang="cs-CZ" altLang="cs-CZ" b="1" dirty="0" err="1">
                <a:solidFill>
                  <a:srgbClr val="0070C0"/>
                </a:solidFill>
              </a:rPr>
              <a:t>emotional</a:t>
            </a:r>
            <a:r>
              <a:rPr lang="cs-CZ" altLang="cs-CZ" b="1" dirty="0">
                <a:solidFill>
                  <a:srgbClr val="0070C0"/>
                </a:solidFill>
              </a:rPr>
              <a:t>   </a:t>
            </a:r>
            <a:r>
              <a:rPr lang="de-DE" altLang="cs-CZ" b="1" dirty="0">
                <a:solidFill>
                  <a:srgbClr val="0070C0"/>
                </a:solidFill>
              </a:rPr>
              <a:t>-</a:t>
            </a:r>
            <a:r>
              <a:rPr lang="cs-CZ" altLang="cs-CZ" b="1" dirty="0">
                <a:solidFill>
                  <a:srgbClr val="0070C0"/>
                </a:solidFill>
              </a:rPr>
              <a:t>   </a:t>
            </a:r>
            <a:r>
              <a:rPr lang="cs-CZ" altLang="cs-CZ" b="1" dirty="0" err="1">
                <a:solidFill>
                  <a:srgbClr val="00B050"/>
                </a:solidFill>
              </a:rPr>
              <a:t>dynamisch</a:t>
            </a:r>
            <a:endParaRPr lang="de-DE" altLang="cs-CZ" b="1" dirty="0">
              <a:solidFill>
                <a:srgbClr val="00B050"/>
              </a:solidFill>
            </a:endParaRPr>
          </a:p>
          <a:p>
            <a:r>
              <a:rPr lang="de-DE" altLang="cs-CZ" b="1" dirty="0"/>
              <a:t>Berichten: </a:t>
            </a:r>
            <a:r>
              <a:rPr lang="de-DE" altLang="cs-CZ" b="1" dirty="0">
                <a:solidFill>
                  <a:srgbClr val="0070C0"/>
                </a:solidFill>
              </a:rPr>
              <a:t>objektiv, sachlich -  </a:t>
            </a:r>
            <a:r>
              <a:rPr lang="de-DE" altLang="cs-CZ" b="1" dirty="0"/>
              <a:t>      </a:t>
            </a:r>
            <a:r>
              <a:rPr lang="de-DE" altLang="cs-CZ" b="1" dirty="0">
                <a:solidFill>
                  <a:srgbClr val="00B050"/>
                </a:solidFill>
              </a:rPr>
              <a:t>dynamisch</a:t>
            </a:r>
            <a:endParaRPr lang="cs-CZ" altLang="cs-CZ" b="1" dirty="0">
              <a:solidFill>
                <a:srgbClr val="00B050"/>
              </a:solidFill>
            </a:endParaRPr>
          </a:p>
          <a:p>
            <a:r>
              <a:rPr lang="cs-CZ" altLang="cs-CZ" b="1" dirty="0"/>
              <a:t>B</a:t>
            </a:r>
            <a:r>
              <a:rPr lang="de-DE" altLang="cs-CZ" b="1" dirty="0"/>
              <a:t>eschreiben</a:t>
            </a:r>
            <a:r>
              <a:rPr lang="cs-CZ" altLang="cs-CZ" b="1" dirty="0"/>
              <a:t>: </a:t>
            </a:r>
            <a:r>
              <a:rPr lang="cs-CZ" altLang="cs-CZ" b="1" dirty="0">
                <a:solidFill>
                  <a:srgbClr val="0070C0"/>
                </a:solidFill>
              </a:rPr>
              <a:t>objektiv, </a:t>
            </a:r>
            <a:r>
              <a:rPr lang="cs-CZ" altLang="cs-CZ" b="1" dirty="0" err="1">
                <a:solidFill>
                  <a:srgbClr val="0070C0"/>
                </a:solidFill>
              </a:rPr>
              <a:t>sachlich</a:t>
            </a:r>
            <a:r>
              <a:rPr lang="cs-CZ" altLang="cs-CZ" b="1" dirty="0">
                <a:solidFill>
                  <a:srgbClr val="0070C0"/>
                </a:solidFill>
              </a:rPr>
              <a:t>  </a:t>
            </a:r>
            <a:r>
              <a:rPr lang="de-DE" altLang="cs-CZ" b="1" dirty="0">
                <a:solidFill>
                  <a:srgbClr val="0070C0"/>
                </a:solidFill>
              </a:rPr>
              <a:t>-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B050"/>
                </a:solidFill>
              </a:rPr>
              <a:t>statisch</a:t>
            </a:r>
            <a:endParaRPr lang="de-DE" altLang="cs-CZ" b="1" dirty="0">
              <a:solidFill>
                <a:srgbClr val="00B050"/>
              </a:solidFill>
            </a:endParaRPr>
          </a:p>
          <a:p>
            <a:r>
              <a:rPr lang="de-DE" altLang="cs-CZ" b="1" dirty="0"/>
              <a:t>Schildern: </a:t>
            </a:r>
            <a:r>
              <a:rPr lang="cs-CZ" altLang="cs-CZ" b="1" dirty="0" err="1">
                <a:solidFill>
                  <a:srgbClr val="0070C0"/>
                </a:solidFill>
              </a:rPr>
              <a:t>subjektiv</a:t>
            </a:r>
            <a:r>
              <a:rPr lang="cs-CZ" altLang="cs-CZ" b="1" dirty="0">
                <a:solidFill>
                  <a:srgbClr val="0070C0"/>
                </a:solidFill>
              </a:rPr>
              <a:t>, </a:t>
            </a:r>
            <a:r>
              <a:rPr lang="cs-CZ" altLang="cs-CZ" b="1" dirty="0" err="1">
                <a:solidFill>
                  <a:srgbClr val="0070C0"/>
                </a:solidFill>
              </a:rPr>
              <a:t>emotional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de-DE" altLang="cs-CZ" b="1" dirty="0">
                <a:solidFill>
                  <a:srgbClr val="0070C0"/>
                </a:solidFill>
              </a:rPr>
              <a:t> - </a:t>
            </a:r>
            <a:r>
              <a:rPr lang="cs-CZ" altLang="cs-CZ" b="1" dirty="0" err="1">
                <a:solidFill>
                  <a:srgbClr val="00B050"/>
                </a:solidFill>
              </a:rPr>
              <a:t>statisch</a:t>
            </a:r>
            <a:endParaRPr lang="cs-CZ" altLang="cs-CZ" b="1" dirty="0"/>
          </a:p>
          <a:p>
            <a:r>
              <a:rPr lang="cs-CZ" altLang="cs-CZ" b="1" dirty="0" err="1"/>
              <a:t>jedes</a:t>
            </a:r>
            <a:r>
              <a:rPr lang="cs-CZ" altLang="cs-CZ" b="1" dirty="0"/>
              <a:t> </a:t>
            </a:r>
            <a:r>
              <a:rPr lang="cs-CZ" altLang="cs-CZ" b="1" dirty="0" err="1"/>
              <a:t>Thema</a:t>
            </a:r>
            <a:r>
              <a:rPr lang="cs-CZ" altLang="cs-CZ" b="1" dirty="0"/>
              <a:t> kann man durch </a:t>
            </a:r>
            <a:r>
              <a:rPr lang="cs-CZ" altLang="cs-CZ" b="1" dirty="0" err="1"/>
              <a:t>ein</a:t>
            </a:r>
            <a:r>
              <a:rPr lang="cs-CZ" altLang="cs-CZ" b="1" dirty="0"/>
              <a:t> </a:t>
            </a:r>
            <a:r>
              <a:rPr lang="cs-CZ" altLang="cs-CZ" b="1" dirty="0" err="1"/>
              <a:t>bestimmtes</a:t>
            </a:r>
            <a:r>
              <a:rPr lang="cs-CZ" altLang="cs-CZ" b="1" dirty="0"/>
              <a:t> </a:t>
            </a:r>
            <a:r>
              <a:rPr lang="cs-CZ" altLang="cs-CZ" b="1" dirty="0" err="1"/>
              <a:t>Stilverfahren</a:t>
            </a:r>
            <a:r>
              <a:rPr lang="cs-CZ" altLang="cs-CZ" b="1" dirty="0"/>
              <a:t> </a:t>
            </a:r>
            <a:r>
              <a:rPr lang="cs-CZ" altLang="cs-CZ" b="1" dirty="0" err="1"/>
              <a:t>entfalten</a:t>
            </a:r>
            <a:endParaRPr lang="cs-CZ" altLang="cs-CZ" b="1" dirty="0"/>
          </a:p>
          <a:p>
            <a:pPr>
              <a:buFontTx/>
              <a:buChar char="-"/>
            </a:pPr>
            <a:endParaRPr lang="cs-CZ" altLang="cs-CZ" i="1" dirty="0">
              <a:solidFill>
                <a:srgbClr val="92D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53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1CD883-7466-428A-9461-CFA2FFB1C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2400" b="1" dirty="0">
                <a:solidFill>
                  <a:srgbClr val="FF0000"/>
                </a:solidFill>
              </a:rPr>
              <a:t>3. </a:t>
            </a:r>
            <a:r>
              <a:rPr lang="cs-CZ" altLang="cs-CZ" sz="2400" b="1" dirty="0" err="1">
                <a:solidFill>
                  <a:srgbClr val="FF0000"/>
                </a:solidFill>
              </a:rPr>
              <a:t>Funktionale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 err="1">
                <a:solidFill>
                  <a:srgbClr val="FF0000"/>
                </a:solidFill>
              </a:rPr>
              <a:t>Stiltypen</a:t>
            </a:r>
            <a:r>
              <a:rPr lang="cs-CZ" altLang="cs-CZ" sz="2400" b="1" dirty="0">
                <a:solidFill>
                  <a:srgbClr val="FF0000"/>
                </a:solidFill>
              </a:rPr>
              <a:t>/</a:t>
            </a:r>
            <a:br>
              <a:rPr lang="de-DE" altLang="cs-CZ" sz="2400" b="1" dirty="0">
                <a:solidFill>
                  <a:srgbClr val="FF0000"/>
                </a:solidFill>
              </a:rPr>
            </a:br>
            <a:r>
              <a:rPr lang="cs-CZ" altLang="cs-CZ" sz="2400" b="1" dirty="0" err="1">
                <a:solidFill>
                  <a:srgbClr val="FF0000"/>
                </a:solidFill>
              </a:rPr>
              <a:t>Stilklassen</a:t>
            </a:r>
            <a:r>
              <a:rPr lang="de-DE" altLang="cs-CZ" sz="2400" b="1" dirty="0">
                <a:solidFill>
                  <a:srgbClr val="FF0000"/>
                </a:solidFill>
              </a:rPr>
              <a:t>/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Kommunikationsbereiche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sz="2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A2C5E0-85F3-4D98-8B1D-B8C2E936FD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</a:pP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1. KB: </a:t>
            </a:r>
            <a:r>
              <a:rPr lang="cs-CZ" altLang="cs-CZ" sz="2000" b="1" dirty="0" err="1"/>
              <a:t>Alltag</a:t>
            </a:r>
            <a:r>
              <a:rPr lang="de-DE" altLang="cs-CZ" sz="2000" b="1" dirty="0"/>
              <a:t>: Alltagskommunikation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2. KB: </a:t>
            </a:r>
            <a:r>
              <a:rPr lang="cs-CZ" altLang="cs-CZ" sz="2000" b="1" dirty="0" err="1"/>
              <a:t>offizieller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Verkehr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Verwaltung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Institutionen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Beh</a:t>
            </a:r>
            <a:r>
              <a:rPr lang="de-DE" altLang="cs-CZ" sz="2000" b="1" dirty="0"/>
              <a:t>ö</a:t>
            </a:r>
            <a:r>
              <a:rPr lang="cs-CZ" altLang="cs-CZ" sz="2000" b="1" dirty="0" err="1"/>
              <a:t>rden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</a:t>
            </a:r>
            <a:r>
              <a:rPr lang="cs-CZ" altLang="cs-CZ" sz="2000" b="1" dirty="0" err="1"/>
              <a:t>Wirtschaft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Handelskorrespondenz</a:t>
            </a:r>
            <a:r>
              <a:rPr lang="cs-CZ" altLang="cs-CZ" sz="2000" b="1" dirty="0"/>
              <a:t>..., </a:t>
            </a:r>
            <a:endParaRPr lang="de-DE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</a:t>
            </a:r>
            <a:r>
              <a:rPr lang="cs-CZ" altLang="cs-CZ" sz="2000" b="1" dirty="0" err="1"/>
              <a:t>Firmen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Unternehmen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Arbeitgeber</a:t>
            </a:r>
            <a:r>
              <a:rPr lang="de-DE" altLang="cs-CZ" sz="2000" b="1" dirty="0"/>
              <a:t>-  </a:t>
            </a:r>
          </a:p>
          <a:p>
            <a:pPr eaLnBrk="1" hangingPunct="1">
              <a:lnSpc>
                <a:spcPct val="80000"/>
              </a:lnSpc>
            </a:pPr>
            <a:r>
              <a:rPr lang="de-DE" altLang="cs-CZ" b="1" dirty="0"/>
              <a:t>                                                </a:t>
            </a:r>
            <a:r>
              <a:rPr lang="cs-CZ" altLang="cs-CZ" sz="2000" b="1" dirty="0" err="1"/>
              <a:t>Arbeitnehmer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Bankwesen</a:t>
            </a:r>
            <a:r>
              <a:rPr lang="de-DE" altLang="cs-CZ" sz="2000" b="1" dirty="0"/>
              <a:t>,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</a:t>
            </a:r>
            <a:r>
              <a:rPr lang="cs-CZ" altLang="cs-CZ" sz="2000" b="1" dirty="0" err="1"/>
              <a:t>Justiz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3. KB: </a:t>
            </a:r>
            <a:r>
              <a:rPr lang="cs-CZ" altLang="cs-CZ" sz="2000" b="1" dirty="0" err="1"/>
              <a:t>Fachkommunikation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Oberbegriff</a:t>
            </a:r>
            <a:r>
              <a:rPr lang="cs-CZ" altLang="cs-CZ" sz="2000" b="1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streng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wissenschaftlich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Wissenschaft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praktischer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Fachstil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        </a:t>
            </a:r>
            <a:r>
              <a:rPr lang="cs-CZ" altLang="cs-CZ" sz="2000" b="1" dirty="0" err="1"/>
              <a:t>popul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rwiss</a:t>
            </a:r>
            <a:r>
              <a:rPr lang="cs-CZ" altLang="cs-CZ" sz="2000" b="1" dirty="0"/>
              <a:t>. Text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4. KB: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Printmedien</a:t>
            </a:r>
            <a:r>
              <a:rPr lang="cs-CZ" altLang="cs-CZ" sz="2000" b="1" dirty="0"/>
              <a:t>, R, F, I: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       </a:t>
            </a:r>
            <a:r>
              <a:rPr lang="cs-CZ" altLang="cs-CZ" sz="2000" b="1" dirty="0" err="1"/>
              <a:t>Medienforschung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Sozialwissenschaften</a:t>
            </a:r>
            <a:r>
              <a:rPr lang="cs-CZ" altLang="cs-CZ" sz="2000" b="1" dirty="0"/>
              <a:t>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5. KB: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: Epik, Lyrik, Dramatik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                    </a:t>
            </a:r>
            <a:r>
              <a:rPr lang="cs-CZ" altLang="cs-CZ" sz="2000" b="1" dirty="0" err="1"/>
              <a:t>Litwiss</a:t>
            </a:r>
            <a:r>
              <a:rPr lang="cs-CZ" altLang="cs-CZ" sz="2000" b="1" dirty="0"/>
              <a:t>.: </a:t>
            </a:r>
            <a:r>
              <a:rPr lang="cs-CZ" altLang="cs-CZ" sz="2000" b="1" dirty="0" err="1"/>
              <a:t>Poetologie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Erz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ltheorie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Semiotik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846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86E0F-5FBF-4639-AEF3-5EFA05E8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4. 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52608B-F098-4097-B85B-A39015A7C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 err="1"/>
              <a:t>Innerhalb</a:t>
            </a:r>
            <a:r>
              <a:rPr lang="cs-CZ" altLang="cs-CZ" b="1" dirty="0"/>
              <a:t> der KB -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bestimmte</a:t>
            </a:r>
            <a:r>
              <a:rPr lang="cs-CZ" altLang="cs-CZ" b="1" dirty="0"/>
              <a:t> </a:t>
            </a:r>
            <a:r>
              <a:rPr lang="cs-CZ" altLang="cs-CZ" b="1" dirty="0" err="1"/>
              <a:t>Anzahl</a:t>
            </a:r>
            <a:r>
              <a:rPr lang="cs-CZ" altLang="cs-CZ" b="1" dirty="0"/>
              <a:t> von </a:t>
            </a:r>
            <a:r>
              <a:rPr lang="cs-CZ" altLang="cs-CZ" b="1" dirty="0" err="1"/>
              <a:t>Textsorten</a:t>
            </a:r>
            <a:endParaRPr lang="cs-CZ" altLang="cs-CZ" b="1" dirty="0"/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– „</a:t>
            </a:r>
            <a:r>
              <a:rPr lang="cs-CZ" altLang="cs-CZ" b="1" dirty="0" err="1"/>
              <a:t>sozial</a:t>
            </a:r>
            <a:r>
              <a:rPr lang="cs-CZ" altLang="cs-CZ" b="1" dirty="0"/>
              <a:t> </a:t>
            </a:r>
            <a:r>
              <a:rPr lang="cs-CZ" altLang="cs-CZ" b="1" dirty="0" err="1"/>
              <a:t>genormte</a:t>
            </a:r>
            <a:r>
              <a:rPr lang="cs-CZ" altLang="cs-CZ" b="1" dirty="0"/>
              <a:t> komplexe </a:t>
            </a:r>
            <a:r>
              <a:rPr lang="cs-CZ" altLang="cs-CZ" b="1" dirty="0" err="1"/>
              <a:t>Handlungsschem</a:t>
            </a:r>
            <a:r>
              <a:rPr lang="cs-CZ" altLang="cs-CZ" b="1" dirty="0"/>
              <a:t>(ta)as,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err="1"/>
              <a:t>Sprechern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Sprache</a:t>
            </a:r>
            <a:r>
              <a:rPr lang="cs-CZ" altLang="cs-CZ" b="1" dirty="0"/>
              <a:t>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Verfügung</a:t>
            </a:r>
            <a:r>
              <a:rPr lang="cs-CZ" altLang="cs-CZ" b="1" dirty="0"/>
              <a:t> stehen“ (B. </a:t>
            </a:r>
            <a:r>
              <a:rPr lang="cs-CZ" altLang="cs-CZ" b="1" dirty="0" err="1"/>
              <a:t>Sandig</a:t>
            </a:r>
            <a:r>
              <a:rPr lang="cs-CZ" altLang="cs-CZ" b="1" dirty="0"/>
              <a:t>):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Geschäftsbrief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Kochrezept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Interview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Wetterbericht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Gerichtsprotokoll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  </a:t>
            </a:r>
            <a:r>
              <a:rPr lang="cs-CZ" altLang="cs-CZ" b="1" dirty="0" err="1"/>
              <a:t>Kommentar</a:t>
            </a:r>
            <a:r>
              <a:rPr lang="cs-CZ" altLang="cs-CZ" b="1" dirty="0"/>
              <a:t>....</a:t>
            </a:r>
          </a:p>
          <a:p>
            <a:pPr>
              <a:lnSpc>
                <a:spcPct val="8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ca. 1600 </a:t>
            </a:r>
            <a:r>
              <a:rPr lang="cs-CZ" altLang="cs-CZ" b="1" dirty="0" err="1">
                <a:solidFill>
                  <a:srgbClr val="FF0000"/>
                </a:solidFill>
              </a:rPr>
              <a:t>Textsorten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Texsortenstilistik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5779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1BCE4-870F-4A7E-BC1F-2D6D878E8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Fachliteratur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3CFF9A-5818-421D-AF38-F0F15193A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b="1" dirty="0"/>
              <a:t>Malá, Jiřina: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Textanalyse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de-DE" altLang="cs-CZ" b="1" dirty="0"/>
              <a:t>    </a:t>
            </a:r>
            <a:r>
              <a:rPr lang="cs-CZ" altLang="cs-CZ" b="1" dirty="0" err="1"/>
              <a:t>Methoden</a:t>
            </a:r>
            <a:r>
              <a:rPr lang="cs-CZ" altLang="cs-CZ" b="1" dirty="0"/>
              <a:t>, Brno 2009</a:t>
            </a:r>
          </a:p>
          <a:p>
            <a:pPr>
              <a:defRPr/>
            </a:pPr>
            <a:r>
              <a:rPr lang="cs-CZ" altLang="cs-CZ" b="1" dirty="0" err="1"/>
              <a:t>Fleischer</a:t>
            </a:r>
            <a:r>
              <a:rPr lang="cs-CZ" altLang="cs-CZ" b="1" dirty="0"/>
              <a:t>, W./Michel, G./</a:t>
            </a:r>
            <a:r>
              <a:rPr lang="cs-CZ" altLang="cs-CZ" b="1" dirty="0" err="1"/>
              <a:t>Starke</a:t>
            </a:r>
            <a:r>
              <a:rPr lang="cs-CZ" altLang="cs-CZ" b="1" dirty="0"/>
              <a:t>, G.: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der  </a:t>
            </a:r>
            <a:r>
              <a:rPr lang="cs-CZ" altLang="cs-CZ" b="1" dirty="0" err="1"/>
              <a:t>deutschen</a:t>
            </a:r>
            <a:r>
              <a:rPr lang="cs-CZ" altLang="cs-CZ" b="1" dirty="0"/>
              <a:t> </a:t>
            </a:r>
            <a:r>
              <a:rPr lang="cs-CZ" altLang="cs-CZ" b="1" dirty="0" err="1"/>
              <a:t>Sprache</a:t>
            </a:r>
            <a:r>
              <a:rPr lang="cs-CZ" altLang="cs-CZ" b="1" dirty="0"/>
              <a:t>. Zürich  1993 (</a:t>
            </a:r>
            <a:r>
              <a:rPr lang="cs-CZ" altLang="cs-CZ" b="1" dirty="0" err="1"/>
              <a:t>Leipzig</a:t>
            </a:r>
            <a:r>
              <a:rPr lang="cs-CZ" altLang="cs-CZ" b="1" dirty="0"/>
              <a:t> 1975 </a:t>
            </a:r>
            <a:r>
              <a:rPr lang="cs-CZ" altLang="cs-CZ" b="1" dirty="0" err="1"/>
              <a:t>etc</a:t>
            </a:r>
            <a:r>
              <a:rPr lang="cs-CZ" altLang="cs-CZ" b="1" dirty="0"/>
              <a:t>.)                                                           </a:t>
            </a:r>
          </a:p>
          <a:p>
            <a:pPr>
              <a:defRPr/>
            </a:pPr>
            <a:r>
              <a:rPr lang="cs-CZ" altLang="cs-CZ" b="1" dirty="0" err="1"/>
              <a:t>Sowinski</a:t>
            </a:r>
            <a:r>
              <a:rPr lang="cs-CZ" altLang="cs-CZ" b="1" dirty="0"/>
              <a:t>, </a:t>
            </a:r>
            <a:r>
              <a:rPr lang="cs-CZ" altLang="cs-CZ" b="1" dirty="0" err="1"/>
              <a:t>Bernd</a:t>
            </a:r>
            <a:r>
              <a:rPr lang="cs-CZ" altLang="cs-CZ" b="1" dirty="0"/>
              <a:t>: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Stuttgart 1991, 1999</a:t>
            </a:r>
          </a:p>
          <a:p>
            <a:pPr>
              <a:defRPr/>
            </a:pPr>
            <a:r>
              <a:rPr lang="cs-CZ" altLang="cs-CZ" b="1" dirty="0" err="1"/>
              <a:t>Sandig</a:t>
            </a:r>
            <a:r>
              <a:rPr lang="cs-CZ" altLang="cs-CZ" b="1" dirty="0"/>
              <a:t>, Barbara: </a:t>
            </a:r>
            <a:r>
              <a:rPr lang="cs-CZ" altLang="cs-CZ" b="1" dirty="0" err="1"/>
              <a:t>Deutsche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</a:t>
            </a:r>
            <a:r>
              <a:rPr lang="cs-CZ" altLang="cs-CZ" b="1" dirty="0" err="1"/>
              <a:t>Berlin</a:t>
            </a:r>
            <a:r>
              <a:rPr lang="cs-CZ" altLang="cs-CZ" b="1" dirty="0"/>
              <a:t> – New York 1986,   </a:t>
            </a:r>
          </a:p>
          <a:p>
            <a:pPr>
              <a:defRPr/>
            </a:pPr>
            <a:r>
              <a:rPr lang="cs-CZ" altLang="cs-CZ" b="1" dirty="0"/>
              <a:t>                              </a:t>
            </a:r>
            <a:r>
              <a:rPr lang="de-DE" altLang="cs-CZ" b="1" dirty="0"/>
              <a:t>       </a:t>
            </a:r>
            <a:r>
              <a:rPr lang="cs-CZ" altLang="cs-CZ" b="1" dirty="0" err="1"/>
              <a:t>Textstilistik</a:t>
            </a:r>
            <a:r>
              <a:rPr lang="cs-CZ" altLang="cs-CZ" b="1" dirty="0"/>
              <a:t> 2006</a:t>
            </a:r>
          </a:p>
          <a:p>
            <a:pPr>
              <a:defRPr/>
            </a:pPr>
            <a:r>
              <a:rPr lang="cs-CZ" altLang="cs-CZ" b="1" dirty="0"/>
              <a:t>Fix, Ulla/</a:t>
            </a:r>
            <a:r>
              <a:rPr lang="cs-CZ" altLang="cs-CZ" b="1" dirty="0" err="1"/>
              <a:t>Poethe</a:t>
            </a:r>
            <a:r>
              <a:rPr lang="cs-CZ" altLang="cs-CZ" b="1" dirty="0"/>
              <a:t>, Hannelore/</a:t>
            </a:r>
            <a:r>
              <a:rPr lang="cs-CZ" altLang="cs-CZ" b="1" dirty="0" err="1"/>
              <a:t>Yos</a:t>
            </a:r>
            <a:r>
              <a:rPr lang="cs-CZ" altLang="cs-CZ" b="1" dirty="0"/>
              <a:t>, Gabriele: </a:t>
            </a:r>
            <a:r>
              <a:rPr lang="cs-CZ" altLang="cs-CZ" b="1" dirty="0" err="1"/>
              <a:t>Textlinguistik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Einsteiger</a:t>
            </a:r>
            <a:r>
              <a:rPr lang="cs-CZ" altLang="cs-CZ" b="1" dirty="0"/>
              <a:t>. Frankfurt </a:t>
            </a:r>
            <a:r>
              <a:rPr lang="cs-CZ" altLang="cs-CZ" b="1" dirty="0" err="1"/>
              <a:t>am</a:t>
            </a:r>
            <a:r>
              <a:rPr lang="cs-CZ" altLang="cs-CZ" b="1" dirty="0"/>
              <a:t> </a:t>
            </a:r>
            <a:r>
              <a:rPr lang="cs-CZ" altLang="cs-CZ" b="1" dirty="0" err="1"/>
              <a:t>Main</a:t>
            </a:r>
            <a:r>
              <a:rPr lang="cs-CZ" altLang="cs-CZ" b="1" dirty="0"/>
              <a:t> </a:t>
            </a:r>
            <a:r>
              <a:rPr lang="cs-CZ" altLang="cs-CZ" b="1" dirty="0" err="1"/>
              <a:t>etc</a:t>
            </a:r>
            <a:r>
              <a:rPr lang="cs-CZ" altLang="cs-CZ" b="1" dirty="0"/>
              <a:t>. 2002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Eroms</a:t>
            </a:r>
            <a:r>
              <a:rPr lang="cs-CZ" altLang="cs-CZ" b="1" dirty="0"/>
              <a:t>, Hans-Werner: </a:t>
            </a:r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Stilistik</a:t>
            </a:r>
            <a:r>
              <a:rPr lang="cs-CZ" altLang="cs-CZ" b="1" dirty="0"/>
              <a:t>. </a:t>
            </a:r>
            <a:r>
              <a:rPr lang="cs-CZ" altLang="cs-CZ" b="1" dirty="0" err="1"/>
              <a:t>Eine</a:t>
            </a:r>
            <a:r>
              <a:rPr lang="de-DE" altLang="cs-CZ" b="1" dirty="0"/>
              <a:t> Einführung, Berlin 2008</a:t>
            </a:r>
            <a:endParaRPr lang="cs-CZ" altLang="cs-CZ" b="1" dirty="0"/>
          </a:p>
          <a:p>
            <a:pPr>
              <a:defRPr/>
            </a:pPr>
            <a:r>
              <a:rPr lang="cs-CZ" altLang="cs-CZ" b="1" dirty="0"/>
              <a:t>Čechová, M. a kolektiv: Současná česká stylistika. Praha 2003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92232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2166A8-F4A0-4B27-984E-0C61F9B71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Exkurs: </a:t>
            </a:r>
            <a:r>
              <a:rPr lang="cs-CZ" b="1" dirty="0" err="1"/>
              <a:t>Stilistik</a:t>
            </a:r>
            <a:r>
              <a:rPr lang="cs-CZ" b="1" dirty="0"/>
              <a:t> </a:t>
            </a:r>
            <a:r>
              <a:rPr lang="cs-CZ" b="1" dirty="0" err="1"/>
              <a:t>und</a:t>
            </a:r>
            <a:r>
              <a:rPr lang="cs-CZ" b="1" dirty="0"/>
              <a:t> </a:t>
            </a:r>
            <a:r>
              <a:rPr lang="cs-CZ" b="1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87CFDD-1A40-41AF-9DD5-4864A21D3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Beziehung</a:t>
            </a:r>
            <a:r>
              <a:rPr lang="cs-CZ" altLang="cs-CZ" b="1" dirty="0"/>
              <a:t> </a:t>
            </a:r>
            <a:r>
              <a:rPr lang="cs-CZ" altLang="cs-CZ" b="1" dirty="0" err="1"/>
              <a:t>zw</a:t>
            </a:r>
            <a:r>
              <a:rPr lang="cs-CZ" altLang="cs-CZ" b="1" dirty="0"/>
              <a:t>. der </a:t>
            </a:r>
            <a:r>
              <a:rPr lang="cs-CZ" altLang="cs-CZ" b="1" dirty="0" err="1">
                <a:solidFill>
                  <a:srgbClr val="FF0000"/>
                </a:solidFill>
              </a:rPr>
              <a:t>Textlinguistik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u. </a:t>
            </a:r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/>
              <a:t>: </a:t>
            </a:r>
            <a:r>
              <a:rPr lang="cs-CZ" altLang="cs-CZ" b="1" dirty="0">
                <a:solidFill>
                  <a:schemeClr val="accent2"/>
                </a:solidFill>
              </a:rPr>
              <a:t>der </a:t>
            </a:r>
            <a:r>
              <a:rPr lang="cs-CZ" altLang="cs-CZ" b="1" dirty="0" err="1">
                <a:solidFill>
                  <a:schemeClr val="accent2"/>
                </a:solidFill>
              </a:rPr>
              <a:t>Stil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textgebunden</a:t>
            </a:r>
            <a:r>
              <a:rPr lang="cs-CZ" altLang="cs-CZ" b="1" dirty="0"/>
              <a:t>, </a:t>
            </a:r>
            <a:r>
              <a:rPr lang="cs-CZ" altLang="cs-CZ" b="1" dirty="0" err="1"/>
              <a:t>jeder</a:t>
            </a:r>
            <a:r>
              <a:rPr lang="cs-CZ" altLang="cs-CZ" b="1" dirty="0"/>
              <a:t> Text </a:t>
            </a:r>
            <a:r>
              <a:rPr lang="cs-CZ" altLang="cs-CZ" b="1" dirty="0" err="1"/>
              <a:t>hat</a:t>
            </a:r>
            <a:r>
              <a:rPr lang="cs-CZ" altLang="cs-CZ" b="1" dirty="0"/>
              <a:t> </a:t>
            </a:r>
            <a:r>
              <a:rPr lang="cs-CZ" altLang="cs-CZ" b="1" dirty="0" err="1"/>
              <a:t>Stil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TL</a:t>
            </a:r>
            <a:r>
              <a:rPr lang="cs-CZ" altLang="cs-CZ" b="1" dirty="0"/>
              <a:t> - Regularit</a:t>
            </a:r>
            <a:r>
              <a:rPr lang="de-DE" altLang="cs-CZ" b="1" dirty="0"/>
              <a:t>ä</a:t>
            </a:r>
            <a:r>
              <a:rPr lang="cs-CZ" altLang="cs-CZ" b="1" dirty="0"/>
              <a:t>ten der </a:t>
            </a:r>
            <a:r>
              <a:rPr lang="cs-CZ" altLang="cs-CZ" b="1" dirty="0" err="1"/>
              <a:t>Textstruktur</a:t>
            </a:r>
            <a:r>
              <a:rPr lang="cs-CZ" altLang="cs-CZ" b="1" dirty="0"/>
              <a:t> - </a:t>
            </a:r>
            <a:r>
              <a:rPr lang="cs-CZ" altLang="cs-CZ" b="1" dirty="0" err="1">
                <a:solidFill>
                  <a:srgbClr val="00B0F0"/>
                </a:solidFill>
              </a:rPr>
              <a:t>Koh</a:t>
            </a:r>
            <a:r>
              <a:rPr lang="de-DE" altLang="cs-CZ" b="1" dirty="0">
                <a:solidFill>
                  <a:srgbClr val="00B0F0"/>
                </a:solidFill>
              </a:rPr>
              <a:t>ä</a:t>
            </a:r>
            <a:r>
              <a:rPr lang="cs-CZ" altLang="cs-CZ" b="1" dirty="0" err="1">
                <a:solidFill>
                  <a:srgbClr val="00B0F0"/>
                </a:solidFill>
              </a:rPr>
              <a:t>sion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F0"/>
                </a:solidFill>
              </a:rPr>
              <a:t>Koh</a:t>
            </a:r>
            <a:r>
              <a:rPr lang="de-DE" altLang="cs-CZ" b="1" dirty="0">
                <a:solidFill>
                  <a:srgbClr val="00B0F0"/>
                </a:solidFill>
              </a:rPr>
              <a:t>ä</a:t>
            </a:r>
            <a:r>
              <a:rPr lang="cs-CZ" altLang="cs-CZ" b="1" dirty="0" err="1">
                <a:solidFill>
                  <a:srgbClr val="00B0F0"/>
                </a:solidFill>
              </a:rPr>
              <a:t>renz</a:t>
            </a:r>
            <a:r>
              <a:rPr lang="cs-CZ" altLang="cs-CZ" b="1" dirty="0"/>
              <a:t>, </a:t>
            </a:r>
            <a:r>
              <a:rPr lang="cs-CZ" altLang="cs-CZ" b="1" dirty="0" err="1"/>
              <a:t>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Textkriterien</a:t>
            </a:r>
            <a:endParaRPr lang="cs-CZ" altLang="cs-CZ" b="1" dirty="0"/>
          </a:p>
          <a:p>
            <a:r>
              <a:rPr lang="cs-CZ" altLang="cs-CZ" b="1" dirty="0" err="1">
                <a:solidFill>
                  <a:srgbClr val="FF0000"/>
                </a:solidFill>
              </a:rPr>
              <a:t>Stilistik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Wie</a:t>
            </a:r>
            <a:r>
              <a:rPr lang="cs-CZ" altLang="cs-CZ" b="1" dirty="0"/>
              <a:t>,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welchen</a:t>
            </a:r>
            <a:r>
              <a:rPr lang="cs-CZ" altLang="cs-CZ" b="1" dirty="0"/>
              <a:t> </a:t>
            </a:r>
            <a:r>
              <a:rPr lang="cs-CZ" altLang="cs-CZ" b="1" dirty="0" err="1"/>
              <a:t>sprachstilistischen</a:t>
            </a:r>
            <a:r>
              <a:rPr lang="cs-CZ" altLang="cs-CZ" b="1" dirty="0"/>
              <a:t> </a:t>
            </a:r>
            <a:r>
              <a:rPr lang="cs-CZ" altLang="cs-CZ" b="1" dirty="0" err="1"/>
              <a:t>Mitteln</a:t>
            </a:r>
            <a:r>
              <a:rPr lang="cs-CZ" altLang="cs-CZ" b="1" dirty="0"/>
              <a:t>, </a:t>
            </a:r>
            <a:r>
              <a:rPr lang="cs-CZ" altLang="cs-CZ" b="1" dirty="0" err="1"/>
              <a:t>mit</a:t>
            </a:r>
            <a:r>
              <a:rPr lang="cs-CZ" altLang="cs-CZ" b="1" dirty="0"/>
              <a:t> </a:t>
            </a:r>
            <a:r>
              <a:rPr lang="cs-CZ" altLang="cs-CZ" b="1" dirty="0" err="1"/>
              <a:t>welcher</a:t>
            </a:r>
            <a:r>
              <a:rPr lang="cs-CZ" altLang="cs-CZ" b="1" dirty="0"/>
              <a:t> </a:t>
            </a:r>
            <a:r>
              <a:rPr lang="cs-CZ" altLang="cs-CZ" b="1" dirty="0" err="1"/>
              <a:t>Wirkung</a:t>
            </a:r>
            <a:r>
              <a:rPr lang="cs-CZ" altLang="cs-CZ" b="1" dirty="0"/>
              <a:t> (</a:t>
            </a:r>
            <a:r>
              <a:rPr lang="cs-CZ" altLang="cs-CZ" b="1" dirty="0" err="1"/>
              <a:t>Funktion</a:t>
            </a:r>
            <a:r>
              <a:rPr lang="cs-CZ" altLang="cs-CZ" b="1" dirty="0"/>
              <a:t>)</a:t>
            </a:r>
          </a:p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Art </a:t>
            </a:r>
            <a:r>
              <a:rPr lang="cs-CZ" altLang="cs-CZ" b="1" dirty="0" err="1"/>
              <a:t>und</a:t>
            </a:r>
            <a:r>
              <a:rPr lang="cs-CZ" altLang="cs-CZ" b="1" dirty="0"/>
              <a:t> Weise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Wie</a:t>
            </a:r>
            <a:r>
              <a:rPr lang="cs-CZ" altLang="cs-CZ" b="1" dirty="0"/>
              <a:t>), </a:t>
            </a:r>
            <a:r>
              <a:rPr lang="cs-CZ" altLang="cs-CZ" b="1" dirty="0" err="1"/>
              <a:t>mit</a:t>
            </a:r>
            <a:r>
              <a:rPr lang="cs-CZ" altLang="cs-CZ" b="1" dirty="0"/>
              <a:t> der </a:t>
            </a:r>
            <a:r>
              <a:rPr lang="cs-CZ" altLang="cs-CZ" b="1" dirty="0" err="1"/>
              <a:t>das</a:t>
            </a:r>
            <a:r>
              <a:rPr lang="cs-CZ" altLang="cs-CZ" b="1" dirty="0"/>
              <a:t> </a:t>
            </a:r>
            <a:r>
              <a:rPr lang="cs-CZ" altLang="cs-CZ" b="1" dirty="0" err="1"/>
              <a:t>Mitzuteilende</a:t>
            </a:r>
            <a:r>
              <a:rPr lang="cs-CZ" altLang="cs-CZ" b="1" dirty="0"/>
              <a:t>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Was</a:t>
            </a:r>
            <a:r>
              <a:rPr lang="cs-CZ" altLang="cs-CZ" b="1" dirty="0"/>
              <a:t>) </a:t>
            </a:r>
            <a:r>
              <a:rPr lang="cs-CZ" altLang="cs-CZ" b="1" dirty="0" err="1"/>
              <a:t>im</a:t>
            </a:r>
            <a:r>
              <a:rPr lang="cs-CZ" altLang="cs-CZ" b="1" dirty="0"/>
              <a:t> </a:t>
            </a:r>
            <a:r>
              <a:rPr lang="cs-CZ" altLang="cs-CZ" b="1" dirty="0" err="1"/>
              <a:t>Hinblick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einen</a:t>
            </a:r>
            <a:r>
              <a:rPr lang="cs-CZ" altLang="cs-CZ" b="1" dirty="0"/>
              <a:t> </a:t>
            </a:r>
            <a:r>
              <a:rPr lang="cs-CZ" altLang="cs-CZ" b="1" dirty="0" err="1"/>
              <a:t>Mitteilungszweck</a:t>
            </a:r>
            <a:r>
              <a:rPr lang="cs-CZ" altLang="cs-CZ" b="1" dirty="0"/>
              <a:t> (</a:t>
            </a:r>
            <a:r>
              <a:rPr lang="cs-CZ" altLang="cs-CZ" b="1" i="1" dirty="0" err="1"/>
              <a:t>das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Wozu</a:t>
            </a:r>
            <a:r>
              <a:rPr lang="cs-CZ" altLang="cs-CZ" b="1" dirty="0"/>
              <a:t>) </a:t>
            </a:r>
            <a:r>
              <a:rPr lang="cs-CZ" altLang="cs-CZ" b="1" dirty="0" err="1"/>
              <a:t>gestaltet</a:t>
            </a:r>
            <a:r>
              <a:rPr lang="cs-CZ" altLang="cs-CZ" b="1" dirty="0"/>
              <a:t> </a:t>
            </a:r>
            <a:r>
              <a:rPr lang="cs-CZ" altLang="cs-CZ" b="1" dirty="0" err="1"/>
              <a:t>wird</a:t>
            </a:r>
            <a:r>
              <a:rPr lang="cs-CZ" altLang="cs-CZ" b="1" dirty="0"/>
              <a:t>. (Fix et al. 2002: 52)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91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CF3E1-3DF4-44C8-B006-32E87CF50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Exkurs: </a:t>
            </a:r>
            <a:r>
              <a:rPr lang="cs-CZ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1299E5-4E5D-4BA2-86E3-4F0901256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/>
              <a:t>TL – </a:t>
            </a:r>
            <a:r>
              <a:rPr lang="cs-CZ" altLang="cs-CZ" b="1" dirty="0" err="1"/>
              <a:t>eine</a:t>
            </a:r>
            <a:r>
              <a:rPr lang="cs-CZ" altLang="cs-CZ" b="1" dirty="0"/>
              <a:t> (relativ) </a:t>
            </a:r>
            <a:r>
              <a:rPr lang="cs-CZ" altLang="cs-CZ" b="1" dirty="0" err="1"/>
              <a:t>junge</a:t>
            </a:r>
            <a:r>
              <a:rPr lang="cs-CZ" altLang="cs-CZ" b="1" dirty="0"/>
              <a:t> </a:t>
            </a:r>
            <a:r>
              <a:rPr lang="cs-CZ" altLang="cs-CZ" b="1" dirty="0" err="1"/>
              <a:t>Richtung</a:t>
            </a:r>
            <a:r>
              <a:rPr lang="cs-CZ" altLang="cs-CZ" b="1" dirty="0"/>
              <a:t> in der  </a:t>
            </a:r>
            <a:r>
              <a:rPr lang="cs-CZ" altLang="cs-CZ" b="1" dirty="0" err="1"/>
              <a:t>Linguistik</a:t>
            </a:r>
            <a:endParaRPr lang="cs-CZ" altLang="cs-CZ" b="1" dirty="0"/>
          </a:p>
          <a:p>
            <a:r>
              <a:rPr lang="cs-CZ" altLang="cs-CZ" b="1" dirty="0"/>
              <a:t>Ende der 60er/</a:t>
            </a:r>
            <a:r>
              <a:rPr lang="cs-CZ" altLang="cs-CZ" b="1" dirty="0" err="1"/>
              <a:t>Anfang</a:t>
            </a:r>
            <a:r>
              <a:rPr lang="cs-CZ" altLang="cs-CZ" b="1" dirty="0"/>
              <a:t> der 70er </a:t>
            </a:r>
            <a:r>
              <a:rPr lang="cs-CZ" altLang="cs-CZ" b="1" dirty="0" err="1"/>
              <a:t>Jahre</a:t>
            </a:r>
            <a:r>
              <a:rPr lang="cs-CZ" altLang="cs-CZ" b="1" dirty="0"/>
              <a:t> des XX. </a:t>
            </a:r>
            <a:r>
              <a:rPr lang="cs-CZ" altLang="cs-CZ" b="1" dirty="0" err="1"/>
              <a:t>Jhs</a:t>
            </a:r>
            <a:r>
              <a:rPr lang="cs-CZ" altLang="cs-CZ" b="1" dirty="0"/>
              <a:t>.:</a:t>
            </a:r>
          </a:p>
          <a:p>
            <a:r>
              <a:rPr lang="cs-CZ" altLang="cs-CZ" b="1" dirty="0" err="1">
                <a:solidFill>
                  <a:srgbClr val="000000"/>
                </a:solidFill>
              </a:rPr>
              <a:t>Wechsel</a:t>
            </a:r>
            <a:r>
              <a:rPr lang="cs-CZ" altLang="cs-CZ" b="1" dirty="0">
                <a:solidFill>
                  <a:srgbClr val="000000"/>
                </a:solidFill>
              </a:rPr>
              <a:t> von der </a:t>
            </a:r>
            <a:r>
              <a:rPr lang="cs-CZ" altLang="cs-CZ" b="1" dirty="0" err="1">
                <a:solidFill>
                  <a:srgbClr val="000000"/>
                </a:solidFill>
              </a:rPr>
              <a:t>systemorientierten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zur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kommunikations</a:t>
            </a:r>
            <a:r>
              <a:rPr lang="cs-CZ" altLang="cs-CZ" b="1" dirty="0">
                <a:solidFill>
                  <a:srgbClr val="000000"/>
                </a:solidFill>
              </a:rPr>
              <a:t>- </a:t>
            </a:r>
            <a:r>
              <a:rPr lang="cs-CZ" altLang="cs-CZ" b="1" dirty="0" err="1">
                <a:solidFill>
                  <a:srgbClr val="000000"/>
                </a:solidFill>
              </a:rPr>
              <a:t>und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funktionsbezogenen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  <a:r>
              <a:rPr lang="cs-CZ" altLang="cs-CZ" b="1" dirty="0" err="1">
                <a:solidFill>
                  <a:srgbClr val="000000"/>
                </a:solidFill>
              </a:rPr>
              <a:t>Sprachbetrachtung</a:t>
            </a:r>
            <a:r>
              <a:rPr lang="cs-CZ" altLang="cs-CZ" b="1" dirty="0">
                <a:solidFill>
                  <a:srgbClr val="000000"/>
                </a:solidFill>
              </a:rPr>
              <a:t> </a:t>
            </a:r>
          </a:p>
          <a:p>
            <a:r>
              <a:rPr lang="cs-CZ" altLang="cs-CZ" b="1" dirty="0">
                <a:solidFill>
                  <a:srgbClr val="000000"/>
                </a:solidFill>
              </a:rPr>
              <a:t>   = </a:t>
            </a:r>
            <a:r>
              <a:rPr lang="cs-CZ" altLang="cs-CZ" b="1" dirty="0" err="1">
                <a:solidFill>
                  <a:srgbClr val="FF0000"/>
                </a:solidFill>
              </a:rPr>
              <a:t>kommunikativ-pragmatische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Wende</a:t>
            </a:r>
            <a:endParaRPr lang="cs-CZ" altLang="cs-CZ" b="1" dirty="0"/>
          </a:p>
          <a:p>
            <a:r>
              <a:rPr lang="cs-CZ" altLang="cs-CZ" b="1" dirty="0" err="1"/>
              <a:t>neue</a:t>
            </a:r>
            <a:r>
              <a:rPr lang="cs-CZ" altLang="cs-CZ" b="1" dirty="0"/>
              <a:t> Impulse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sprachwissenschaftliche</a:t>
            </a:r>
            <a:r>
              <a:rPr lang="cs-CZ" altLang="cs-CZ" b="1" dirty="0"/>
              <a:t> </a:t>
            </a:r>
            <a:r>
              <a:rPr lang="cs-CZ" altLang="cs-CZ" b="1" dirty="0" err="1"/>
              <a:t>Forschung</a:t>
            </a:r>
            <a:endParaRPr lang="cs-CZ" altLang="cs-CZ" b="1" dirty="0"/>
          </a:p>
          <a:p>
            <a:r>
              <a:rPr lang="cs-CZ" altLang="cs-CZ" b="1" dirty="0" err="1"/>
              <a:t>stürmische</a:t>
            </a:r>
            <a:r>
              <a:rPr lang="cs-CZ" altLang="cs-CZ" b="1" dirty="0"/>
              <a:t> </a:t>
            </a:r>
            <a:r>
              <a:rPr lang="cs-CZ" altLang="cs-CZ" b="1" dirty="0" err="1"/>
              <a:t>Entwicklung</a:t>
            </a:r>
            <a:r>
              <a:rPr lang="cs-CZ" altLang="cs-CZ" b="1" dirty="0"/>
              <a:t> – </a:t>
            </a:r>
            <a:r>
              <a:rPr lang="cs-CZ" altLang="cs-CZ" b="1" dirty="0" err="1"/>
              <a:t>kaum</a:t>
            </a:r>
            <a:r>
              <a:rPr lang="cs-CZ" altLang="cs-CZ" b="1" dirty="0"/>
              <a:t>  </a:t>
            </a:r>
            <a:r>
              <a:rPr lang="cs-CZ" altLang="cs-CZ" b="1" dirty="0" err="1"/>
              <a:t>überschaubbare</a:t>
            </a:r>
            <a:r>
              <a:rPr lang="cs-CZ" altLang="cs-CZ" b="1" dirty="0"/>
              <a:t> </a:t>
            </a:r>
            <a:r>
              <a:rPr lang="cs-CZ" altLang="cs-CZ" b="1" dirty="0" err="1"/>
              <a:t>Vielfalt</a:t>
            </a:r>
            <a:r>
              <a:rPr lang="cs-CZ" altLang="cs-CZ" b="1" dirty="0"/>
              <a:t> von  </a:t>
            </a:r>
            <a:r>
              <a:rPr lang="cs-CZ" altLang="cs-CZ" b="1" dirty="0" err="1"/>
              <a:t>Beschreibungsansätzen</a:t>
            </a:r>
            <a:endParaRPr lang="cs-CZ" altLang="cs-CZ" b="1" dirty="0"/>
          </a:p>
          <a:p>
            <a:r>
              <a:rPr lang="cs-CZ" altLang="cs-CZ" b="1" dirty="0"/>
              <a:t> </a:t>
            </a:r>
            <a:r>
              <a:rPr lang="cs-CZ" altLang="cs-CZ" b="1" dirty="0" err="1"/>
              <a:t>große</a:t>
            </a:r>
            <a:r>
              <a:rPr lang="cs-CZ" altLang="cs-CZ" b="1" dirty="0"/>
              <a:t> </a:t>
            </a:r>
            <a:r>
              <a:rPr lang="cs-CZ" altLang="cs-CZ" b="1" dirty="0" err="1"/>
              <a:t>Anzahl</a:t>
            </a:r>
            <a:r>
              <a:rPr lang="cs-CZ" altLang="cs-CZ" b="1" dirty="0"/>
              <a:t> von</a:t>
            </a:r>
            <a:r>
              <a:rPr lang="de-DE" altLang="cs-CZ" b="1" dirty="0"/>
              <a:t> </a:t>
            </a:r>
            <a:r>
              <a:rPr lang="cs-CZ" altLang="cs-CZ" b="1" dirty="0" err="1"/>
              <a:t>Publikationen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36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266F6F-CC3D-45BF-9346-6B6E7549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Exkurs: </a:t>
            </a:r>
            <a:r>
              <a:rPr lang="cs-CZ" dirty="0" err="1"/>
              <a:t>Textlinguistik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8848CB-0384-4301-A4E4-83E0AB5476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Text – lat. </a:t>
            </a:r>
            <a:r>
              <a:rPr lang="cs-CZ" altLang="cs-CZ" b="1" dirty="0" err="1"/>
              <a:t>textus</a:t>
            </a:r>
            <a:r>
              <a:rPr lang="cs-CZ" altLang="cs-CZ" b="1" dirty="0"/>
              <a:t> – „</a:t>
            </a:r>
            <a:r>
              <a:rPr lang="cs-CZ" altLang="cs-CZ" b="1" dirty="0" err="1"/>
              <a:t>Gewebe</a:t>
            </a:r>
            <a:r>
              <a:rPr lang="cs-CZ" altLang="cs-CZ" b="1" dirty="0"/>
              <a:t>, </a:t>
            </a:r>
            <a:r>
              <a:rPr lang="cs-CZ" altLang="cs-CZ" b="1" dirty="0" err="1"/>
              <a:t>Geflecht</a:t>
            </a:r>
            <a:r>
              <a:rPr lang="cs-CZ" altLang="cs-CZ" b="1" dirty="0"/>
              <a:t>“, </a:t>
            </a:r>
            <a:r>
              <a:rPr lang="cs-CZ" altLang="cs-CZ" b="1" dirty="0" err="1"/>
              <a:t>texere</a:t>
            </a:r>
            <a:r>
              <a:rPr lang="cs-CZ" altLang="cs-CZ" b="1" dirty="0"/>
              <a:t> – „</a:t>
            </a:r>
            <a:r>
              <a:rPr lang="cs-CZ" altLang="cs-CZ" b="1" dirty="0" err="1"/>
              <a:t>weben</a:t>
            </a:r>
            <a:r>
              <a:rPr lang="cs-CZ" altLang="cs-CZ" b="1" dirty="0"/>
              <a:t>, </a:t>
            </a:r>
            <a:r>
              <a:rPr lang="cs-CZ" altLang="cs-CZ" b="1" dirty="0" err="1"/>
              <a:t>flechten</a:t>
            </a:r>
            <a:r>
              <a:rPr lang="cs-CZ" altLang="cs-CZ" b="1" dirty="0"/>
              <a:t>“</a:t>
            </a:r>
          </a:p>
          <a:p>
            <a:r>
              <a:rPr lang="cs-CZ" altLang="cs-CZ" b="1" dirty="0"/>
              <a:t>Text – </a:t>
            </a:r>
            <a:r>
              <a:rPr lang="cs-CZ" altLang="cs-CZ" b="1" dirty="0" err="1"/>
              <a:t>sprachlich-strukturelle</a:t>
            </a:r>
            <a:r>
              <a:rPr lang="cs-CZ" altLang="cs-CZ" b="1" dirty="0"/>
              <a:t> +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endParaRPr lang="cs-CZ" altLang="cs-CZ" b="1" dirty="0"/>
          </a:p>
          <a:p>
            <a:r>
              <a:rPr lang="cs-CZ" altLang="cs-CZ" b="1" dirty="0"/>
              <a:t>Der Terminus </a:t>
            </a:r>
            <a:r>
              <a:rPr lang="cs-CZ" altLang="cs-CZ" b="1" u="sng" dirty="0"/>
              <a:t>Text</a:t>
            </a:r>
            <a:r>
              <a:rPr lang="cs-CZ" altLang="cs-CZ" b="1" dirty="0"/>
              <a:t> </a:t>
            </a:r>
            <a:r>
              <a:rPr lang="cs-CZ" altLang="cs-CZ" b="1" dirty="0" err="1"/>
              <a:t>bezeichnet</a:t>
            </a:r>
            <a:r>
              <a:rPr lang="cs-CZ" altLang="cs-CZ" b="1" dirty="0"/>
              <a:t>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begrenzte</a:t>
            </a:r>
            <a:r>
              <a:rPr lang="cs-CZ" altLang="cs-CZ" b="1" dirty="0"/>
              <a:t> </a:t>
            </a:r>
            <a:r>
              <a:rPr lang="cs-CZ" altLang="cs-CZ" b="1" dirty="0" err="1"/>
              <a:t>Folge</a:t>
            </a:r>
            <a:r>
              <a:rPr lang="cs-CZ" altLang="cs-CZ" b="1" dirty="0"/>
              <a:t> von SZ, </a:t>
            </a:r>
            <a:r>
              <a:rPr lang="cs-CZ" altLang="cs-CZ" b="1" dirty="0" err="1"/>
              <a:t>die</a:t>
            </a:r>
            <a:r>
              <a:rPr lang="cs-CZ" altLang="cs-CZ" b="1" dirty="0"/>
              <a:t> in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kohärent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als</a:t>
            </a:r>
            <a:r>
              <a:rPr lang="cs-CZ" altLang="cs-CZ" b="1" dirty="0"/>
              <a:t> </a:t>
            </a:r>
            <a:r>
              <a:rPr lang="cs-CZ" altLang="cs-CZ" b="1" dirty="0" err="1"/>
              <a:t>Ganzes</a:t>
            </a:r>
            <a:r>
              <a:rPr lang="cs-CZ" altLang="cs-CZ" b="1" dirty="0"/>
              <a:t> </a:t>
            </a:r>
            <a:r>
              <a:rPr lang="cs-CZ" altLang="cs-CZ" b="1" dirty="0" err="1"/>
              <a:t>eine</a:t>
            </a:r>
            <a:r>
              <a:rPr lang="cs-CZ" altLang="cs-CZ" b="1" dirty="0"/>
              <a:t> </a:t>
            </a:r>
            <a:r>
              <a:rPr lang="cs-CZ" altLang="cs-CZ" b="1" dirty="0" err="1"/>
              <a:t>erkennbare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</a:t>
            </a:r>
            <a:r>
              <a:rPr lang="cs-CZ" altLang="cs-CZ" b="1" dirty="0" err="1"/>
              <a:t>signalisiert</a:t>
            </a:r>
            <a:r>
              <a:rPr lang="cs-CZ" altLang="cs-CZ" b="1" dirty="0"/>
              <a:t>. (Klaus </a:t>
            </a:r>
            <a:r>
              <a:rPr lang="cs-CZ" altLang="cs-CZ" b="1" dirty="0" err="1"/>
              <a:t>Brinker</a:t>
            </a:r>
            <a:r>
              <a:rPr lang="cs-CZ" altLang="cs-CZ" b="1" dirty="0"/>
              <a:t> 2010)</a:t>
            </a:r>
            <a:endParaRPr lang="de-DE" altLang="cs-CZ" b="1" dirty="0"/>
          </a:p>
          <a:p>
            <a:r>
              <a:rPr lang="de-DE" altLang="cs-CZ" b="1" dirty="0"/>
              <a:t>Textgrammatik – satzübergreifend</a:t>
            </a:r>
          </a:p>
          <a:p>
            <a:r>
              <a:rPr lang="de-DE" altLang="cs-CZ" b="1" dirty="0"/>
              <a:t>Thema des Textes</a:t>
            </a:r>
          </a:p>
          <a:p>
            <a:r>
              <a:rPr lang="de-DE" altLang="cs-CZ" b="1" dirty="0"/>
              <a:t>Pragmatik: Zweck, Ziel, Funktion – kommunikative Situation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986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F1BAB-FD73-4A3A-BA0A-929C2F497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Kriterien</a:t>
            </a:r>
            <a:r>
              <a:rPr lang="cs-CZ" dirty="0"/>
              <a:t> der Textualit</a:t>
            </a:r>
            <a:r>
              <a:rPr lang="de-DE" dirty="0" err="1"/>
              <a:t>ät</a:t>
            </a:r>
            <a:r>
              <a:rPr lang="de-DE" dirty="0"/>
              <a:t>:</a:t>
            </a:r>
            <a:br>
              <a:rPr lang="de-DE" dirty="0"/>
            </a:br>
            <a:r>
              <a:rPr lang="de-DE" dirty="0"/>
              <a:t>strukturell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2FD357-1013-4235-9B4E-44841C376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1)	</a:t>
            </a:r>
            <a:r>
              <a:rPr lang="cs-CZ" altLang="cs-CZ" b="1" dirty="0" err="1">
                <a:solidFill>
                  <a:srgbClr val="FF0000"/>
                </a:solidFill>
              </a:rPr>
              <a:t>Kohäsion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Art, </a:t>
            </a:r>
            <a:r>
              <a:rPr lang="cs-CZ" altLang="cs-CZ" b="1" dirty="0" err="1"/>
              <a:t>wie</a:t>
            </a:r>
            <a:r>
              <a:rPr lang="cs-CZ" altLang="cs-CZ" b="1" dirty="0"/>
              <a:t> Texte </a:t>
            </a:r>
            <a:r>
              <a:rPr lang="cs-CZ" altLang="cs-CZ" b="1" dirty="0" err="1"/>
              <a:t>auf</a:t>
            </a:r>
            <a:r>
              <a:rPr lang="cs-CZ" altLang="cs-CZ" b="1" dirty="0"/>
              <a:t> der </a:t>
            </a:r>
            <a:r>
              <a:rPr lang="cs-CZ" altLang="cs-CZ" b="1" dirty="0" err="1"/>
              <a:t>Oberfläche</a:t>
            </a:r>
            <a:r>
              <a:rPr lang="cs-CZ" altLang="cs-CZ" b="1" dirty="0"/>
              <a:t> durch </a:t>
            </a:r>
            <a:r>
              <a:rPr lang="cs-CZ" altLang="cs-CZ" b="1" u="sng" dirty="0" err="1"/>
              <a:t>grammatische</a:t>
            </a:r>
            <a:r>
              <a:rPr lang="cs-CZ" altLang="cs-CZ" b="1" dirty="0"/>
              <a:t> </a:t>
            </a:r>
            <a:r>
              <a:rPr lang="cs-CZ" altLang="cs-CZ" b="1" dirty="0" err="1"/>
              <a:t>Formen</a:t>
            </a:r>
            <a:r>
              <a:rPr lang="cs-CZ" altLang="cs-CZ" b="1" dirty="0"/>
              <a:t> </a:t>
            </a:r>
            <a:r>
              <a:rPr lang="cs-CZ" altLang="cs-CZ" b="1" dirty="0" err="1"/>
              <a:t>miteinander</a:t>
            </a:r>
            <a:r>
              <a:rPr lang="cs-CZ" altLang="cs-CZ" b="1" dirty="0"/>
              <a:t> </a:t>
            </a:r>
            <a:r>
              <a:rPr lang="cs-CZ" altLang="cs-CZ" b="1" dirty="0" err="1"/>
              <a:t>verknüpft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(</a:t>
            </a:r>
            <a:r>
              <a:rPr lang="cs-CZ" altLang="cs-CZ" b="1" dirty="0" err="1"/>
              <a:t>transphrastische</a:t>
            </a:r>
            <a:r>
              <a:rPr lang="cs-CZ" altLang="cs-CZ" b="1" dirty="0"/>
              <a:t> </a:t>
            </a:r>
            <a:r>
              <a:rPr lang="cs-CZ" altLang="cs-CZ" b="1" dirty="0" err="1"/>
              <a:t>Textbetrachtung</a:t>
            </a:r>
            <a:r>
              <a:rPr lang="cs-CZ" altLang="cs-CZ" b="1" dirty="0"/>
              <a:t>) : </a:t>
            </a:r>
            <a:r>
              <a:rPr lang="cs-CZ" altLang="cs-CZ" b="1" i="1" dirty="0" err="1"/>
              <a:t>ein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Gerät</a:t>
            </a:r>
            <a:r>
              <a:rPr lang="cs-CZ" altLang="cs-CZ" b="1" i="1" dirty="0"/>
              <a:t> – es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2)	</a:t>
            </a:r>
            <a:r>
              <a:rPr lang="cs-CZ" altLang="cs-CZ" b="1" dirty="0" err="1">
                <a:solidFill>
                  <a:srgbClr val="FF0000"/>
                </a:solidFill>
              </a:rPr>
              <a:t>Kohärenz</a:t>
            </a:r>
            <a:r>
              <a:rPr lang="cs-CZ" altLang="cs-CZ" b="1" dirty="0">
                <a:solidFill>
                  <a:srgbClr val="FF0000"/>
                </a:solidFill>
              </a:rPr>
              <a:t>: </a:t>
            </a:r>
            <a:r>
              <a:rPr lang="cs-CZ" altLang="cs-CZ" b="1" dirty="0" err="1"/>
              <a:t>Herstellung</a:t>
            </a:r>
            <a:r>
              <a:rPr lang="cs-CZ" altLang="cs-CZ" b="1" dirty="0"/>
              <a:t> der </a:t>
            </a:r>
            <a:r>
              <a:rPr lang="cs-CZ" altLang="cs-CZ" b="1" u="sng" dirty="0" err="1"/>
              <a:t>semantisch-thematischen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Einheit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z.B</a:t>
            </a:r>
            <a:r>
              <a:rPr lang="cs-CZ" altLang="cs-CZ" b="1" dirty="0"/>
              <a:t>.: durch </a:t>
            </a:r>
            <a:r>
              <a:rPr lang="cs-CZ" altLang="cs-CZ" b="1" dirty="0" err="1"/>
              <a:t>kausale</a:t>
            </a:r>
            <a:r>
              <a:rPr lang="cs-CZ" altLang="cs-CZ" b="1" dirty="0"/>
              <a:t> </a:t>
            </a:r>
            <a:r>
              <a:rPr lang="cs-CZ" altLang="cs-CZ" b="1" dirty="0" err="1"/>
              <a:t>Zusammenhänge</a:t>
            </a:r>
            <a:r>
              <a:rPr lang="cs-CZ" altLang="cs-CZ" b="1" dirty="0"/>
              <a:t>: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kam </a:t>
            </a:r>
            <a:r>
              <a:rPr lang="cs-CZ" altLang="cs-CZ" b="1" i="1" dirty="0" err="1"/>
              <a:t>nicht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zur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Prüfung</a:t>
            </a:r>
            <a:r>
              <a:rPr lang="cs-CZ" altLang="cs-CZ" b="1" i="1" dirty="0"/>
              <a:t>, </a:t>
            </a:r>
            <a:r>
              <a:rPr lang="cs-CZ" altLang="cs-CZ" b="1" i="1" u="sng" dirty="0" err="1"/>
              <a:t>weil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sie</a:t>
            </a:r>
            <a:r>
              <a:rPr lang="cs-CZ" altLang="cs-CZ" b="1" i="1" dirty="0"/>
              <a:t> in </a:t>
            </a:r>
            <a:r>
              <a:rPr lang="cs-CZ" altLang="cs-CZ" b="1" i="1" dirty="0" err="1"/>
              <a:t>einen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schweren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Verkehrsunfall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auf</a:t>
            </a:r>
            <a:r>
              <a:rPr lang="cs-CZ" altLang="cs-CZ" b="1" i="1" dirty="0"/>
              <a:t> der Autobahn </a:t>
            </a:r>
            <a:r>
              <a:rPr lang="cs-CZ" altLang="cs-CZ" b="1" i="1" dirty="0" err="1"/>
              <a:t>geraten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ist</a:t>
            </a:r>
            <a:r>
              <a:rPr lang="cs-CZ" altLang="cs-CZ" b="1" i="1" dirty="0"/>
              <a:t>.</a:t>
            </a:r>
            <a:r>
              <a:rPr lang="cs-CZ" altLang="cs-CZ" dirty="0"/>
              <a:t> </a:t>
            </a:r>
            <a:endParaRPr lang="de-DE" altLang="cs-CZ" dirty="0"/>
          </a:p>
          <a:p>
            <a:r>
              <a:rPr lang="cs-CZ" altLang="cs-CZ" b="1" dirty="0" err="1"/>
              <a:t>Kohäsion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Kohärenz</a:t>
            </a:r>
            <a:r>
              <a:rPr lang="cs-CZ" altLang="cs-CZ" b="1" dirty="0"/>
              <a:t> (= </a:t>
            </a:r>
            <a:r>
              <a:rPr lang="cs-CZ" altLang="cs-CZ" b="1" dirty="0" err="1"/>
              <a:t>Oberbegriff</a:t>
            </a:r>
            <a:r>
              <a:rPr lang="cs-CZ" altLang="cs-CZ" b="1" dirty="0"/>
              <a:t>) – </a:t>
            </a:r>
            <a:r>
              <a:rPr lang="cs-CZ" altLang="cs-CZ" b="1" dirty="0" err="1"/>
              <a:t>nicht</a:t>
            </a:r>
            <a:r>
              <a:rPr lang="cs-CZ" altLang="cs-CZ" b="1" dirty="0"/>
              <a:t> </a:t>
            </a:r>
            <a:r>
              <a:rPr lang="cs-CZ" altLang="cs-CZ" b="1" dirty="0" err="1"/>
              <a:t>voneinander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trennen</a:t>
            </a:r>
            <a:r>
              <a:rPr lang="cs-CZ" altLang="cs-CZ" b="1" dirty="0"/>
              <a:t> – </a:t>
            </a:r>
            <a:r>
              <a:rPr lang="cs-CZ" altLang="cs-CZ" b="1" dirty="0" err="1"/>
              <a:t>grammatisch-semantische</a:t>
            </a:r>
            <a:r>
              <a:rPr lang="cs-CZ" altLang="cs-CZ" b="1" dirty="0"/>
              <a:t> Struktur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, </a:t>
            </a:r>
            <a:r>
              <a:rPr lang="cs-CZ" altLang="cs-CZ" b="1" dirty="0" err="1"/>
              <a:t>beide</a:t>
            </a:r>
            <a:r>
              <a:rPr lang="cs-CZ" altLang="cs-CZ" b="1" dirty="0"/>
              <a:t> </a:t>
            </a:r>
            <a:r>
              <a:rPr lang="cs-CZ" altLang="cs-CZ" b="1" dirty="0" err="1"/>
              <a:t>Kriterien</a:t>
            </a:r>
            <a:r>
              <a:rPr lang="cs-CZ" altLang="cs-CZ" b="1" dirty="0"/>
              <a:t> </a:t>
            </a:r>
            <a:r>
              <a:rPr lang="cs-CZ" altLang="cs-CZ" b="1" dirty="0" err="1"/>
              <a:t>sind</a:t>
            </a:r>
            <a:r>
              <a:rPr lang="cs-CZ" altLang="cs-CZ" b="1" dirty="0"/>
              <a:t> </a:t>
            </a:r>
            <a:r>
              <a:rPr lang="cs-CZ" altLang="cs-CZ" b="1" dirty="0" err="1"/>
              <a:t>textzentriert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37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EC79A7-3DE2-49F7-8AAA-DF0395A83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Kriterien der Textualität:</a:t>
            </a:r>
            <a:br>
              <a:rPr lang="de-DE" dirty="0"/>
            </a:br>
            <a:r>
              <a:rPr lang="de-DE" dirty="0"/>
              <a:t>pragmatisch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277F72-B4B9-428A-85B8-A888546A1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altLang="cs-CZ" b="1" dirty="0">
              <a:solidFill>
                <a:srgbClr val="FF0000"/>
              </a:solidFill>
            </a:endParaRPr>
          </a:p>
          <a:p>
            <a:r>
              <a:rPr lang="cs-CZ" altLang="cs-CZ" b="1" dirty="0">
                <a:solidFill>
                  <a:srgbClr val="FF0000"/>
                </a:solidFill>
              </a:rPr>
              <a:t>3)	</a:t>
            </a:r>
            <a:r>
              <a:rPr lang="cs-CZ" altLang="cs-CZ" b="1" dirty="0" err="1">
                <a:solidFill>
                  <a:srgbClr val="FF0000"/>
                </a:solidFill>
              </a:rPr>
              <a:t>Intentionalität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Absicht</a:t>
            </a:r>
            <a:r>
              <a:rPr lang="cs-CZ" altLang="cs-CZ" b="1" dirty="0"/>
              <a:t> des </a:t>
            </a:r>
            <a:r>
              <a:rPr lang="cs-CZ" altLang="cs-CZ" b="1" dirty="0" err="1"/>
              <a:t>Textproduzenten</a:t>
            </a:r>
            <a:r>
              <a:rPr lang="cs-CZ" altLang="cs-CZ" b="1" dirty="0"/>
              <a:t>, </a:t>
            </a:r>
            <a:r>
              <a:rPr lang="cs-CZ" altLang="cs-CZ" b="1" dirty="0" err="1"/>
              <a:t>einen</a:t>
            </a:r>
            <a:r>
              <a:rPr lang="cs-CZ" altLang="cs-CZ" b="1" dirty="0"/>
              <a:t> </a:t>
            </a:r>
            <a:r>
              <a:rPr lang="cs-CZ" altLang="cs-CZ" b="1" dirty="0" err="1"/>
              <a:t>kohäsiven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kohärenten</a:t>
            </a:r>
            <a:r>
              <a:rPr lang="cs-CZ" altLang="cs-CZ" b="1" dirty="0"/>
              <a:t> Text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bilden</a:t>
            </a:r>
            <a:r>
              <a:rPr lang="cs-CZ" altLang="cs-CZ" b="1" dirty="0"/>
              <a:t> (</a:t>
            </a:r>
            <a:r>
              <a:rPr lang="cs-CZ" altLang="cs-CZ" b="1" dirty="0" err="1"/>
              <a:t>handlungsorientiert</a:t>
            </a:r>
            <a:r>
              <a:rPr lang="cs-CZ" altLang="cs-CZ" b="1" dirty="0"/>
              <a:t>, </a:t>
            </a:r>
            <a:r>
              <a:rPr lang="cs-CZ" altLang="cs-CZ" b="1" dirty="0" err="1"/>
              <a:t>kommunikativ-pragamtisch</a:t>
            </a:r>
            <a:r>
              <a:rPr lang="cs-CZ" altLang="cs-CZ" b="1" dirty="0"/>
              <a:t>, </a:t>
            </a:r>
            <a:r>
              <a:rPr lang="cs-CZ" altLang="cs-CZ" b="1" dirty="0" err="1"/>
              <a:t>über</a:t>
            </a:r>
            <a:r>
              <a:rPr lang="cs-CZ" altLang="cs-CZ" b="1" dirty="0"/>
              <a:t> den Text </a:t>
            </a:r>
            <a:r>
              <a:rPr lang="cs-CZ" altLang="cs-CZ" b="1" dirty="0" err="1"/>
              <a:t>hinaus</a:t>
            </a:r>
            <a:r>
              <a:rPr lang="cs-CZ" altLang="cs-CZ" b="1" dirty="0"/>
              <a:t>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4)	</a:t>
            </a:r>
            <a:r>
              <a:rPr lang="cs-CZ" altLang="cs-CZ" b="1" dirty="0" err="1">
                <a:solidFill>
                  <a:srgbClr val="FF0000"/>
                </a:solidFill>
              </a:rPr>
              <a:t>Akzeptabilität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bezieht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den </a:t>
            </a:r>
            <a:r>
              <a:rPr lang="cs-CZ" altLang="cs-CZ" b="1" dirty="0" err="1"/>
              <a:t>Textrezipienten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dessen</a:t>
            </a:r>
            <a:r>
              <a:rPr lang="cs-CZ" altLang="cs-CZ" b="1" dirty="0"/>
              <a:t> </a:t>
            </a:r>
            <a:r>
              <a:rPr lang="cs-CZ" altLang="cs-CZ" b="1" dirty="0" err="1"/>
              <a:t>Einstellungen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Erwartungen</a:t>
            </a:r>
            <a:r>
              <a:rPr lang="cs-CZ" altLang="cs-CZ" b="1" dirty="0"/>
              <a:t>: </a:t>
            </a:r>
            <a:r>
              <a:rPr lang="cs-CZ" altLang="cs-CZ" b="1" dirty="0" err="1"/>
              <a:t>sinnvoll</a:t>
            </a:r>
            <a:r>
              <a:rPr lang="cs-CZ" altLang="cs-CZ" b="1" dirty="0"/>
              <a:t>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5)	</a:t>
            </a:r>
            <a:r>
              <a:rPr lang="cs-CZ" altLang="cs-CZ" b="1" dirty="0" err="1">
                <a:solidFill>
                  <a:srgbClr val="FF0000"/>
                </a:solidFill>
              </a:rPr>
              <a:t>Informativität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die</a:t>
            </a:r>
            <a:r>
              <a:rPr lang="cs-CZ" altLang="cs-CZ" b="1" dirty="0"/>
              <a:t> durch </a:t>
            </a:r>
            <a:r>
              <a:rPr lang="cs-CZ" altLang="cs-CZ" b="1" dirty="0" err="1"/>
              <a:t>einen</a:t>
            </a:r>
            <a:r>
              <a:rPr lang="cs-CZ" altLang="cs-CZ" b="1" dirty="0"/>
              <a:t> Text </a:t>
            </a:r>
            <a:r>
              <a:rPr lang="cs-CZ" altLang="cs-CZ" b="1" dirty="0" err="1"/>
              <a:t>vermittelten</a:t>
            </a:r>
            <a:r>
              <a:rPr lang="cs-CZ" altLang="cs-CZ" b="1" dirty="0"/>
              <a:t> </a:t>
            </a:r>
            <a:r>
              <a:rPr lang="cs-CZ" altLang="cs-CZ" b="1" dirty="0" err="1"/>
              <a:t>Informationen</a:t>
            </a:r>
            <a:r>
              <a:rPr lang="cs-CZ" altLang="cs-CZ" b="1" dirty="0"/>
              <a:t> stehen in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angemessenen</a:t>
            </a:r>
            <a:r>
              <a:rPr lang="cs-CZ" altLang="cs-CZ" b="1" dirty="0"/>
              <a:t> </a:t>
            </a:r>
            <a:r>
              <a:rPr lang="cs-CZ" altLang="cs-CZ" b="1" dirty="0" err="1"/>
              <a:t>Relation</a:t>
            </a:r>
            <a:r>
              <a:rPr lang="cs-CZ" altLang="cs-CZ" b="1" dirty="0"/>
              <a:t> </a:t>
            </a:r>
            <a:r>
              <a:rPr lang="cs-CZ" altLang="cs-CZ" b="1" dirty="0" err="1"/>
              <a:t>zum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Kommunikationsziel</a:t>
            </a:r>
            <a:r>
              <a:rPr lang="cs-CZ" altLang="cs-CZ" b="1" dirty="0"/>
              <a:t>: </a:t>
            </a:r>
            <a:r>
              <a:rPr lang="cs-CZ" altLang="cs-CZ" b="1" dirty="0" err="1"/>
              <a:t>Verständlichkeit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Angemessenheit</a:t>
            </a:r>
            <a:endParaRPr lang="de-DE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6)	</a:t>
            </a:r>
            <a:r>
              <a:rPr lang="cs-CZ" altLang="cs-CZ" b="1" dirty="0" err="1">
                <a:solidFill>
                  <a:srgbClr val="FF0000"/>
                </a:solidFill>
              </a:rPr>
              <a:t>Situationalität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jeder</a:t>
            </a:r>
            <a:r>
              <a:rPr lang="cs-CZ" altLang="cs-CZ" b="1" dirty="0"/>
              <a:t> Text – durch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ko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r>
              <a:rPr lang="cs-CZ" altLang="cs-CZ" b="1" dirty="0"/>
              <a:t> </a:t>
            </a:r>
            <a:r>
              <a:rPr lang="cs-CZ" altLang="cs-CZ" b="1" dirty="0" err="1"/>
              <a:t>bestimmt</a:t>
            </a:r>
            <a:r>
              <a:rPr lang="cs-CZ" altLang="cs-CZ" b="1" dirty="0"/>
              <a:t>: </a:t>
            </a:r>
            <a:r>
              <a:rPr lang="cs-CZ" altLang="cs-CZ" b="1" dirty="0" err="1"/>
              <a:t>Textproduzent</a:t>
            </a:r>
            <a:r>
              <a:rPr lang="cs-CZ" altLang="cs-CZ" b="1" dirty="0"/>
              <a:t>, -</a:t>
            </a:r>
            <a:r>
              <a:rPr lang="cs-CZ" altLang="cs-CZ" b="1" dirty="0" err="1"/>
              <a:t>rezipient</a:t>
            </a:r>
            <a:r>
              <a:rPr lang="cs-CZ" altLang="cs-CZ" b="1" dirty="0"/>
              <a:t>, </a:t>
            </a:r>
            <a:r>
              <a:rPr lang="cs-CZ" altLang="cs-CZ" b="1" dirty="0" err="1"/>
              <a:t>Thema</a:t>
            </a:r>
            <a:r>
              <a:rPr lang="cs-CZ" altLang="cs-CZ" b="1" dirty="0"/>
              <a:t>, </a:t>
            </a:r>
            <a:r>
              <a:rPr lang="cs-CZ" altLang="cs-CZ" b="1" dirty="0" err="1"/>
              <a:t>Kode</a:t>
            </a:r>
            <a:r>
              <a:rPr lang="cs-CZ" altLang="cs-CZ" b="1" dirty="0"/>
              <a:t>, </a:t>
            </a:r>
            <a:r>
              <a:rPr lang="cs-CZ" altLang="cs-CZ" b="1" dirty="0" err="1"/>
              <a:t>Kanal</a:t>
            </a:r>
            <a:r>
              <a:rPr lang="cs-CZ" altLang="cs-CZ" b="1" dirty="0"/>
              <a:t>... </a:t>
            </a:r>
            <a:r>
              <a:rPr lang="cs-CZ" altLang="cs-CZ" b="1" u="sng" dirty="0" err="1"/>
              <a:t>Textsorte</a:t>
            </a:r>
            <a:r>
              <a:rPr lang="cs-CZ" altLang="cs-CZ" b="1" u="sng" dirty="0"/>
              <a:t>:</a:t>
            </a:r>
            <a:r>
              <a:rPr lang="cs-CZ" altLang="cs-CZ" b="1" dirty="0"/>
              <a:t> </a:t>
            </a:r>
            <a:r>
              <a:rPr lang="cs-CZ" altLang="cs-CZ" b="1" dirty="0" err="1"/>
              <a:t>Gestaltung</a:t>
            </a:r>
            <a:r>
              <a:rPr lang="cs-CZ" altLang="cs-CZ" b="1" dirty="0"/>
              <a:t> des </a:t>
            </a:r>
            <a:r>
              <a:rPr lang="cs-CZ" altLang="cs-CZ" b="1" dirty="0" err="1"/>
              <a:t>Textes</a:t>
            </a:r>
            <a:r>
              <a:rPr lang="cs-CZ" altLang="cs-CZ" b="1" dirty="0"/>
              <a:t> </a:t>
            </a:r>
            <a:r>
              <a:rPr lang="cs-CZ" altLang="cs-CZ" b="1" dirty="0" err="1"/>
              <a:t>entsprechend</a:t>
            </a:r>
            <a:r>
              <a:rPr lang="cs-CZ" altLang="cs-CZ" b="1" dirty="0"/>
              <a:t> der </a:t>
            </a:r>
            <a:r>
              <a:rPr lang="cs-CZ" altLang="cs-CZ" b="1" dirty="0" err="1"/>
              <a:t>ko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endParaRPr lang="cs-CZ" altLang="cs-CZ" b="1" dirty="0"/>
          </a:p>
          <a:p>
            <a:r>
              <a:rPr lang="cs-CZ" altLang="cs-CZ" b="1" dirty="0">
                <a:solidFill>
                  <a:srgbClr val="FF0000"/>
                </a:solidFill>
              </a:rPr>
              <a:t>7)	</a:t>
            </a:r>
            <a:r>
              <a:rPr lang="cs-CZ" altLang="cs-CZ" b="1" dirty="0" err="1">
                <a:solidFill>
                  <a:srgbClr val="FF0000"/>
                </a:solidFill>
              </a:rPr>
              <a:t>Intertextualität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Texte </a:t>
            </a:r>
            <a:r>
              <a:rPr lang="cs-CZ" altLang="cs-CZ" b="1" dirty="0" err="1"/>
              <a:t>beziehen</a:t>
            </a:r>
            <a:r>
              <a:rPr lang="cs-CZ" altLang="cs-CZ" b="1" dirty="0"/>
              <a:t> </a:t>
            </a:r>
            <a:r>
              <a:rPr lang="cs-CZ" altLang="cs-CZ" b="1" dirty="0" err="1"/>
              <a:t>sich</a:t>
            </a:r>
            <a:r>
              <a:rPr lang="cs-CZ" altLang="cs-CZ" b="1" dirty="0"/>
              <a:t>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das</a:t>
            </a:r>
            <a:r>
              <a:rPr lang="cs-CZ" altLang="cs-CZ" b="1" dirty="0"/>
              <a:t> </a:t>
            </a:r>
            <a:r>
              <a:rPr lang="cs-CZ" altLang="cs-CZ" b="1" dirty="0" err="1"/>
              <a:t>Muster</a:t>
            </a:r>
            <a:r>
              <a:rPr lang="cs-CZ" altLang="cs-CZ" b="1" dirty="0"/>
              <a:t> </a:t>
            </a:r>
            <a:r>
              <a:rPr lang="cs-CZ" altLang="cs-CZ" b="1" dirty="0" err="1"/>
              <a:t>einer</a:t>
            </a:r>
            <a:r>
              <a:rPr lang="cs-CZ" altLang="cs-CZ" b="1" dirty="0"/>
              <a:t> </a:t>
            </a:r>
            <a:r>
              <a:rPr lang="cs-CZ" altLang="cs-CZ" b="1" dirty="0" err="1"/>
              <a:t>Textsorte</a:t>
            </a:r>
            <a:r>
              <a:rPr lang="cs-CZ" altLang="cs-CZ" b="1" dirty="0"/>
              <a:t> (</a:t>
            </a:r>
            <a:r>
              <a:rPr lang="cs-CZ" altLang="cs-CZ" b="1" dirty="0" err="1"/>
              <a:t>publizistische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literarisch-künstlerische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Handelskorrespondenz</a:t>
            </a:r>
            <a:r>
              <a:rPr lang="cs-CZ" altLang="cs-CZ" b="1" dirty="0"/>
              <a:t>, </a:t>
            </a:r>
            <a:r>
              <a:rPr lang="cs-CZ" altLang="cs-CZ" b="1" dirty="0" err="1"/>
              <a:t>wissenschaftliche</a:t>
            </a:r>
            <a:r>
              <a:rPr lang="cs-CZ" altLang="cs-CZ" b="1" dirty="0"/>
              <a:t> Texte, </a:t>
            </a:r>
            <a:r>
              <a:rPr lang="cs-CZ" altLang="cs-CZ" b="1" dirty="0" err="1"/>
              <a:t>Fachtexte</a:t>
            </a:r>
            <a:r>
              <a:rPr lang="cs-CZ" altLang="cs-CZ" b="1" dirty="0"/>
              <a:t>...)</a:t>
            </a:r>
          </a:p>
          <a:p>
            <a:r>
              <a:rPr lang="cs-CZ" altLang="cs-CZ" b="1" dirty="0">
                <a:solidFill>
                  <a:srgbClr val="FF0000"/>
                </a:solidFill>
              </a:rPr>
              <a:t>8)	</a:t>
            </a:r>
            <a:r>
              <a:rPr lang="cs-CZ" altLang="cs-CZ" b="1" dirty="0" err="1">
                <a:solidFill>
                  <a:srgbClr val="FF0000"/>
                </a:solidFill>
              </a:rPr>
              <a:t>Kulturalität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Texte </a:t>
            </a:r>
            <a:r>
              <a:rPr lang="cs-CZ" altLang="cs-CZ" b="1" dirty="0" err="1"/>
              <a:t>beruhen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</a:t>
            </a:r>
            <a:r>
              <a:rPr lang="cs-CZ" altLang="cs-CZ" b="1" dirty="0" err="1"/>
              <a:t>kultureller</a:t>
            </a:r>
            <a:r>
              <a:rPr lang="cs-CZ" altLang="cs-CZ" b="1" dirty="0"/>
              <a:t> </a:t>
            </a:r>
            <a:r>
              <a:rPr lang="cs-CZ" altLang="cs-CZ" b="1" dirty="0" err="1"/>
              <a:t>Übereinkunft</a:t>
            </a:r>
            <a:r>
              <a:rPr lang="cs-CZ" altLang="cs-CZ" b="1" dirty="0"/>
              <a:t>,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geprägt</a:t>
            </a:r>
            <a:r>
              <a:rPr lang="cs-CZ" altLang="cs-CZ" b="1" dirty="0"/>
              <a:t> von </a:t>
            </a:r>
            <a:r>
              <a:rPr lang="cs-CZ" altLang="cs-CZ" b="1" dirty="0" err="1"/>
              <a:t>einer</a:t>
            </a:r>
            <a:r>
              <a:rPr lang="cs-CZ" altLang="cs-CZ" b="1" dirty="0"/>
              <a:t> Kultur: </a:t>
            </a:r>
            <a:r>
              <a:rPr lang="cs-CZ" altLang="cs-CZ" b="1" dirty="0" err="1"/>
              <a:t>Todesanzeige</a:t>
            </a:r>
            <a:r>
              <a:rPr lang="cs-CZ" altLang="cs-CZ" b="1" dirty="0"/>
              <a:t>, </a:t>
            </a:r>
            <a:r>
              <a:rPr lang="cs-CZ" altLang="cs-CZ" b="1" dirty="0" err="1"/>
              <a:t>Rezension</a:t>
            </a:r>
            <a:r>
              <a:rPr lang="cs-CZ" altLang="cs-CZ" b="1" dirty="0"/>
              <a:t>, </a:t>
            </a:r>
            <a:r>
              <a:rPr lang="cs-CZ" altLang="cs-CZ" b="1" dirty="0" err="1"/>
              <a:t>Leserbriefe</a:t>
            </a:r>
            <a:r>
              <a:rPr lang="cs-CZ" altLang="cs-CZ" b="1" dirty="0"/>
              <a:t>, Graffiti…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906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A63E2-CD09-480E-BB70-3CC019F3F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Kohäsion und Kohärenz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6ED14E-549E-469A-BCCE-AF5BE2158A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de-DE" altLang="cs-CZ" b="1" u="sng" dirty="0">
              <a:solidFill>
                <a:srgbClr val="FF0000"/>
              </a:solidFill>
            </a:endParaRPr>
          </a:p>
          <a:p>
            <a:endParaRPr lang="de-DE" altLang="cs-CZ" b="1" u="sng" dirty="0">
              <a:solidFill>
                <a:srgbClr val="FF0000"/>
              </a:solidFill>
            </a:endParaRPr>
          </a:p>
          <a:p>
            <a:r>
              <a:rPr lang="de-DE" altLang="cs-CZ" sz="3700" b="1" u="sng" dirty="0">
                <a:solidFill>
                  <a:srgbClr val="FF0000"/>
                </a:solidFill>
              </a:rPr>
              <a:t>g</a:t>
            </a:r>
            <a:r>
              <a:rPr lang="cs-CZ" altLang="cs-CZ" sz="3700" b="1" u="sng" dirty="0" err="1">
                <a:solidFill>
                  <a:srgbClr val="FF0000"/>
                </a:solidFill>
              </a:rPr>
              <a:t>rammatisch</a:t>
            </a:r>
            <a:r>
              <a:rPr lang="de-DE" altLang="cs-CZ" sz="3700" b="1" dirty="0">
                <a:solidFill>
                  <a:srgbClr val="FF0000"/>
                </a:solidFill>
              </a:rPr>
              <a:t> -  lexikalisch</a:t>
            </a:r>
            <a:r>
              <a:rPr lang="cs-CZ" altLang="cs-CZ" sz="3700" b="1" dirty="0">
                <a:solidFill>
                  <a:srgbClr val="FF0000"/>
                </a:solidFill>
              </a:rPr>
              <a:t>: </a:t>
            </a:r>
            <a:endParaRPr lang="cs-CZ" altLang="cs-CZ" sz="3700" dirty="0">
              <a:solidFill>
                <a:srgbClr val="FF0000"/>
              </a:solidFill>
            </a:endParaRPr>
          </a:p>
          <a:p>
            <a:r>
              <a:rPr lang="cs-CZ" altLang="cs-CZ" sz="3700" b="1" dirty="0"/>
              <a:t>1. </a:t>
            </a:r>
            <a:r>
              <a:rPr lang="cs-CZ" altLang="cs-CZ" sz="3700" b="1" dirty="0" err="1"/>
              <a:t>Pronominalisierung</a:t>
            </a:r>
            <a:r>
              <a:rPr lang="cs-CZ" altLang="cs-CZ" sz="3700" b="1" dirty="0"/>
              <a:t> - </a:t>
            </a:r>
            <a:r>
              <a:rPr lang="cs-CZ" altLang="cs-CZ" sz="3700" b="1" dirty="0" err="1"/>
              <a:t>Personalpronomina</a:t>
            </a:r>
            <a:r>
              <a:rPr lang="cs-CZ" altLang="cs-CZ" sz="3700" b="1" dirty="0"/>
              <a:t>, Demonstrativ-, </a:t>
            </a:r>
            <a:r>
              <a:rPr lang="cs-CZ" altLang="cs-CZ" sz="3700" b="1" dirty="0" err="1"/>
              <a:t>Possessiv</a:t>
            </a:r>
            <a:r>
              <a:rPr lang="cs-CZ" altLang="cs-CZ" sz="3700" b="1" dirty="0"/>
              <a:t>-: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Ger</a:t>
            </a:r>
            <a:r>
              <a:rPr lang="de-DE" altLang="cs-CZ" sz="3700" b="1" i="1" dirty="0" err="1">
                <a:solidFill>
                  <a:srgbClr val="00B0F0"/>
                </a:solidFill>
              </a:rPr>
              <a:t>ät</a:t>
            </a:r>
            <a:r>
              <a:rPr lang="de-DE" altLang="cs-CZ" sz="3700" b="1" i="1" dirty="0">
                <a:solidFill>
                  <a:srgbClr val="00B0F0"/>
                </a:solidFill>
              </a:rPr>
              <a:t> - es</a:t>
            </a:r>
            <a:endParaRPr lang="cs-CZ" altLang="cs-CZ" sz="3700" dirty="0">
              <a:solidFill>
                <a:srgbClr val="00B0F0"/>
              </a:solidFill>
            </a:endParaRPr>
          </a:p>
          <a:p>
            <a:r>
              <a:rPr lang="cs-CZ" altLang="cs-CZ" sz="3700" b="1" dirty="0"/>
              <a:t>2. </a:t>
            </a:r>
            <a:r>
              <a:rPr lang="cs-CZ" altLang="cs-CZ" sz="3700" b="1" dirty="0" err="1"/>
              <a:t>Proadverbialisierung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Adverbien</a:t>
            </a:r>
            <a:r>
              <a:rPr lang="cs-CZ" altLang="cs-CZ" sz="3700" b="1" dirty="0"/>
              <a:t>: lokal, </a:t>
            </a:r>
            <a:r>
              <a:rPr lang="cs-CZ" altLang="cs-CZ" sz="3700" b="1" dirty="0" err="1"/>
              <a:t>temporal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modal</a:t>
            </a:r>
            <a:r>
              <a:rPr lang="cs-CZ" altLang="cs-CZ" sz="3700" b="1" dirty="0"/>
              <a:t>...</a:t>
            </a:r>
            <a:r>
              <a:rPr lang="de-DE" altLang="cs-CZ" sz="3700" b="1" dirty="0"/>
              <a:t> </a:t>
            </a:r>
            <a:r>
              <a:rPr lang="de-DE" altLang="cs-CZ" sz="3700" b="1" i="1" dirty="0">
                <a:solidFill>
                  <a:srgbClr val="00B0F0"/>
                </a:solidFill>
              </a:rPr>
              <a:t>in Prag – dort, damals</a:t>
            </a:r>
            <a:endParaRPr lang="cs-CZ" altLang="cs-CZ" sz="3700" i="1" dirty="0">
              <a:solidFill>
                <a:srgbClr val="00B0F0"/>
              </a:solidFill>
            </a:endParaRPr>
          </a:p>
          <a:p>
            <a:r>
              <a:rPr lang="cs-CZ" altLang="cs-CZ" sz="3700" b="1" dirty="0"/>
              <a:t>3. </a:t>
            </a:r>
            <a:r>
              <a:rPr lang="cs-CZ" altLang="cs-CZ" sz="3700" b="1" dirty="0" err="1"/>
              <a:t>Konjunktionen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kausal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konzessiv</a:t>
            </a:r>
            <a:r>
              <a:rPr lang="cs-CZ" altLang="cs-CZ" sz="3700" b="1" dirty="0"/>
              <a:t>, </a:t>
            </a:r>
            <a:r>
              <a:rPr lang="cs-CZ" altLang="cs-CZ" sz="3700" b="1" dirty="0" err="1"/>
              <a:t>konsekutiv</a:t>
            </a:r>
            <a:r>
              <a:rPr lang="cs-CZ" altLang="cs-CZ" sz="3700" b="1" dirty="0"/>
              <a:t>...</a:t>
            </a:r>
            <a:endParaRPr lang="cs-CZ" altLang="cs-CZ" sz="3700" dirty="0"/>
          </a:p>
          <a:p>
            <a:r>
              <a:rPr lang="cs-CZ" altLang="cs-CZ" sz="3700" b="1" dirty="0"/>
              <a:t>4. </a:t>
            </a:r>
            <a:r>
              <a:rPr lang="cs-CZ" altLang="cs-CZ" sz="3700" b="1" dirty="0" err="1"/>
              <a:t>Pronominaladverbien</a:t>
            </a:r>
            <a:r>
              <a:rPr lang="cs-CZ" altLang="cs-CZ" sz="3700" b="1" dirty="0"/>
              <a:t>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darin</a:t>
            </a:r>
            <a:r>
              <a:rPr lang="cs-CZ" altLang="cs-CZ" sz="3700" b="1" i="1" dirty="0">
                <a:solidFill>
                  <a:srgbClr val="00B0F0"/>
                </a:solidFill>
              </a:rPr>
              <a:t>,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wozu</a:t>
            </a:r>
            <a:r>
              <a:rPr lang="cs-CZ" altLang="cs-CZ" sz="3700" b="1" dirty="0"/>
              <a:t>, ...</a:t>
            </a:r>
            <a:endParaRPr lang="cs-CZ" altLang="cs-CZ" sz="3700" dirty="0"/>
          </a:p>
          <a:p>
            <a:r>
              <a:rPr lang="cs-CZ" altLang="cs-CZ" sz="3700" b="1" dirty="0"/>
              <a:t>5. </a:t>
            </a:r>
            <a:r>
              <a:rPr lang="cs-CZ" altLang="cs-CZ" sz="3700" b="1" dirty="0" err="1"/>
              <a:t>Tempora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Wechsel</a:t>
            </a:r>
            <a:r>
              <a:rPr lang="cs-CZ" altLang="cs-CZ" sz="3700" b="1" dirty="0"/>
              <a:t>: </a:t>
            </a:r>
            <a:r>
              <a:rPr lang="cs-CZ" altLang="cs-CZ" sz="3700" b="1" dirty="0" err="1"/>
              <a:t>Perf</a:t>
            </a:r>
            <a:r>
              <a:rPr lang="cs-CZ" altLang="cs-CZ" sz="3700" b="1" dirty="0"/>
              <a:t>.-P</a:t>
            </a:r>
            <a:r>
              <a:rPr lang="de-DE" altLang="cs-CZ" sz="3700" b="1" dirty="0" err="1"/>
              <a:t>rä</a:t>
            </a:r>
            <a:r>
              <a:rPr lang="cs-CZ" altLang="cs-CZ" sz="3700" b="1" dirty="0"/>
              <a:t>s., </a:t>
            </a:r>
            <a:r>
              <a:rPr lang="cs-CZ" altLang="cs-CZ" sz="3700" b="1" dirty="0" err="1"/>
              <a:t>Prät</a:t>
            </a:r>
            <a:r>
              <a:rPr lang="cs-CZ" altLang="cs-CZ" sz="3700" b="1" dirty="0"/>
              <a:t>...</a:t>
            </a:r>
            <a:endParaRPr lang="cs-CZ" altLang="cs-CZ" sz="3700" dirty="0"/>
          </a:p>
          <a:p>
            <a:r>
              <a:rPr lang="cs-CZ" altLang="cs-CZ" sz="3700" b="1" dirty="0"/>
              <a:t>6. </a:t>
            </a:r>
            <a:r>
              <a:rPr lang="cs-CZ" altLang="cs-CZ" sz="3700" b="1" dirty="0" err="1"/>
              <a:t>Artikelwechsel</a:t>
            </a:r>
            <a:r>
              <a:rPr lang="cs-CZ" altLang="cs-CZ" sz="3700" b="1" dirty="0"/>
              <a:t>: </a:t>
            </a:r>
            <a:r>
              <a:rPr lang="cs-CZ" altLang="cs-CZ" sz="3700" b="1" i="1" dirty="0">
                <a:solidFill>
                  <a:srgbClr val="00B0F0"/>
                </a:solidFill>
              </a:rPr>
              <a:t>Es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war</a:t>
            </a:r>
            <a:r>
              <a:rPr lang="cs-CZ" altLang="cs-CZ" sz="3700" b="1" i="1" dirty="0">
                <a:solidFill>
                  <a:srgbClr val="00B0F0"/>
                </a:solidFill>
              </a:rPr>
              <a:t>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einmal</a:t>
            </a:r>
            <a:r>
              <a:rPr lang="cs-CZ" altLang="cs-CZ" sz="3700" b="1" i="1" dirty="0">
                <a:solidFill>
                  <a:srgbClr val="00B0F0"/>
                </a:solidFill>
              </a:rPr>
              <a:t>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König. Der König...</a:t>
            </a:r>
            <a:endParaRPr lang="de-DE" altLang="cs-CZ" sz="3700" b="1" i="1" dirty="0">
              <a:solidFill>
                <a:srgbClr val="00B0F0"/>
              </a:solidFill>
            </a:endParaRPr>
          </a:p>
          <a:p>
            <a:r>
              <a:rPr lang="cs-CZ" altLang="cs-CZ" sz="3700" b="1" dirty="0" err="1">
                <a:solidFill>
                  <a:srgbClr val="FF0000"/>
                </a:solidFill>
              </a:rPr>
              <a:t>lexikalisch-semantische</a:t>
            </a:r>
            <a:r>
              <a:rPr lang="cs-CZ" altLang="cs-CZ" sz="3700" b="1" dirty="0">
                <a:solidFill>
                  <a:srgbClr val="FF0000"/>
                </a:solidFill>
              </a:rPr>
              <a:t> </a:t>
            </a:r>
            <a:r>
              <a:rPr lang="cs-CZ" altLang="cs-CZ" sz="37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3700" b="1" dirty="0">
                <a:solidFill>
                  <a:srgbClr val="FF0000"/>
                </a:solidFill>
              </a:rPr>
              <a:t>:</a:t>
            </a:r>
            <a:r>
              <a:rPr lang="de-DE" altLang="cs-CZ" sz="3700" b="1" dirty="0">
                <a:solidFill>
                  <a:srgbClr val="FF0000"/>
                </a:solidFill>
              </a:rPr>
              <a:t> </a:t>
            </a:r>
            <a:r>
              <a:rPr lang="de-DE" altLang="cs-CZ" sz="3700" b="1" u="sng" dirty="0">
                <a:solidFill>
                  <a:srgbClr val="FF0000"/>
                </a:solidFill>
              </a:rPr>
              <a:t>explizit:</a:t>
            </a:r>
            <a:endParaRPr lang="cs-CZ" altLang="cs-CZ" sz="3700" u="sng" dirty="0">
              <a:solidFill>
                <a:srgbClr val="FF0000"/>
              </a:solidFill>
            </a:endParaRPr>
          </a:p>
          <a:p>
            <a:r>
              <a:rPr lang="cs-CZ" altLang="cs-CZ" sz="3700" b="1" dirty="0"/>
              <a:t>1. </a:t>
            </a:r>
            <a:r>
              <a:rPr lang="cs-CZ" altLang="cs-CZ" sz="3700" b="1" dirty="0" err="1"/>
              <a:t>einfache</a:t>
            </a:r>
            <a:r>
              <a:rPr lang="cs-CZ" altLang="cs-CZ" sz="3700" b="1" dirty="0"/>
              <a:t> </a:t>
            </a:r>
            <a:r>
              <a:rPr lang="cs-CZ" altLang="cs-CZ" sz="3700" b="1" dirty="0" err="1"/>
              <a:t>Wiederholung</a:t>
            </a:r>
            <a:r>
              <a:rPr lang="cs-CZ" altLang="cs-CZ" sz="3700" b="1" dirty="0"/>
              <a:t>: </a:t>
            </a:r>
            <a:r>
              <a:rPr lang="cs-CZ" altLang="cs-CZ" sz="3700" b="1" i="1" dirty="0" err="1">
                <a:solidFill>
                  <a:srgbClr val="00B0F0"/>
                </a:solidFill>
              </a:rPr>
              <a:t>ein</a:t>
            </a:r>
            <a:r>
              <a:rPr lang="cs-CZ" altLang="cs-CZ" sz="3700" b="1" i="1" dirty="0">
                <a:solidFill>
                  <a:srgbClr val="00B0F0"/>
                </a:solidFill>
              </a:rPr>
              <a:t> Mann - der Mann</a:t>
            </a:r>
            <a:endParaRPr lang="cs-CZ" altLang="cs-CZ" sz="3700" i="1" dirty="0">
              <a:solidFill>
                <a:srgbClr val="00B0F0"/>
              </a:solidFill>
            </a:endParaRPr>
          </a:p>
          <a:p>
            <a:r>
              <a:rPr lang="de-DE" altLang="cs-CZ" sz="3700" b="1" dirty="0"/>
              <a:t>2. Kohyponymie: Hyperonym-Hyponym-Beziehungen: </a:t>
            </a:r>
            <a:r>
              <a:rPr lang="de-DE" altLang="cs-CZ" sz="3700" b="1" i="1" dirty="0">
                <a:solidFill>
                  <a:srgbClr val="00B0F0"/>
                </a:solidFill>
              </a:rPr>
              <a:t>ein Reh – das Tier</a:t>
            </a:r>
          </a:p>
          <a:p>
            <a:r>
              <a:rPr lang="de-DE" altLang="cs-CZ" sz="3700" b="1" dirty="0"/>
              <a:t>3. Synonymie – </a:t>
            </a:r>
            <a:r>
              <a:rPr lang="de-DE" altLang="cs-CZ" sz="3700" b="1" i="1" dirty="0">
                <a:solidFill>
                  <a:srgbClr val="00B0F0"/>
                </a:solidFill>
              </a:rPr>
              <a:t>ein Mann – der Kerl</a:t>
            </a:r>
          </a:p>
          <a:p>
            <a:pPr>
              <a:buFontTx/>
              <a:buNone/>
            </a:pPr>
            <a:r>
              <a:rPr lang="de-DE" altLang="cs-CZ" sz="3700" b="1" i="1" dirty="0"/>
              <a:t>       </a:t>
            </a:r>
            <a:r>
              <a:rPr lang="de-DE" altLang="cs-CZ" sz="3700" b="1" dirty="0"/>
              <a:t>(stilistische Synonymie)</a:t>
            </a:r>
          </a:p>
          <a:p>
            <a:r>
              <a:rPr lang="de-DE" altLang="cs-CZ" sz="3700" b="1" dirty="0"/>
              <a:t>   kontextuelle Synonymie</a:t>
            </a:r>
          </a:p>
          <a:p>
            <a:pPr>
              <a:defRPr/>
            </a:pPr>
            <a:r>
              <a:rPr lang="de-DE" sz="3700" b="1" u="sng" dirty="0">
                <a:solidFill>
                  <a:srgbClr val="FF0000"/>
                </a:solidFill>
              </a:rPr>
              <a:t>Implizit:</a:t>
            </a:r>
            <a:endParaRPr lang="de-DE" sz="37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de-DE" sz="3700" b="1" dirty="0"/>
              <a:t>logisch-begrifflich: </a:t>
            </a:r>
            <a:r>
              <a:rPr lang="de-DE" sz="3700" b="1" i="1" dirty="0">
                <a:solidFill>
                  <a:srgbClr val="00B0F0"/>
                </a:solidFill>
              </a:rPr>
              <a:t>ein Problem – die Lösung, ein mühsamer Aufstieg – der Abstieg war leicht </a:t>
            </a:r>
            <a:r>
              <a:rPr lang="de-DE" sz="3700" b="1" dirty="0"/>
              <a:t>(Antonyme)</a:t>
            </a:r>
          </a:p>
          <a:p>
            <a:pPr>
              <a:defRPr/>
            </a:pPr>
            <a:r>
              <a:rPr lang="de-DE" sz="3700" b="1" dirty="0"/>
              <a:t>ontologisch (naturgesetzlich): </a:t>
            </a:r>
            <a:r>
              <a:rPr lang="de-DE" sz="3700" b="1" i="1" dirty="0">
                <a:solidFill>
                  <a:srgbClr val="00B0F0"/>
                </a:solidFill>
              </a:rPr>
              <a:t>ein Blitz – der Donner, ein Elefant – der Rüssel</a:t>
            </a:r>
          </a:p>
          <a:p>
            <a:pPr marL="514350" indent="-514350">
              <a:buFontTx/>
              <a:buNone/>
              <a:defRPr/>
            </a:pPr>
            <a:r>
              <a:rPr lang="de-DE" sz="3700" b="1" i="1" dirty="0"/>
              <a:t>     </a:t>
            </a:r>
            <a:r>
              <a:rPr lang="de-DE" sz="3700" b="1" dirty="0"/>
              <a:t>(pars-pro-toto)</a:t>
            </a:r>
          </a:p>
          <a:p>
            <a:pPr>
              <a:defRPr/>
            </a:pPr>
            <a:r>
              <a:rPr lang="de-DE" sz="3700" b="1" dirty="0"/>
              <a:t>kulturell: </a:t>
            </a:r>
            <a:r>
              <a:rPr lang="de-DE" sz="3700" b="1" i="1" dirty="0">
                <a:solidFill>
                  <a:srgbClr val="00B0F0"/>
                </a:solidFill>
              </a:rPr>
              <a:t>eine Stadt – der Bahnhof, die Straße…</a:t>
            </a:r>
            <a:endParaRPr lang="cs-CZ" sz="3700" b="1" dirty="0">
              <a:solidFill>
                <a:srgbClr val="00B0F0"/>
              </a:solidFill>
            </a:endParaRPr>
          </a:p>
          <a:p>
            <a:endParaRPr lang="de-DE" altLang="cs-CZ" b="1" dirty="0"/>
          </a:p>
          <a:p>
            <a:endParaRPr lang="cs-CZ" altLang="cs-CZ" i="1" dirty="0">
              <a:solidFill>
                <a:srgbClr val="00B0F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618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87C517-2D16-4F5B-86E0-D17EA7B9C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Analyse der </a:t>
            </a:r>
            <a:r>
              <a:rPr lang="cs-CZ" b="1" dirty="0" err="1"/>
              <a:t>Komposition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F90226-0748-465E-996C-8EAC2A42F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b="1" dirty="0" err="1">
                <a:solidFill>
                  <a:srgbClr val="FF0000"/>
                </a:solidFill>
              </a:rPr>
              <a:t>Besipieltext</a:t>
            </a:r>
            <a:r>
              <a:rPr lang="cs-CZ" altLang="cs-CZ" sz="2400" b="1" dirty="0">
                <a:solidFill>
                  <a:srgbClr val="FF0000"/>
                </a:solidFill>
              </a:rPr>
              <a:t>: </a:t>
            </a:r>
            <a:r>
              <a:rPr lang="de-DE" altLang="cs-CZ" sz="2400" b="1" dirty="0">
                <a:solidFill>
                  <a:srgbClr val="FF0000"/>
                </a:solidFill>
              </a:rPr>
              <a:t>Frackträger vom anderen Ufer: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de-DE" altLang="cs-CZ" sz="2000" b="1" dirty="0"/>
              <a:t>populärwissen. Artikel aus „Der Spiegel“ (Printversion)</a:t>
            </a:r>
          </a:p>
          <a:p>
            <a:r>
              <a:rPr lang="de-DE" altLang="cs-CZ" sz="2000" b="1" dirty="0"/>
              <a:t>Textsorte: „Mischform“ – Reportage, Bericht, Kommentar</a:t>
            </a:r>
            <a:r>
              <a:rPr lang="cs-CZ" altLang="cs-CZ" sz="2000" b="1" dirty="0"/>
              <a:t>, Interview</a:t>
            </a:r>
            <a:endParaRPr lang="de-DE" altLang="cs-CZ" sz="2000" b="1" dirty="0"/>
          </a:p>
          <a:p>
            <a:r>
              <a:rPr lang="de-DE" altLang="cs-CZ" sz="2000" b="1" dirty="0">
                <a:solidFill>
                  <a:srgbClr val="FF0000"/>
                </a:solidFill>
              </a:rPr>
              <a:t>Äußerer Aufbau:</a:t>
            </a:r>
          </a:p>
          <a:p>
            <a:r>
              <a:rPr lang="de-DE" altLang="cs-CZ" sz="2000" b="1" dirty="0"/>
              <a:t>Titel: Fettdruck, </a:t>
            </a:r>
            <a:r>
              <a:rPr lang="de-DE" altLang="cs-CZ" sz="2000" b="1" i="1" dirty="0">
                <a:solidFill>
                  <a:srgbClr val="0070C0"/>
                </a:solidFill>
              </a:rPr>
              <a:t>Metapher/Metonymie/ Periphrase</a:t>
            </a:r>
          </a:p>
          <a:p>
            <a:r>
              <a:rPr lang="de-DE" altLang="cs-CZ" sz="2000" b="1" dirty="0"/>
              <a:t>Vorspann: größere Schrift; Thema</a:t>
            </a:r>
          </a:p>
          <a:p>
            <a:r>
              <a:rPr lang="de-DE" altLang="cs-CZ" sz="2000" b="1" dirty="0"/>
              <a:t>Fließtext/Haupttext/</a:t>
            </a:r>
            <a:r>
              <a:rPr lang="de-DE" altLang="cs-CZ" sz="2000" b="1" dirty="0" err="1"/>
              <a:t>Textbody</a:t>
            </a:r>
            <a:r>
              <a:rPr lang="de-DE" altLang="cs-CZ" sz="2000" b="1" dirty="0"/>
              <a:t>: Absätze</a:t>
            </a:r>
          </a:p>
          <a:p>
            <a:r>
              <a:rPr lang="de-DE" altLang="cs-CZ" sz="2000" b="1" dirty="0"/>
              <a:t>1. </a:t>
            </a:r>
            <a:r>
              <a:rPr lang="de-DE" altLang="cs-CZ" sz="2000" b="1" dirty="0" err="1"/>
              <a:t>Absatz:Einstieg</a:t>
            </a:r>
            <a:endParaRPr lang="de-DE" altLang="cs-CZ" sz="2000" b="1" dirty="0"/>
          </a:p>
          <a:p>
            <a:r>
              <a:rPr lang="de-DE" altLang="cs-CZ" sz="2000" b="1" dirty="0"/>
              <a:t>Letzter Absatz: Pointe </a:t>
            </a:r>
          </a:p>
          <a:p>
            <a:r>
              <a:rPr lang="de-DE" altLang="cs-CZ" sz="2000" b="1" dirty="0"/>
              <a:t>Fotos/Bilder mit Bildunterschriften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627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B78313-ADDA-425A-9C80-86C1A61DF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 err="1"/>
              <a:t>Innere</a:t>
            </a:r>
            <a:r>
              <a:rPr lang="cs-CZ" sz="2400" b="1" dirty="0"/>
              <a:t> </a:t>
            </a:r>
            <a:r>
              <a:rPr lang="cs-CZ" sz="2400" b="1" dirty="0" err="1"/>
              <a:t>Textkomposition</a:t>
            </a:r>
            <a:endParaRPr lang="cs-CZ" sz="24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9C1694-2DEE-4460-AEBF-0606FBE3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u="sng" dirty="0" err="1">
                <a:solidFill>
                  <a:schemeClr val="accent2"/>
                </a:solidFill>
              </a:rPr>
              <a:t>Thematische</a:t>
            </a:r>
            <a:r>
              <a:rPr lang="cs-CZ" altLang="cs-CZ" b="1" u="sng" dirty="0">
                <a:solidFill>
                  <a:schemeClr val="accent2"/>
                </a:solidFill>
              </a:rPr>
              <a:t> </a:t>
            </a:r>
            <a:r>
              <a:rPr lang="cs-CZ" altLang="cs-CZ" b="1" u="sng" dirty="0" err="1">
                <a:solidFill>
                  <a:schemeClr val="accent2"/>
                </a:solidFill>
              </a:rPr>
              <a:t>Kette</a:t>
            </a:r>
            <a:r>
              <a:rPr lang="cs-CZ" altLang="cs-CZ" b="1" u="sng" dirty="0">
                <a:solidFill>
                  <a:schemeClr val="accent2"/>
                </a:solidFill>
              </a:rPr>
              <a:t> </a:t>
            </a:r>
            <a:r>
              <a:rPr lang="de-DE" altLang="cs-CZ" b="1" u="sng" dirty="0">
                <a:solidFill>
                  <a:schemeClr val="accent2"/>
                </a:solidFill>
              </a:rPr>
              <a:t>1</a:t>
            </a:r>
            <a:r>
              <a:rPr lang="cs-CZ" altLang="cs-CZ" b="1" u="sng" dirty="0">
                <a:solidFill>
                  <a:schemeClr val="accent2"/>
                </a:solidFill>
              </a:rPr>
              <a:t>: </a:t>
            </a:r>
            <a:r>
              <a:rPr lang="de-DE" altLang="cs-CZ" b="1" u="sng" dirty="0">
                <a:solidFill>
                  <a:schemeClr val="accent2"/>
                </a:solidFill>
              </a:rPr>
              <a:t>Pinguinmännchen</a:t>
            </a:r>
            <a:r>
              <a:rPr lang="de-DE" altLang="cs-CZ" b="1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r>
              <a:rPr lang="de-DE" altLang="cs-CZ" b="1" dirty="0"/>
              <a:t>      (Königspinguine in der Antarktis) – Frackträger vom anderen Ufer – Bremerhavener Männerwelt – Charly, Links-Pfeil…- Männchen –</a:t>
            </a:r>
            <a:r>
              <a:rPr lang="cs-CZ" altLang="cs-CZ" b="1" dirty="0"/>
              <a:t> </a:t>
            </a:r>
            <a:r>
              <a:rPr lang="cs-CZ" altLang="cs-CZ" b="1" dirty="0" err="1"/>
              <a:t>Kerle</a:t>
            </a:r>
            <a:r>
              <a:rPr lang="cs-CZ" altLang="cs-CZ" b="1" dirty="0"/>
              <a:t> - </a:t>
            </a:r>
            <a:r>
              <a:rPr lang="de-DE" altLang="cs-CZ" b="1" dirty="0"/>
              <a:t> Männer – Pinguine mit schwulem Gebaren – Herrenrunden – Vögel…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Thematische (Neben)kette: Pinguinweibchen</a:t>
            </a:r>
            <a:r>
              <a:rPr lang="de-DE" altLang="cs-CZ" b="1" dirty="0">
                <a:solidFill>
                  <a:schemeClr val="accent2"/>
                </a:solidFill>
              </a:rPr>
              <a:t>:</a:t>
            </a:r>
          </a:p>
          <a:p>
            <a:pPr>
              <a:buFontTx/>
              <a:buNone/>
            </a:pPr>
            <a:r>
              <a:rPr lang="de-DE" altLang="cs-CZ" b="1" dirty="0"/>
              <a:t>      schwedische Weibchen – Schwedinnen – Schwedinnen-Import – </a:t>
            </a:r>
            <a:r>
              <a:rPr lang="de-DE" altLang="cs-CZ" b="1" dirty="0" err="1"/>
              <a:t>Pinguinw</a:t>
            </a:r>
            <a:r>
              <a:rPr lang="cs-CZ" altLang="cs-CZ" b="1" dirty="0"/>
              <a:t>e</a:t>
            </a:r>
            <a:r>
              <a:rPr lang="de-DE" altLang="cs-CZ" b="1" dirty="0" err="1"/>
              <a:t>ibchen</a:t>
            </a:r>
            <a:r>
              <a:rPr lang="de-DE" altLang="cs-CZ" b="1" dirty="0"/>
              <a:t> aus dem schwedischen Zoo in </a:t>
            </a:r>
            <a:r>
              <a:rPr lang="de-DE" altLang="cs-CZ" b="1" dirty="0" err="1"/>
              <a:t>Kolmarden</a:t>
            </a:r>
            <a:r>
              <a:rPr lang="de-DE" altLang="cs-CZ" b="1" dirty="0"/>
              <a:t>…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Thematische Kohärenzkette 2: Probleme mit dem Pinguinen-Nachwuchs, sexuelles Verhalten der Pinguine:</a:t>
            </a:r>
            <a:endParaRPr lang="de-DE" altLang="cs-CZ" b="1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de-DE" altLang="cs-CZ" b="1" dirty="0"/>
              <a:t>      Steine bebrüten – verführen – Augen nur füreinander haben – die Weibchen keines Blickes würdigen – „wer mit wem was macht“ – </a:t>
            </a:r>
            <a:r>
              <a:rPr lang="de-DE" altLang="cs-CZ" b="1" dirty="0" err="1"/>
              <a:t>unterei</a:t>
            </a:r>
            <a:r>
              <a:rPr lang="cs-CZ" altLang="cs-CZ" b="1" dirty="0"/>
              <a:t>n</a:t>
            </a:r>
            <a:r>
              <a:rPr lang="de-DE" altLang="cs-CZ" b="1" dirty="0" err="1"/>
              <a:t>ander</a:t>
            </a:r>
            <a:r>
              <a:rPr lang="de-DE" altLang="cs-CZ" b="1" dirty="0"/>
              <a:t> kuscheln – Brutgeschäft ankurbeln – balzen – fleißiges brüten – Männerpaare verhageln den ersehnten Nachwuchs – sich (nicht) verführen lassen</a:t>
            </a:r>
          </a:p>
          <a:p>
            <a:r>
              <a:rPr lang="de-DE" altLang="cs-CZ" b="1" u="sng" dirty="0">
                <a:solidFill>
                  <a:schemeClr val="accent2"/>
                </a:solidFill>
              </a:rPr>
              <a:t>Metaphorik, Idiomatik, Periphrasen</a:t>
            </a:r>
            <a:r>
              <a:rPr lang="de-DE" altLang="cs-CZ" b="1" dirty="0">
                <a:solidFill>
                  <a:schemeClr val="accent2"/>
                </a:solidFill>
              </a:rPr>
              <a:t>…</a:t>
            </a:r>
            <a:r>
              <a:rPr lang="cs-CZ" altLang="cs-CZ" b="1" dirty="0">
                <a:solidFill>
                  <a:schemeClr val="accent2"/>
                </a:solidFill>
              </a:rPr>
              <a:t> </a:t>
            </a:r>
            <a:r>
              <a:rPr lang="de-DE" altLang="cs-CZ" b="1" dirty="0">
                <a:solidFill>
                  <a:schemeClr val="accent2"/>
                </a:solidFill>
              </a:rPr>
              <a:t> </a:t>
            </a:r>
            <a:r>
              <a:rPr lang="de-DE" altLang="cs-CZ" b="1" dirty="0"/>
              <a:t>Menschen – Tiere</a:t>
            </a:r>
          </a:p>
          <a:p>
            <a:r>
              <a:rPr lang="de-DE" altLang="cs-CZ" b="1" dirty="0">
                <a:solidFill>
                  <a:srgbClr val="FF0000"/>
                </a:solidFill>
              </a:rPr>
              <a:t>Verfahren</a:t>
            </a:r>
            <a:r>
              <a:rPr lang="de-DE" altLang="cs-CZ" b="1" dirty="0"/>
              <a:t>: Berichten, Kommentieren, Zitate der Zoologinnen, Erklären</a:t>
            </a:r>
          </a:p>
          <a:p>
            <a:r>
              <a:rPr lang="de-DE" altLang="cs-CZ" b="1" dirty="0">
                <a:solidFill>
                  <a:srgbClr val="0070C0"/>
                </a:solidFill>
              </a:rPr>
              <a:t>Funktion</a:t>
            </a:r>
            <a:r>
              <a:rPr lang="de-DE" altLang="cs-CZ" b="1" dirty="0"/>
              <a:t>: informativ, unterhaltsam, persuasiv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639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8CC97-CFFE-4108-8C3B-8117EF1AB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Textsorten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Stilverfahren</a:t>
            </a:r>
            <a:r>
              <a:rPr lang="cs-CZ" dirty="0"/>
              <a:t>: </a:t>
            </a:r>
            <a:r>
              <a:rPr lang="cs-CZ" dirty="0" err="1"/>
              <a:t>praktisch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B56522-F151-4F27-9639-296C968FD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Text 1:</a:t>
            </a:r>
          </a:p>
          <a:p>
            <a:r>
              <a:rPr lang="cs-CZ" dirty="0"/>
              <a:t>Text 2:</a:t>
            </a:r>
          </a:p>
          <a:p>
            <a:r>
              <a:rPr lang="cs-CZ" dirty="0"/>
              <a:t>Text 3:</a:t>
            </a:r>
          </a:p>
          <a:p>
            <a:r>
              <a:rPr lang="cs-CZ" dirty="0"/>
              <a:t>Text 4:</a:t>
            </a:r>
          </a:p>
        </p:txBody>
      </p:sp>
    </p:spTree>
    <p:extLst>
      <p:ext uri="{BB962C8B-B14F-4D97-AF65-F5344CB8AC3E}">
        <p14:creationId xmlns:p14="http://schemas.microsoft.com/office/powerpoint/2010/main" val="29528616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F1DA3-740B-4E47-BA99-788BE441C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Mikrostilistik</a:t>
            </a:r>
            <a:r>
              <a:rPr lang="cs-CZ" b="1" dirty="0"/>
              <a:t>:</a:t>
            </a:r>
            <a:br>
              <a:rPr lang="cs-CZ" b="1" dirty="0"/>
            </a:br>
            <a:r>
              <a:rPr lang="cs-CZ" b="1" dirty="0" err="1"/>
              <a:t>Stilemente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DFD748-D61B-44A5-8FEF-B340241CF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Stilelemente</a:t>
            </a:r>
            <a:r>
              <a:rPr lang="cs-CZ" altLang="cs-CZ" b="1" dirty="0"/>
              <a:t>: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kleinsten</a:t>
            </a:r>
            <a:r>
              <a:rPr lang="cs-CZ" altLang="cs-CZ" b="1" dirty="0"/>
              <a:t> </a:t>
            </a:r>
            <a:r>
              <a:rPr lang="cs-CZ" altLang="cs-CZ" b="1" dirty="0" err="1"/>
              <a:t>stilbildenden</a:t>
            </a:r>
            <a:r>
              <a:rPr lang="cs-CZ" altLang="cs-CZ" b="1" dirty="0"/>
              <a:t> </a:t>
            </a:r>
            <a:r>
              <a:rPr lang="cs-CZ" altLang="cs-CZ" b="1" dirty="0" err="1"/>
              <a:t>sprachlichen</a:t>
            </a:r>
            <a:r>
              <a:rPr lang="cs-CZ" altLang="cs-CZ" b="1" dirty="0"/>
              <a:t> </a:t>
            </a:r>
            <a:r>
              <a:rPr lang="cs-CZ" altLang="cs-CZ" b="1" dirty="0" err="1"/>
              <a:t>Mittel</a:t>
            </a:r>
            <a:r>
              <a:rPr lang="cs-CZ" altLang="cs-CZ" b="1" dirty="0"/>
              <a:t>: </a:t>
            </a:r>
            <a:r>
              <a:rPr lang="cs-CZ" altLang="cs-CZ" b="1" dirty="0" err="1"/>
              <a:t>Grundlage</a:t>
            </a:r>
            <a:r>
              <a:rPr lang="cs-CZ" altLang="cs-CZ" b="1" dirty="0"/>
              <a:t> </a:t>
            </a:r>
            <a:r>
              <a:rPr lang="cs-CZ" altLang="cs-CZ" b="1" dirty="0" err="1"/>
              <a:t>für</a:t>
            </a:r>
            <a:r>
              <a:rPr lang="cs-CZ" altLang="cs-CZ" b="1" dirty="0"/>
              <a:t>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Auswahl</a:t>
            </a:r>
            <a:r>
              <a:rPr lang="cs-CZ" altLang="cs-CZ" b="1" dirty="0"/>
              <a:t> – Synonymie, </a:t>
            </a:r>
            <a:r>
              <a:rPr lang="cs-CZ" altLang="cs-CZ" b="1" dirty="0" err="1"/>
              <a:t>Stilschichten</a:t>
            </a:r>
            <a:r>
              <a:rPr lang="cs-CZ" altLang="cs-CZ" b="1" dirty="0"/>
              <a:t>, </a:t>
            </a:r>
            <a:r>
              <a:rPr lang="cs-CZ" altLang="cs-CZ" b="1" dirty="0" err="1"/>
              <a:t>Stilfärbungen</a:t>
            </a:r>
            <a:r>
              <a:rPr lang="cs-CZ" altLang="cs-CZ" dirty="0"/>
              <a:t> </a:t>
            </a:r>
          </a:p>
          <a:p>
            <a:r>
              <a:rPr lang="cs-CZ" altLang="cs-CZ" b="1" dirty="0" err="1">
                <a:solidFill>
                  <a:srgbClr val="FF0000"/>
                </a:solidFill>
              </a:rPr>
              <a:t>Einteilung</a:t>
            </a:r>
            <a:r>
              <a:rPr lang="cs-CZ" altLang="cs-CZ" b="1" dirty="0">
                <a:solidFill>
                  <a:srgbClr val="FF0000"/>
                </a:solidFill>
              </a:rPr>
              <a:t> der </a:t>
            </a:r>
            <a:r>
              <a:rPr lang="cs-CZ" altLang="cs-CZ" b="1" dirty="0" err="1">
                <a:solidFill>
                  <a:srgbClr val="FF0000"/>
                </a:solidFill>
              </a:rPr>
              <a:t>Stilelemente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r>
              <a:rPr lang="cs-CZ" altLang="cs-CZ" b="1" dirty="0" err="1"/>
              <a:t>Lexikalische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>
                <a:solidFill>
                  <a:srgbClr val="00B0F0"/>
                </a:solidFill>
              </a:rPr>
              <a:t>Grammatische</a:t>
            </a:r>
            <a:r>
              <a:rPr lang="cs-CZ" altLang="cs-CZ" b="1" dirty="0">
                <a:solidFill>
                  <a:srgbClr val="00B0F0"/>
                </a:solidFill>
              </a:rPr>
              <a:t> SE: </a:t>
            </a:r>
          </a:p>
          <a:p>
            <a:r>
              <a:rPr lang="cs-CZ" altLang="cs-CZ" b="1" dirty="0" err="1"/>
              <a:t>Syntaktische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/>
              <a:t>Morphologische</a:t>
            </a:r>
            <a:r>
              <a:rPr lang="cs-CZ" altLang="cs-CZ" b="1" dirty="0"/>
              <a:t> SE</a:t>
            </a:r>
          </a:p>
          <a:p>
            <a:r>
              <a:rPr lang="cs-CZ" altLang="cs-CZ" b="1" dirty="0" err="1"/>
              <a:t>Phonetische</a:t>
            </a:r>
            <a:r>
              <a:rPr lang="cs-CZ" altLang="cs-CZ" b="1" dirty="0"/>
              <a:t> 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91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01177-9E4B-4AA9-8477-FCC9F1CD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sz="3600" b="1" dirty="0">
                <a:solidFill>
                  <a:srgbClr val="FF0000"/>
                </a:solidFill>
              </a:rPr>
              <a:t>1. Wesen und Gegenstand der Stilistik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FB7EA7D-3970-4D0E-A4C9-00293F49E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 eaLnBrk="1" hangingPunct="1">
              <a:lnSpc>
                <a:spcPct val="80000"/>
              </a:lnSpc>
            </a:pPr>
            <a:endParaRPr lang="de-DE" altLang="cs-CZ" sz="2000" b="1" dirty="0">
              <a:solidFill>
                <a:srgbClr val="00B05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50"/>
                </a:solidFill>
              </a:rPr>
              <a:t>Stilistik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selbstständige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</a:t>
            </a:r>
            <a:r>
              <a:rPr lang="cs-CZ" altLang="cs-CZ" sz="2000" b="1" dirty="0"/>
              <a:t> 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neben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anderen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linguistischen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Teildisziplinen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Phonetik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Phonologie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Morphologie</a:t>
            </a:r>
            <a:r>
              <a:rPr lang="cs-CZ" altLang="cs-CZ" sz="2000" b="1" dirty="0"/>
              <a:t>, Syntax, Lexikologie – </a:t>
            </a:r>
            <a:r>
              <a:rPr lang="de-DE" altLang="cs-CZ" b="1" dirty="0"/>
              <a:t>das </a:t>
            </a:r>
            <a:r>
              <a:rPr lang="cs-CZ" altLang="cs-CZ" sz="2000" b="1" dirty="0" err="1">
                <a:solidFill>
                  <a:srgbClr val="00B0F0"/>
                </a:solidFill>
              </a:rPr>
              <a:t>Sprachsystem</a:t>
            </a:r>
            <a:endParaRPr lang="cs-CZ" altLang="cs-CZ" sz="2000" b="1" dirty="0">
              <a:solidFill>
                <a:srgbClr val="00B0F0"/>
              </a:solidFill>
            </a:endParaRPr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>
                <a:solidFill>
                  <a:srgbClr val="00B050"/>
                </a:solidFill>
              </a:rPr>
              <a:t>Stilistik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Probleme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angemessenen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wirkungsvollen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 des </a:t>
            </a:r>
            <a:r>
              <a:rPr lang="cs-CZ" altLang="cs-CZ" sz="2000" b="1" dirty="0" err="1"/>
              <a:t>Textes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Rede</a:t>
            </a: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Sprachliche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Äußerungen</a:t>
            </a:r>
            <a:r>
              <a:rPr lang="cs-CZ" altLang="cs-CZ" sz="2000" b="1" dirty="0"/>
              <a:t> in den </a:t>
            </a:r>
            <a:r>
              <a:rPr lang="cs-CZ" altLang="cs-CZ" sz="2000" b="1" dirty="0" err="1"/>
              <a:t>vielfältigen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Sphären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menschlichen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Kommunikation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Alltag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Öffentlichkeit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Wissenschaft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Massenmedien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Belletristik</a:t>
            </a:r>
            <a:endParaRPr lang="de-DE" altLang="cs-CZ" sz="2000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/>
              <a:t>„</a:t>
            </a:r>
            <a:r>
              <a:rPr lang="cs-CZ" altLang="cs-CZ" b="1" dirty="0" err="1"/>
              <a:t>neue</a:t>
            </a:r>
            <a:r>
              <a:rPr lang="cs-CZ" altLang="cs-CZ" b="1" dirty="0"/>
              <a:t>“ </a:t>
            </a:r>
            <a:r>
              <a:rPr lang="cs-CZ" altLang="cs-CZ" b="1" dirty="0" err="1"/>
              <a:t>linguistische</a:t>
            </a:r>
            <a:r>
              <a:rPr lang="cs-CZ" altLang="cs-CZ" b="1" dirty="0"/>
              <a:t> </a:t>
            </a:r>
            <a:r>
              <a:rPr lang="cs-CZ" altLang="cs-CZ" b="1" dirty="0" err="1"/>
              <a:t>Disziplinen</a:t>
            </a:r>
            <a:r>
              <a:rPr lang="cs-CZ" altLang="cs-CZ" b="1" dirty="0"/>
              <a:t> nach der </a:t>
            </a:r>
            <a:r>
              <a:rPr lang="cs-CZ" altLang="cs-CZ" b="1" dirty="0" err="1"/>
              <a:t>kommunikativ-pragmatischen</a:t>
            </a:r>
            <a:r>
              <a:rPr lang="cs-CZ" altLang="cs-CZ" b="1" dirty="0"/>
              <a:t> </a:t>
            </a:r>
            <a:r>
              <a:rPr lang="cs-CZ" altLang="cs-CZ" b="1" dirty="0" err="1"/>
              <a:t>Wende</a:t>
            </a:r>
            <a:r>
              <a:rPr lang="de-DE" altLang="cs-CZ" b="1" dirty="0"/>
              <a:t>, die mit der Stilistik zusammenhängen</a:t>
            </a:r>
            <a:r>
              <a:rPr lang="cs-CZ" altLang="cs-CZ" b="1" dirty="0"/>
              <a:t>: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Soziolinguistik</a:t>
            </a:r>
            <a:r>
              <a:rPr lang="cs-CZ" altLang="cs-CZ" b="1" dirty="0"/>
              <a:t> - Dialekte, </a:t>
            </a:r>
            <a:r>
              <a:rPr lang="cs-CZ" altLang="cs-CZ" b="1" dirty="0" err="1"/>
              <a:t>Soziolekte</a:t>
            </a:r>
            <a:endParaRPr lang="cs-CZ" altLang="cs-CZ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Textlinguistik</a:t>
            </a:r>
            <a:r>
              <a:rPr lang="cs-CZ" altLang="cs-CZ" b="1" dirty="0"/>
              <a:t> – der Text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Pragmalinguistik</a:t>
            </a:r>
            <a:r>
              <a:rPr lang="cs-CZ" altLang="cs-CZ" b="1" dirty="0"/>
              <a:t> – </a:t>
            </a:r>
            <a:r>
              <a:rPr lang="cs-CZ" altLang="cs-CZ" b="1" dirty="0" err="1"/>
              <a:t>die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Kommunikation</a:t>
            </a:r>
            <a:endParaRPr lang="cs-CZ" altLang="cs-CZ" b="1" dirty="0"/>
          </a:p>
          <a:p>
            <a:pPr marL="609600" indent="-609600">
              <a:lnSpc>
                <a:spcPct val="80000"/>
              </a:lnSpc>
            </a:pPr>
            <a:r>
              <a:rPr lang="cs-CZ" altLang="cs-CZ" b="1" dirty="0" err="1"/>
              <a:t>Psychlinguistik</a:t>
            </a:r>
            <a:r>
              <a:rPr lang="cs-CZ" altLang="cs-CZ" b="1" dirty="0"/>
              <a:t> - </a:t>
            </a:r>
            <a:r>
              <a:rPr lang="cs-CZ" altLang="cs-CZ" b="1" dirty="0" err="1"/>
              <a:t>Ideolekte</a:t>
            </a:r>
            <a:endParaRPr lang="cs-CZ" altLang="cs-CZ" b="1" dirty="0"/>
          </a:p>
          <a:p>
            <a:pPr marL="609600" indent="-609600" eaLnBrk="1" hangingPunct="1">
              <a:lnSpc>
                <a:spcPct val="80000"/>
              </a:lnSpc>
            </a:pPr>
            <a:endParaRPr lang="cs-CZ" altLang="cs-CZ" sz="2000" b="1" dirty="0"/>
          </a:p>
          <a:p>
            <a:pPr marL="609600" indent="-609600" eaLnBrk="1" hangingPunct="1">
              <a:lnSpc>
                <a:spcPct val="80000"/>
              </a:lnSpc>
            </a:pPr>
            <a:r>
              <a:rPr lang="cs-CZ" altLang="cs-CZ" sz="2000" b="1" dirty="0" err="1"/>
              <a:t>Gegenstand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Kategorie  </a:t>
            </a:r>
            <a:r>
              <a:rPr lang="de-DE" altLang="cs-CZ" sz="2000" b="1" dirty="0"/>
              <a:t>„</a:t>
            </a:r>
            <a:r>
              <a:rPr lang="de-DE" altLang="cs-CZ" sz="2000" b="1" dirty="0">
                <a:solidFill>
                  <a:srgbClr val="00B0F0"/>
                </a:solidFill>
              </a:rPr>
              <a:t>der </a:t>
            </a:r>
            <a:r>
              <a:rPr lang="cs-CZ" altLang="cs-CZ" sz="2000" b="1" dirty="0" err="1">
                <a:solidFill>
                  <a:srgbClr val="00B0F0"/>
                </a:solidFill>
              </a:rPr>
              <a:t>Stil</a:t>
            </a:r>
            <a:r>
              <a:rPr lang="de-DE" altLang="cs-CZ" b="1" dirty="0"/>
              <a:t>“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90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A388F-96F2-4FC1-801F-4B083B576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6BDA2B-54A6-4ED4-9ECF-6A270F4BB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None/>
            </a:pPr>
            <a:r>
              <a:rPr lang="cs-CZ" altLang="cs-CZ" b="1" dirty="0"/>
              <a:t> </a:t>
            </a:r>
            <a:r>
              <a:rPr lang="cs-CZ" altLang="cs-CZ" b="1" dirty="0" err="1"/>
              <a:t>Einteilung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</a:t>
            </a:r>
            <a:r>
              <a:rPr lang="cs-CZ" altLang="cs-CZ" b="1" dirty="0" err="1"/>
              <a:t>unter</a:t>
            </a:r>
            <a:r>
              <a:rPr lang="cs-CZ" altLang="cs-CZ" b="1" dirty="0"/>
              <a:t> </a:t>
            </a:r>
            <a:r>
              <a:rPr lang="cs-CZ" altLang="cs-CZ" b="1" dirty="0" err="1"/>
              <a:t>folgenden</a:t>
            </a:r>
            <a:r>
              <a:rPr lang="cs-CZ" altLang="cs-CZ" b="1" dirty="0"/>
              <a:t> </a:t>
            </a:r>
            <a:r>
              <a:rPr lang="cs-CZ" altLang="cs-CZ" b="1" dirty="0" err="1"/>
              <a:t>Aspekten</a:t>
            </a:r>
            <a:r>
              <a:rPr lang="cs-CZ" altLang="cs-CZ" b="1" dirty="0"/>
              <a:t> (G. Michel):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1.	der </a:t>
            </a:r>
            <a:r>
              <a:rPr lang="cs-CZ" altLang="cs-CZ" b="1" dirty="0" err="1"/>
              <a:t>chronologische</a:t>
            </a:r>
            <a:r>
              <a:rPr lang="cs-CZ" altLang="cs-CZ" b="1" dirty="0"/>
              <a:t> Aspekt - </a:t>
            </a:r>
            <a:r>
              <a:rPr lang="cs-CZ" altLang="cs-CZ" b="1" dirty="0" err="1">
                <a:solidFill>
                  <a:srgbClr val="FF0000"/>
                </a:solidFill>
              </a:rPr>
              <a:t>diachronisch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2.	der </a:t>
            </a:r>
            <a:r>
              <a:rPr lang="cs-CZ" altLang="cs-CZ" b="1" dirty="0" err="1"/>
              <a:t>regionale</a:t>
            </a:r>
            <a:r>
              <a:rPr lang="cs-CZ" altLang="cs-CZ" b="1" dirty="0"/>
              <a:t>/</a:t>
            </a:r>
            <a:r>
              <a:rPr lang="cs-CZ" altLang="cs-CZ" b="1" dirty="0" err="1"/>
              <a:t>territoriale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diatopisch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3.	der </a:t>
            </a:r>
            <a:r>
              <a:rPr lang="cs-CZ" altLang="cs-CZ" b="1" dirty="0" err="1"/>
              <a:t>soziale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diastratisch</a:t>
            </a:r>
            <a:r>
              <a:rPr lang="cs-CZ" altLang="cs-CZ" b="1" dirty="0"/>
              <a:t> – </a:t>
            </a:r>
            <a:r>
              <a:rPr lang="cs-CZ" altLang="cs-CZ" b="1" dirty="0" err="1"/>
              <a:t>Gruppen</a:t>
            </a:r>
            <a:r>
              <a:rPr lang="cs-CZ" altLang="cs-CZ" b="1" dirty="0"/>
              <a:t>-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Sonderwortschatz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4.	der </a:t>
            </a:r>
            <a:r>
              <a:rPr lang="cs-CZ" altLang="cs-CZ" b="1" dirty="0" err="1"/>
              <a:t>fachliche</a:t>
            </a:r>
            <a:r>
              <a:rPr lang="cs-CZ" altLang="cs-CZ" b="1" dirty="0"/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diatechnisch</a:t>
            </a:r>
            <a:r>
              <a:rPr lang="cs-CZ" altLang="cs-CZ" b="1" dirty="0"/>
              <a:t>: </a:t>
            </a:r>
            <a:r>
              <a:rPr lang="cs-CZ" altLang="cs-CZ" b="1" dirty="0" err="1"/>
              <a:t>Termini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/>
              <a:t>5.	der </a:t>
            </a:r>
            <a:r>
              <a:rPr lang="cs-CZ" altLang="cs-CZ" b="1" dirty="0" err="1"/>
              <a:t>Fremdwortaspekt</a:t>
            </a:r>
            <a:r>
              <a:rPr lang="cs-CZ" altLang="cs-CZ" b="1" dirty="0"/>
              <a:t> – </a:t>
            </a:r>
            <a:r>
              <a:rPr lang="cs-CZ" altLang="cs-CZ" b="1" dirty="0" err="1">
                <a:solidFill>
                  <a:srgbClr val="FF0000"/>
                </a:solidFill>
              </a:rPr>
              <a:t>diaintegrativ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6.	der </a:t>
            </a:r>
            <a:r>
              <a:rPr lang="cs-CZ" altLang="cs-CZ" b="1" dirty="0" err="1">
                <a:solidFill>
                  <a:srgbClr val="FF0000"/>
                </a:solidFill>
              </a:rPr>
              <a:t>phraseologische</a:t>
            </a:r>
            <a:r>
              <a:rPr lang="cs-CZ" altLang="cs-CZ" b="1" dirty="0"/>
              <a:t> Aspekt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7.	der </a:t>
            </a:r>
            <a:r>
              <a:rPr lang="cs-CZ" altLang="cs-CZ" b="1" dirty="0" err="1">
                <a:solidFill>
                  <a:srgbClr val="FF0000"/>
                </a:solidFill>
              </a:rPr>
              <a:t>Wortbildungsaspekt</a:t>
            </a:r>
            <a:endParaRPr lang="cs-CZ" altLang="cs-CZ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8.	– </a:t>
            </a:r>
            <a:r>
              <a:rPr lang="cs-CZ" altLang="cs-CZ" b="1" dirty="0" err="1">
                <a:solidFill>
                  <a:srgbClr val="FF0000"/>
                </a:solidFill>
              </a:rPr>
              <a:t>diaevaluativ</a:t>
            </a:r>
            <a:r>
              <a:rPr lang="cs-CZ" altLang="cs-CZ" b="1" dirty="0"/>
              <a:t> – </a:t>
            </a:r>
            <a:r>
              <a:rPr lang="cs-CZ" altLang="cs-CZ" b="1" dirty="0" err="1"/>
              <a:t>emotional</a:t>
            </a:r>
            <a:r>
              <a:rPr lang="cs-CZ" altLang="cs-CZ" b="1" dirty="0"/>
              <a:t> </a:t>
            </a:r>
            <a:r>
              <a:rPr lang="cs-CZ" altLang="cs-CZ" b="1" dirty="0" err="1"/>
              <a:t>bewertend</a:t>
            </a:r>
            <a:r>
              <a:rPr lang="cs-CZ" altLang="cs-CZ" b="1" dirty="0"/>
              <a:t>: </a:t>
            </a:r>
            <a:r>
              <a:rPr lang="cs-CZ" altLang="cs-CZ" b="1" dirty="0" err="1"/>
              <a:t>Stilf</a:t>
            </a:r>
            <a:r>
              <a:rPr lang="de-DE" altLang="cs-CZ" b="1" dirty="0"/>
              <a:t>ä</a:t>
            </a:r>
            <a:r>
              <a:rPr lang="cs-CZ" altLang="cs-CZ" b="1" dirty="0" err="1"/>
              <a:t>rbung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52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64DE7-352F-4249-A0DD-B20CBDA6E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957C48-2621-4A3F-A6F3-2D288680F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1.	</a:t>
            </a:r>
            <a:r>
              <a:rPr lang="cs-CZ" altLang="cs-CZ" b="1" dirty="0">
                <a:solidFill>
                  <a:srgbClr val="FF0000"/>
                </a:solidFill>
              </a:rPr>
              <a:t>der </a:t>
            </a:r>
            <a:r>
              <a:rPr lang="cs-CZ" altLang="cs-CZ" b="1" dirty="0" err="1">
                <a:solidFill>
                  <a:srgbClr val="FF0000"/>
                </a:solidFill>
              </a:rPr>
              <a:t>chronologische</a:t>
            </a:r>
            <a:r>
              <a:rPr lang="cs-CZ" altLang="cs-CZ" b="1" dirty="0">
                <a:solidFill>
                  <a:srgbClr val="FF0000"/>
                </a:solidFill>
              </a:rPr>
              <a:t> Aspekt – </a:t>
            </a:r>
            <a:r>
              <a:rPr lang="cs-CZ" altLang="cs-CZ" b="1" dirty="0" err="1">
                <a:solidFill>
                  <a:srgbClr val="FF0000"/>
                </a:solidFill>
              </a:rPr>
              <a:t>diachronisch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a)	</a:t>
            </a:r>
            <a:r>
              <a:rPr lang="cs-CZ" altLang="cs-CZ" b="1" dirty="0" err="1">
                <a:solidFill>
                  <a:srgbClr val="0070C0"/>
                </a:solidFill>
              </a:rPr>
              <a:t>Archaismen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70C0"/>
                </a:solidFill>
              </a:rPr>
              <a:t>und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 err="1">
                <a:solidFill>
                  <a:srgbClr val="0070C0"/>
                </a:solidFill>
              </a:rPr>
              <a:t>Historismen</a:t>
            </a:r>
            <a:r>
              <a:rPr lang="cs-CZ" altLang="cs-CZ" b="1" dirty="0"/>
              <a:t>: </a:t>
            </a:r>
            <a:r>
              <a:rPr lang="cs-CZ" altLang="cs-CZ" b="1" dirty="0" err="1"/>
              <a:t>veraltet</a:t>
            </a:r>
            <a:r>
              <a:rPr lang="cs-CZ" altLang="cs-CZ" b="1" dirty="0"/>
              <a:t>, </a:t>
            </a:r>
            <a:r>
              <a:rPr lang="cs-CZ" altLang="cs-CZ" b="1" dirty="0" err="1"/>
              <a:t>veraltend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Barbier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Backfisch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Historismen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Kurfürst, </a:t>
            </a:r>
            <a:r>
              <a:rPr lang="cs-CZ" altLang="cs-CZ" b="1" i="1" dirty="0" err="1">
                <a:solidFill>
                  <a:srgbClr val="FFC000"/>
                </a:solidFill>
              </a:rPr>
              <a:t>das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Turnier</a:t>
            </a:r>
            <a:r>
              <a:rPr lang="cs-CZ" altLang="cs-CZ" b="1" i="1" dirty="0">
                <a:solidFill>
                  <a:srgbClr val="FFC000"/>
                </a:solidFill>
              </a:rPr>
              <a:t>, der Ritter </a:t>
            </a:r>
            <a:r>
              <a:rPr lang="cs-CZ" altLang="cs-CZ" b="1" dirty="0"/>
              <a:t>– </a:t>
            </a:r>
            <a:r>
              <a:rPr lang="cs-CZ" altLang="cs-CZ" b="1" dirty="0" err="1"/>
              <a:t>Bedeutungswandel</a:t>
            </a:r>
            <a:r>
              <a:rPr lang="cs-CZ" altLang="cs-CZ" b="1" dirty="0"/>
              <a:t> - 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Belletristik</a:t>
            </a:r>
            <a:r>
              <a:rPr lang="cs-CZ" altLang="cs-CZ" b="1" dirty="0"/>
              <a:t>, </a:t>
            </a:r>
            <a:r>
              <a:rPr lang="cs-CZ" altLang="cs-CZ" b="1" dirty="0" err="1"/>
              <a:t>Publizistik</a:t>
            </a:r>
            <a:r>
              <a:rPr lang="cs-CZ" altLang="cs-CZ" b="1" dirty="0"/>
              <a:t> : </a:t>
            </a:r>
            <a:r>
              <a:rPr lang="cs-CZ" altLang="cs-CZ" b="1" i="1" dirty="0">
                <a:solidFill>
                  <a:srgbClr val="FFC000"/>
                </a:solidFill>
              </a:rPr>
              <a:t>Ritter des </a:t>
            </a:r>
            <a:r>
              <a:rPr lang="cs-CZ" altLang="cs-CZ" b="1" i="1" dirty="0" err="1">
                <a:solidFill>
                  <a:srgbClr val="FFC000"/>
                </a:solidFill>
              </a:rPr>
              <a:t>Pedals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Nazi-Zeit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Sippe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Mittel</a:t>
            </a:r>
            <a:r>
              <a:rPr lang="cs-CZ" altLang="cs-CZ" b="1" dirty="0"/>
              <a:t> der </a:t>
            </a:r>
            <a:r>
              <a:rPr lang="cs-CZ" altLang="cs-CZ" b="1" dirty="0" err="1"/>
              <a:t>Satire</a:t>
            </a:r>
            <a:r>
              <a:rPr lang="cs-CZ" altLang="cs-CZ" b="1" dirty="0"/>
              <a:t>, Ironie: </a:t>
            </a:r>
            <a:endParaRPr lang="cs-CZ" altLang="cs-CZ" b="1" i="1" dirty="0"/>
          </a:p>
          <a:p>
            <a:pPr>
              <a:lnSpc>
                <a:spcPct val="80000"/>
              </a:lnSpc>
            </a:pPr>
            <a:r>
              <a:rPr lang="cs-CZ" altLang="cs-CZ" b="1" i="1" dirty="0"/>
              <a:t>Die </a:t>
            </a:r>
            <a:r>
              <a:rPr lang="cs-CZ" altLang="cs-CZ" b="1" i="1" dirty="0" err="1"/>
              <a:t>Stadt</a:t>
            </a:r>
            <a:r>
              <a:rPr lang="cs-CZ" altLang="cs-CZ" b="1" i="1" dirty="0"/>
              <a:t> Göttingen, </a:t>
            </a:r>
            <a:r>
              <a:rPr lang="cs-CZ" altLang="cs-CZ" b="1" i="1" dirty="0" err="1"/>
              <a:t>berühmt</a:t>
            </a:r>
            <a:r>
              <a:rPr lang="cs-CZ" altLang="cs-CZ" b="1" i="1" dirty="0"/>
              <a:t> durch </a:t>
            </a:r>
            <a:r>
              <a:rPr lang="cs-CZ" altLang="cs-CZ" b="1" i="1" dirty="0" err="1"/>
              <a:t>ihre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Würste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Universität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gehört</a:t>
            </a:r>
            <a:r>
              <a:rPr lang="cs-CZ" altLang="cs-CZ" b="1" i="1" dirty="0"/>
              <a:t> dem </a:t>
            </a:r>
            <a:r>
              <a:rPr lang="cs-CZ" altLang="cs-CZ" b="1" i="1" dirty="0" err="1"/>
              <a:t>Könige</a:t>
            </a:r>
            <a:r>
              <a:rPr lang="cs-CZ" altLang="cs-CZ" b="1" i="1" dirty="0"/>
              <a:t> von Hannover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enthält</a:t>
            </a:r>
            <a:r>
              <a:rPr lang="cs-CZ" altLang="cs-CZ" b="1" i="1" dirty="0"/>
              <a:t> 999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u="sng" dirty="0" err="1">
                <a:solidFill>
                  <a:srgbClr val="FFC000"/>
                </a:solidFill>
              </a:rPr>
              <a:t>Feuerstellen</a:t>
            </a:r>
            <a:r>
              <a:rPr lang="cs-CZ" altLang="cs-CZ" b="1" i="1" dirty="0"/>
              <a:t>, diverse </a:t>
            </a:r>
            <a:r>
              <a:rPr lang="cs-CZ" altLang="cs-CZ" b="1" i="1" dirty="0" err="1"/>
              <a:t>Kirchen</a:t>
            </a:r>
            <a:r>
              <a:rPr lang="cs-CZ" altLang="cs-CZ" b="1" i="1" dirty="0"/>
              <a:t>...</a:t>
            </a:r>
            <a:r>
              <a:rPr lang="cs-CZ" altLang="cs-CZ" b="1" dirty="0"/>
              <a:t> (H. </a:t>
            </a:r>
            <a:r>
              <a:rPr lang="cs-CZ" altLang="cs-CZ" b="1" dirty="0" err="1"/>
              <a:t>Heine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statt</a:t>
            </a:r>
            <a:r>
              <a:rPr lang="cs-CZ" altLang="cs-CZ" b="1" dirty="0"/>
              <a:t> </a:t>
            </a:r>
            <a:r>
              <a:rPr lang="cs-CZ" altLang="cs-CZ" b="1" i="1" dirty="0"/>
              <a:t>der Herd </a:t>
            </a:r>
            <a:r>
              <a:rPr lang="cs-CZ" altLang="cs-CZ" b="1" i="1" dirty="0" err="1"/>
              <a:t>Feuerstelle</a:t>
            </a:r>
            <a:r>
              <a:rPr lang="cs-CZ" altLang="cs-CZ" b="1" dirty="0"/>
              <a:t> </a:t>
            </a:r>
            <a:endParaRPr lang="cs-CZ" alt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196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C335F-9941-4B36-A3E3-8410D41BB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7634F-0E5C-485A-B67B-A81647B52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b="1" dirty="0"/>
              <a:t>b)	</a:t>
            </a:r>
            <a:r>
              <a:rPr lang="cs-CZ" altLang="cs-CZ" b="1" dirty="0" err="1">
                <a:solidFill>
                  <a:srgbClr val="FF0000"/>
                </a:solidFill>
              </a:rPr>
              <a:t>Neologismen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und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Modewörter</a:t>
            </a:r>
            <a:r>
              <a:rPr lang="cs-CZ" altLang="cs-CZ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einmalige</a:t>
            </a:r>
            <a:r>
              <a:rPr lang="cs-CZ" altLang="cs-CZ" b="1" dirty="0"/>
              <a:t> (</a:t>
            </a:r>
            <a:r>
              <a:rPr lang="cs-CZ" altLang="cs-CZ" b="1" dirty="0" err="1"/>
              <a:t>okkasionelle</a:t>
            </a:r>
            <a:r>
              <a:rPr lang="cs-CZ" altLang="cs-CZ" b="1" dirty="0"/>
              <a:t>)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:</a:t>
            </a:r>
            <a:endParaRPr lang="cs-CZ" altLang="cs-CZ" b="1" i="1" dirty="0"/>
          </a:p>
          <a:p>
            <a:pPr>
              <a:lnSpc>
                <a:spcPct val="80000"/>
              </a:lnSpc>
            </a:pPr>
            <a:r>
              <a:rPr lang="cs-CZ" altLang="cs-CZ" b="1" i="1" dirty="0" err="1"/>
              <a:t>Stanislaus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schlurfte</a:t>
            </a:r>
            <a:r>
              <a:rPr lang="cs-CZ" altLang="cs-CZ" b="1" i="1" dirty="0"/>
              <a:t> </a:t>
            </a:r>
            <a:r>
              <a:rPr lang="cs-CZ" altLang="cs-CZ" b="1" i="1" u="sng" dirty="0" err="1">
                <a:solidFill>
                  <a:srgbClr val="FFC000"/>
                </a:solidFill>
              </a:rPr>
              <a:t>pantoffelt</a:t>
            </a:r>
            <a:r>
              <a:rPr lang="cs-CZ" altLang="cs-CZ" b="1" dirty="0"/>
              <a:t>, </a:t>
            </a:r>
            <a:r>
              <a:rPr lang="cs-CZ" altLang="cs-CZ" b="1" i="1" dirty="0" err="1"/>
              <a:t>wie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er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war</a:t>
            </a:r>
            <a:r>
              <a:rPr lang="cs-CZ" altLang="cs-CZ" b="1" i="1" dirty="0"/>
              <a:t>.... </a:t>
            </a:r>
            <a:r>
              <a:rPr lang="cs-CZ" altLang="cs-CZ" b="1" dirty="0"/>
              <a:t>(Erwin </a:t>
            </a:r>
            <a:r>
              <a:rPr lang="cs-CZ" altLang="cs-CZ" b="1" dirty="0" err="1"/>
              <a:t>Strittmatter</a:t>
            </a:r>
            <a:r>
              <a:rPr lang="cs-CZ" altLang="cs-CZ" b="1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vorübergehende</a:t>
            </a:r>
            <a:r>
              <a:rPr lang="cs-CZ" altLang="cs-CZ" b="1" dirty="0"/>
              <a:t> </a:t>
            </a:r>
            <a:r>
              <a:rPr lang="cs-CZ" altLang="cs-CZ" b="1" dirty="0" err="1"/>
              <a:t>Neologismen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C000"/>
                </a:solidFill>
              </a:rPr>
              <a:t> der </a:t>
            </a:r>
            <a:r>
              <a:rPr lang="cs-CZ" altLang="cs-CZ" b="1" i="1" dirty="0" err="1">
                <a:solidFill>
                  <a:srgbClr val="FFC000"/>
                </a:solidFill>
              </a:rPr>
              <a:t>Heimkehrer</a:t>
            </a:r>
            <a:r>
              <a:rPr lang="cs-CZ" altLang="cs-CZ" b="1" i="1" dirty="0">
                <a:solidFill>
                  <a:srgbClr val="FFC000"/>
                </a:solidFill>
              </a:rPr>
              <a:t>, der </a:t>
            </a:r>
            <a:r>
              <a:rPr lang="cs-CZ" altLang="cs-CZ" b="1" i="1" dirty="0" err="1">
                <a:solidFill>
                  <a:srgbClr val="FFC000"/>
                </a:solidFill>
              </a:rPr>
              <a:t>Umsiedler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Jugendweihe</a:t>
            </a:r>
            <a:r>
              <a:rPr lang="cs-CZ" altLang="cs-CZ" b="1" i="1" dirty="0">
                <a:solidFill>
                  <a:srgbClr val="FFC000"/>
                </a:solidFill>
              </a:rPr>
              <a:t>...  </a:t>
            </a:r>
            <a:r>
              <a:rPr lang="cs-CZ" altLang="cs-CZ" b="1" dirty="0"/>
              <a:t>DDR-</a:t>
            </a:r>
            <a:r>
              <a:rPr lang="cs-CZ" altLang="cs-CZ" b="1" dirty="0" err="1"/>
              <a:t>Wortschatz</a:t>
            </a:r>
            <a:r>
              <a:rPr lang="cs-CZ" altLang="cs-CZ" b="1" dirty="0"/>
              <a:t>                          </a:t>
            </a:r>
          </a:p>
          <a:p>
            <a:pPr>
              <a:lnSpc>
                <a:spcPct val="80000"/>
              </a:lnSpc>
            </a:pP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Vertriebene</a:t>
            </a:r>
            <a:r>
              <a:rPr lang="de-DE" altLang="cs-CZ" b="1" i="1" dirty="0">
                <a:solidFill>
                  <a:srgbClr val="FFC000"/>
                </a:solidFill>
              </a:rPr>
              <a:t> 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Neubedeutungen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Wende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Modewörter</a:t>
            </a:r>
            <a:r>
              <a:rPr lang="cs-CZ" altLang="cs-CZ" b="1" dirty="0"/>
              <a:t>: </a:t>
            </a:r>
            <a:r>
              <a:rPr lang="cs-CZ" altLang="cs-CZ" b="1" dirty="0" err="1"/>
              <a:t>Jugendsprache</a:t>
            </a:r>
            <a:r>
              <a:rPr lang="cs-CZ" altLang="cs-CZ" b="1" dirty="0"/>
              <a:t>, </a:t>
            </a:r>
            <a:r>
              <a:rPr lang="cs-CZ" altLang="cs-CZ" b="1" dirty="0" err="1"/>
              <a:t>Anglizismen</a:t>
            </a:r>
            <a:r>
              <a:rPr lang="cs-CZ" altLang="cs-CZ" b="1" dirty="0"/>
              <a:t>...</a:t>
            </a:r>
            <a:r>
              <a:rPr lang="cs-CZ" altLang="cs-CZ" b="1" i="1" dirty="0">
                <a:solidFill>
                  <a:srgbClr val="FFC000"/>
                </a:solidFill>
              </a:rPr>
              <a:t>cool, </a:t>
            </a:r>
            <a:r>
              <a:rPr lang="cs-CZ" altLang="cs-CZ" b="1" i="1" dirty="0" err="1">
                <a:solidFill>
                  <a:srgbClr val="FFC000"/>
                </a:solidFill>
              </a:rPr>
              <a:t>geil</a:t>
            </a:r>
            <a:r>
              <a:rPr lang="cs-CZ" altLang="cs-CZ" b="1" i="1" dirty="0">
                <a:solidFill>
                  <a:srgbClr val="FFC000"/>
                </a:solidFill>
              </a:rPr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433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6F8842-E3C4-4F91-9CB8-DDFBCD721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49D7C-D9AC-4231-B308-A437C8484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 </a:t>
            </a:r>
            <a:r>
              <a:rPr lang="cs-CZ" altLang="cs-CZ" b="1" dirty="0"/>
              <a:t>c)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 err="1">
                <a:solidFill>
                  <a:srgbClr val="FF0000"/>
                </a:solidFill>
              </a:rPr>
              <a:t>Anachronismen</a:t>
            </a:r>
            <a:r>
              <a:rPr lang="cs-CZ" altLang="cs-CZ" b="1" dirty="0">
                <a:solidFill>
                  <a:srgbClr val="FF0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cs-CZ" altLang="cs-CZ" b="1" dirty="0" err="1"/>
              <a:t>zeitwidrig</a:t>
            </a:r>
            <a:r>
              <a:rPr lang="cs-CZ" altLang="cs-CZ" b="1" dirty="0"/>
              <a:t> </a:t>
            </a:r>
            <a:r>
              <a:rPr lang="cs-CZ" altLang="cs-CZ" b="1" dirty="0" err="1"/>
              <a:t>gebrauchte</a:t>
            </a:r>
            <a:r>
              <a:rPr lang="cs-CZ" altLang="cs-CZ" b="1" dirty="0"/>
              <a:t> </a:t>
            </a:r>
            <a:r>
              <a:rPr lang="cs-CZ" altLang="cs-CZ" b="1" dirty="0" err="1"/>
              <a:t>Wörter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Wendungen</a:t>
            </a:r>
            <a:r>
              <a:rPr lang="cs-CZ" altLang="cs-CZ" b="1" dirty="0"/>
              <a:t> – </a:t>
            </a:r>
            <a:r>
              <a:rPr lang="cs-CZ" altLang="cs-CZ" b="1" dirty="0" err="1"/>
              <a:t>unbewusst</a:t>
            </a:r>
            <a:r>
              <a:rPr lang="cs-CZ" altLang="cs-CZ" b="1" dirty="0"/>
              <a:t> </a:t>
            </a:r>
            <a:r>
              <a:rPr lang="de-DE" altLang="cs-CZ" b="1" dirty="0"/>
              <a:t>oder bewusst: Humor, Satire, Ironie – z.B. </a:t>
            </a:r>
            <a:r>
              <a:rPr lang="de-DE" altLang="cs-CZ" b="1" i="1" dirty="0">
                <a:solidFill>
                  <a:srgbClr val="FFC000"/>
                </a:solidFill>
              </a:rPr>
              <a:t>Arche Noah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/>
              <a:t>- </a:t>
            </a:r>
            <a:r>
              <a:rPr lang="cs-CZ" altLang="cs-CZ" b="1" dirty="0"/>
              <a:t>Auto, </a:t>
            </a:r>
            <a:r>
              <a:rPr lang="cs-CZ" altLang="cs-CZ" b="1" dirty="0" err="1"/>
              <a:t>Boot</a:t>
            </a:r>
            <a:endParaRPr lang="cs-CZ" altLang="cs-CZ" b="1" dirty="0"/>
          </a:p>
          <a:p>
            <a:endParaRPr lang="cs-CZ" altLang="cs-CZ" b="1" i="1" dirty="0"/>
          </a:p>
          <a:p>
            <a:r>
              <a:rPr lang="cs-CZ" altLang="cs-CZ" sz="2400" b="1" dirty="0"/>
              <a:t>2. </a:t>
            </a:r>
            <a:r>
              <a:rPr lang="cs-CZ" altLang="cs-CZ" sz="2400" b="1" dirty="0">
                <a:solidFill>
                  <a:srgbClr val="FF0000"/>
                </a:solidFill>
              </a:rPr>
              <a:t>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regionale</a:t>
            </a:r>
            <a:r>
              <a:rPr lang="cs-CZ" altLang="cs-CZ" sz="2400" b="1" dirty="0">
                <a:solidFill>
                  <a:srgbClr val="FF0000"/>
                </a:solidFill>
              </a:rPr>
              <a:t> Aspekt: </a:t>
            </a:r>
            <a:r>
              <a:rPr lang="cs-CZ" altLang="cs-CZ" sz="2400" b="1" dirty="0" err="1">
                <a:solidFill>
                  <a:srgbClr val="FF0000"/>
                </a:solidFill>
              </a:rPr>
              <a:t>diatopisch</a:t>
            </a:r>
            <a:endParaRPr lang="cs-CZ" altLang="cs-CZ" sz="2400" b="1" dirty="0">
              <a:solidFill>
                <a:srgbClr val="FF0000"/>
              </a:solidFill>
            </a:endParaRPr>
          </a:p>
          <a:p>
            <a:r>
              <a:rPr lang="cs-CZ" altLang="cs-CZ" b="1" i="1" dirty="0"/>
              <a:t>-	</a:t>
            </a:r>
            <a:r>
              <a:rPr lang="cs-CZ" altLang="cs-CZ" b="1" dirty="0" err="1"/>
              <a:t>territoriale</a:t>
            </a:r>
            <a:r>
              <a:rPr lang="cs-CZ" altLang="cs-CZ" b="1" dirty="0"/>
              <a:t> </a:t>
            </a:r>
            <a:r>
              <a:rPr lang="cs-CZ" altLang="cs-CZ" b="1" dirty="0" err="1"/>
              <a:t>Dubletten</a:t>
            </a:r>
            <a:r>
              <a:rPr lang="cs-CZ" altLang="cs-CZ" b="1" dirty="0"/>
              <a:t> (</a:t>
            </a:r>
            <a:r>
              <a:rPr lang="cs-CZ" altLang="cs-CZ" b="1" dirty="0" err="1"/>
              <a:t>Heteronyme</a:t>
            </a:r>
            <a:r>
              <a:rPr lang="cs-CZ" altLang="cs-CZ" b="1" dirty="0"/>
              <a:t>): </a:t>
            </a:r>
            <a:r>
              <a:rPr lang="cs-CZ" altLang="cs-CZ" b="1" i="1" dirty="0" err="1">
                <a:solidFill>
                  <a:srgbClr val="FFC000"/>
                </a:solidFill>
              </a:rPr>
              <a:t>fegen</a:t>
            </a:r>
            <a:r>
              <a:rPr lang="cs-CZ" altLang="cs-CZ" b="1" i="1" dirty="0"/>
              <a:t> (</a:t>
            </a:r>
            <a:r>
              <a:rPr lang="cs-CZ" altLang="cs-CZ" b="1" i="1" dirty="0" err="1"/>
              <a:t>nd</a:t>
            </a:r>
            <a:r>
              <a:rPr lang="cs-CZ" altLang="cs-CZ" b="1" i="1" dirty="0"/>
              <a:t>.) – </a:t>
            </a:r>
            <a:r>
              <a:rPr lang="cs-CZ" altLang="cs-CZ" b="1" i="1" dirty="0" err="1">
                <a:solidFill>
                  <a:srgbClr val="FFC000"/>
                </a:solidFill>
              </a:rPr>
              <a:t>kehren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sd</a:t>
            </a:r>
            <a:r>
              <a:rPr lang="cs-CZ" altLang="cs-CZ" b="1" i="1" dirty="0"/>
              <a:t>.)</a:t>
            </a:r>
          </a:p>
          <a:p>
            <a:r>
              <a:rPr lang="cs-CZ" altLang="cs-CZ" b="1" i="1" dirty="0"/>
              <a:t>- 	</a:t>
            </a:r>
            <a:r>
              <a:rPr lang="cs-CZ" altLang="cs-CZ" b="1" dirty="0" err="1"/>
              <a:t>Dialektismen</a:t>
            </a:r>
            <a:r>
              <a:rPr lang="cs-CZ" altLang="cs-CZ" b="1" dirty="0"/>
              <a:t> – </a:t>
            </a:r>
            <a:r>
              <a:rPr lang="cs-CZ" altLang="cs-CZ" b="1" dirty="0" err="1"/>
              <a:t>Alltagssprache</a:t>
            </a:r>
            <a:r>
              <a:rPr lang="cs-CZ" altLang="cs-CZ" b="1" dirty="0"/>
              <a:t>, </a:t>
            </a:r>
            <a:r>
              <a:rPr lang="cs-CZ" altLang="cs-CZ" b="1" dirty="0" err="1"/>
              <a:t>künstlerische</a:t>
            </a:r>
            <a:r>
              <a:rPr lang="cs-CZ" altLang="cs-CZ" b="1" dirty="0"/>
              <a:t> Literatur </a:t>
            </a:r>
            <a:r>
              <a:rPr lang="cs-CZ" altLang="cs-CZ" b="1" dirty="0" err="1"/>
              <a:t>zur</a:t>
            </a:r>
            <a:r>
              <a:rPr lang="cs-CZ" altLang="cs-CZ" b="1" dirty="0"/>
              <a:t> </a:t>
            </a:r>
            <a:r>
              <a:rPr lang="cs-CZ" altLang="cs-CZ" b="1" dirty="0" err="1"/>
              <a:t>Kennzeichnung</a:t>
            </a:r>
            <a:r>
              <a:rPr lang="cs-CZ" altLang="cs-CZ" b="1" dirty="0"/>
              <a:t> des </a:t>
            </a:r>
            <a:r>
              <a:rPr lang="cs-CZ" altLang="cs-CZ" b="1" dirty="0" err="1"/>
              <a:t>lokalen</a:t>
            </a:r>
            <a:r>
              <a:rPr lang="cs-CZ" altLang="cs-CZ" b="1" dirty="0"/>
              <a:t> </a:t>
            </a:r>
            <a:r>
              <a:rPr lang="cs-CZ" altLang="cs-CZ" b="1" dirty="0" err="1"/>
              <a:t>Kolorits</a:t>
            </a:r>
            <a:r>
              <a:rPr lang="cs-CZ" altLang="cs-CZ" b="1" dirty="0"/>
              <a:t>, </a:t>
            </a:r>
            <a:r>
              <a:rPr lang="cs-CZ" altLang="cs-CZ" b="1" dirty="0" err="1"/>
              <a:t>Charakterisierung</a:t>
            </a:r>
            <a:r>
              <a:rPr lang="cs-CZ" altLang="cs-CZ" b="1" dirty="0"/>
              <a:t> der lit. </a:t>
            </a:r>
            <a:r>
              <a:rPr lang="cs-CZ" altLang="cs-CZ" b="1" dirty="0" err="1"/>
              <a:t>Gestalten</a:t>
            </a:r>
            <a:endParaRPr lang="cs-CZ" altLang="cs-CZ" b="1" dirty="0"/>
          </a:p>
          <a:p>
            <a:r>
              <a:rPr lang="cs-CZ" altLang="cs-CZ" b="1" i="1" dirty="0"/>
              <a:t>-	</a:t>
            </a:r>
            <a:r>
              <a:rPr lang="cs-CZ" altLang="cs-CZ" b="1" dirty="0" err="1"/>
              <a:t>Austriazismen</a:t>
            </a:r>
            <a:r>
              <a:rPr lang="cs-CZ" altLang="cs-CZ" b="1" dirty="0"/>
              <a:t>, </a:t>
            </a:r>
            <a:r>
              <a:rPr lang="cs-CZ" altLang="cs-CZ" b="1" dirty="0" err="1"/>
              <a:t>Helvetismen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Topfen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Marille</a:t>
            </a:r>
            <a:r>
              <a:rPr lang="cs-CZ" altLang="cs-CZ" b="1" i="1" dirty="0"/>
              <a:t>..., </a:t>
            </a:r>
            <a:r>
              <a:rPr lang="cs-CZ" altLang="cs-CZ" b="1" i="1" dirty="0" err="1">
                <a:solidFill>
                  <a:srgbClr val="FFC000"/>
                </a:solidFill>
              </a:rPr>
              <a:t>Vélo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Billet</a:t>
            </a:r>
            <a:endParaRPr lang="cs-CZ" altLang="cs-CZ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82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5A06B-B5F0-4907-A78C-7B1EECCD5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SE:</a:t>
            </a:r>
            <a:br>
              <a:rPr lang="cs-CZ" dirty="0"/>
            </a:br>
            <a:r>
              <a:rPr lang="cs-CZ" altLang="cs-CZ" b="1" dirty="0" err="1"/>
              <a:t>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Funktion</a:t>
            </a:r>
            <a:r>
              <a:rPr lang="cs-CZ" altLang="cs-CZ" b="1" dirty="0"/>
              <a:t> der </a:t>
            </a:r>
            <a:r>
              <a:rPr lang="cs-CZ" altLang="cs-CZ" b="1" dirty="0" err="1"/>
              <a:t>lexikalischen</a:t>
            </a:r>
            <a:r>
              <a:rPr lang="cs-CZ" altLang="cs-CZ" b="1" dirty="0"/>
              <a:t> SE – </a:t>
            </a:r>
            <a:r>
              <a:rPr lang="cs-CZ" altLang="cs-CZ" b="1" dirty="0" err="1"/>
              <a:t>Wirkung</a:t>
            </a:r>
            <a:r>
              <a:rPr lang="de-DE" altLang="cs-CZ" b="1" dirty="0"/>
              <a:t>: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EF0F7-39F3-49BC-9902-2F47C9909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altLang="cs-CZ" sz="2000" b="1" u="sng" dirty="0" err="1">
                <a:solidFill>
                  <a:srgbClr val="00B0F0"/>
                </a:solidFill>
              </a:rPr>
              <a:t>Anachronismen</a:t>
            </a:r>
            <a:r>
              <a:rPr lang="cs-CZ" altLang="cs-CZ" sz="2000" b="1" u="sng" dirty="0">
                <a:solidFill>
                  <a:srgbClr val="00B0F0"/>
                </a:solidFill>
              </a:rPr>
              <a:t>:</a:t>
            </a:r>
          </a:p>
          <a:p>
            <a:r>
              <a:rPr lang="cs-CZ" altLang="cs-CZ" sz="2000" b="1" u="sng" dirty="0">
                <a:solidFill>
                  <a:srgbClr val="FF0000"/>
                </a:solidFill>
              </a:rPr>
              <a:t>Erich </a:t>
            </a:r>
            <a:r>
              <a:rPr lang="cs-CZ" altLang="cs-CZ" sz="2000" b="1" u="sng" dirty="0" err="1">
                <a:solidFill>
                  <a:srgbClr val="FF0000"/>
                </a:solidFill>
              </a:rPr>
              <a:t>Weinert</a:t>
            </a:r>
            <a:r>
              <a:rPr lang="cs-CZ" altLang="cs-CZ" sz="2000" b="1" u="sng" dirty="0">
                <a:solidFill>
                  <a:srgbClr val="FF0000"/>
                </a:solidFill>
              </a:rPr>
              <a:t>: Die B</a:t>
            </a:r>
            <a:r>
              <a:rPr lang="de-DE" altLang="cs-CZ" sz="2000" b="1" u="sng" dirty="0">
                <a:solidFill>
                  <a:srgbClr val="FF0000"/>
                </a:solidFill>
              </a:rPr>
              <a:t>ä</a:t>
            </a:r>
            <a:r>
              <a:rPr lang="cs-CZ" altLang="cs-CZ" sz="2000" b="1" u="sng" dirty="0">
                <a:solidFill>
                  <a:srgbClr val="FF0000"/>
                </a:solidFill>
              </a:rPr>
              <a:t>n</a:t>
            </a:r>
            <a:r>
              <a:rPr lang="de-DE" altLang="cs-CZ" sz="2000" b="1" u="sng" dirty="0" err="1">
                <a:solidFill>
                  <a:srgbClr val="FF0000"/>
                </a:solidFill>
              </a:rPr>
              <a:t>kelsängerballade</a:t>
            </a:r>
            <a:r>
              <a:rPr lang="de-DE" altLang="cs-CZ" sz="2000" b="1" u="sng" dirty="0">
                <a:solidFill>
                  <a:srgbClr val="FF0000"/>
                </a:solidFill>
              </a:rPr>
              <a:t> von Kaiser Nero“ </a:t>
            </a:r>
            <a:r>
              <a:rPr lang="de-DE" altLang="cs-CZ" sz="2000" b="1" dirty="0">
                <a:solidFill>
                  <a:srgbClr val="FF0000"/>
                </a:solidFill>
              </a:rPr>
              <a:t>(30er Jahre des XX. </a:t>
            </a:r>
            <a:r>
              <a:rPr lang="de-DE" altLang="cs-CZ" sz="2000" b="1" dirty="0" err="1">
                <a:solidFill>
                  <a:srgbClr val="FF0000"/>
                </a:solidFill>
              </a:rPr>
              <a:t>Jhs</a:t>
            </a:r>
            <a:r>
              <a:rPr lang="de-DE" altLang="cs-CZ" sz="2000" b="1" dirty="0">
                <a:solidFill>
                  <a:srgbClr val="FF0000"/>
                </a:solidFill>
              </a:rPr>
              <a:t>.):</a:t>
            </a:r>
          </a:p>
          <a:p>
            <a:r>
              <a:rPr lang="de-DE" altLang="cs-CZ" sz="2000" b="1" dirty="0"/>
              <a:t>Der Kaiser Nero saß an voller Tafel</a:t>
            </a:r>
          </a:p>
          <a:p>
            <a:r>
              <a:rPr lang="de-DE" altLang="cs-CZ" sz="2000" b="1" dirty="0"/>
              <a:t>Doch ohne Appetit und sorgenvoll.</a:t>
            </a:r>
          </a:p>
          <a:p>
            <a:r>
              <a:rPr lang="de-DE" altLang="cs-CZ" sz="2000" b="1" dirty="0"/>
              <a:t>Er klingelte nach seiner </a:t>
            </a:r>
            <a:r>
              <a:rPr lang="de-DE" altLang="cs-CZ" sz="2000" b="1" i="1" dirty="0">
                <a:solidFill>
                  <a:srgbClr val="0070C0"/>
                </a:solidFill>
              </a:rPr>
              <a:t>Leibschutzstaffel</a:t>
            </a:r>
          </a:p>
          <a:p>
            <a:r>
              <a:rPr lang="de-DE" altLang="cs-CZ" sz="2000" b="1" dirty="0"/>
              <a:t>Und sprach: Ich weiß nicht, was es werden soll!</a:t>
            </a:r>
          </a:p>
          <a:p>
            <a:r>
              <a:rPr lang="de-DE" altLang="cs-CZ" sz="2000" b="1" dirty="0"/>
              <a:t>Gefährlich </a:t>
            </a:r>
            <a:r>
              <a:rPr lang="de-DE" altLang="cs-CZ" sz="2000" b="1" i="1" dirty="0">
                <a:solidFill>
                  <a:srgbClr val="0070C0"/>
                </a:solidFill>
              </a:rPr>
              <a:t>agitieren</a:t>
            </a:r>
            <a:r>
              <a:rPr lang="de-DE" altLang="cs-CZ" sz="2000" b="1" dirty="0">
                <a:solidFill>
                  <a:srgbClr val="0070C0"/>
                </a:solidFill>
              </a:rPr>
              <a:t> </a:t>
            </a:r>
            <a:r>
              <a:rPr lang="de-DE" altLang="cs-CZ" sz="2000" b="1" dirty="0"/>
              <a:t>diese Christen</a:t>
            </a:r>
          </a:p>
          <a:p>
            <a:r>
              <a:rPr lang="de-DE" altLang="cs-CZ" sz="2000" b="1" dirty="0"/>
              <a:t>Doch jetzt ist Schluss mit diesen </a:t>
            </a:r>
            <a:r>
              <a:rPr lang="de-DE" altLang="cs-CZ" sz="2000" b="1" i="1" dirty="0">
                <a:solidFill>
                  <a:srgbClr val="FF0000"/>
                </a:solidFill>
              </a:rPr>
              <a:t>Kommunisten</a:t>
            </a:r>
            <a:r>
              <a:rPr lang="de-DE" altLang="cs-CZ" sz="2000" b="1" i="1" dirty="0"/>
              <a:t>!</a:t>
            </a:r>
          </a:p>
          <a:p>
            <a:r>
              <a:rPr lang="de-DE" altLang="cs-CZ" sz="2000" b="1" dirty="0"/>
              <a:t>In dieser Nacht wird Rom in Brand gesteckt.</a:t>
            </a:r>
          </a:p>
          <a:p>
            <a:r>
              <a:rPr lang="de-DE" altLang="cs-CZ" sz="2000" b="1" dirty="0"/>
              <a:t>Nun, was versprecht ihr euch von dem </a:t>
            </a:r>
            <a:r>
              <a:rPr lang="de-DE" altLang="cs-CZ" sz="2000" b="1" i="1" dirty="0"/>
              <a:t>Effekt</a:t>
            </a:r>
            <a:r>
              <a:rPr lang="de-DE" altLang="cs-CZ" sz="2000" b="1" dirty="0"/>
              <a:t>?</a:t>
            </a:r>
          </a:p>
          <a:p>
            <a:r>
              <a:rPr lang="de-DE" altLang="cs-CZ" sz="2000" b="1" dirty="0"/>
              <a:t>Da brüllen die Soldaten:</a:t>
            </a:r>
          </a:p>
          <a:p>
            <a:r>
              <a:rPr lang="de-DE" altLang="cs-CZ" sz="2000" b="1" dirty="0"/>
              <a:t>Die </a:t>
            </a:r>
            <a:r>
              <a:rPr lang="de-DE" altLang="cs-CZ" sz="2000" b="1" dirty="0" err="1"/>
              <a:t>woll´n</a:t>
            </a:r>
            <a:r>
              <a:rPr lang="de-DE" altLang="cs-CZ" sz="2000" b="1" dirty="0"/>
              <a:t> wir lustig braten!</a:t>
            </a:r>
          </a:p>
          <a:p>
            <a:r>
              <a:rPr lang="de-DE" altLang="cs-CZ" sz="2000" b="1" dirty="0"/>
              <a:t>Wo ist der Kien? Wo ist </a:t>
            </a:r>
            <a:r>
              <a:rPr lang="de-DE" altLang="cs-CZ" sz="2000" b="1" i="1" dirty="0">
                <a:solidFill>
                  <a:srgbClr val="00B050"/>
                </a:solidFill>
              </a:rPr>
              <a:t>Benzin</a:t>
            </a:r>
            <a:r>
              <a:rPr lang="de-DE" altLang="cs-CZ" sz="2000" b="1" dirty="0"/>
              <a:t>?</a:t>
            </a:r>
          </a:p>
          <a:p>
            <a:r>
              <a:rPr lang="de-DE" altLang="cs-CZ" sz="2000" b="1" dirty="0"/>
              <a:t>Wir kriechen gleich durch den Kamin.</a:t>
            </a:r>
          </a:p>
          <a:p>
            <a:r>
              <a:rPr lang="de-DE" altLang="cs-CZ" sz="2000" b="1" dirty="0"/>
              <a:t>O </a:t>
            </a:r>
            <a:r>
              <a:rPr lang="de-DE" altLang="cs-CZ" sz="2000" b="1" dirty="0" err="1"/>
              <a:t>triumphator</a:t>
            </a:r>
            <a:r>
              <a:rPr lang="de-DE" altLang="cs-CZ" sz="2000" b="1" dirty="0"/>
              <a:t> </a:t>
            </a:r>
            <a:r>
              <a:rPr lang="de-DE" altLang="cs-CZ" sz="2000" b="1" dirty="0" err="1"/>
              <a:t>saeculorum</a:t>
            </a:r>
            <a:r>
              <a:rPr lang="de-DE" altLang="cs-CZ" sz="2000" b="1" dirty="0"/>
              <a:t>!</a:t>
            </a:r>
          </a:p>
          <a:p>
            <a:r>
              <a:rPr lang="de-DE" altLang="cs-CZ" sz="2000" b="1" dirty="0"/>
              <a:t>Um </a:t>
            </a:r>
            <a:r>
              <a:rPr lang="de-DE" altLang="cs-CZ" sz="2000" b="1" i="1" dirty="0">
                <a:solidFill>
                  <a:srgbClr val="00B050"/>
                </a:solidFill>
              </a:rPr>
              <a:t>9 Uhr 15 </a:t>
            </a:r>
            <a:r>
              <a:rPr lang="de-DE" altLang="cs-CZ" sz="2000" b="1" dirty="0"/>
              <a:t>brennt das Forum!</a:t>
            </a:r>
          </a:p>
          <a:p>
            <a:r>
              <a:rPr lang="de-DE" altLang="cs-CZ" sz="2000" b="1" dirty="0"/>
              <a:t>Und morgen ist es alle</a:t>
            </a:r>
            <a:r>
              <a:rPr lang="cs-CZ" altLang="cs-CZ" sz="2000" b="1" dirty="0"/>
              <a:t>n</a:t>
            </a:r>
            <a:r>
              <a:rPr lang="de-DE" altLang="cs-CZ" sz="2000" b="1" dirty="0"/>
              <a:t> klar,</a:t>
            </a:r>
          </a:p>
          <a:p>
            <a:r>
              <a:rPr lang="de-DE" altLang="cs-CZ" sz="2000" b="1" dirty="0"/>
              <a:t>Dass es </a:t>
            </a:r>
            <a:r>
              <a:rPr lang="de-DE" altLang="cs-CZ" sz="2000" b="1" i="1" dirty="0">
                <a:solidFill>
                  <a:srgbClr val="00B050"/>
                </a:solidFill>
              </a:rPr>
              <a:t>die Untermenschheit </a:t>
            </a:r>
            <a:r>
              <a:rPr lang="de-DE" altLang="cs-CZ" sz="2000" b="1" dirty="0"/>
              <a:t>war.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80110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E79D9-15E9-4F08-86F4-4FEEF19F2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A25584-CE09-48DD-B621-8477F7691E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b="1" dirty="0"/>
              <a:t>3. 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soziale</a:t>
            </a:r>
            <a:r>
              <a:rPr lang="cs-CZ" altLang="cs-CZ" sz="2000" b="1" dirty="0">
                <a:solidFill>
                  <a:srgbClr val="FF0000"/>
                </a:solidFill>
              </a:rPr>
              <a:t> Aspekt: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diastratisch</a:t>
            </a:r>
            <a:endParaRPr lang="cs-CZ" altLang="cs-CZ" sz="2000" b="1" dirty="0">
              <a:solidFill>
                <a:srgbClr val="FF0000"/>
              </a:solidFill>
            </a:endParaRPr>
          </a:p>
          <a:p>
            <a:pPr eaLnBrk="1" hangingPunct="1"/>
            <a:r>
              <a:rPr lang="cs-CZ" altLang="cs-CZ" sz="2000" b="1" dirty="0" err="1"/>
              <a:t>Jargonismen</a:t>
            </a:r>
            <a:r>
              <a:rPr lang="cs-CZ" altLang="cs-CZ" sz="2000" b="1" dirty="0"/>
              <a:t>, Slang: </a:t>
            </a:r>
            <a:r>
              <a:rPr lang="cs-CZ" altLang="cs-CZ" sz="2000" b="1" dirty="0" err="1"/>
              <a:t>Gruppensprachen</a:t>
            </a:r>
            <a:r>
              <a:rPr lang="cs-CZ" altLang="cs-CZ" sz="2000" b="1" dirty="0"/>
              <a:t> (</a:t>
            </a:r>
            <a:r>
              <a:rPr lang="cs-CZ" altLang="cs-CZ" sz="2000" b="1" dirty="0" err="1">
                <a:solidFill>
                  <a:schemeClr val="accent1">
                    <a:lumMod val="75000"/>
                  </a:schemeClr>
                </a:solidFill>
              </a:rPr>
              <a:t>Jugendsprache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Soldatensprache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Sprache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deklassierten</a:t>
            </a:r>
            <a:r>
              <a:rPr lang="cs-CZ" altLang="cs-CZ" sz="2000" b="1" dirty="0"/>
              <a:t> Elemente: </a:t>
            </a:r>
            <a:r>
              <a:rPr lang="cs-CZ" altLang="cs-CZ" sz="2000" b="1" dirty="0" err="1"/>
              <a:t>Argotismen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Rotwelsch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Mittelalter</a:t>
            </a:r>
            <a:r>
              <a:rPr lang="cs-CZ" altLang="cs-CZ" sz="2000" b="1" dirty="0"/>
              <a:t>: </a:t>
            </a:r>
          </a:p>
          <a:p>
            <a:pPr eaLnBrk="1" hangingPunct="1"/>
            <a:r>
              <a:rPr lang="cs-CZ" altLang="cs-CZ" sz="2000" b="1" i="1" dirty="0">
                <a:solidFill>
                  <a:srgbClr val="FFC00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Knast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Ente</a:t>
            </a:r>
            <a:r>
              <a:rPr lang="cs-CZ" altLang="cs-CZ" sz="2000" b="1" i="1" dirty="0">
                <a:solidFill>
                  <a:srgbClr val="FFC000"/>
                </a:solidFill>
              </a:rPr>
              <a:t>, der Polyp,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Polente</a:t>
            </a:r>
            <a:endParaRPr lang="cs-CZ" altLang="cs-CZ" sz="2000" dirty="0"/>
          </a:p>
          <a:p>
            <a:pPr eaLnBrk="1" hangingPunct="1"/>
            <a:r>
              <a:rPr lang="cs-CZ" altLang="cs-CZ" sz="2000" b="1" dirty="0" err="1"/>
              <a:t>Berufsjargonismen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Jägerlatein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Farbe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Blut</a:t>
            </a:r>
            <a:r>
              <a:rPr lang="cs-CZ" altLang="cs-CZ" sz="2000" b="1" dirty="0"/>
              <a:t>)</a:t>
            </a:r>
          </a:p>
          <a:p>
            <a:pPr eaLnBrk="1" hangingPunct="1"/>
            <a:r>
              <a:rPr lang="cs-CZ" altLang="cs-CZ" sz="2000" b="1" dirty="0"/>
              <a:t> </a:t>
            </a:r>
            <a:r>
              <a:rPr lang="cs-CZ" altLang="cs-CZ" sz="2000" b="1" dirty="0" err="1"/>
              <a:t>Winzer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Künstler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Mediziner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Wein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ist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getauft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exen</a:t>
            </a:r>
            <a:endParaRPr lang="cs-CZ" altLang="cs-CZ" sz="2000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32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3F44B-E975-4FDD-A45E-CAE7EA64B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3C6CCB-C1EB-4426-8161-9E65B9E77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4.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fachsprachliche</a:t>
            </a:r>
            <a:r>
              <a:rPr lang="cs-CZ" altLang="cs-CZ" sz="2000" b="1" dirty="0">
                <a:solidFill>
                  <a:srgbClr val="FF0000"/>
                </a:solidFill>
              </a:rPr>
              <a:t> Aspekt: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diatechnisch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Termini</a:t>
            </a: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(</a:t>
            </a:r>
            <a:r>
              <a:rPr lang="cs-CZ" altLang="cs-CZ" sz="2000" b="1" dirty="0" err="1"/>
              <a:t>Fachwörter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Fachsprachen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Linguistik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FVG, Syntax...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               </a:t>
            </a:r>
            <a:r>
              <a:rPr lang="cs-CZ" altLang="cs-CZ" sz="2000" b="1" dirty="0" err="1"/>
              <a:t>Internationalismus</a:t>
            </a:r>
            <a:r>
              <a:rPr lang="cs-CZ" altLang="cs-CZ" sz="2000" b="1" dirty="0"/>
              <a:t> - lat., </a:t>
            </a:r>
            <a:r>
              <a:rPr lang="cs-CZ" altLang="cs-CZ" sz="2000" b="1" dirty="0" err="1"/>
              <a:t>griech</a:t>
            </a:r>
            <a:r>
              <a:rPr lang="cs-CZ" altLang="cs-CZ" sz="2000" b="1" dirty="0"/>
              <a:t>., </a:t>
            </a:r>
            <a:r>
              <a:rPr lang="cs-CZ" altLang="cs-CZ" sz="2000" b="1" dirty="0" err="1"/>
              <a:t>einheimische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Termini</a:t>
            </a:r>
            <a:r>
              <a:rPr lang="cs-CZ" altLang="cs-CZ" sz="2000" b="1" dirty="0"/>
              <a:t>:     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b="1" i="1" dirty="0">
                <a:solidFill>
                  <a:srgbClr val="FFC000"/>
                </a:solidFill>
              </a:rPr>
              <a:t>                </a:t>
            </a:r>
            <a:r>
              <a:rPr lang="cs-CZ" altLang="cs-CZ" sz="2000" b="1" i="1" dirty="0">
                <a:solidFill>
                  <a:srgbClr val="FFC000"/>
                </a:solidFill>
              </a:rPr>
              <a:t>Kraft, Strom,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Leistung</a:t>
            </a:r>
            <a:endParaRPr lang="cs-CZ" altLang="cs-CZ" sz="2000" b="1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5. 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Fremdwortaspekt</a:t>
            </a:r>
            <a:r>
              <a:rPr lang="cs-CZ" altLang="cs-CZ" sz="2000" b="1" dirty="0">
                <a:solidFill>
                  <a:srgbClr val="FF0000"/>
                </a:solidFill>
              </a:rPr>
              <a:t> (</a:t>
            </a:r>
            <a:r>
              <a:rPr lang="cs-CZ" altLang="cs-CZ" sz="2000" b="1" dirty="0" err="1">
                <a:solidFill>
                  <a:srgbClr val="FF0000"/>
                </a:solidFill>
              </a:rPr>
              <a:t>diaintegrativ</a:t>
            </a:r>
            <a:r>
              <a:rPr lang="cs-CZ" altLang="cs-CZ" sz="2000" b="1" dirty="0">
                <a:solidFill>
                  <a:srgbClr val="FF0000"/>
                </a:solidFill>
              </a:rPr>
              <a:t>)</a:t>
            </a:r>
            <a:r>
              <a:rPr lang="cs-CZ" altLang="cs-CZ" sz="2000" b="1" dirty="0"/>
              <a:t>: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Fremdwörter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Internationalismen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Entlehnung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Demokratie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Nation</a:t>
            </a:r>
            <a:endParaRPr lang="cs-CZ" altLang="cs-CZ" sz="2000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Bezeichnungsexotismen</a:t>
            </a:r>
            <a:r>
              <a:rPr lang="cs-CZ" altLang="cs-CZ" sz="2000" b="1" dirty="0"/>
              <a:t>:</a:t>
            </a:r>
            <a:r>
              <a:rPr lang="cs-CZ" altLang="cs-CZ" sz="2000" b="1" i="1" dirty="0">
                <a:solidFill>
                  <a:srgbClr val="FFC000"/>
                </a:solidFill>
              </a:rPr>
              <a:t> Safari,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die</a:t>
            </a:r>
            <a:r>
              <a:rPr lang="cs-CZ" altLang="cs-CZ" sz="2000" b="1" i="1" dirty="0">
                <a:solidFill>
                  <a:srgbClr val="FFC000"/>
                </a:solidFill>
              </a:rPr>
              <a:t> Mafia, der Tsunami</a:t>
            </a:r>
            <a:endParaRPr lang="cs-CZ" altLang="cs-CZ" sz="2000" i="1" dirty="0">
              <a:solidFill>
                <a:srgbClr val="FFC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-	</a:t>
            </a:r>
            <a:r>
              <a:rPr lang="cs-CZ" altLang="cs-CZ" sz="2000" b="1" dirty="0" err="1"/>
              <a:t>Fachlichkeit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Exklusivität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Bildung</a:t>
            </a:r>
            <a:r>
              <a:rPr lang="cs-CZ" altLang="cs-CZ" sz="2000" b="1" dirty="0"/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Apologet</a:t>
            </a:r>
            <a:r>
              <a:rPr lang="de-DE" altLang="cs-CZ" sz="2000" b="1" i="1" dirty="0">
                <a:solidFill>
                  <a:srgbClr val="FFC000"/>
                </a:solidFill>
              </a:rPr>
              <a:t> 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05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C5C56E-E6F8-446D-B2A9-6325CFD00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56D13F-0340-4099-AA94-6C5198F87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 dirty="0"/>
              <a:t>6.</a:t>
            </a:r>
            <a:r>
              <a:rPr lang="de-DE" altLang="cs-CZ" sz="2400" b="1" dirty="0"/>
              <a:t> </a:t>
            </a:r>
            <a:r>
              <a:rPr lang="cs-CZ" altLang="cs-CZ" sz="2400" b="1" dirty="0">
                <a:solidFill>
                  <a:srgbClr val="FF0000"/>
                </a:solidFill>
              </a:rPr>
              <a:t>der </a:t>
            </a:r>
            <a:r>
              <a:rPr lang="cs-CZ" altLang="cs-CZ" sz="2400" b="1" dirty="0" err="1">
                <a:solidFill>
                  <a:srgbClr val="FF0000"/>
                </a:solidFill>
              </a:rPr>
              <a:t>phraseologische</a:t>
            </a:r>
            <a:r>
              <a:rPr lang="cs-CZ" altLang="cs-CZ" sz="2400" b="1" dirty="0">
                <a:solidFill>
                  <a:srgbClr val="FF0000"/>
                </a:solidFill>
              </a:rPr>
              <a:t> Aspekt</a:t>
            </a:r>
            <a:r>
              <a:rPr lang="cs-CZ" altLang="cs-CZ" sz="2400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Phraseologismen</a:t>
            </a:r>
            <a:r>
              <a:rPr lang="cs-CZ" altLang="cs-CZ" b="1" dirty="0"/>
              <a:t>: </a:t>
            </a:r>
            <a:r>
              <a:rPr lang="cs-CZ" altLang="cs-CZ" b="1" dirty="0" err="1"/>
              <a:t>feste</a:t>
            </a:r>
            <a:r>
              <a:rPr lang="cs-CZ" altLang="cs-CZ" b="1" dirty="0"/>
              <a:t> </a:t>
            </a:r>
            <a:r>
              <a:rPr lang="cs-CZ" altLang="cs-CZ" b="1" dirty="0" err="1"/>
              <a:t>Wortgruppen</a:t>
            </a:r>
            <a:r>
              <a:rPr lang="cs-CZ" altLang="cs-CZ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Polylexikalit</a:t>
            </a:r>
            <a:r>
              <a:rPr lang="de-DE" altLang="cs-CZ" b="1" dirty="0"/>
              <a:t>ä</a:t>
            </a:r>
            <a:r>
              <a:rPr lang="cs-CZ" altLang="cs-CZ" b="1" dirty="0"/>
              <a:t>t: </a:t>
            </a:r>
            <a:r>
              <a:rPr lang="cs-CZ" altLang="cs-CZ" b="1" dirty="0" err="1"/>
              <a:t>mindestens</a:t>
            </a:r>
            <a:r>
              <a:rPr lang="cs-CZ" altLang="cs-CZ" b="1" dirty="0"/>
              <a:t> </a:t>
            </a:r>
            <a:r>
              <a:rPr lang="cs-CZ" altLang="cs-CZ" b="1" dirty="0" err="1"/>
              <a:t>zwei</a:t>
            </a:r>
            <a:r>
              <a:rPr lang="cs-CZ" altLang="cs-CZ" b="1" dirty="0"/>
              <a:t> </a:t>
            </a:r>
            <a:r>
              <a:rPr lang="cs-CZ" altLang="cs-CZ" b="1" dirty="0" err="1"/>
              <a:t>Lexeme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FFC000"/>
                </a:solidFill>
              </a:rPr>
              <a:t>der </a:t>
            </a:r>
            <a:r>
              <a:rPr lang="cs-CZ" altLang="cs-CZ" b="1" i="1" dirty="0" err="1">
                <a:solidFill>
                  <a:srgbClr val="FFC000"/>
                </a:solidFill>
              </a:rPr>
              <a:t>blinde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Passagier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/>
              <a:t>Stabilit</a:t>
            </a:r>
            <a:r>
              <a:rPr lang="de-DE" altLang="cs-CZ" b="1" dirty="0"/>
              <a:t>ä</a:t>
            </a:r>
            <a:r>
              <a:rPr lang="cs-CZ" altLang="cs-CZ" b="1" dirty="0"/>
              <a:t>t: </a:t>
            </a:r>
            <a:r>
              <a:rPr lang="cs-CZ" altLang="cs-CZ" b="1" i="1" dirty="0" err="1">
                <a:solidFill>
                  <a:srgbClr val="FFC000"/>
                </a:solidFill>
              </a:rPr>
              <a:t>jm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die</a:t>
            </a:r>
            <a:r>
              <a:rPr lang="cs-CZ" altLang="cs-CZ" b="1" i="1" dirty="0">
                <a:solidFill>
                  <a:srgbClr val="FFC000"/>
                </a:solidFill>
              </a:rPr>
              <a:t> kalte </a:t>
            </a:r>
            <a:r>
              <a:rPr lang="cs-CZ" altLang="cs-CZ" b="1" i="1" dirty="0" err="1">
                <a:solidFill>
                  <a:srgbClr val="FFC000"/>
                </a:solidFill>
              </a:rPr>
              <a:t>Schulter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zeigen</a:t>
            </a:r>
            <a:r>
              <a:rPr lang="de-DE" altLang="cs-CZ" b="1" i="1" dirty="0">
                <a:solidFill>
                  <a:srgbClr val="FFC000"/>
                </a:solidFill>
              </a:rPr>
              <a:t> - *Hand/*Nase</a:t>
            </a:r>
            <a:endParaRPr lang="cs-CZ" altLang="cs-CZ" b="1" i="1" dirty="0">
              <a:solidFill>
                <a:srgbClr val="FFC000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b="1" dirty="0" err="1"/>
              <a:t>Lexikalisierung</a:t>
            </a:r>
            <a:r>
              <a:rPr lang="cs-CZ" altLang="cs-CZ" b="1" dirty="0"/>
              <a:t>: in WB </a:t>
            </a:r>
            <a:r>
              <a:rPr lang="cs-CZ" altLang="cs-CZ" b="1" dirty="0" err="1"/>
              <a:t>gespeichert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Idiomatizit</a:t>
            </a:r>
            <a:r>
              <a:rPr lang="de-DE" altLang="cs-CZ" b="1" dirty="0"/>
              <a:t>ä</a:t>
            </a:r>
            <a:r>
              <a:rPr lang="cs-CZ" altLang="cs-CZ" b="1" dirty="0"/>
              <a:t>t: Idiome - </a:t>
            </a:r>
            <a:r>
              <a:rPr lang="cs-CZ" altLang="cs-CZ" b="1" dirty="0" err="1"/>
              <a:t>semantische</a:t>
            </a:r>
            <a:r>
              <a:rPr lang="cs-CZ" altLang="cs-CZ" b="1" dirty="0"/>
              <a:t> </a:t>
            </a:r>
            <a:r>
              <a:rPr lang="cs-CZ" altLang="cs-CZ" b="1" dirty="0" err="1"/>
              <a:t>Transformation</a:t>
            </a:r>
            <a:r>
              <a:rPr lang="cs-CZ" altLang="cs-CZ" b="1" dirty="0"/>
              <a:t>:</a:t>
            </a:r>
          </a:p>
          <a:p>
            <a:pPr>
              <a:lnSpc>
                <a:spcPct val="80000"/>
              </a:lnSpc>
            </a:pPr>
            <a:r>
              <a:rPr lang="cs-CZ" altLang="cs-CZ" b="1" dirty="0"/>
              <a:t>                           </a:t>
            </a:r>
            <a:r>
              <a:rPr lang="cs-CZ" altLang="cs-CZ" b="1" i="1" dirty="0" err="1">
                <a:solidFill>
                  <a:srgbClr val="FFC000"/>
                </a:solidFill>
              </a:rPr>
              <a:t>jn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an</a:t>
            </a:r>
            <a:r>
              <a:rPr lang="cs-CZ" altLang="cs-CZ" b="1" i="1" dirty="0">
                <a:solidFill>
                  <a:srgbClr val="FFC000"/>
                </a:solidFill>
              </a:rPr>
              <a:t> der </a:t>
            </a:r>
            <a:r>
              <a:rPr lang="cs-CZ" altLang="cs-CZ" b="1" i="1" dirty="0" err="1">
                <a:solidFill>
                  <a:srgbClr val="FFC000"/>
                </a:solidFill>
              </a:rPr>
              <a:t>Nase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herumf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hren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– </a:t>
            </a:r>
            <a:r>
              <a:rPr lang="de-DE" altLang="cs-CZ" b="1" dirty="0"/>
              <a:t>„</a:t>
            </a:r>
            <a:r>
              <a:rPr lang="cs-CZ" altLang="cs-CZ" b="1" dirty="0" err="1"/>
              <a:t>jn</a:t>
            </a:r>
            <a:r>
              <a:rPr lang="cs-CZ" altLang="cs-CZ" b="1" dirty="0"/>
              <a:t>. </a:t>
            </a:r>
            <a:r>
              <a:rPr lang="de-DE" altLang="cs-CZ" b="1" dirty="0"/>
              <a:t>v</a:t>
            </a:r>
            <a:r>
              <a:rPr lang="cs-CZ" altLang="cs-CZ" b="1" dirty="0" err="1"/>
              <a:t>erspotten</a:t>
            </a:r>
            <a:r>
              <a:rPr lang="de-DE" altLang="cs-CZ" b="1" dirty="0"/>
              <a:t>“</a:t>
            </a:r>
            <a:endParaRPr lang="cs-CZ" altLang="cs-CZ" b="1" dirty="0"/>
          </a:p>
          <a:p>
            <a:pPr>
              <a:lnSpc>
                <a:spcPct val="80000"/>
              </a:lnSpc>
            </a:pPr>
            <a:r>
              <a:rPr lang="cs-CZ" altLang="cs-CZ" b="1" dirty="0" err="1"/>
              <a:t>Anschaulichkeit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Bildlichkeit</a:t>
            </a:r>
            <a:r>
              <a:rPr lang="cs-CZ" altLang="cs-CZ" b="1" dirty="0"/>
              <a:t>, </a:t>
            </a:r>
            <a:r>
              <a:rPr lang="cs-CZ" altLang="cs-CZ" b="1" dirty="0" err="1"/>
              <a:t>Expressivit</a:t>
            </a:r>
            <a:r>
              <a:rPr lang="de-DE" altLang="cs-CZ" b="1" dirty="0"/>
              <a:t>ä</a:t>
            </a:r>
            <a:r>
              <a:rPr lang="cs-CZ" altLang="cs-CZ" b="1" dirty="0"/>
              <a:t>t, </a:t>
            </a:r>
            <a:r>
              <a:rPr lang="cs-CZ" altLang="cs-CZ" b="1" dirty="0" err="1"/>
              <a:t>Emotionalit</a:t>
            </a:r>
            <a:r>
              <a:rPr lang="de-DE" altLang="cs-CZ" b="1" dirty="0"/>
              <a:t>ä</a:t>
            </a:r>
            <a:r>
              <a:rPr lang="cs-CZ" altLang="cs-CZ" b="1" dirty="0"/>
              <a:t>t</a:t>
            </a:r>
          </a:p>
          <a:p>
            <a:pPr>
              <a:lnSpc>
                <a:spcPct val="80000"/>
              </a:lnSpc>
            </a:pPr>
            <a:r>
              <a:rPr lang="cs-CZ" altLang="cs-CZ" b="1" dirty="0" err="1"/>
              <a:t>Bilder</a:t>
            </a:r>
            <a:r>
              <a:rPr lang="cs-CZ" altLang="cs-CZ" b="1" dirty="0"/>
              <a:t>, </a:t>
            </a:r>
            <a:r>
              <a:rPr lang="cs-CZ" altLang="cs-CZ" b="1" dirty="0" err="1"/>
              <a:t>Metaphern</a:t>
            </a:r>
            <a:r>
              <a:rPr lang="cs-CZ" altLang="cs-CZ" b="1" dirty="0"/>
              <a:t> - </a:t>
            </a:r>
            <a:r>
              <a:rPr lang="cs-CZ" altLang="cs-CZ" b="1" i="1" dirty="0">
                <a:solidFill>
                  <a:srgbClr val="FFC000"/>
                </a:solidFill>
              </a:rPr>
              <a:t>in den </a:t>
            </a:r>
            <a:r>
              <a:rPr lang="cs-CZ" altLang="cs-CZ" b="1" i="1" dirty="0" err="1">
                <a:solidFill>
                  <a:srgbClr val="FFC000"/>
                </a:solidFill>
              </a:rPr>
              <a:t>sauern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Apfel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beissen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de-DE" altLang="cs-CZ" b="1" dirty="0"/>
              <a:t>Ü</a:t>
            </a:r>
            <a:r>
              <a:rPr lang="cs-CZ" altLang="cs-CZ" b="1" dirty="0" err="1"/>
              <a:t>bertragung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525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A33C23-FB4B-4404-BB11-D1325E4D6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9DF705-743B-4270-84DA-F6A58806F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Kollokationen</a:t>
            </a:r>
            <a:r>
              <a:rPr lang="cs-CZ" altLang="cs-CZ" b="1" dirty="0"/>
              <a:t>, FVG:</a:t>
            </a:r>
            <a:r>
              <a:rPr lang="cs-CZ" altLang="cs-CZ" b="1" i="1" dirty="0">
                <a:solidFill>
                  <a:srgbClr val="FFC000"/>
                </a:solidFill>
              </a:rPr>
              <a:t> in </a:t>
            </a:r>
            <a:r>
              <a:rPr lang="cs-CZ" altLang="cs-CZ" b="1" i="1" dirty="0" err="1">
                <a:solidFill>
                  <a:srgbClr val="FFC000"/>
                </a:solidFill>
              </a:rPr>
              <a:t>Betrieb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setzen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Fragen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stellen</a:t>
            </a:r>
            <a:r>
              <a:rPr lang="cs-CZ" altLang="cs-CZ" b="1" i="1" dirty="0">
                <a:solidFill>
                  <a:srgbClr val="FFC000"/>
                </a:solidFill>
              </a:rPr>
              <a:t>, Z</a:t>
            </a:r>
            <a:r>
              <a:rPr lang="de-DE" altLang="cs-CZ" b="1" i="1" dirty="0">
                <a:solidFill>
                  <a:srgbClr val="FFC000"/>
                </a:solidFill>
              </a:rPr>
              <a:t>ä</a:t>
            </a:r>
            <a:r>
              <a:rPr lang="cs-CZ" altLang="cs-CZ" b="1" i="1" dirty="0">
                <a:solidFill>
                  <a:srgbClr val="FFC000"/>
                </a:solidFill>
              </a:rPr>
              <a:t>hne </a:t>
            </a:r>
            <a:r>
              <a:rPr lang="cs-CZ" altLang="cs-CZ" b="1" i="1" dirty="0" err="1">
                <a:solidFill>
                  <a:srgbClr val="FFC000"/>
                </a:solidFill>
              </a:rPr>
              <a:t>putzen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Formeln</a:t>
            </a:r>
            <a:r>
              <a:rPr lang="cs-CZ" altLang="cs-CZ" b="1" dirty="0"/>
              <a:t>: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Guten</a:t>
            </a:r>
            <a:r>
              <a:rPr lang="cs-CZ" altLang="cs-CZ" b="1" i="1" dirty="0">
                <a:solidFill>
                  <a:srgbClr val="FFC000"/>
                </a:solidFill>
              </a:rPr>
              <a:t> Tag, Ach </a:t>
            </a:r>
            <a:r>
              <a:rPr lang="cs-CZ" altLang="cs-CZ" b="1" i="1" dirty="0" err="1">
                <a:solidFill>
                  <a:srgbClr val="FFC000"/>
                </a:solidFill>
              </a:rPr>
              <a:t>du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gr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>
                <a:solidFill>
                  <a:srgbClr val="FFC000"/>
                </a:solidFill>
              </a:rPr>
              <a:t>ne </a:t>
            </a:r>
            <a:r>
              <a:rPr lang="cs-CZ" altLang="cs-CZ" b="1" i="1" dirty="0" err="1">
                <a:solidFill>
                  <a:srgbClr val="FFC000"/>
                </a:solidFill>
              </a:rPr>
              <a:t>Neune</a:t>
            </a:r>
            <a:r>
              <a:rPr lang="cs-CZ" altLang="cs-CZ" b="1" i="1" dirty="0">
                <a:solidFill>
                  <a:srgbClr val="FFC000"/>
                </a:solidFill>
              </a:rPr>
              <a:t>!</a:t>
            </a:r>
          </a:p>
          <a:p>
            <a:r>
              <a:rPr lang="cs-CZ" altLang="cs-CZ" b="1" dirty="0" err="1"/>
              <a:t>Vergleiche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gesund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wie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ein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Fisch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Paarformeln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klipp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klar</a:t>
            </a:r>
            <a:r>
              <a:rPr lang="cs-CZ" altLang="cs-CZ" b="1" dirty="0"/>
              <a:t>, </a:t>
            </a:r>
            <a:r>
              <a:rPr lang="cs-CZ" altLang="cs-CZ" b="1" dirty="0" err="1"/>
              <a:t>Merkmale</a:t>
            </a:r>
            <a:r>
              <a:rPr lang="cs-CZ" altLang="cs-CZ" b="1" dirty="0"/>
              <a:t>: </a:t>
            </a:r>
            <a:r>
              <a:rPr lang="cs-CZ" altLang="cs-CZ" b="1" dirty="0" err="1"/>
              <a:t>Alliteration</a:t>
            </a:r>
            <a:r>
              <a:rPr lang="cs-CZ" altLang="cs-CZ" b="1" dirty="0"/>
              <a:t>, </a:t>
            </a:r>
            <a:r>
              <a:rPr lang="cs-CZ" altLang="cs-CZ" b="1" dirty="0" err="1"/>
              <a:t>Endreim</a:t>
            </a:r>
            <a:r>
              <a:rPr lang="cs-CZ" altLang="cs-CZ" b="1" dirty="0"/>
              <a:t>: </a:t>
            </a:r>
          </a:p>
          <a:p>
            <a:r>
              <a:rPr lang="cs-CZ" altLang="cs-CZ" b="1" i="1" dirty="0">
                <a:solidFill>
                  <a:srgbClr val="FFC000"/>
                </a:solidFill>
              </a:rPr>
              <a:t>in</a:t>
            </a:r>
            <a:r>
              <a:rPr lang="cs-CZ" altLang="cs-CZ" b="1" i="1" dirty="0"/>
              <a:t> </a:t>
            </a:r>
            <a:r>
              <a:rPr lang="cs-CZ" altLang="cs-CZ" b="1" i="1" dirty="0">
                <a:solidFill>
                  <a:srgbClr val="FFC000"/>
                </a:solidFill>
              </a:rPr>
              <a:t>H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lle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F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lle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klipp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und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klar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Sprichw</a:t>
            </a:r>
            <a:r>
              <a:rPr lang="de-DE" altLang="cs-CZ" b="1" dirty="0"/>
              <a:t>ö</a:t>
            </a:r>
            <a:r>
              <a:rPr lang="cs-CZ" altLang="cs-CZ" b="1" dirty="0" err="1"/>
              <a:t>rter</a:t>
            </a:r>
            <a:r>
              <a:rPr lang="cs-CZ" altLang="cs-CZ" b="1" dirty="0"/>
              <a:t> (Par</a:t>
            </a:r>
            <a:r>
              <a:rPr lang="de-DE" altLang="cs-CZ" b="1" dirty="0"/>
              <a:t>ö</a:t>
            </a:r>
            <a:r>
              <a:rPr lang="cs-CZ" altLang="cs-CZ" b="1" dirty="0" err="1"/>
              <a:t>miologie</a:t>
            </a:r>
            <a:r>
              <a:rPr lang="cs-CZ" altLang="cs-CZ" b="1" dirty="0"/>
              <a:t>): Mikrotexte: </a:t>
            </a:r>
            <a:r>
              <a:rPr lang="de-DE" altLang="cs-CZ" b="1" i="1" dirty="0">
                <a:solidFill>
                  <a:srgbClr val="FFC000"/>
                </a:solidFill>
              </a:rPr>
              <a:t>Ü</a:t>
            </a:r>
            <a:r>
              <a:rPr lang="cs-CZ" altLang="cs-CZ" b="1" i="1" dirty="0" err="1">
                <a:solidFill>
                  <a:srgbClr val="FFC000"/>
                </a:solidFill>
              </a:rPr>
              <a:t>bung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FFC000"/>
                </a:solidFill>
              </a:rPr>
              <a:t>macht</a:t>
            </a:r>
            <a:r>
              <a:rPr lang="cs-CZ" altLang="cs-CZ" b="1" i="1" dirty="0">
                <a:solidFill>
                  <a:srgbClr val="FFC000"/>
                </a:solidFill>
              </a:rPr>
              <a:t> den </a:t>
            </a:r>
            <a:r>
              <a:rPr lang="cs-CZ" altLang="cs-CZ" b="1" i="1" dirty="0" err="1">
                <a:solidFill>
                  <a:srgbClr val="FFC000"/>
                </a:solidFill>
              </a:rPr>
              <a:t>Meister</a:t>
            </a:r>
            <a:r>
              <a:rPr lang="cs-CZ" altLang="cs-CZ" b="1" i="1" dirty="0">
                <a:solidFill>
                  <a:srgbClr val="FFC000"/>
                </a:solidFill>
              </a:rPr>
              <a:t>.</a:t>
            </a:r>
          </a:p>
          <a:p>
            <a:r>
              <a:rPr lang="cs-CZ" altLang="cs-CZ" b="1" dirty="0" err="1"/>
              <a:t>Zitate</a:t>
            </a:r>
            <a:r>
              <a:rPr lang="cs-CZ" altLang="cs-CZ" b="1" dirty="0"/>
              <a:t>, </a:t>
            </a:r>
            <a:r>
              <a:rPr lang="cs-CZ" altLang="cs-CZ" b="1" dirty="0" err="1"/>
              <a:t>Aphorismen</a:t>
            </a:r>
            <a:r>
              <a:rPr lang="cs-CZ" altLang="cs-CZ" b="1" dirty="0"/>
              <a:t>, </a:t>
            </a:r>
            <a:r>
              <a:rPr lang="cs-CZ" altLang="cs-CZ" b="1" dirty="0" err="1"/>
              <a:t>gefl</a:t>
            </a:r>
            <a:r>
              <a:rPr lang="de-DE" altLang="cs-CZ" b="1" dirty="0"/>
              <a:t>ü</a:t>
            </a:r>
            <a:r>
              <a:rPr lang="cs-CZ" altLang="cs-CZ" b="1" dirty="0" err="1"/>
              <a:t>gelte</a:t>
            </a:r>
            <a:r>
              <a:rPr lang="cs-CZ" altLang="cs-CZ" b="1" dirty="0"/>
              <a:t> </a:t>
            </a:r>
            <a:r>
              <a:rPr lang="cs-CZ" altLang="cs-CZ" b="1" dirty="0" err="1"/>
              <a:t>Worte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FFC000"/>
                </a:solidFill>
              </a:rPr>
              <a:t>Veni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vidi</a:t>
            </a:r>
            <a:r>
              <a:rPr lang="cs-CZ" altLang="cs-CZ" b="1" i="1" dirty="0">
                <a:solidFill>
                  <a:srgbClr val="FFC000"/>
                </a:solidFill>
              </a:rPr>
              <a:t>, </a:t>
            </a:r>
            <a:r>
              <a:rPr lang="cs-CZ" altLang="cs-CZ" b="1" i="1" dirty="0" err="1">
                <a:solidFill>
                  <a:srgbClr val="FFC000"/>
                </a:solidFill>
              </a:rPr>
              <a:t>vici</a:t>
            </a:r>
            <a:endParaRPr lang="cs-CZ" altLang="cs-CZ" b="1" i="1" dirty="0">
              <a:solidFill>
                <a:srgbClr val="FFC000"/>
              </a:solidFill>
            </a:endParaRPr>
          </a:p>
          <a:p>
            <a:r>
              <a:rPr lang="cs-CZ" altLang="cs-CZ" b="1" dirty="0" err="1"/>
              <a:t>Anspielungen</a:t>
            </a:r>
            <a:r>
              <a:rPr lang="cs-CZ" altLang="cs-CZ" b="1" dirty="0"/>
              <a:t> </a:t>
            </a:r>
            <a:r>
              <a:rPr lang="cs-CZ" altLang="cs-CZ" b="1" dirty="0" err="1"/>
              <a:t>auf</a:t>
            </a:r>
            <a:r>
              <a:rPr lang="cs-CZ" altLang="cs-CZ" b="1" dirty="0"/>
              <a:t> Literatur, Filme, </a:t>
            </a:r>
            <a:r>
              <a:rPr lang="cs-CZ" altLang="cs-CZ" b="1" dirty="0" err="1"/>
              <a:t>Werbung</a:t>
            </a:r>
            <a:r>
              <a:rPr lang="cs-CZ" altLang="cs-CZ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23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890FFB-3F78-4579-AD74-8B512AB0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Lexikalische</a:t>
            </a:r>
            <a:r>
              <a:rPr lang="cs-CZ" b="1" dirty="0"/>
              <a:t> </a:t>
            </a:r>
            <a:r>
              <a:rPr lang="cs-CZ" b="1" dirty="0" err="1"/>
              <a:t>Stilelemente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E3D8DD-AD9B-4AFD-BD62-3C968FE94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de-DE" altLang="cs-CZ" b="1" dirty="0"/>
              <a:t>7. </a:t>
            </a:r>
            <a:r>
              <a:rPr lang="de-DE" altLang="cs-CZ" b="1" dirty="0">
                <a:solidFill>
                  <a:srgbClr val="FF0000"/>
                </a:solidFill>
              </a:rPr>
              <a:t>Der Wortbildungsaspekt</a:t>
            </a:r>
            <a:r>
              <a:rPr lang="de-DE" altLang="cs-CZ" b="1" dirty="0"/>
              <a:t>: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Zusammensetzung (Kompositum):</a:t>
            </a:r>
          </a:p>
          <a:p>
            <a:pPr eaLnBrk="1" hangingPunct="1">
              <a:buFontTx/>
              <a:buNone/>
            </a:pPr>
            <a:r>
              <a:rPr lang="de-DE" altLang="cs-CZ" sz="2000" b="1" i="1" dirty="0">
                <a:solidFill>
                  <a:srgbClr val="FFC000"/>
                </a:solidFill>
              </a:rPr>
              <a:t>Riesenpleite,  Hundearbeit, Fettsack, Glückspilz, strohgelb,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de-DE" altLang="cs-CZ" sz="2000" b="1" i="1" dirty="0">
                <a:solidFill>
                  <a:srgbClr val="FFC000"/>
                </a:solidFill>
              </a:rPr>
              <a:t>kornblumenblau, hummerrosa</a:t>
            </a:r>
            <a:r>
              <a:rPr lang="de-DE" altLang="cs-CZ" sz="2000" b="1" i="1" dirty="0"/>
              <a:t>… - </a:t>
            </a:r>
            <a:r>
              <a:rPr lang="de-DE" altLang="cs-CZ" sz="2000" b="1" dirty="0"/>
              <a:t>expressiv, intensivierend, originell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Bindestrich-Komposita: </a:t>
            </a:r>
            <a:r>
              <a:rPr lang="de-DE" altLang="cs-CZ" sz="2000" b="1" i="1" dirty="0">
                <a:solidFill>
                  <a:srgbClr val="FFC000"/>
                </a:solidFill>
              </a:rPr>
              <a:t>Öko-Freak</a:t>
            </a:r>
            <a:r>
              <a:rPr lang="de-DE" altLang="cs-CZ" sz="2000" b="1" i="1" dirty="0"/>
              <a:t>… </a:t>
            </a:r>
            <a:r>
              <a:rPr lang="de-DE" altLang="cs-CZ" sz="2000" b="1" dirty="0"/>
              <a:t>Modewörter</a:t>
            </a:r>
          </a:p>
          <a:p>
            <a:pPr eaLnBrk="1" hangingPunct="1">
              <a:buFontTx/>
              <a:buNone/>
            </a:pPr>
            <a:r>
              <a:rPr lang="de-DE" altLang="cs-CZ" sz="2000" b="1" dirty="0" err="1"/>
              <a:t>Abl</a:t>
            </a:r>
            <a:r>
              <a:rPr lang="cs-CZ" altLang="cs-CZ" sz="2000" b="1" dirty="0" err="1"/>
              <a:t>ei</a:t>
            </a:r>
            <a:r>
              <a:rPr lang="de-DE" altLang="cs-CZ" sz="2000" b="1" dirty="0" err="1"/>
              <a:t>tung</a:t>
            </a:r>
            <a:r>
              <a:rPr lang="de-DE" altLang="cs-CZ" sz="2000" b="1" dirty="0"/>
              <a:t>: -</a:t>
            </a:r>
            <a:r>
              <a:rPr lang="de-DE" altLang="cs-CZ" sz="2000" b="1" i="1" dirty="0" err="1"/>
              <a:t>lei</a:t>
            </a:r>
            <a:r>
              <a:rPr lang="de-DE" altLang="cs-CZ" sz="2000" b="1" i="1" dirty="0"/>
              <a:t>, -</a:t>
            </a:r>
            <a:r>
              <a:rPr lang="de-DE" altLang="cs-CZ" sz="2000" b="1" i="1" dirty="0" err="1"/>
              <a:t>ling</a:t>
            </a:r>
            <a:r>
              <a:rPr lang="de-DE" altLang="cs-CZ" sz="2000" b="1" i="1" dirty="0"/>
              <a:t>, Ge-: </a:t>
            </a:r>
            <a:r>
              <a:rPr lang="de-DE" altLang="cs-CZ" sz="2000" b="1" i="1" dirty="0">
                <a:solidFill>
                  <a:srgbClr val="FFC000"/>
                </a:solidFill>
              </a:rPr>
              <a:t>Liebelei, Primitivling, Getue</a:t>
            </a:r>
            <a:r>
              <a:rPr lang="de-DE" altLang="cs-CZ" sz="2000" b="1" i="1" dirty="0"/>
              <a:t>… </a:t>
            </a:r>
            <a:r>
              <a:rPr lang="de-DE" altLang="cs-CZ" sz="2000" b="1" dirty="0"/>
              <a:t>negativ</a:t>
            </a:r>
          </a:p>
          <a:p>
            <a:pPr eaLnBrk="1" hangingPunct="1">
              <a:buFontTx/>
              <a:buNone/>
            </a:pPr>
            <a:r>
              <a:rPr lang="de-DE" altLang="cs-CZ" sz="2000" b="1" dirty="0"/>
              <a:t>Abkürzungen: </a:t>
            </a:r>
            <a:r>
              <a:rPr lang="de-DE" altLang="cs-CZ" sz="2000" b="1" i="1" dirty="0">
                <a:solidFill>
                  <a:srgbClr val="FFC000"/>
                </a:solidFill>
              </a:rPr>
              <a:t>Demo</a:t>
            </a:r>
            <a:r>
              <a:rPr lang="cs-CZ" altLang="cs-CZ" sz="2000" b="1" i="1">
                <a:solidFill>
                  <a:srgbClr val="FFC000"/>
                </a:solidFill>
              </a:rPr>
              <a:t>, CDU/CSU</a:t>
            </a:r>
            <a:endParaRPr lang="de-DE" altLang="cs-CZ" sz="2000" b="1" i="1" dirty="0">
              <a:solidFill>
                <a:srgbClr val="FFC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889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16578-FA7A-49E3-BE39-044A07134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Der </a:t>
            </a:r>
            <a:r>
              <a:rPr lang="cs-CZ" altLang="cs-CZ" b="1" dirty="0" err="1">
                <a:solidFill>
                  <a:srgbClr val="FF0000"/>
                </a:solidFill>
              </a:rPr>
              <a:t>Stil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195ED8-A77C-4765-9614-DBDEEFEF2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Stil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allgemein</a:t>
            </a:r>
            <a:r>
              <a:rPr lang="cs-CZ" altLang="cs-CZ" sz="2000" b="1" dirty="0"/>
              <a:t>: „</a:t>
            </a:r>
            <a:r>
              <a:rPr lang="cs-CZ" altLang="cs-CZ" sz="2000" b="1" i="1" dirty="0"/>
              <a:t>Der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i="1" dirty="0"/>
              <a:t>...“ </a:t>
            </a:r>
            <a:r>
              <a:rPr lang="cs-CZ" altLang="cs-CZ" sz="2000" b="1" dirty="0"/>
              <a:t>– „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hat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Stil</a:t>
            </a:r>
            <a:r>
              <a:rPr lang="cs-CZ" altLang="cs-CZ" sz="2000" b="1" dirty="0"/>
              <a:t>“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Gestaltung</a:t>
            </a:r>
            <a:r>
              <a:rPr lang="cs-CZ" altLang="cs-CZ" sz="2000" b="1" dirty="0"/>
              <a:t>, der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cs-CZ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Ausdrucksweise</a:t>
            </a:r>
            <a:r>
              <a:rPr lang="cs-CZ" altLang="cs-CZ" sz="2000" b="1" dirty="0"/>
              <a:t> - S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nger</a:t>
            </a:r>
            <a:r>
              <a:rPr lang="cs-CZ" altLang="cs-CZ" sz="2000" b="1" dirty="0"/>
              <a:t> XY - </a:t>
            </a:r>
            <a:r>
              <a:rPr lang="cs-CZ" altLang="cs-CZ" sz="2000" b="1" dirty="0" err="1"/>
              <a:t>Kleider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Stimme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 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</a:t>
            </a:r>
            <a:r>
              <a:rPr lang="de-DE" altLang="cs-CZ" sz="2000" b="1" dirty="0"/>
              <a:t>          </a:t>
            </a:r>
            <a:r>
              <a:rPr lang="cs-CZ" altLang="cs-CZ" sz="2000" b="1" dirty="0" err="1"/>
              <a:t>Lieder</a:t>
            </a:r>
            <a:r>
              <a:rPr lang="cs-CZ" altLang="cs-CZ" sz="2000" b="1" dirty="0"/>
              <a:t> - </a:t>
            </a:r>
            <a:r>
              <a:rPr lang="cs-CZ" altLang="cs-CZ" sz="2000" b="1" dirty="0" err="1"/>
              <a:t>originell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erhaben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vu</a:t>
            </a:r>
            <a:r>
              <a:rPr lang="de-DE" altLang="cs-CZ" sz="2000" b="1" dirty="0" err="1"/>
              <a:t>lgär</a:t>
            </a:r>
            <a:r>
              <a:rPr lang="de-DE" altLang="cs-CZ" sz="2000" b="1" dirty="0"/>
              <a:t>, witzig….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de-DE" altLang="cs-CZ" sz="2000" b="1" dirty="0"/>
              <a:t>        </a:t>
            </a:r>
            <a:r>
              <a:rPr lang="cs-CZ" altLang="cs-CZ" sz="2000" b="1" dirty="0"/>
              <a:t>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Kunst  (Architektur, </a:t>
            </a:r>
            <a:r>
              <a:rPr lang="cs-CZ" altLang="cs-CZ" sz="2000" b="1" dirty="0" err="1"/>
              <a:t>bildende</a:t>
            </a:r>
            <a:r>
              <a:rPr lang="cs-CZ" altLang="cs-CZ" sz="2000" b="1" dirty="0"/>
              <a:t> Kunst, </a:t>
            </a:r>
            <a:r>
              <a:rPr lang="cs-CZ" altLang="cs-CZ" sz="2000" b="1" dirty="0" err="1"/>
              <a:t>Musik</a:t>
            </a:r>
            <a:r>
              <a:rPr lang="cs-CZ" altLang="cs-CZ" sz="2000" b="1" dirty="0"/>
              <a:t>, Literatur)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endParaRPr lang="de-DE" altLang="cs-CZ" sz="2000" b="1" dirty="0"/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Epochenstil</a:t>
            </a:r>
            <a:r>
              <a:rPr lang="cs-CZ" altLang="cs-CZ" sz="2000" b="1" dirty="0"/>
              <a:t> – Gotik, </a:t>
            </a:r>
            <a:r>
              <a:rPr lang="cs-CZ" altLang="cs-CZ" sz="2000" b="1" dirty="0" err="1"/>
              <a:t>Barock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Jugendstil</a:t>
            </a:r>
            <a:r>
              <a:rPr lang="cs-CZ" altLang="cs-CZ" sz="2000" b="1" dirty="0"/>
              <a:t>…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/>
              <a:t>Individualstil</a:t>
            </a:r>
            <a:r>
              <a:rPr lang="cs-CZ" altLang="cs-CZ" sz="2000" b="1" dirty="0"/>
              <a:t> -  Goethe, </a:t>
            </a:r>
            <a:r>
              <a:rPr lang="cs-CZ" altLang="cs-CZ" sz="2000" b="1" dirty="0" err="1"/>
              <a:t>Novalis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Picassso</a:t>
            </a:r>
            <a:r>
              <a:rPr lang="cs-CZ" altLang="cs-CZ" sz="2000" b="1" dirty="0"/>
              <a:t>, Mozart…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/>
              <a:t>„</a:t>
            </a:r>
            <a:r>
              <a:rPr lang="cs-CZ" altLang="cs-CZ" sz="2000" b="1" dirty="0" err="1">
                <a:solidFill>
                  <a:srgbClr val="00B0F0"/>
                </a:solidFill>
              </a:rPr>
              <a:t>Janusgesicht</a:t>
            </a:r>
            <a:r>
              <a:rPr lang="cs-CZ" altLang="cs-CZ" sz="2000" b="1" dirty="0"/>
              <a:t>“ (Hans-Werner </a:t>
            </a:r>
            <a:r>
              <a:rPr lang="cs-CZ" altLang="cs-CZ" sz="2000" b="1" dirty="0" err="1"/>
              <a:t>Eroms</a:t>
            </a:r>
            <a:r>
              <a:rPr lang="cs-CZ" altLang="cs-CZ" sz="2000" b="1" dirty="0"/>
              <a:t>)</a:t>
            </a:r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</a:t>
            </a:r>
          </a:p>
          <a:p>
            <a:pPr>
              <a:lnSpc>
                <a:spcPct val="80000"/>
              </a:lnSpc>
              <a:defRPr/>
            </a:pPr>
            <a:r>
              <a:rPr lang="cs-CZ" altLang="cs-CZ" sz="2000" b="1" dirty="0" err="1">
                <a:solidFill>
                  <a:srgbClr val="FF0000"/>
                </a:solidFill>
              </a:rPr>
              <a:t>Sprachstil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Art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Weise der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Äußerung</a:t>
            </a:r>
            <a:endParaRPr lang="cs-CZ" altLang="cs-CZ" sz="2000" b="1" dirty="0"/>
          </a:p>
          <a:p>
            <a:pPr marL="609600" indent="-609600">
              <a:lnSpc>
                <a:spcPct val="80000"/>
              </a:lnSpc>
              <a:buFontTx/>
              <a:buNone/>
              <a:defRPr/>
            </a:pPr>
            <a:r>
              <a:rPr lang="cs-CZ" altLang="cs-CZ" sz="2000" b="1" dirty="0"/>
              <a:t>                           </a:t>
            </a:r>
            <a:r>
              <a:rPr lang="cs-CZ" altLang="cs-CZ" sz="2000" b="1" dirty="0" err="1"/>
              <a:t>im</a:t>
            </a:r>
            <a:r>
              <a:rPr lang="cs-CZ" altLang="cs-CZ" sz="2000" b="1" dirty="0"/>
              <a:t> Text (</a:t>
            </a:r>
            <a:r>
              <a:rPr lang="cs-CZ" altLang="cs-CZ" sz="2000" b="1" dirty="0" err="1"/>
              <a:t>Textgestaltung</a:t>
            </a:r>
            <a:r>
              <a:rPr lang="cs-CZ" altLang="cs-CZ" sz="2000" b="1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86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93110-7EDF-3D01-5B9B-E11EDAED4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Phraseme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Text: </a:t>
            </a:r>
            <a:r>
              <a:rPr lang="de-DE" altLang="cs-CZ" b="1" i="1" dirty="0">
                <a:solidFill>
                  <a:srgbClr val="FF0000"/>
                </a:solidFill>
              </a:rPr>
              <a:t>Könnten Sie uns bitte das Wasser reichen?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A08745-6199-4A7F-F3B7-29CFAA834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r>
              <a:rPr lang="cs-CZ" sz="2000" b="1" dirty="0" err="1">
                <a:solidFill>
                  <a:srgbClr val="00B0F0"/>
                </a:solidFill>
              </a:rPr>
              <a:t>Textsorte</a:t>
            </a:r>
            <a:r>
              <a:rPr lang="cs-CZ" sz="2000" b="1" dirty="0">
                <a:solidFill>
                  <a:srgbClr val="00B0F0"/>
                </a:solidFill>
              </a:rPr>
              <a:t> -  </a:t>
            </a:r>
            <a:r>
              <a:rPr lang="cs-CZ" sz="2000" b="1" dirty="0" err="1">
                <a:solidFill>
                  <a:srgbClr val="00B0F0"/>
                </a:solidFill>
              </a:rPr>
              <a:t>Anzeige</a:t>
            </a:r>
            <a:endParaRPr lang="cs-CZ" sz="2000" b="1" dirty="0">
              <a:solidFill>
                <a:srgbClr val="00B0F0"/>
              </a:solidFill>
            </a:endParaRP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jmdm. nicht das Wasser reichen können </a:t>
            </a:r>
            <a:r>
              <a:rPr lang="de-DE" sz="2000" dirty="0"/>
              <a:t>– </a:t>
            </a:r>
            <a:endParaRPr lang="cs-CZ" sz="2000" dirty="0"/>
          </a:p>
          <a:p>
            <a:pPr>
              <a:buFont typeface="Arial" charset="0"/>
              <a:buChar char="•"/>
              <a:defRPr/>
            </a:pPr>
            <a:r>
              <a:rPr lang="cs-CZ" sz="2000" i="1" dirty="0"/>
              <a:t>„</a:t>
            </a:r>
            <a:r>
              <a:rPr lang="cs-CZ" sz="2000" i="1" dirty="0" err="1"/>
              <a:t>jmdm</a:t>
            </a:r>
            <a:r>
              <a:rPr lang="cs-CZ" sz="2000" i="1" dirty="0"/>
              <a:t>. </a:t>
            </a:r>
            <a:r>
              <a:rPr lang="cs-CZ" sz="2000" i="1" dirty="0" err="1"/>
              <a:t>unterlegen</a:t>
            </a:r>
            <a:r>
              <a:rPr lang="cs-CZ" sz="2000" i="1" dirty="0"/>
              <a:t> </a:t>
            </a:r>
            <a:r>
              <a:rPr lang="cs-CZ" sz="2000" i="1" dirty="0" err="1"/>
              <a:t>sein</a:t>
            </a:r>
            <a:r>
              <a:rPr lang="cs-CZ" sz="2000" i="1" dirty="0"/>
              <a:t>“, </a:t>
            </a:r>
            <a:r>
              <a:rPr lang="cs-CZ" sz="2000" i="1" dirty="0" err="1"/>
              <a:t>nicht</a:t>
            </a:r>
            <a:r>
              <a:rPr lang="cs-CZ" sz="2000" i="1" dirty="0"/>
              <a:t> </a:t>
            </a:r>
            <a:r>
              <a:rPr lang="cs-CZ" sz="2000" i="1" dirty="0" err="1"/>
              <a:t>heranreichen</a:t>
            </a:r>
            <a:endParaRPr lang="cs-CZ" sz="2000" i="1" dirty="0"/>
          </a:p>
          <a:p>
            <a:pPr>
              <a:buFont typeface="Arial" charset="0"/>
              <a:buChar char="•"/>
              <a:defRPr/>
            </a:pPr>
            <a:r>
              <a:rPr lang="cs-CZ" sz="2000" b="1" dirty="0"/>
              <a:t>nesahat někomu ani po kotníky, nevyrovnat se někomu, mít do někoho daleko</a:t>
            </a:r>
            <a:endParaRPr lang="de-DE" sz="2000" b="1" dirty="0"/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aus erster Hand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im Regelfall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jmdm. über die Schulter blicken</a:t>
            </a:r>
          </a:p>
          <a:p>
            <a:pPr>
              <a:buFont typeface="Arial" charset="0"/>
              <a:buChar char="•"/>
              <a:defRPr/>
            </a:pPr>
            <a:r>
              <a:rPr lang="de-DE" sz="2000" b="1" dirty="0"/>
              <a:t>etw. unter Beweis stellen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4164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55E41-1BED-4E6F-8B08-362394897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err="1">
                <a:solidFill>
                  <a:srgbClr val="FF0000"/>
                </a:solidFill>
              </a:rPr>
              <a:t>Grammatische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 err="1">
                <a:solidFill>
                  <a:srgbClr val="FF0000"/>
                </a:solidFill>
              </a:rPr>
              <a:t>Stilelemente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A8514-0F4A-49DD-A5F8-B605C5325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1. G SE </a:t>
            </a:r>
            <a:r>
              <a:rPr lang="cs-CZ" altLang="cs-CZ" sz="2000" b="1" dirty="0" err="1">
                <a:solidFill>
                  <a:srgbClr val="FF0000"/>
                </a:solidFill>
              </a:rPr>
              <a:t>unter</a:t>
            </a:r>
            <a:r>
              <a:rPr lang="cs-CZ" altLang="cs-CZ" sz="2000" b="1" dirty="0">
                <a:solidFill>
                  <a:srgbClr val="FF0000"/>
                </a:solidFill>
              </a:rPr>
              <a:t> dem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syntaktischen</a:t>
            </a:r>
            <a:r>
              <a:rPr lang="cs-CZ" altLang="cs-CZ" sz="2000" b="1" dirty="0">
                <a:solidFill>
                  <a:srgbClr val="FF0000"/>
                </a:solidFill>
              </a:rPr>
              <a:t> Aspekt:</a:t>
            </a:r>
          </a:p>
          <a:p>
            <a:pPr>
              <a:buFontTx/>
              <a:buNone/>
            </a:pPr>
            <a:r>
              <a:rPr lang="cs-CZ" altLang="cs-CZ" sz="2000" b="1" dirty="0"/>
              <a:t>    </a:t>
            </a:r>
            <a:r>
              <a:rPr lang="cs-CZ" altLang="cs-CZ" sz="2000" b="1" dirty="0" err="1"/>
              <a:t>stilistische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Wirkung</a:t>
            </a:r>
            <a:r>
              <a:rPr lang="cs-CZ" altLang="cs-CZ" sz="2000" b="1" dirty="0"/>
              <a:t>  </a:t>
            </a:r>
          </a:p>
          <a:p>
            <a:r>
              <a:rPr lang="cs-CZ" altLang="cs-CZ" sz="2000" b="1" dirty="0"/>
              <a:t>    </a:t>
            </a:r>
            <a:r>
              <a:rPr lang="cs-CZ" altLang="cs-CZ" sz="2000" b="1" dirty="0" err="1"/>
              <a:t>Satzlänge</a:t>
            </a:r>
            <a:r>
              <a:rPr lang="cs-CZ" altLang="cs-CZ" sz="2000" b="1" dirty="0"/>
              <a:t> – kurze </a:t>
            </a:r>
            <a:r>
              <a:rPr lang="cs-CZ" altLang="cs-CZ" sz="2000" b="1" dirty="0" err="1"/>
              <a:t>Sätze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dynamisch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                            </a:t>
            </a:r>
            <a:r>
              <a:rPr lang="cs-CZ" altLang="cs-CZ" sz="2000" b="1" dirty="0" err="1"/>
              <a:t>lange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Sätze</a:t>
            </a:r>
            <a:r>
              <a:rPr lang="cs-CZ" altLang="cs-CZ" sz="2000" b="1" dirty="0"/>
              <a:t> -</a:t>
            </a:r>
            <a:r>
              <a:rPr lang="de-DE" altLang="cs-CZ" sz="2000" b="1" dirty="0"/>
              <a:t> komplizierte Gedanken: </a:t>
            </a:r>
            <a:r>
              <a:rPr lang="cs-CZ" altLang="cs-CZ" sz="2000" b="1" dirty="0" err="1"/>
              <a:t>Belletristik</a:t>
            </a:r>
            <a:endParaRPr lang="cs-CZ" altLang="cs-CZ" sz="2000" b="1" dirty="0"/>
          </a:p>
          <a:p>
            <a:r>
              <a:rPr lang="cs-CZ" altLang="cs-CZ" sz="2000" b="1" dirty="0"/>
              <a:t>    </a:t>
            </a:r>
            <a:r>
              <a:rPr lang="cs-CZ" altLang="cs-CZ" sz="2000" b="1" dirty="0" err="1"/>
              <a:t>Satzverbindung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Koordination</a:t>
            </a:r>
            <a:r>
              <a:rPr lang="cs-CZ" altLang="cs-CZ" sz="2000" b="1" dirty="0"/>
              <a:t> (Parataxe)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</a:t>
            </a:r>
            <a:r>
              <a:rPr lang="cs-CZ" altLang="cs-CZ" sz="2000" b="1" dirty="0" err="1"/>
              <a:t>Subordination</a:t>
            </a:r>
            <a:r>
              <a:rPr lang="cs-CZ" altLang="cs-CZ" sz="2000" b="1" dirty="0"/>
              <a:t> (Hypotaxe - </a:t>
            </a:r>
            <a:r>
              <a:rPr lang="cs-CZ" altLang="cs-CZ" sz="2000" b="1" dirty="0" err="1"/>
              <a:t>kausal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konsekutiv</a:t>
            </a:r>
            <a:r>
              <a:rPr lang="cs-CZ" altLang="cs-CZ" sz="2000" b="1" dirty="0"/>
              <a:t>, </a:t>
            </a:r>
          </a:p>
          <a:p>
            <a:pPr>
              <a:buFontTx/>
              <a:buNone/>
            </a:pPr>
            <a:r>
              <a:rPr lang="cs-CZ" altLang="cs-CZ" sz="2000" b="1" dirty="0"/>
              <a:t>                                  </a:t>
            </a:r>
            <a:r>
              <a:rPr lang="cs-CZ" altLang="cs-CZ" sz="2000" b="1" dirty="0" err="1"/>
              <a:t>konditional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konzessiv</a:t>
            </a:r>
            <a:r>
              <a:rPr lang="cs-CZ" altLang="cs-CZ" sz="2000" b="1" dirty="0"/>
              <a:t>...)</a:t>
            </a:r>
          </a:p>
          <a:p>
            <a:r>
              <a:rPr lang="cs-CZ" altLang="cs-CZ" sz="2000" b="1" dirty="0"/>
              <a:t>    Asyndeton – Polysyndeton:</a:t>
            </a:r>
          </a:p>
          <a:p>
            <a:pPr>
              <a:buFontTx/>
              <a:buNone/>
            </a:pPr>
            <a:r>
              <a:rPr lang="cs-CZ" altLang="cs-CZ" sz="2000" b="1" i="1" dirty="0"/>
              <a:t>  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gehen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schneller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laufen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davon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sie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fliehen</a:t>
            </a:r>
            <a:r>
              <a:rPr lang="cs-CZ" altLang="cs-CZ" sz="2000" b="1" i="1" dirty="0"/>
              <a:t>. </a:t>
            </a:r>
            <a:r>
              <a:rPr lang="cs-CZ" altLang="cs-CZ" sz="2000" b="1" dirty="0"/>
              <a:t>(Lion </a:t>
            </a:r>
            <a:r>
              <a:rPr lang="cs-CZ" altLang="cs-CZ" sz="2000" b="1" dirty="0" err="1"/>
              <a:t>Feuchtwanger</a:t>
            </a:r>
            <a:r>
              <a:rPr lang="cs-CZ" altLang="cs-CZ" sz="2000" b="1" dirty="0"/>
              <a:t>) – </a:t>
            </a:r>
          </a:p>
          <a:p>
            <a:pPr>
              <a:buFontTx/>
              <a:buNone/>
            </a:pPr>
            <a:r>
              <a:rPr lang="cs-CZ" altLang="cs-CZ" sz="2000" b="1" dirty="0"/>
              <a:t>         Klimax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pPr>
              <a:buFontTx/>
              <a:buNone/>
            </a:pPr>
            <a:r>
              <a:rPr lang="cs-CZ" altLang="cs-CZ" sz="2000" b="1" i="1" dirty="0"/>
              <a:t>   Na so, </a:t>
            </a:r>
            <a:r>
              <a:rPr lang="cs-CZ" altLang="cs-CZ" sz="2000" b="1" i="1" dirty="0" err="1"/>
              <a:t>Seife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Zahnpasta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deine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Rasierklingen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und</a:t>
            </a:r>
            <a:r>
              <a:rPr lang="cs-CZ" altLang="cs-CZ" sz="2000" b="1" i="1" dirty="0"/>
              <a:t> Benzin. </a:t>
            </a:r>
            <a:r>
              <a:rPr lang="cs-CZ" altLang="cs-CZ" sz="2000" b="1" dirty="0"/>
              <a:t>(Hans Fallada)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r>
              <a:rPr lang="cs-CZ" altLang="cs-CZ" sz="2000" b="1" dirty="0" err="1"/>
              <a:t>Satzgliedfolge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168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AFEF3-1354-4F84-8C1C-25E7D8704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Abweichungen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vom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regulären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Satzbau</a:t>
            </a:r>
            <a:r>
              <a:rPr lang="cs-CZ" altLang="cs-CZ" sz="3200" b="1" dirty="0"/>
              <a:t> (</a:t>
            </a:r>
            <a:r>
              <a:rPr lang="cs-CZ" altLang="cs-CZ" sz="3200" b="1" dirty="0" err="1"/>
              <a:t>syntaktische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Stilfiguren</a:t>
            </a:r>
            <a:r>
              <a:rPr lang="cs-CZ" altLang="cs-CZ" sz="3200" b="1" dirty="0"/>
              <a:t>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2C70FE-C100-4643-AD73-266A80A2E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1.	</a:t>
            </a:r>
            <a:r>
              <a:rPr lang="cs-CZ" altLang="cs-CZ" sz="2000" b="1" dirty="0" err="1">
                <a:solidFill>
                  <a:srgbClr val="FF0000"/>
                </a:solidFill>
              </a:rPr>
              <a:t>Ellipse</a:t>
            </a:r>
            <a:r>
              <a:rPr lang="cs-CZ" altLang="cs-CZ" sz="2000" b="1" dirty="0">
                <a:solidFill>
                  <a:srgbClr val="FF0000"/>
                </a:solidFill>
              </a:rPr>
              <a:t>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Auslassung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00B050"/>
                </a:solidFill>
              </a:rPr>
              <a:t>                  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Rauchen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verboten</a:t>
            </a:r>
            <a:r>
              <a:rPr lang="cs-CZ" altLang="cs-CZ" sz="2000" b="1" i="1" dirty="0">
                <a:solidFill>
                  <a:srgbClr val="00B050"/>
                </a:solidFill>
              </a:rPr>
              <a:t>.</a:t>
            </a:r>
            <a:endParaRPr lang="cs-CZ" altLang="cs-CZ" sz="2000" dirty="0">
              <a:solidFill>
                <a:srgbClr val="00B05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92D050"/>
                </a:solidFill>
              </a:rPr>
              <a:t>                  Die Orte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seines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Lebens</a:t>
            </a:r>
            <a:r>
              <a:rPr lang="cs-CZ" altLang="cs-CZ" sz="2000" b="1" i="1" dirty="0">
                <a:solidFill>
                  <a:srgbClr val="92D050"/>
                </a:solidFill>
              </a:rPr>
              <a:t>. Die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Landschaft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seiner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Kindheit</a:t>
            </a:r>
            <a:r>
              <a:rPr lang="cs-CZ" altLang="cs-CZ" sz="2000" b="1" i="1" dirty="0">
                <a:solidFill>
                  <a:srgbClr val="92D050"/>
                </a:solidFill>
              </a:rPr>
              <a:t>.      </a:t>
            </a:r>
          </a:p>
          <a:p>
            <a:pPr>
              <a:buFontTx/>
              <a:buNone/>
            </a:pPr>
            <a:r>
              <a:rPr lang="cs-CZ" altLang="cs-CZ" sz="2000" b="1" i="1" dirty="0">
                <a:solidFill>
                  <a:srgbClr val="92D050"/>
                </a:solidFill>
              </a:rPr>
              <a:t>                 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Livland</a:t>
            </a:r>
            <a:r>
              <a:rPr lang="cs-CZ" altLang="cs-CZ" sz="2000" b="1" i="1" dirty="0">
                <a:solidFill>
                  <a:srgbClr val="92D050"/>
                </a:solidFill>
              </a:rPr>
              <a:t>. Der braune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Himmel</a:t>
            </a:r>
            <a:r>
              <a:rPr lang="cs-CZ" altLang="cs-CZ" sz="2000" b="1" i="1" dirty="0">
                <a:solidFill>
                  <a:srgbClr val="92D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92D050"/>
                </a:solidFill>
              </a:rPr>
              <a:t>darüber</a:t>
            </a:r>
            <a:r>
              <a:rPr lang="cs-CZ" altLang="cs-CZ" sz="2000" b="1" i="1" dirty="0">
                <a:solidFill>
                  <a:srgbClr val="92D050"/>
                </a:solidFill>
              </a:rPr>
              <a:t>... </a:t>
            </a:r>
            <a:r>
              <a:rPr lang="cs-CZ" altLang="cs-CZ" sz="2000" b="1" dirty="0"/>
              <a:t>(Johannes  </a:t>
            </a:r>
          </a:p>
          <a:p>
            <a:pPr>
              <a:buFontTx/>
              <a:buNone/>
            </a:pPr>
            <a:r>
              <a:rPr lang="cs-CZ" altLang="cs-CZ" b="1" dirty="0"/>
              <a:t>                                                                                                   </a:t>
            </a:r>
            <a:r>
              <a:rPr lang="cs-CZ" altLang="cs-CZ" sz="2000" b="1" dirty="0" err="1"/>
              <a:t>Bobrowski</a:t>
            </a:r>
            <a:r>
              <a:rPr lang="cs-CZ" altLang="cs-CZ" sz="2000" b="1" dirty="0"/>
              <a:t>)</a:t>
            </a:r>
            <a:endParaRPr lang="cs-CZ" altLang="cs-CZ" sz="2000" b="1" i="1" dirty="0">
              <a:solidFill>
                <a:srgbClr val="92D05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</a:t>
            </a:r>
            <a:r>
              <a:rPr lang="cs-CZ" altLang="cs-CZ" sz="2000" b="1" dirty="0" err="1"/>
              <a:t>Schildern</a:t>
            </a:r>
            <a:r>
              <a:rPr lang="cs-CZ" altLang="cs-CZ" sz="2000" b="1" dirty="0"/>
              <a:t> in der </a:t>
            </a:r>
            <a:r>
              <a:rPr lang="cs-CZ" altLang="cs-CZ" sz="2000" b="1" dirty="0" err="1"/>
              <a:t>Belletristik</a:t>
            </a:r>
            <a:r>
              <a:rPr lang="cs-CZ" altLang="cs-CZ" sz="2000" b="1" dirty="0"/>
              <a:t>, Epik, Lyrik, </a:t>
            </a:r>
            <a:r>
              <a:rPr lang="de-DE" altLang="cs-CZ" sz="2000" b="1" dirty="0"/>
              <a:t>  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dirty="0"/>
              <a:t>     </a:t>
            </a:r>
            <a:r>
              <a:rPr lang="de-DE" altLang="cs-CZ" sz="2000" b="1" dirty="0"/>
              <a:t>   </a:t>
            </a:r>
            <a:r>
              <a:rPr lang="cs-CZ" altLang="cs-CZ" sz="2000" b="1" dirty="0"/>
              <a:t>Dramatik - </a:t>
            </a:r>
            <a:r>
              <a:rPr lang="cs-CZ" altLang="cs-CZ" sz="2000" b="1" dirty="0" err="1"/>
              <a:t>Alltagsdialoge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i="1" dirty="0"/>
              <a:t>        </a:t>
            </a:r>
            <a:r>
              <a:rPr lang="cs-CZ" altLang="cs-CZ" sz="2000" b="1" dirty="0" err="1"/>
              <a:t>Telegrammstil</a:t>
            </a:r>
            <a:r>
              <a:rPr lang="cs-CZ" altLang="cs-CZ" sz="2000" b="1" dirty="0"/>
              <a:t>, SMS, </a:t>
            </a:r>
            <a:r>
              <a:rPr lang="cs-CZ" altLang="cs-CZ" sz="2000" b="1" dirty="0" err="1"/>
              <a:t>Schlagzeilen</a:t>
            </a:r>
            <a:r>
              <a:rPr lang="cs-CZ" altLang="cs-CZ" sz="2000" b="1" dirty="0"/>
              <a:t>, 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</a:t>
            </a:r>
            <a:r>
              <a:rPr lang="cs-CZ" altLang="cs-CZ" sz="2000" b="1" dirty="0" err="1"/>
              <a:t>Kurzbeschreibungen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2.	Aposiopese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Satzabbruch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   Hol </a:t>
            </a:r>
            <a:r>
              <a:rPr lang="cs-CZ" altLang="cs-CZ" sz="2000" b="1" i="1" dirty="0" err="1"/>
              <a:t>dich</a:t>
            </a:r>
            <a:r>
              <a:rPr lang="cs-CZ" altLang="cs-CZ" sz="2000" b="1" i="1" dirty="0"/>
              <a:t> ... (der </a:t>
            </a:r>
            <a:r>
              <a:rPr lang="cs-CZ" altLang="cs-CZ" sz="2000" b="1" i="1" dirty="0" err="1"/>
              <a:t>Teufel</a:t>
            </a:r>
            <a:r>
              <a:rPr lang="cs-CZ" altLang="cs-CZ" sz="2000" b="1" i="1" dirty="0"/>
              <a:t>), </a:t>
            </a:r>
            <a:r>
              <a:rPr lang="cs-CZ" altLang="cs-CZ" sz="2000" b="1" i="1" dirty="0" err="1"/>
              <a:t>Leck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mich</a:t>
            </a:r>
            <a:r>
              <a:rPr lang="cs-CZ" altLang="cs-CZ" sz="2000" b="1" i="1" dirty="0"/>
              <a:t>…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   </a:t>
            </a:r>
            <a:r>
              <a:rPr lang="cs-CZ" altLang="cs-CZ" sz="2000" b="1" dirty="0" err="1"/>
              <a:t>Emotionen</a:t>
            </a:r>
            <a:r>
              <a:rPr lang="cs-CZ" altLang="cs-CZ" sz="2000" b="1" dirty="0"/>
              <a:t>, Tabu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04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99340-348C-4912-B225-1362CE5DA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 err="1"/>
              <a:t>Abweichungen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vom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regulären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Satzbau</a:t>
            </a:r>
            <a:r>
              <a:rPr lang="cs-CZ" altLang="cs-CZ" sz="3200" b="1" dirty="0"/>
              <a:t> (</a:t>
            </a:r>
            <a:r>
              <a:rPr lang="cs-CZ" altLang="cs-CZ" sz="3200" b="1" dirty="0" err="1"/>
              <a:t>syntaktische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Stilfiguren</a:t>
            </a:r>
            <a:r>
              <a:rPr lang="cs-CZ" altLang="cs-CZ" sz="3200" b="1" dirty="0"/>
              <a:t>)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10CCE4-1BF6-4A20-BD51-E913724EE5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7843" y="868680"/>
            <a:ext cx="7315200" cy="5120640"/>
          </a:xfrm>
        </p:spPr>
        <p:txBody>
          <a:bodyPr>
            <a:normAutofit fontScale="92500" lnSpcReduction="1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3. Prolepse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Wiederaufnahme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Intermezzo </a:t>
            </a:r>
            <a:r>
              <a:rPr lang="cs-CZ" altLang="cs-CZ" sz="2000" b="1" i="1" dirty="0" err="1"/>
              <a:t>seiner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Verhaftung</a:t>
            </a:r>
            <a:r>
              <a:rPr lang="cs-CZ" altLang="cs-CZ" sz="2000" b="1" i="1" dirty="0"/>
              <a:t>: </a:t>
            </a:r>
            <a:r>
              <a:rPr lang="cs-CZ" altLang="cs-CZ" sz="2000" b="1" i="1" u="sng" dirty="0"/>
              <a:t>es </a:t>
            </a:r>
            <a:r>
              <a:rPr lang="cs-CZ" altLang="cs-CZ" sz="2000" b="1" i="1" dirty="0"/>
              <a:t>kann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ohne </a:t>
            </a:r>
            <a:r>
              <a:rPr lang="cs-CZ" altLang="cs-CZ" sz="2000" b="1" i="1" dirty="0" err="1"/>
              <a:t>Schadenfreude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erzählt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werden</a:t>
            </a:r>
            <a:r>
              <a:rPr lang="cs-CZ" altLang="cs-CZ" sz="2000" b="1" i="1" dirty="0"/>
              <a:t>... </a:t>
            </a:r>
            <a:r>
              <a:rPr lang="cs-CZ" altLang="cs-CZ" sz="2000" b="1" dirty="0"/>
              <a:t>(Friedrich </a:t>
            </a:r>
            <a:r>
              <a:rPr lang="cs-CZ" altLang="cs-CZ" sz="2000" b="1" dirty="0" err="1"/>
              <a:t>Dürrenmatt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</a:t>
            </a:r>
            <a:r>
              <a:rPr lang="cs-CZ" altLang="cs-CZ" sz="2000" b="1" dirty="0" err="1"/>
              <a:t>Hervorhebung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4.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Anakoluth</a:t>
            </a:r>
            <a:r>
              <a:rPr lang="cs-CZ" altLang="cs-CZ" sz="2000" b="1" dirty="0">
                <a:solidFill>
                  <a:srgbClr val="FF0000"/>
                </a:solidFill>
              </a:rPr>
              <a:t>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Satzbruch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regelwidrige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Satzkonstruktion</a:t>
            </a:r>
            <a:r>
              <a:rPr lang="cs-CZ" altLang="cs-CZ" sz="2000" b="1" dirty="0"/>
              <a:t>: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</a:t>
            </a:r>
            <a:r>
              <a:rPr lang="cs-CZ" altLang="cs-CZ" sz="2000" b="1" i="1" dirty="0"/>
              <a:t>Er </a:t>
            </a:r>
            <a:r>
              <a:rPr lang="cs-CZ" altLang="cs-CZ" sz="2000" b="1" i="1" dirty="0" err="1"/>
              <a:t>wollte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kämpfen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gegen</a:t>
            </a:r>
            <a:r>
              <a:rPr lang="cs-CZ" altLang="cs-CZ" sz="2000" b="1" i="1" dirty="0"/>
              <a:t> den </a:t>
            </a:r>
            <a:r>
              <a:rPr lang="cs-CZ" altLang="cs-CZ" sz="2000" b="1" i="1" dirty="0" err="1"/>
              <a:t>Schlaf</a:t>
            </a:r>
            <a:r>
              <a:rPr lang="cs-CZ" altLang="cs-CZ" sz="2000" b="1" i="1" dirty="0"/>
              <a:t>, 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   der </a:t>
            </a:r>
            <a:r>
              <a:rPr lang="cs-CZ" altLang="cs-CZ" sz="2000" b="1" i="1" dirty="0" err="1"/>
              <a:t>ihn</a:t>
            </a:r>
            <a:r>
              <a:rPr lang="cs-CZ" altLang="cs-CZ" sz="2000" b="1" i="1" dirty="0"/>
              <a:t> von </a:t>
            </a:r>
            <a:r>
              <a:rPr lang="cs-CZ" altLang="cs-CZ" sz="2000" b="1" i="1" dirty="0" err="1"/>
              <a:t>neuem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überwältigte</a:t>
            </a:r>
            <a:r>
              <a:rPr lang="cs-CZ" altLang="cs-CZ" sz="2000" b="1" i="1" dirty="0"/>
              <a:t>, </a:t>
            </a:r>
            <a:r>
              <a:rPr lang="cs-CZ" altLang="cs-CZ" sz="2000" b="1" i="1" u="sng" dirty="0" err="1"/>
              <a:t>ein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unguter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Schlaf</a:t>
            </a:r>
            <a:r>
              <a:rPr lang="cs-CZ" altLang="cs-CZ" sz="2000" b="1" i="1" u="sng" dirty="0"/>
              <a:t>. </a:t>
            </a:r>
            <a:r>
              <a:rPr lang="cs-CZ" altLang="cs-CZ" sz="2000" b="1" dirty="0"/>
              <a:t>(Anna   </a:t>
            </a:r>
          </a:p>
          <a:p>
            <a:pPr>
              <a:buFontTx/>
              <a:buNone/>
            </a:pPr>
            <a:r>
              <a:rPr lang="cs-CZ" altLang="cs-CZ" sz="2000" b="1" dirty="0"/>
              <a:t>         </a:t>
            </a:r>
            <a:r>
              <a:rPr lang="cs-CZ" altLang="cs-CZ" sz="2000" b="1" dirty="0" err="1"/>
              <a:t>Seghers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5. 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Apposition</a:t>
            </a:r>
            <a:r>
              <a:rPr lang="cs-CZ" altLang="cs-CZ" sz="2000" b="1" dirty="0">
                <a:solidFill>
                  <a:srgbClr val="FF0000"/>
                </a:solidFill>
              </a:rPr>
              <a:t> -  </a:t>
            </a:r>
            <a:r>
              <a:rPr lang="cs-CZ" altLang="cs-CZ" sz="2000" b="1" dirty="0" err="1">
                <a:solidFill>
                  <a:srgbClr val="FF0000"/>
                </a:solidFill>
              </a:rPr>
              <a:t>Nachstellung</a:t>
            </a:r>
            <a:r>
              <a:rPr lang="de-DE" altLang="cs-CZ" sz="2000" b="1" dirty="0">
                <a:solidFill>
                  <a:srgbClr val="FF0000"/>
                </a:solidFill>
              </a:rPr>
              <a:t>, Nachtrag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      Es </a:t>
            </a:r>
            <a:r>
              <a:rPr lang="cs-CZ" altLang="cs-CZ" sz="2000" b="1" i="1" dirty="0" err="1"/>
              <a:t>dreht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sich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nicht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zurück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das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vielzitierte</a:t>
            </a:r>
            <a:r>
              <a:rPr lang="cs-CZ" altLang="cs-CZ" sz="2000" b="1" i="1" dirty="0"/>
              <a:t> Rad der </a:t>
            </a:r>
            <a:r>
              <a:rPr lang="cs-CZ" altLang="cs-CZ" sz="2000" b="1" i="1" dirty="0" err="1"/>
              <a:t>Geschichte</a:t>
            </a:r>
            <a:r>
              <a:rPr lang="cs-CZ" altLang="cs-CZ" sz="2000" b="1" i="1" dirty="0"/>
              <a:t>.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685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31BF38-9449-4A3D-863A-DD2B258B1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 dirty="0" err="1"/>
              <a:t>Abweichungen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vom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regulären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Satzbau</a:t>
            </a:r>
            <a:r>
              <a:rPr lang="cs-CZ" altLang="cs-CZ" sz="3600" b="1" dirty="0"/>
              <a:t> (</a:t>
            </a:r>
            <a:r>
              <a:rPr lang="cs-CZ" altLang="cs-CZ" sz="3600" b="1" dirty="0" err="1"/>
              <a:t>syntaktische</a:t>
            </a:r>
            <a:r>
              <a:rPr lang="cs-CZ" altLang="cs-CZ" sz="3600" b="1" dirty="0"/>
              <a:t> </a:t>
            </a:r>
            <a:r>
              <a:rPr lang="cs-CZ" altLang="cs-CZ" sz="3600" b="1" dirty="0" err="1"/>
              <a:t>Stilfiguren</a:t>
            </a:r>
            <a:r>
              <a:rPr lang="cs-CZ" altLang="cs-CZ" sz="3600" b="1" dirty="0"/>
              <a:t>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4566F8-5453-4776-8D08-AE417F11A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altLang="cs-CZ" sz="2000" b="1" dirty="0">
              <a:solidFill>
                <a:srgbClr val="FF0000"/>
              </a:solidFill>
            </a:endParaRPr>
          </a:p>
          <a:p>
            <a:r>
              <a:rPr lang="cs-CZ" altLang="cs-CZ" sz="2000" b="1" dirty="0">
                <a:solidFill>
                  <a:srgbClr val="FF0000"/>
                </a:solidFill>
              </a:rPr>
              <a:t>6.  Parenthese – </a:t>
            </a:r>
            <a:r>
              <a:rPr lang="cs-CZ" altLang="cs-CZ" sz="2000" b="1" dirty="0" err="1">
                <a:solidFill>
                  <a:srgbClr val="FF0000"/>
                </a:solidFill>
              </a:rPr>
              <a:t>Einschub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Ottilie </a:t>
            </a:r>
            <a:r>
              <a:rPr lang="cs-CZ" altLang="cs-CZ" sz="2000" b="1" i="1" dirty="0" err="1"/>
              <a:t>ward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einen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Augenblick</a:t>
            </a:r>
            <a:r>
              <a:rPr lang="cs-CZ" altLang="cs-CZ" sz="2000" b="1" i="1" dirty="0"/>
              <a:t> – </a:t>
            </a:r>
            <a:r>
              <a:rPr lang="cs-CZ" altLang="cs-CZ" sz="2000" b="1" i="1" u="sng" dirty="0" err="1"/>
              <a:t>wie</a:t>
            </a:r>
            <a:r>
              <a:rPr lang="cs-CZ" altLang="cs-CZ" sz="2000" b="1" i="1" u="sng" dirty="0"/>
              <a:t> </a:t>
            </a:r>
            <a:r>
              <a:rPr lang="cs-CZ" altLang="cs-CZ" sz="2000" b="1" i="1" u="sng" dirty="0" err="1"/>
              <a:t>soll´s</a:t>
            </a:r>
            <a:r>
              <a:rPr lang="cs-CZ" altLang="cs-CZ" sz="2000" b="1" i="1" u="sng" dirty="0"/>
              <a:t> man </a:t>
            </a:r>
            <a:r>
              <a:rPr lang="cs-CZ" altLang="cs-CZ" sz="2000" b="1" i="1" u="sng" dirty="0" err="1"/>
              <a:t>nennen</a:t>
            </a:r>
            <a:r>
              <a:rPr lang="cs-CZ" altLang="cs-CZ" sz="2000" b="1" i="1" dirty="0"/>
              <a:t> –     </a:t>
            </a:r>
            <a:r>
              <a:rPr lang="cs-CZ" altLang="cs-CZ" sz="2000" b="1" i="1" dirty="0" err="1"/>
              <a:t>verdrießlich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ungehalten</a:t>
            </a:r>
            <a:r>
              <a:rPr lang="cs-CZ" altLang="cs-CZ" sz="2000" b="1" i="1" dirty="0"/>
              <a:t>, </a:t>
            </a:r>
            <a:r>
              <a:rPr lang="cs-CZ" altLang="cs-CZ" sz="2000" b="1" i="1" dirty="0" err="1"/>
              <a:t>betroffen</a:t>
            </a:r>
            <a:r>
              <a:rPr lang="cs-CZ" altLang="cs-CZ" sz="2000" b="1" i="1" dirty="0"/>
              <a:t>.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J.W.Goethe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(...) "..." -...-</a:t>
            </a:r>
            <a:endParaRPr lang="cs-CZ" altLang="cs-CZ" sz="2000" dirty="0"/>
          </a:p>
          <a:p>
            <a:pPr>
              <a:buFontTx/>
              <a:buNone/>
            </a:pP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7.  Katachrese –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Bildbruch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          Er </a:t>
            </a:r>
            <a:r>
              <a:rPr lang="cs-CZ" altLang="cs-CZ" sz="2000" b="1" i="1" dirty="0" err="1"/>
              <a:t>brachte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ihn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Rand des </a:t>
            </a:r>
            <a:r>
              <a:rPr lang="cs-CZ" altLang="cs-CZ" sz="2000" b="1" i="1" dirty="0" err="1"/>
              <a:t>Bettelstabes</a:t>
            </a:r>
            <a:r>
              <a:rPr lang="cs-CZ" altLang="cs-CZ" sz="2000" b="1" i="1" dirty="0"/>
              <a:t>.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dirty="0"/>
              <a:t>          </a:t>
            </a:r>
            <a:r>
              <a:rPr lang="cs-CZ" altLang="cs-CZ" sz="2000" b="1" dirty="0" err="1"/>
              <a:t>Kontamination</a:t>
            </a:r>
            <a:r>
              <a:rPr lang="cs-CZ" altLang="cs-CZ" sz="2000" b="1" dirty="0"/>
              <a:t> der Idiome: </a:t>
            </a:r>
            <a:endParaRPr lang="cs-CZ" altLang="cs-CZ" sz="2000" dirty="0"/>
          </a:p>
          <a:p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</a:t>
            </a:r>
            <a:r>
              <a:rPr lang="cs-CZ" altLang="cs-CZ" sz="2000" b="1" i="1" dirty="0" err="1"/>
              <a:t>Bettelstab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kommen</a:t>
            </a:r>
            <a:endParaRPr lang="cs-CZ" altLang="cs-CZ" sz="2000" dirty="0"/>
          </a:p>
          <a:p>
            <a:r>
              <a:rPr lang="cs-CZ" altLang="cs-CZ" sz="2000" b="1" i="1" dirty="0" err="1"/>
              <a:t>jmdn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an</a:t>
            </a:r>
            <a:r>
              <a:rPr lang="cs-CZ" altLang="cs-CZ" sz="2000" b="1" i="1" dirty="0"/>
              <a:t> den Rand des </a:t>
            </a:r>
            <a:r>
              <a:rPr lang="cs-CZ" altLang="cs-CZ" sz="2000" b="1" i="1" dirty="0" err="1"/>
              <a:t>Grabes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bringen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dirty="0"/>
          </a:p>
          <a:p>
            <a:pPr>
              <a:buFontTx/>
              <a:buNone/>
            </a:pPr>
            <a:r>
              <a:rPr lang="cs-CZ" altLang="cs-CZ" sz="2000" b="1" i="1" dirty="0"/>
              <a:t>     Johannesburg </a:t>
            </a:r>
            <a:r>
              <a:rPr lang="cs-CZ" altLang="cs-CZ" sz="2000" b="1" i="1" dirty="0" err="1"/>
              <a:t>ist</a:t>
            </a:r>
            <a:r>
              <a:rPr lang="cs-CZ" altLang="cs-CZ" sz="2000" b="1" i="1" dirty="0"/>
              <a:t> 600 Euro </a:t>
            </a:r>
            <a:r>
              <a:rPr lang="cs-CZ" altLang="cs-CZ" sz="2000" b="1" i="1" dirty="0" err="1"/>
              <a:t>entfernt</a:t>
            </a:r>
            <a:r>
              <a:rPr lang="cs-CZ" altLang="cs-CZ" sz="2000" b="1" i="1" dirty="0"/>
              <a:t>.</a:t>
            </a:r>
            <a:r>
              <a:rPr lang="de-DE" altLang="cs-CZ" sz="2000" b="1" i="1" dirty="0"/>
              <a:t> </a:t>
            </a:r>
            <a:endParaRPr lang="cs-CZ" altLang="cs-CZ" sz="2000" dirty="0"/>
          </a:p>
          <a:p>
            <a:r>
              <a:rPr lang="de-DE" altLang="cs-CZ" sz="2000" b="1" dirty="0"/>
              <a:t>Werbung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38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79B4F-7FAF-42FE-94B4-D7245FC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 err="1">
                <a:solidFill>
                  <a:srgbClr val="FF0000"/>
                </a:solidFill>
              </a:rPr>
              <a:t>Grammatische</a:t>
            </a:r>
            <a:r>
              <a:rPr lang="cs-CZ" altLang="cs-CZ" sz="2800" b="1" dirty="0">
                <a:solidFill>
                  <a:srgbClr val="FF0000"/>
                </a:solidFill>
              </a:rPr>
              <a:t> SE </a:t>
            </a:r>
            <a:r>
              <a:rPr lang="cs-CZ" altLang="cs-CZ" sz="2800" b="1" dirty="0" err="1">
                <a:solidFill>
                  <a:srgbClr val="FF0000"/>
                </a:solidFill>
              </a:rPr>
              <a:t>unter</a:t>
            </a:r>
            <a:r>
              <a:rPr lang="cs-CZ" altLang="cs-CZ" sz="2800" b="1" dirty="0">
                <a:solidFill>
                  <a:srgbClr val="FF0000"/>
                </a:solidFill>
              </a:rPr>
              <a:t> dem </a:t>
            </a:r>
            <a:r>
              <a:rPr lang="cs-CZ" altLang="cs-CZ" sz="2800" b="1" dirty="0" err="1">
                <a:solidFill>
                  <a:srgbClr val="FF0000"/>
                </a:solidFill>
              </a:rPr>
              <a:t>morphologischen</a:t>
            </a:r>
            <a:r>
              <a:rPr lang="cs-CZ" altLang="cs-CZ" sz="2800" b="1" dirty="0">
                <a:solidFill>
                  <a:srgbClr val="FF0000"/>
                </a:solidFill>
              </a:rPr>
              <a:t>  </a:t>
            </a:r>
            <a:br>
              <a:rPr lang="cs-CZ" altLang="cs-CZ" sz="2800" dirty="0">
                <a:solidFill>
                  <a:srgbClr val="FF0000"/>
                </a:solidFill>
              </a:rPr>
            </a:br>
            <a:r>
              <a:rPr lang="cs-CZ" altLang="cs-CZ" sz="2800" b="1" dirty="0">
                <a:solidFill>
                  <a:srgbClr val="FF0000"/>
                </a:solidFill>
              </a:rPr>
              <a:t>Aspekt:</a:t>
            </a:r>
            <a:endParaRPr lang="cs-CZ" sz="28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7FE88-4033-4303-A4FE-4687994C9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Wortklassen</a:t>
            </a:r>
            <a:r>
              <a:rPr lang="cs-CZ" altLang="cs-CZ" b="1" dirty="0"/>
              <a:t> (-</a:t>
            </a:r>
            <a:r>
              <a:rPr lang="cs-CZ" altLang="cs-CZ" b="1" dirty="0" err="1"/>
              <a:t>arten</a:t>
            </a:r>
            <a:r>
              <a:rPr lang="cs-CZ" altLang="cs-CZ" b="1" dirty="0"/>
              <a:t>): Substantiv: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Menscher</a:t>
            </a:r>
            <a:r>
              <a:rPr lang="cs-CZ" altLang="cs-CZ" b="1" dirty="0"/>
              <a:t>: </a:t>
            </a:r>
            <a:r>
              <a:rPr lang="cs-CZ" altLang="cs-CZ" b="1" dirty="0" err="1"/>
              <a:t>absch</a:t>
            </a:r>
            <a:r>
              <a:rPr lang="de-DE" altLang="cs-CZ" b="1" dirty="0"/>
              <a:t>ä</a:t>
            </a:r>
            <a:r>
              <a:rPr lang="cs-CZ" altLang="cs-CZ" b="1" dirty="0" err="1"/>
              <a:t>tzig</a:t>
            </a:r>
            <a:endParaRPr lang="cs-CZ" altLang="cs-CZ" dirty="0"/>
          </a:p>
          <a:p>
            <a:r>
              <a:rPr lang="cs-CZ" altLang="cs-CZ" b="1" i="1" dirty="0"/>
              <a:t>..um </a:t>
            </a:r>
            <a:r>
              <a:rPr lang="cs-CZ" altLang="cs-CZ" b="1" i="1" dirty="0" err="1"/>
              <a:t>mich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summt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die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gesch</a:t>
            </a:r>
            <a:r>
              <a:rPr lang="de-DE" altLang="cs-CZ" b="1" i="1" dirty="0"/>
              <a:t>ä</a:t>
            </a:r>
            <a:r>
              <a:rPr lang="cs-CZ" altLang="cs-CZ" b="1" i="1" dirty="0" err="1"/>
              <a:t>ftige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Biene</a:t>
            </a:r>
            <a:r>
              <a:rPr lang="cs-CZ" altLang="cs-CZ" b="1" i="1" dirty="0"/>
              <a:t>... </a:t>
            </a:r>
            <a:r>
              <a:rPr lang="cs-CZ" altLang="cs-CZ" b="1" dirty="0"/>
              <a:t>(F. Schiller) </a:t>
            </a:r>
            <a:r>
              <a:rPr lang="cs-CZ" altLang="cs-CZ" b="1" dirty="0" err="1"/>
              <a:t>Sg</a:t>
            </a:r>
            <a:r>
              <a:rPr lang="cs-CZ" altLang="cs-CZ" b="1" dirty="0"/>
              <a:t>.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 </a:t>
            </a:r>
            <a:endParaRPr lang="cs-CZ" altLang="cs-CZ" dirty="0"/>
          </a:p>
          <a:p>
            <a:r>
              <a:rPr lang="cs-CZ" altLang="cs-CZ" b="1" dirty="0"/>
              <a:t> Adjektiv: </a:t>
            </a:r>
            <a:r>
              <a:rPr lang="cs-CZ" altLang="cs-CZ" b="1" dirty="0" err="1"/>
              <a:t>Bewertung</a:t>
            </a:r>
            <a:r>
              <a:rPr lang="cs-CZ" altLang="cs-CZ" b="1" dirty="0"/>
              <a:t> - </a:t>
            </a:r>
            <a:r>
              <a:rPr lang="cs-CZ" altLang="cs-CZ" b="1" dirty="0" err="1"/>
              <a:t>Epitheta</a:t>
            </a:r>
            <a:r>
              <a:rPr lang="cs-CZ" altLang="cs-CZ" b="1" dirty="0"/>
              <a:t> </a:t>
            </a:r>
            <a:r>
              <a:rPr lang="cs-CZ" altLang="cs-CZ" b="1" dirty="0" err="1"/>
              <a:t>ornans</a:t>
            </a:r>
            <a:endParaRPr lang="cs-CZ" altLang="cs-CZ" b="1" dirty="0"/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/>
              <a:t> Verb: Tempus: </a:t>
            </a:r>
            <a:r>
              <a:rPr lang="cs-CZ" altLang="cs-CZ" b="1" dirty="0" err="1"/>
              <a:t>Pr</a:t>
            </a:r>
            <a:r>
              <a:rPr lang="de-DE" altLang="cs-CZ" b="1" dirty="0"/>
              <a:t>ä</a:t>
            </a:r>
            <a:r>
              <a:rPr lang="cs-CZ" altLang="cs-CZ" b="1" dirty="0" err="1"/>
              <a:t>teritum-Pr</a:t>
            </a:r>
            <a:r>
              <a:rPr lang="de-DE" altLang="cs-CZ" b="1" dirty="0"/>
              <a:t>ä</a:t>
            </a:r>
            <a:r>
              <a:rPr lang="cs-CZ" altLang="cs-CZ" b="1" dirty="0" err="1"/>
              <a:t>sens</a:t>
            </a:r>
            <a:r>
              <a:rPr lang="cs-CZ" altLang="cs-CZ" dirty="0"/>
              <a:t>, </a:t>
            </a:r>
            <a:r>
              <a:rPr lang="cs-CZ" altLang="cs-CZ" b="1" dirty="0"/>
              <a:t>Perfekt, </a:t>
            </a:r>
            <a:r>
              <a:rPr lang="cs-CZ" altLang="cs-CZ" b="1" dirty="0" err="1"/>
              <a:t>Plusqpft</a:t>
            </a:r>
            <a:endParaRPr lang="cs-CZ" altLang="cs-CZ" dirty="0"/>
          </a:p>
          <a:p>
            <a:r>
              <a:rPr lang="cs-CZ" altLang="cs-CZ" b="1" dirty="0"/>
              <a:t>             Genus - Aktiv, </a:t>
            </a:r>
            <a:r>
              <a:rPr lang="cs-CZ" altLang="cs-CZ" b="1" dirty="0" err="1"/>
              <a:t>Passiv</a:t>
            </a:r>
            <a:r>
              <a:rPr lang="cs-CZ" altLang="cs-CZ" b="1" dirty="0"/>
              <a:t> </a:t>
            </a:r>
            <a:r>
              <a:rPr lang="de-DE" altLang="cs-CZ" b="1" dirty="0"/>
              <a:t>: Fachtexte...</a:t>
            </a:r>
            <a:r>
              <a:rPr lang="cs-CZ" altLang="cs-CZ" b="1" dirty="0"/>
              <a:t> </a:t>
            </a:r>
            <a:endParaRPr lang="cs-CZ" altLang="cs-CZ" dirty="0"/>
          </a:p>
          <a:p>
            <a:r>
              <a:rPr lang="cs-CZ" altLang="cs-CZ" b="1" dirty="0"/>
              <a:t>             Modus: I, Konjunktiv: </a:t>
            </a:r>
            <a:r>
              <a:rPr lang="cs-CZ" altLang="cs-CZ" b="1" dirty="0" err="1"/>
              <a:t>indirekte</a:t>
            </a:r>
            <a:r>
              <a:rPr lang="cs-CZ" altLang="cs-CZ" b="1" dirty="0"/>
              <a:t> </a:t>
            </a:r>
            <a:r>
              <a:rPr lang="cs-CZ" altLang="cs-CZ" b="1" dirty="0" err="1"/>
              <a:t>Rede</a:t>
            </a:r>
            <a:r>
              <a:rPr lang="cs-CZ" altLang="cs-CZ" b="1" dirty="0"/>
              <a:t> </a:t>
            </a:r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/>
              <a:t>  </a:t>
            </a:r>
            <a:r>
              <a:rPr lang="cs-CZ" altLang="cs-CZ" b="1" dirty="0" err="1"/>
              <a:t>Synsemantika</a:t>
            </a:r>
            <a:r>
              <a:rPr lang="cs-CZ" altLang="cs-CZ" b="1" dirty="0"/>
              <a:t>: </a:t>
            </a:r>
            <a:r>
              <a:rPr lang="cs-CZ" altLang="cs-CZ" b="1" dirty="0" err="1"/>
              <a:t>Partikeln</a:t>
            </a:r>
            <a:r>
              <a:rPr lang="cs-CZ" altLang="cs-CZ" b="1" dirty="0"/>
              <a:t>: </a:t>
            </a:r>
            <a:r>
              <a:rPr lang="cs-CZ" altLang="cs-CZ" b="1" dirty="0" err="1"/>
              <a:t>ja</a:t>
            </a:r>
            <a:r>
              <a:rPr lang="cs-CZ" altLang="cs-CZ" b="1" dirty="0"/>
              <a:t>, </a:t>
            </a:r>
            <a:r>
              <a:rPr lang="cs-CZ" altLang="cs-CZ" b="1" dirty="0" err="1"/>
              <a:t>wohl</a:t>
            </a:r>
            <a:r>
              <a:rPr lang="cs-CZ" altLang="cs-CZ" b="1" dirty="0"/>
              <a:t>, </a:t>
            </a:r>
            <a:r>
              <a:rPr lang="cs-CZ" altLang="cs-CZ" b="1" dirty="0" err="1"/>
              <a:t>denn</a:t>
            </a:r>
            <a:r>
              <a:rPr lang="cs-CZ" altLang="cs-CZ" b="1" dirty="0"/>
              <a:t>, </a:t>
            </a:r>
            <a:r>
              <a:rPr lang="cs-CZ" altLang="cs-CZ" b="1" dirty="0" err="1"/>
              <a:t>doch</a:t>
            </a:r>
            <a:r>
              <a:rPr lang="cs-CZ" altLang="cs-CZ" b="1" dirty="0"/>
              <a:t>...</a:t>
            </a:r>
            <a:endParaRPr lang="cs-CZ" altLang="cs-CZ" dirty="0"/>
          </a:p>
          <a:p>
            <a:pPr>
              <a:buFontTx/>
              <a:buNone/>
            </a:pPr>
            <a:r>
              <a:rPr lang="cs-CZ" altLang="cs-CZ" b="1" dirty="0"/>
              <a:t>                                     </a:t>
            </a:r>
            <a:r>
              <a:rPr lang="cs-CZ" altLang="cs-CZ" b="1" dirty="0" err="1"/>
              <a:t>Interjektionen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143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08AC7E-57CB-4ED0-B1D6-B471EB824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>
                <a:solidFill>
                  <a:srgbClr val="FF0000"/>
                </a:solidFill>
              </a:rPr>
              <a:t>Phonetische</a:t>
            </a:r>
            <a:r>
              <a:rPr lang="cs-CZ" b="1" dirty="0">
                <a:solidFill>
                  <a:srgbClr val="FF0000"/>
                </a:solidFill>
              </a:rPr>
              <a:t>    </a:t>
            </a:r>
            <a:r>
              <a:rPr lang="cs-CZ" b="1" dirty="0" err="1">
                <a:solidFill>
                  <a:srgbClr val="FF0000"/>
                </a:solidFill>
              </a:rPr>
              <a:t>Stilelemente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324191-587E-4187-B97F-0E32824C06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>
                <a:solidFill>
                  <a:srgbClr val="0070C0"/>
                </a:solidFill>
              </a:rPr>
              <a:t>Intonation</a:t>
            </a:r>
            <a:endParaRPr lang="cs-CZ" altLang="cs-CZ" b="1" dirty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cs-CZ" altLang="cs-CZ" b="1" dirty="0"/>
          </a:p>
          <a:p>
            <a:r>
              <a:rPr lang="cs-CZ" altLang="cs-CZ" b="1" dirty="0" err="1">
                <a:solidFill>
                  <a:srgbClr val="0070C0"/>
                </a:solidFill>
              </a:rPr>
              <a:t>Alliteration</a:t>
            </a:r>
            <a:r>
              <a:rPr lang="cs-CZ" altLang="cs-CZ" b="1" dirty="0">
                <a:solidFill>
                  <a:srgbClr val="0070C0"/>
                </a:solidFill>
              </a:rPr>
              <a:t>: </a:t>
            </a:r>
            <a:r>
              <a:rPr lang="cs-CZ" altLang="cs-CZ" b="1" i="1" dirty="0" err="1"/>
              <a:t>klipp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und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klar</a:t>
            </a:r>
            <a:endParaRPr lang="cs-CZ" altLang="cs-CZ" i="1" dirty="0"/>
          </a:p>
          <a:p>
            <a:pPr>
              <a:buFontTx/>
              <a:buNone/>
            </a:pPr>
            <a:endParaRPr lang="cs-CZ" altLang="cs-CZ" b="1" dirty="0"/>
          </a:p>
          <a:p>
            <a:r>
              <a:rPr lang="cs-CZ" altLang="cs-CZ" b="1" dirty="0" err="1">
                <a:solidFill>
                  <a:srgbClr val="0070C0"/>
                </a:solidFill>
              </a:rPr>
              <a:t>Lautmalerei</a:t>
            </a:r>
            <a:r>
              <a:rPr lang="cs-CZ" altLang="cs-CZ" b="1" dirty="0">
                <a:solidFill>
                  <a:srgbClr val="0070C0"/>
                </a:solidFill>
              </a:rPr>
              <a:t> </a:t>
            </a:r>
            <a:r>
              <a:rPr lang="cs-CZ" altLang="cs-CZ" b="1" dirty="0"/>
              <a:t>- Onomatopoie - </a:t>
            </a:r>
            <a:r>
              <a:rPr lang="cs-CZ" altLang="cs-CZ" b="1" i="1" dirty="0" err="1"/>
              <a:t>piepsen</a:t>
            </a:r>
            <a:r>
              <a:rPr lang="cs-CZ" altLang="cs-CZ" b="1" i="1" dirty="0"/>
              <a:t>, </a:t>
            </a:r>
            <a:r>
              <a:rPr lang="cs-CZ" altLang="cs-CZ" b="1" i="1" dirty="0" err="1"/>
              <a:t>muhen</a:t>
            </a:r>
            <a:endParaRPr lang="cs-CZ" alt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60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6BAA6-DF18-4C0F-BD58-BAD0F05B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Tropen </a:t>
            </a:r>
            <a:r>
              <a:rPr lang="cs-CZ" b="1" dirty="0" err="1">
                <a:solidFill>
                  <a:srgbClr val="FF0000"/>
                </a:solidFill>
              </a:rPr>
              <a:t>und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Stilfiguren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59F653-358E-4425-B768-A4AA47E61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besonders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geartete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Stilelemente</a:t>
            </a:r>
            <a:endParaRPr lang="cs-CZ" altLang="cs-CZ" sz="2000" dirty="0"/>
          </a:p>
          <a:p>
            <a:r>
              <a:rPr lang="cs-CZ" altLang="cs-CZ" sz="2000" b="1" dirty="0" err="1"/>
              <a:t>Tradition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antiken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Rhetorik</a:t>
            </a:r>
            <a:r>
              <a:rPr lang="cs-CZ" altLang="cs-CZ" sz="2000" b="1" dirty="0"/>
              <a:t> – </a:t>
            </a:r>
            <a:r>
              <a:rPr lang="cs-CZ" altLang="cs-CZ" sz="2000" b="1" dirty="0" err="1"/>
              <a:t>Quintilian</a:t>
            </a:r>
            <a:r>
              <a:rPr lang="cs-CZ" altLang="cs-CZ" sz="2000" b="1" dirty="0"/>
              <a:t> - 1. </a:t>
            </a:r>
            <a:r>
              <a:rPr lang="cs-CZ" altLang="cs-CZ" sz="2000" b="1" dirty="0" err="1"/>
              <a:t>Jh</a:t>
            </a:r>
            <a:r>
              <a:rPr lang="cs-CZ" altLang="cs-CZ" sz="2000" b="1" dirty="0"/>
              <a:t>. </a:t>
            </a:r>
            <a:r>
              <a:rPr lang="cs-CZ" altLang="cs-CZ" sz="2000" b="1" dirty="0" err="1"/>
              <a:t>n.Ch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r>
              <a:rPr lang="cs-CZ" altLang="cs-CZ" sz="2000" b="1" dirty="0" err="1"/>
              <a:t>Ausdruckvariation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Ausdrucksverstärkung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Expressivität</a:t>
            </a:r>
            <a:r>
              <a:rPr lang="cs-CZ" altLang="cs-CZ" sz="2000" b="1" dirty="0"/>
              <a:t>,</a:t>
            </a:r>
            <a:r>
              <a:rPr lang="de-DE" altLang="cs-CZ" sz="2000" b="1" dirty="0"/>
              <a:t> Emotionalität</a:t>
            </a:r>
            <a:r>
              <a:rPr lang="cs-CZ" altLang="cs-CZ" sz="2000" b="1" dirty="0"/>
              <a:t>): </a:t>
            </a:r>
            <a:r>
              <a:rPr lang="cs-CZ" altLang="cs-CZ" sz="2000" b="1" dirty="0" err="1"/>
              <a:t>Überraschungseffekte</a:t>
            </a:r>
            <a:r>
              <a:rPr lang="cs-CZ" altLang="cs-CZ" sz="2000" b="1" dirty="0"/>
              <a:t>, Kontraste, </a:t>
            </a:r>
            <a:r>
              <a:rPr lang="cs-CZ" altLang="cs-CZ" sz="2000" b="1" dirty="0" err="1"/>
              <a:t>Veranschaulichung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Bewertung</a:t>
            </a:r>
            <a:endParaRPr lang="cs-CZ" altLang="cs-CZ" sz="2000" dirty="0"/>
          </a:p>
          <a:p>
            <a:r>
              <a:rPr lang="cs-CZ" altLang="cs-CZ" sz="2000" b="1" dirty="0">
                <a:solidFill>
                  <a:srgbClr val="FF0000"/>
                </a:solidFill>
              </a:rPr>
              <a:t>Tropen</a:t>
            </a:r>
            <a:r>
              <a:rPr lang="de-DE" altLang="cs-CZ" sz="2000" b="1" dirty="0">
                <a:solidFill>
                  <a:srgbClr val="FF0000"/>
                </a:solidFill>
              </a:rPr>
              <a:t> (der Tropus)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lexikalisch-semantische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Konfigurationen</a:t>
            </a:r>
            <a:endParaRPr lang="cs-CZ" altLang="cs-CZ" sz="2000" dirty="0"/>
          </a:p>
          <a:p>
            <a:r>
              <a:rPr lang="cs-CZ" altLang="cs-CZ" sz="2000" b="1" dirty="0" err="1">
                <a:solidFill>
                  <a:srgbClr val="FF0000"/>
                </a:solidFill>
              </a:rPr>
              <a:t>Syntaktische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Stilfiguren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/>
              <a:t>– </a:t>
            </a:r>
            <a:r>
              <a:rPr lang="cs-CZ" altLang="cs-CZ" sz="2000" b="1" dirty="0" err="1"/>
              <a:t>satzgebunden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22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E97F1-54D0-4958-A18D-DEF87F3E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1. Tropen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34D1C-A954-4414-8C28-7940322F5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 err="1"/>
              <a:t>übertragene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Bedeutung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Umschreibung</a:t>
            </a:r>
            <a:r>
              <a:rPr lang="cs-CZ" altLang="cs-CZ" sz="2000" b="1" dirty="0"/>
              <a:t>:</a:t>
            </a:r>
            <a:endParaRPr lang="cs-CZ" altLang="cs-CZ" sz="2000" dirty="0"/>
          </a:p>
          <a:p>
            <a:r>
              <a:rPr lang="cs-CZ" altLang="cs-CZ" sz="2000" b="1" dirty="0"/>
              <a:t>a)	</a:t>
            </a:r>
            <a:r>
              <a:rPr lang="cs-CZ" altLang="cs-CZ" sz="2000" b="1" dirty="0">
                <a:solidFill>
                  <a:srgbClr val="FF0000"/>
                </a:solidFill>
              </a:rPr>
              <a:t>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Vergleich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i="1" dirty="0">
                <a:solidFill>
                  <a:srgbClr val="FFC00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kämpft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Löwe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C000"/>
                </a:solidFill>
              </a:rPr>
              <a:t>                            </a:t>
            </a:r>
            <a:r>
              <a:rPr lang="cs-CZ" altLang="cs-CZ" sz="2000" b="1" i="1" dirty="0">
                <a:solidFill>
                  <a:srgbClr val="FFC00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sieht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aus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wie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sieben</a:t>
            </a:r>
            <a:r>
              <a:rPr lang="cs-CZ" altLang="cs-CZ" sz="2000" b="1" i="1" dirty="0">
                <a:solidFill>
                  <a:srgbClr val="FFC000"/>
                </a:solidFill>
              </a:rPr>
              <a:t> Tage </a:t>
            </a:r>
            <a:r>
              <a:rPr lang="de-DE" altLang="cs-CZ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Regenwetter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dirty="0"/>
              <a:t>b)	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Metapher</a:t>
            </a:r>
            <a:r>
              <a:rPr lang="cs-CZ" altLang="cs-CZ" sz="2000" b="1" dirty="0">
                <a:solidFill>
                  <a:srgbClr val="FF0000"/>
                </a:solidFill>
              </a:rPr>
              <a:t>: </a:t>
            </a:r>
            <a:r>
              <a:rPr lang="cs-CZ" altLang="cs-CZ" sz="2000" b="1" dirty="0"/>
              <a:t>„der </a:t>
            </a:r>
            <a:r>
              <a:rPr lang="cs-CZ" altLang="cs-CZ" sz="2000" b="1" dirty="0" err="1"/>
              <a:t>häufigste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bei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weitem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schönste</a:t>
            </a:r>
            <a:r>
              <a:rPr lang="cs-CZ" altLang="cs-CZ" sz="2000" b="1" dirty="0"/>
              <a:t> Tropus“ : </a:t>
            </a:r>
            <a:r>
              <a:rPr lang="cs-CZ" altLang="cs-CZ" sz="2000" b="1" dirty="0" err="1"/>
              <a:t>Bedeutungsübertragung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Grund der </a:t>
            </a:r>
            <a:r>
              <a:rPr lang="cs-CZ" altLang="cs-CZ" sz="2000" b="1" dirty="0" err="1"/>
              <a:t>Ähnlichkeit</a:t>
            </a:r>
            <a:r>
              <a:rPr lang="cs-CZ" altLang="cs-CZ" sz="2000" b="1" dirty="0"/>
              <a:t>/Analogie:</a:t>
            </a:r>
            <a:r>
              <a:rPr lang="de-DE" altLang="cs-CZ" sz="2000" b="1" dirty="0"/>
              <a:t> </a:t>
            </a:r>
            <a:r>
              <a:rPr lang="de-DE" altLang="cs-CZ" sz="2000" b="1" dirty="0">
                <a:solidFill>
                  <a:srgbClr val="00B050"/>
                </a:solidFill>
              </a:rPr>
              <a:t>Achilles ist ein Löwe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258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65CE6A-DEAA-4F2D-AABD-12B1F3FE5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Die Metapher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C52A58-DCBA-44BB-B0EC-9D00D3A0B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cs-CZ" altLang="cs-CZ" b="1" dirty="0" err="1"/>
              <a:t>lexikalische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Metaphern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0070C0"/>
                </a:solidFill>
              </a:rPr>
              <a:t>Raumschiff</a:t>
            </a:r>
            <a:r>
              <a:rPr lang="cs-CZ" altLang="cs-CZ" b="1" i="1" dirty="0">
                <a:solidFill>
                  <a:srgbClr val="0070C0"/>
                </a:solidFill>
              </a:rPr>
              <a:t>, </a:t>
            </a:r>
            <a:r>
              <a:rPr lang="cs-CZ" altLang="cs-CZ" b="1" i="1" dirty="0" err="1">
                <a:solidFill>
                  <a:srgbClr val="0070C0"/>
                </a:solidFill>
              </a:rPr>
              <a:t>Tischbein</a:t>
            </a:r>
            <a:r>
              <a:rPr lang="de-DE" altLang="cs-CZ" b="1" i="1" dirty="0">
                <a:solidFill>
                  <a:srgbClr val="0070C0"/>
                </a:solidFill>
              </a:rPr>
              <a:t>, Wasserhahn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dynamisierende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i="1" dirty="0"/>
              <a:t> </a:t>
            </a:r>
            <a:r>
              <a:rPr lang="cs-CZ" altLang="cs-CZ" b="1" i="1" dirty="0">
                <a:solidFill>
                  <a:srgbClr val="0070C0"/>
                </a:solidFill>
              </a:rPr>
              <a:t>den </a:t>
            </a:r>
            <a:r>
              <a:rPr lang="cs-CZ" altLang="cs-CZ" b="1" i="1" dirty="0" err="1">
                <a:solidFill>
                  <a:srgbClr val="0070C0"/>
                </a:solidFill>
              </a:rPr>
              <a:t>Ball</a:t>
            </a:r>
            <a:r>
              <a:rPr lang="cs-CZ" altLang="cs-CZ" b="1" i="1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feuern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konkretisierende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dirty="0">
                <a:solidFill>
                  <a:srgbClr val="FFC000"/>
                </a:solidFill>
              </a:rPr>
              <a:t> </a:t>
            </a:r>
            <a:r>
              <a:rPr lang="cs-CZ" altLang="cs-CZ" b="1" i="1" dirty="0" err="1">
                <a:solidFill>
                  <a:srgbClr val="0070C0"/>
                </a:solidFill>
              </a:rPr>
              <a:t>das</a:t>
            </a:r>
            <a:r>
              <a:rPr lang="cs-CZ" altLang="cs-CZ" b="1" i="1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Tauziehen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hinter</a:t>
            </a:r>
            <a:r>
              <a:rPr lang="cs-CZ" altLang="cs-CZ" b="1" i="1" u="sng" dirty="0">
                <a:solidFill>
                  <a:srgbClr val="0070C0"/>
                </a:solidFill>
              </a:rPr>
              <a:t> den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Kulissen</a:t>
            </a:r>
            <a:r>
              <a:rPr lang="cs-CZ" altLang="cs-CZ" b="1" i="1" u="sng" dirty="0">
                <a:solidFill>
                  <a:srgbClr val="0070C0"/>
                </a:solidFill>
              </a:rPr>
              <a:t>...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personifizierende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 </a:t>
            </a:r>
            <a:r>
              <a:rPr lang="cs-CZ" altLang="cs-CZ" b="1" i="1" dirty="0">
                <a:solidFill>
                  <a:srgbClr val="0070C0"/>
                </a:solidFill>
              </a:rPr>
              <a:t>Pop-König M.J.</a:t>
            </a:r>
            <a:r>
              <a:rPr lang="de-DE" altLang="cs-CZ" b="1" i="1" dirty="0">
                <a:solidFill>
                  <a:srgbClr val="0070C0"/>
                </a:solidFill>
              </a:rPr>
              <a:t>, Napoleon, Othello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sensorische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</a:t>
            </a:r>
            <a:r>
              <a:rPr lang="cs-CZ" altLang="cs-CZ" b="1" i="1" u="sng" dirty="0"/>
              <a:t> </a:t>
            </a:r>
            <a:r>
              <a:rPr lang="cs-CZ" altLang="cs-CZ" b="1" i="1" u="sng" dirty="0">
                <a:solidFill>
                  <a:srgbClr val="0070C0"/>
                </a:solidFill>
              </a:rPr>
              <a:t>in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glänzender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Form</a:t>
            </a:r>
            <a:r>
              <a:rPr lang="cs-CZ" altLang="cs-CZ" b="1" i="1" u="sng" dirty="0">
                <a:solidFill>
                  <a:srgbClr val="0070C0"/>
                </a:solidFill>
              </a:rPr>
              <a:t>,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hart</a:t>
            </a:r>
            <a:r>
              <a:rPr lang="cs-CZ" altLang="cs-CZ" b="1" i="1" u="sng" dirty="0">
                <a:solidFill>
                  <a:srgbClr val="0070C0"/>
                </a:solidFill>
              </a:rPr>
              <a:t> </a:t>
            </a:r>
            <a:r>
              <a:rPr lang="cs-CZ" altLang="cs-CZ" b="1" i="1" u="sng" dirty="0" err="1">
                <a:solidFill>
                  <a:srgbClr val="0070C0"/>
                </a:solidFill>
              </a:rPr>
              <a:t>kritisieren</a:t>
            </a:r>
            <a:r>
              <a:rPr lang="cs-CZ" altLang="cs-CZ" b="1" dirty="0">
                <a:solidFill>
                  <a:srgbClr val="0070C0"/>
                </a:solidFill>
              </a:rPr>
              <a:t>...</a:t>
            </a:r>
            <a:endParaRPr lang="cs-CZ" altLang="cs-CZ" dirty="0">
              <a:solidFill>
                <a:srgbClr val="0070C0"/>
              </a:solidFill>
            </a:endParaRPr>
          </a:p>
          <a:p>
            <a:pPr>
              <a:defRPr/>
            </a:pPr>
            <a:r>
              <a:rPr lang="cs-CZ" altLang="cs-CZ" b="1" dirty="0" err="1"/>
              <a:t>neuere</a:t>
            </a:r>
            <a:r>
              <a:rPr lang="cs-CZ" altLang="cs-CZ" b="1" dirty="0"/>
              <a:t> </a:t>
            </a:r>
            <a:r>
              <a:rPr lang="cs-CZ" altLang="cs-CZ" b="1" dirty="0" err="1"/>
              <a:t>Metaphern-Theorie</a:t>
            </a:r>
            <a:r>
              <a:rPr lang="cs-CZ" altLang="cs-CZ" b="1" dirty="0"/>
              <a:t>: </a:t>
            </a:r>
            <a:r>
              <a:rPr lang="cs-CZ" altLang="cs-CZ" b="1" dirty="0" err="1"/>
              <a:t>Lakoff</a:t>
            </a:r>
            <a:r>
              <a:rPr lang="cs-CZ" altLang="cs-CZ" b="1" dirty="0"/>
              <a:t>/Johnson: 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Metaphors</a:t>
            </a:r>
            <a:r>
              <a:rPr lang="cs-CZ" altLang="cs-CZ" b="1" dirty="0"/>
              <a:t> </a:t>
            </a:r>
            <a:r>
              <a:rPr lang="cs-CZ" altLang="cs-CZ" b="1" dirty="0" err="1"/>
              <a:t>we</a:t>
            </a:r>
            <a:r>
              <a:rPr lang="cs-CZ" altLang="cs-CZ" b="1" dirty="0"/>
              <a:t> live by: </a:t>
            </a:r>
            <a:endParaRPr lang="de-DE" altLang="cs-CZ" b="1" dirty="0"/>
          </a:p>
          <a:p>
            <a:pPr>
              <a:defRPr/>
            </a:pPr>
            <a:r>
              <a:rPr lang="cs-CZ" altLang="cs-CZ" b="1" dirty="0" err="1"/>
              <a:t>Quellenbereich</a:t>
            </a:r>
            <a:r>
              <a:rPr lang="cs-CZ" altLang="cs-CZ" b="1" dirty="0"/>
              <a:t> – </a:t>
            </a:r>
            <a:r>
              <a:rPr lang="cs-CZ" altLang="cs-CZ" b="1" dirty="0" err="1"/>
              <a:t>Zielbereich</a:t>
            </a:r>
            <a:r>
              <a:rPr lang="cs-CZ" altLang="cs-CZ" b="1" dirty="0"/>
              <a:t>: </a:t>
            </a:r>
            <a:r>
              <a:rPr lang="cs-CZ" altLang="cs-CZ" b="1" i="1" dirty="0" err="1">
                <a:solidFill>
                  <a:srgbClr val="0070C0"/>
                </a:solidFill>
              </a:rPr>
              <a:t>Geldquelle</a:t>
            </a:r>
            <a:r>
              <a:rPr lang="cs-CZ" altLang="cs-CZ" b="1" i="1" dirty="0"/>
              <a:t>, </a:t>
            </a:r>
            <a:endParaRPr lang="de-DE" altLang="cs-CZ" b="1" i="1" dirty="0"/>
          </a:p>
          <a:p>
            <a:pPr>
              <a:defRPr/>
            </a:pPr>
            <a:r>
              <a:rPr lang="cs-CZ" altLang="cs-CZ" b="1" i="1" dirty="0" err="1"/>
              <a:t>oben</a:t>
            </a:r>
            <a:r>
              <a:rPr lang="cs-CZ" altLang="cs-CZ" b="1" i="1" dirty="0"/>
              <a:t> – </a:t>
            </a:r>
            <a:r>
              <a:rPr lang="cs-CZ" altLang="cs-CZ" b="1" i="1" dirty="0" err="1"/>
              <a:t>unten</a:t>
            </a:r>
            <a:r>
              <a:rPr lang="de-DE" altLang="cs-CZ" b="1" i="1" dirty="0"/>
              <a:t>: </a:t>
            </a:r>
            <a:r>
              <a:rPr lang="de-DE" altLang="cs-CZ" b="1" i="1" dirty="0">
                <a:solidFill>
                  <a:srgbClr val="0070C0"/>
                </a:solidFill>
              </a:rPr>
              <a:t>im siebenten Himmel sein – Hölle, Grube</a:t>
            </a:r>
            <a:endParaRPr lang="de-DE" altLang="cs-CZ" b="1" i="1" dirty="0"/>
          </a:p>
          <a:p>
            <a:pPr marL="0" indent="0">
              <a:buFontTx/>
              <a:buNone/>
              <a:defRPr/>
            </a:pPr>
            <a:endParaRPr lang="cs-CZ" altLang="cs-CZ" dirty="0"/>
          </a:p>
          <a:p>
            <a:pPr>
              <a:defRPr/>
            </a:pPr>
            <a:r>
              <a:rPr lang="cs-CZ" altLang="cs-CZ" b="1" dirty="0" err="1"/>
              <a:t>Sonderarten</a:t>
            </a:r>
            <a:r>
              <a:rPr lang="cs-CZ" altLang="cs-CZ" b="1" dirty="0"/>
              <a:t> der </a:t>
            </a:r>
            <a:r>
              <a:rPr lang="cs-CZ" altLang="cs-CZ" b="1" dirty="0" err="1"/>
              <a:t>Metapher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00B050"/>
                </a:solidFill>
              </a:rPr>
              <a:t>Personifikation</a:t>
            </a:r>
            <a:r>
              <a:rPr lang="cs-CZ" altLang="cs-CZ" b="1" dirty="0">
                <a:solidFill>
                  <a:srgbClr val="00B050"/>
                </a:solidFill>
              </a:rPr>
              <a:t>, </a:t>
            </a:r>
            <a:r>
              <a:rPr lang="cs-CZ" altLang="cs-CZ" b="1" dirty="0" err="1">
                <a:solidFill>
                  <a:srgbClr val="00B050"/>
                </a:solidFill>
              </a:rPr>
              <a:t>Synästhesie</a:t>
            </a:r>
            <a:r>
              <a:rPr lang="cs-CZ" altLang="cs-CZ" b="1" dirty="0"/>
              <a:t>, </a:t>
            </a:r>
            <a:r>
              <a:rPr lang="cs-CZ" altLang="cs-CZ" b="1" dirty="0" err="1">
                <a:solidFill>
                  <a:srgbClr val="00B050"/>
                </a:solidFill>
              </a:rPr>
              <a:t>Allegorie</a:t>
            </a:r>
            <a:r>
              <a:rPr lang="de-DE" altLang="cs-CZ" b="1" dirty="0">
                <a:solidFill>
                  <a:srgbClr val="00B050"/>
                </a:solidFill>
              </a:rPr>
              <a:t> </a:t>
            </a:r>
            <a:r>
              <a:rPr lang="de-DE" altLang="cs-CZ" b="1" dirty="0"/>
              <a:t>(</a:t>
            </a:r>
            <a:r>
              <a:rPr lang="cs-CZ" altLang="cs-CZ" b="1" dirty="0"/>
              <a:t>Symbolik</a:t>
            </a:r>
            <a:r>
              <a:rPr lang="de-DE" altLang="cs-CZ" b="1" dirty="0"/>
              <a:t>)</a:t>
            </a:r>
            <a:r>
              <a:rPr lang="cs-CZ" altLang="cs-CZ" b="1" dirty="0"/>
              <a:t>:</a:t>
            </a:r>
            <a:endParaRPr lang="cs-CZ" altLang="cs-CZ" dirty="0"/>
          </a:p>
          <a:p>
            <a:pPr>
              <a:defRPr/>
            </a:pPr>
            <a:r>
              <a:rPr lang="cs-CZ" altLang="cs-CZ" b="1" i="1" dirty="0" err="1">
                <a:solidFill>
                  <a:srgbClr val="0070C0"/>
                </a:solidFill>
              </a:rPr>
              <a:t>Sensefrau</a:t>
            </a:r>
            <a:r>
              <a:rPr lang="cs-CZ" altLang="cs-CZ" b="1" i="1" dirty="0">
                <a:solidFill>
                  <a:srgbClr val="FFC000"/>
                </a:solidFill>
              </a:rPr>
              <a:t> </a:t>
            </a:r>
            <a:r>
              <a:rPr lang="cs-CZ" altLang="cs-CZ" b="1" dirty="0"/>
              <a:t>- </a:t>
            </a:r>
            <a:r>
              <a:rPr lang="cs-CZ" altLang="cs-CZ" b="1" dirty="0" err="1"/>
              <a:t>Tod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84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6AFA91-939F-4CDE-834A-C1DF78A4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altLang="cs-CZ" sz="2800" b="1" dirty="0">
                <a:solidFill>
                  <a:srgbClr val="FF0000"/>
                </a:solidFill>
              </a:rPr>
              <a:t>Stilauffassungen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4F0DDE-9259-4E25-8BC4-48614C3A3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err="1"/>
              <a:t>Stil</a:t>
            </a:r>
            <a:r>
              <a:rPr lang="cs-CZ" altLang="cs-CZ" b="1" dirty="0"/>
              <a:t> </a:t>
            </a:r>
            <a:r>
              <a:rPr lang="cs-CZ" altLang="cs-CZ" b="1" dirty="0" err="1"/>
              <a:t>ist</a:t>
            </a:r>
            <a:r>
              <a:rPr lang="cs-CZ" altLang="cs-CZ" b="1" dirty="0"/>
              <a:t> </a:t>
            </a:r>
            <a:r>
              <a:rPr lang="cs-CZ" altLang="cs-CZ" b="1" dirty="0" err="1"/>
              <a:t>immer</a:t>
            </a:r>
            <a:r>
              <a:rPr lang="cs-CZ" altLang="cs-CZ" b="1" dirty="0"/>
              <a:t> </a:t>
            </a:r>
            <a:r>
              <a:rPr lang="cs-CZ" altLang="cs-CZ" b="1" dirty="0" err="1"/>
              <a:t>textgebunden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von der </a:t>
            </a:r>
            <a:r>
              <a:rPr lang="cs-CZ" altLang="cs-CZ" b="1" dirty="0" err="1"/>
              <a:t>konkreten</a:t>
            </a:r>
            <a:r>
              <a:rPr lang="cs-CZ" altLang="cs-CZ" b="1" dirty="0"/>
              <a:t> </a:t>
            </a:r>
            <a:r>
              <a:rPr lang="cs-CZ" altLang="cs-CZ" b="1" dirty="0" err="1"/>
              <a:t>kommunikativen</a:t>
            </a:r>
            <a:r>
              <a:rPr lang="cs-CZ" altLang="cs-CZ" b="1" dirty="0"/>
              <a:t> </a:t>
            </a:r>
            <a:r>
              <a:rPr lang="cs-CZ" altLang="cs-CZ" b="1" dirty="0" err="1"/>
              <a:t>Situation</a:t>
            </a:r>
            <a:r>
              <a:rPr lang="cs-CZ" altLang="cs-CZ" b="1" dirty="0"/>
              <a:t> </a:t>
            </a:r>
            <a:r>
              <a:rPr lang="cs-CZ" altLang="cs-CZ" b="1" dirty="0" err="1"/>
              <a:t>beeinflusst</a:t>
            </a:r>
            <a:endParaRPr lang="de-DE" altLang="cs-CZ" b="1" dirty="0"/>
          </a:p>
          <a:p>
            <a:r>
              <a:rPr lang="cs-CZ" altLang="cs-CZ" b="1" dirty="0" err="1">
                <a:solidFill>
                  <a:srgbClr val="00B0F0"/>
                </a:solidFill>
              </a:rPr>
              <a:t>Übersicht</a:t>
            </a:r>
            <a:r>
              <a:rPr lang="cs-CZ" altLang="cs-CZ" b="1" dirty="0">
                <a:solidFill>
                  <a:srgbClr val="00B0F0"/>
                </a:solidFill>
              </a:rPr>
              <a:t> der </a:t>
            </a:r>
            <a:r>
              <a:rPr lang="cs-CZ" altLang="cs-CZ" b="1" dirty="0" err="1">
                <a:solidFill>
                  <a:srgbClr val="00B0F0"/>
                </a:solidFill>
              </a:rPr>
              <a:t>wichstigsten</a:t>
            </a:r>
            <a:r>
              <a:rPr lang="cs-CZ" altLang="cs-CZ" b="1" dirty="0">
                <a:solidFill>
                  <a:srgbClr val="00B0F0"/>
                </a:solidFill>
              </a:rPr>
              <a:t> </a:t>
            </a:r>
            <a:r>
              <a:rPr lang="cs-CZ" altLang="cs-CZ" b="1" dirty="0" err="1">
                <a:solidFill>
                  <a:srgbClr val="00B0F0"/>
                </a:solidFill>
              </a:rPr>
              <a:t>Stilauffassungen</a:t>
            </a:r>
            <a:r>
              <a:rPr lang="cs-CZ" altLang="cs-CZ" b="1" dirty="0">
                <a:solidFill>
                  <a:srgbClr val="00B0F0"/>
                </a:solidFill>
              </a:rPr>
              <a:t>:</a:t>
            </a:r>
            <a:endParaRPr lang="cs-CZ" altLang="cs-CZ" dirty="0">
              <a:solidFill>
                <a:srgbClr val="00B0F0"/>
              </a:solidFill>
            </a:endParaRPr>
          </a:p>
          <a:p>
            <a:r>
              <a:rPr lang="cs-CZ" altLang="cs-CZ" b="1" dirty="0"/>
              <a:t>1.	</a:t>
            </a:r>
            <a:r>
              <a:rPr lang="cs-CZ" altLang="cs-CZ" b="1" dirty="0" err="1"/>
              <a:t>strukturalistische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Auswahl</a:t>
            </a:r>
            <a:r>
              <a:rPr lang="cs-CZ" altLang="cs-CZ" b="1" dirty="0"/>
              <a:t> </a:t>
            </a:r>
            <a:r>
              <a:rPr lang="cs-CZ" altLang="cs-CZ" b="1" dirty="0" err="1"/>
              <a:t>und</a:t>
            </a:r>
            <a:r>
              <a:rPr lang="cs-CZ" altLang="cs-CZ" b="1" dirty="0"/>
              <a:t> </a:t>
            </a:r>
            <a:r>
              <a:rPr lang="cs-CZ" altLang="cs-CZ" b="1" dirty="0" err="1"/>
              <a:t>Anordnung</a:t>
            </a:r>
            <a:r>
              <a:rPr lang="cs-CZ" altLang="cs-CZ" b="1" dirty="0"/>
              <a:t> der S</a:t>
            </a:r>
            <a:r>
              <a:rPr lang="de-DE" altLang="cs-CZ" b="1" dirty="0" err="1"/>
              <a:t>tilelemente</a:t>
            </a:r>
            <a:r>
              <a:rPr lang="cs-CZ" altLang="cs-CZ" b="1" dirty="0"/>
              <a:t> </a:t>
            </a:r>
            <a:r>
              <a:rPr lang="cs-CZ" altLang="cs-CZ" b="1" dirty="0" err="1"/>
              <a:t>im</a:t>
            </a:r>
            <a:r>
              <a:rPr lang="cs-CZ" altLang="cs-CZ" b="1" dirty="0"/>
              <a:t> Text</a:t>
            </a:r>
            <a:endParaRPr lang="cs-CZ" altLang="cs-CZ" dirty="0"/>
          </a:p>
          <a:p>
            <a:r>
              <a:rPr lang="cs-CZ" altLang="cs-CZ" b="1" dirty="0"/>
              <a:t>2.	</a:t>
            </a:r>
            <a:r>
              <a:rPr lang="cs-CZ" altLang="cs-CZ" b="1" dirty="0" err="1"/>
              <a:t>funktionalstilistische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Funktionalstile</a:t>
            </a:r>
            <a:r>
              <a:rPr lang="cs-CZ" altLang="cs-CZ" b="1" dirty="0"/>
              <a:t> (</a:t>
            </a:r>
            <a:r>
              <a:rPr lang="cs-CZ" altLang="cs-CZ" b="1" dirty="0" err="1"/>
              <a:t>Prager</a:t>
            </a:r>
            <a:r>
              <a:rPr lang="cs-CZ" altLang="cs-CZ" b="1" dirty="0"/>
              <a:t> </a:t>
            </a:r>
            <a:r>
              <a:rPr lang="cs-CZ" altLang="cs-CZ" b="1" dirty="0" err="1"/>
              <a:t>Schule</a:t>
            </a:r>
            <a:r>
              <a:rPr lang="cs-CZ" altLang="cs-CZ" b="1" dirty="0"/>
              <a:t>)</a:t>
            </a:r>
            <a:endParaRPr lang="cs-CZ" altLang="cs-CZ" dirty="0"/>
          </a:p>
          <a:p>
            <a:r>
              <a:rPr lang="cs-CZ" altLang="cs-CZ" b="1" dirty="0"/>
              <a:t>3.	</a:t>
            </a:r>
            <a:r>
              <a:rPr lang="cs-CZ" altLang="cs-CZ" b="1" dirty="0" err="1"/>
              <a:t>kommunikativ-pragmatische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</a:t>
            </a:r>
            <a:r>
              <a:rPr lang="cs-CZ" altLang="cs-CZ" b="1" dirty="0"/>
              <a:t> - </a:t>
            </a:r>
            <a:r>
              <a:rPr lang="cs-CZ" altLang="cs-CZ" b="1" dirty="0" err="1"/>
              <a:t>kommunikative</a:t>
            </a:r>
            <a:r>
              <a:rPr lang="cs-CZ" altLang="cs-CZ" b="1" dirty="0"/>
              <a:t> </a:t>
            </a:r>
            <a:r>
              <a:rPr lang="cs-CZ" altLang="cs-CZ" b="1" dirty="0" err="1"/>
              <a:t>Zshge</a:t>
            </a:r>
            <a:r>
              <a:rPr lang="cs-CZ" altLang="cs-CZ" b="1" dirty="0"/>
              <a:t>: </a:t>
            </a:r>
            <a:r>
              <a:rPr lang="de-DE" altLang="cs-CZ" b="1" dirty="0"/>
              <a:t>Stil als </a:t>
            </a:r>
            <a:r>
              <a:rPr lang="cs-CZ" altLang="cs-CZ" b="1" dirty="0" err="1"/>
              <a:t>sprachliche</a:t>
            </a:r>
            <a:r>
              <a:rPr lang="cs-CZ" altLang="cs-CZ" b="1" dirty="0"/>
              <a:t> </a:t>
            </a:r>
            <a:r>
              <a:rPr lang="cs-CZ" altLang="cs-CZ" b="1" dirty="0" err="1"/>
              <a:t>Handlung</a:t>
            </a:r>
            <a:r>
              <a:rPr lang="cs-CZ" altLang="cs-CZ" b="1" dirty="0"/>
              <a:t>: </a:t>
            </a:r>
            <a:r>
              <a:rPr lang="cs-CZ" altLang="cs-CZ" b="1" dirty="0" err="1">
                <a:solidFill>
                  <a:srgbClr val="92D050"/>
                </a:solidFill>
              </a:rPr>
              <a:t>Auffordern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Warnen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Befehlen</a:t>
            </a:r>
            <a:r>
              <a:rPr lang="cs-CZ" altLang="cs-CZ" b="1" dirty="0">
                <a:solidFill>
                  <a:srgbClr val="92D050"/>
                </a:solidFill>
              </a:rPr>
              <a:t>, </a:t>
            </a:r>
            <a:r>
              <a:rPr lang="cs-CZ" altLang="cs-CZ" b="1" dirty="0" err="1">
                <a:solidFill>
                  <a:srgbClr val="92D050"/>
                </a:solidFill>
              </a:rPr>
              <a:t>Argumentieren</a:t>
            </a:r>
            <a:r>
              <a:rPr lang="cs-CZ" altLang="cs-CZ" b="1" dirty="0">
                <a:solidFill>
                  <a:srgbClr val="92D050"/>
                </a:solidFill>
              </a:rPr>
              <a:t>…</a:t>
            </a:r>
            <a:endParaRPr lang="de-DE" altLang="cs-CZ" b="1" dirty="0">
              <a:solidFill>
                <a:srgbClr val="92D050"/>
              </a:solidFill>
            </a:endParaRPr>
          </a:p>
          <a:p>
            <a:pPr>
              <a:buFontTx/>
              <a:buNone/>
            </a:pPr>
            <a:endParaRPr lang="cs-CZ" altLang="cs-CZ" dirty="0"/>
          </a:p>
          <a:p>
            <a:r>
              <a:rPr lang="cs-CZ" altLang="cs-CZ" b="1" dirty="0" err="1"/>
              <a:t>alle</a:t>
            </a:r>
            <a:r>
              <a:rPr lang="cs-CZ" altLang="cs-CZ" b="1" dirty="0"/>
              <a:t> </a:t>
            </a:r>
            <a:r>
              <a:rPr lang="cs-CZ" altLang="cs-CZ" b="1" dirty="0" err="1"/>
              <a:t>Stilauffassungen</a:t>
            </a:r>
            <a:r>
              <a:rPr lang="cs-CZ" altLang="cs-CZ" b="1" dirty="0"/>
              <a:t>: </a:t>
            </a:r>
            <a:r>
              <a:rPr lang="cs-CZ" altLang="cs-CZ" b="1" dirty="0" err="1"/>
              <a:t>komplementär</a:t>
            </a:r>
            <a:r>
              <a:rPr lang="cs-CZ" altLang="cs-CZ" b="1" dirty="0"/>
              <a:t> </a:t>
            </a:r>
            <a:r>
              <a:rPr lang="cs-CZ" altLang="cs-CZ" b="1" dirty="0" err="1"/>
              <a:t>zu</a:t>
            </a:r>
            <a:r>
              <a:rPr lang="cs-CZ" altLang="cs-CZ" b="1" dirty="0"/>
              <a:t> </a:t>
            </a:r>
            <a:r>
              <a:rPr lang="cs-CZ" altLang="cs-CZ" b="1" dirty="0" err="1"/>
              <a:t>betrachten</a:t>
            </a:r>
            <a:endParaRPr lang="cs-CZ" alt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06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78545-404E-4300-90D1-0165E61C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Die Metonymie</a:t>
            </a:r>
            <a:endParaRPr lang="cs-CZ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C24A99-15EC-4117-B3B5-62F0F7AC7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c)</a:t>
            </a:r>
            <a:r>
              <a:rPr lang="de-DE" altLang="cs-CZ" sz="2000" b="1" dirty="0"/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Metonymie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Bennenung</a:t>
            </a:r>
            <a:r>
              <a:rPr lang="de-DE" altLang="cs-CZ" sz="2000" b="1" dirty="0"/>
              <a:t>s/</a:t>
            </a:r>
            <a:r>
              <a:rPr lang="de-DE" altLang="cs-CZ" sz="2000" b="1" dirty="0" err="1"/>
              <a:t>Bezeichnungs</a:t>
            </a:r>
            <a:r>
              <a:rPr lang="cs-CZ" altLang="cs-CZ" sz="2000" b="1" dirty="0" err="1"/>
              <a:t>verschiebung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</a:t>
            </a:r>
            <a:r>
              <a:rPr lang="cs-CZ" altLang="cs-CZ" sz="2000" b="1" dirty="0"/>
              <a:t> Grund von </a:t>
            </a:r>
            <a:r>
              <a:rPr lang="cs-CZ" altLang="cs-CZ" sz="2000" b="1" dirty="0" err="1"/>
              <a:t>logischen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Zusammenhängen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00B050"/>
                </a:solidFill>
              </a:rPr>
              <a:t>Er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hat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nur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00B050"/>
                </a:solidFill>
              </a:rPr>
              <a:t>drei</a:t>
            </a:r>
            <a:r>
              <a:rPr lang="cs-CZ" alt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00B050"/>
                </a:solidFill>
              </a:rPr>
              <a:t>Glas</a:t>
            </a:r>
            <a:r>
              <a:rPr lang="cs-CZ" altLang="cs-CZ" sz="2000" b="1" i="1" u="sng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getrunken</a:t>
            </a:r>
            <a:r>
              <a:rPr lang="cs-CZ" altLang="cs-CZ" sz="2000" b="1" i="1" dirty="0">
                <a:solidFill>
                  <a:srgbClr val="00B050"/>
                </a:solidFill>
              </a:rPr>
              <a:t>.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i="1" dirty="0">
                <a:solidFill>
                  <a:srgbClr val="00B05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Wein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steht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im</a:t>
            </a:r>
            <a:r>
              <a:rPr lang="cs-CZ" altLang="cs-CZ" sz="2000" b="1" i="1" dirty="0">
                <a:solidFill>
                  <a:srgbClr val="00B050"/>
                </a:solidFill>
              </a:rPr>
              <a:t> Keller.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i="1" dirty="0" err="1">
                <a:solidFill>
                  <a:srgbClr val="00B050"/>
                </a:solidFill>
              </a:rPr>
              <a:t>Berlin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protestiert</a:t>
            </a:r>
            <a:r>
              <a:rPr lang="cs-CZ" altLang="cs-CZ" sz="2000" b="1" i="1" dirty="0">
                <a:solidFill>
                  <a:srgbClr val="00B050"/>
                </a:solidFill>
              </a:rPr>
              <a:t> in Bagdad.</a:t>
            </a:r>
            <a:endParaRPr lang="cs-CZ" altLang="cs-CZ" sz="2000" b="1" dirty="0"/>
          </a:p>
          <a:p>
            <a:r>
              <a:rPr lang="cs-CZ" altLang="cs-CZ" sz="2000" b="1" i="1" dirty="0" err="1"/>
              <a:t>Sprachökonomie</a:t>
            </a:r>
            <a:endParaRPr lang="cs-CZ" altLang="cs-CZ" sz="2000" b="1" dirty="0"/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b="1" dirty="0"/>
          </a:p>
          <a:p>
            <a:r>
              <a:rPr lang="cs-CZ" altLang="cs-CZ" sz="2000" b="1" dirty="0" err="1"/>
              <a:t>Sonderart</a:t>
            </a:r>
            <a:r>
              <a:rPr lang="cs-CZ" altLang="cs-CZ" sz="2000" b="1" dirty="0"/>
              <a:t>: </a:t>
            </a:r>
            <a:r>
              <a:rPr lang="cs-CZ" altLang="cs-CZ" sz="2000" b="1" dirty="0" err="1">
                <a:solidFill>
                  <a:srgbClr val="FF0000"/>
                </a:solidFill>
              </a:rPr>
              <a:t>die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Synekdoche</a:t>
            </a:r>
            <a:r>
              <a:rPr lang="cs-CZ" altLang="cs-CZ" sz="2000" b="1" dirty="0"/>
              <a:t>: </a:t>
            </a:r>
            <a:r>
              <a:rPr lang="cs-CZ" altLang="cs-CZ" sz="2000" b="1" dirty="0" err="1"/>
              <a:t>pars</a:t>
            </a:r>
            <a:r>
              <a:rPr lang="cs-CZ" altLang="cs-CZ" sz="2000" b="1" dirty="0"/>
              <a:t> pro toto: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unter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meinem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Dach</a:t>
            </a:r>
            <a:r>
              <a:rPr lang="cs-CZ" altLang="cs-CZ" sz="2000" b="1" i="1" dirty="0">
                <a:solidFill>
                  <a:srgbClr val="00B050"/>
                </a:solidFill>
              </a:rPr>
              <a:t>, den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Kragen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riskieren</a:t>
            </a:r>
            <a:endParaRPr lang="cs-CZ" altLang="cs-CZ" sz="2000" b="1" dirty="0">
              <a:solidFill>
                <a:srgbClr val="00B050"/>
              </a:solidFill>
            </a:endParaRPr>
          </a:p>
          <a:p>
            <a:r>
              <a:rPr lang="cs-CZ" altLang="cs-CZ" sz="2000" b="1" dirty="0" err="1"/>
              <a:t>totum</a:t>
            </a:r>
            <a:r>
              <a:rPr lang="cs-CZ" altLang="cs-CZ" sz="2000" b="1" dirty="0"/>
              <a:t> pro parte: </a:t>
            </a:r>
            <a:r>
              <a:rPr lang="cs-CZ" altLang="cs-CZ" sz="2000" b="1" i="1" dirty="0">
                <a:solidFill>
                  <a:srgbClr val="00B050"/>
                </a:solidFill>
              </a:rPr>
              <a:t>Die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Deutschen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erlitten</a:t>
            </a:r>
            <a:r>
              <a:rPr lang="cs-CZ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gro</a:t>
            </a:r>
            <a:r>
              <a:rPr lang="de-DE" altLang="cs-CZ" sz="2000" b="1" i="1" dirty="0" err="1">
                <a:solidFill>
                  <a:srgbClr val="00B050"/>
                </a:solidFill>
              </a:rPr>
              <a:t>ße</a:t>
            </a:r>
            <a:r>
              <a:rPr lang="de-DE" altLang="cs-CZ" sz="2000" b="1" i="1" dirty="0">
                <a:solidFill>
                  <a:srgbClr val="00B050"/>
                </a:solidFill>
              </a:rPr>
              <a:t> </a:t>
            </a:r>
            <a:r>
              <a:rPr lang="cs-CZ" altLang="cs-CZ" sz="2000" b="1" i="1" dirty="0" err="1">
                <a:solidFill>
                  <a:srgbClr val="00B050"/>
                </a:solidFill>
              </a:rPr>
              <a:t>Verluste</a:t>
            </a:r>
            <a:r>
              <a:rPr lang="cs-CZ" altLang="cs-CZ" sz="2000" b="1" i="1" dirty="0">
                <a:solidFill>
                  <a:srgbClr val="00B050"/>
                </a:solidFill>
              </a:rPr>
              <a:t>...</a:t>
            </a:r>
            <a:r>
              <a:rPr lang="cs-CZ" altLang="cs-CZ" sz="2000" b="1" i="1" dirty="0"/>
              <a:t>(</a:t>
            </a:r>
            <a:r>
              <a:rPr lang="cs-CZ" altLang="cs-CZ" sz="2000" b="1" i="1" dirty="0" err="1"/>
              <a:t>deutsche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Armee</a:t>
            </a:r>
            <a:r>
              <a:rPr lang="cs-CZ" altLang="cs-CZ" sz="2000" b="1" i="1" dirty="0"/>
              <a:t>)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95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1B0F58-0237-481D-8C4B-8F88F2F95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/>
              <a:t>Umschreibungen</a:t>
            </a: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22F8F9-3F44-4432-AD7D-3E9914C5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d)	</a:t>
            </a:r>
            <a:r>
              <a:rPr lang="cs-CZ" altLang="cs-CZ" sz="2000" b="1" dirty="0" err="1"/>
              <a:t>Umschreibungen</a:t>
            </a:r>
            <a:r>
              <a:rPr lang="cs-CZ" altLang="cs-CZ" sz="2000" b="1" dirty="0"/>
              <a:t>: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Periphrase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König der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Wüste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Spreeathen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Elbflorenz</a:t>
            </a:r>
            <a:r>
              <a:rPr lang="cs-CZ" altLang="cs-CZ" sz="2000" b="1" i="1" dirty="0">
                <a:solidFill>
                  <a:srgbClr val="C00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das</a:t>
            </a:r>
            <a:r>
              <a:rPr lang="cs-CZ" altLang="cs-CZ" sz="2000" b="1" i="1" dirty="0">
                <a:solidFill>
                  <a:srgbClr val="C00000"/>
                </a:solidFill>
              </a:rPr>
              <a:t> Land,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wo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die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Zitronen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blühen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dirty="0"/>
              <a:t>(Goethe </a:t>
            </a:r>
            <a:r>
              <a:rPr lang="cs-CZ" altLang="cs-CZ" sz="2000" b="1" dirty="0" err="1"/>
              <a:t>für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Italien</a:t>
            </a:r>
            <a:r>
              <a:rPr lang="cs-CZ" altLang="cs-CZ" sz="2000" b="1" dirty="0"/>
              <a:t>)</a:t>
            </a:r>
          </a:p>
          <a:p>
            <a:pPr>
              <a:buFontTx/>
              <a:buNone/>
            </a:pPr>
            <a:r>
              <a:rPr lang="cs-CZ" altLang="cs-CZ" sz="2000" b="1" dirty="0"/>
              <a:t> </a:t>
            </a:r>
          </a:p>
          <a:p>
            <a:r>
              <a:rPr lang="cs-CZ" altLang="cs-CZ" sz="2000" b="1" dirty="0" err="1"/>
              <a:t>Sonderarten</a:t>
            </a:r>
            <a:r>
              <a:rPr lang="cs-CZ" altLang="cs-CZ" sz="2000" b="1" dirty="0"/>
              <a:t>: </a:t>
            </a:r>
            <a:r>
              <a:rPr lang="cs-CZ" altLang="cs-CZ" sz="2000" b="1" dirty="0" err="1">
                <a:solidFill>
                  <a:srgbClr val="00B050"/>
                </a:solidFill>
              </a:rPr>
              <a:t>Euphemismus</a:t>
            </a:r>
            <a:r>
              <a:rPr lang="cs-CZ" altLang="cs-CZ" sz="2000" b="1" dirty="0">
                <a:solidFill>
                  <a:srgbClr val="00B050"/>
                </a:solidFill>
              </a:rPr>
              <a:t>, </a:t>
            </a:r>
            <a:r>
              <a:rPr lang="cs-CZ" altLang="cs-CZ" sz="2000" b="1" dirty="0" err="1">
                <a:solidFill>
                  <a:srgbClr val="00B050"/>
                </a:solidFill>
              </a:rPr>
              <a:t>Hyperbel</a:t>
            </a:r>
            <a:r>
              <a:rPr lang="cs-CZ" altLang="cs-CZ" sz="2000" b="1" dirty="0">
                <a:solidFill>
                  <a:srgbClr val="00B050"/>
                </a:solidFill>
              </a:rPr>
              <a:t>, Litotes</a:t>
            </a:r>
            <a:r>
              <a:rPr lang="cs-CZ" altLang="cs-CZ" sz="2000" b="1" dirty="0"/>
              <a:t>:</a:t>
            </a:r>
          </a:p>
          <a:p>
            <a:r>
              <a:rPr lang="cs-CZ" altLang="cs-CZ" sz="2000" b="1" i="1" dirty="0">
                <a:solidFill>
                  <a:srgbClr val="C00000"/>
                </a:solidFill>
              </a:rPr>
              <a:t>Der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Wein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ist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nicht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von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schlechten</a:t>
            </a:r>
            <a:r>
              <a:rPr lang="cs-CZ" altLang="cs-CZ" sz="2000" b="1" i="1" u="sng" dirty="0">
                <a:solidFill>
                  <a:srgbClr val="C00000"/>
                </a:solidFill>
              </a:rPr>
              <a:t> </a:t>
            </a:r>
            <a:r>
              <a:rPr lang="cs-CZ" altLang="cs-CZ" sz="2000" b="1" i="1" u="sng" dirty="0" err="1">
                <a:solidFill>
                  <a:srgbClr val="C00000"/>
                </a:solidFill>
              </a:rPr>
              <a:t>Eltern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cs-CZ" altLang="cs-CZ" sz="2000" b="1" i="1" dirty="0"/>
              <a:t> </a:t>
            </a:r>
            <a:endParaRPr lang="cs-CZ" altLang="cs-CZ" sz="2000" b="1" dirty="0"/>
          </a:p>
          <a:p>
            <a:r>
              <a:rPr lang="cs-CZ" altLang="cs-CZ" sz="2000" b="1" dirty="0"/>
              <a:t>e)</a:t>
            </a:r>
            <a:r>
              <a:rPr lang="de-DE" altLang="cs-CZ" sz="2000" b="1" dirty="0"/>
              <a:t> </a:t>
            </a:r>
            <a:r>
              <a:rPr lang="cs-CZ" altLang="cs-CZ" sz="2000" b="1" dirty="0" err="1"/>
              <a:t>Sonderfall</a:t>
            </a:r>
            <a:r>
              <a:rPr lang="cs-CZ" altLang="cs-CZ" sz="2000" b="1" dirty="0"/>
              <a:t>: </a:t>
            </a:r>
            <a:r>
              <a:rPr lang="cs-CZ" altLang="cs-CZ" sz="2000" b="1" dirty="0">
                <a:solidFill>
                  <a:srgbClr val="00B050"/>
                </a:solidFill>
              </a:rPr>
              <a:t>Ironie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Das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passt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wie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die</a:t>
            </a:r>
            <a:r>
              <a:rPr lang="cs-CZ" altLang="cs-CZ" sz="2000" b="1" i="1" dirty="0">
                <a:solidFill>
                  <a:srgbClr val="C00000"/>
                </a:solidFill>
              </a:rPr>
              <a:t> Faust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aufs</a:t>
            </a:r>
            <a:r>
              <a:rPr lang="cs-CZ" altLang="cs-CZ" sz="2000" b="1" i="1" dirty="0">
                <a:solidFill>
                  <a:srgbClr val="C00000"/>
                </a:solidFill>
              </a:rPr>
              <a:t> 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C00000"/>
                </a:solidFill>
              </a:rPr>
              <a:t>          </a:t>
            </a:r>
            <a:r>
              <a:rPr lang="cs-CZ" altLang="cs-CZ" sz="2000" b="1" i="1" dirty="0" err="1">
                <a:solidFill>
                  <a:srgbClr val="C00000"/>
                </a:solidFill>
              </a:rPr>
              <a:t>Auge</a:t>
            </a:r>
            <a:r>
              <a:rPr lang="cs-CZ" altLang="cs-CZ" sz="2000" b="1" i="1" dirty="0">
                <a:solidFill>
                  <a:srgbClr val="C00000"/>
                </a:solidFill>
              </a:rPr>
              <a:t>.</a:t>
            </a:r>
            <a:endParaRPr lang="cs-CZ" altLang="cs-CZ" sz="2000" b="1" dirty="0">
              <a:solidFill>
                <a:srgbClr val="C00000"/>
              </a:solidFill>
            </a:endParaRPr>
          </a:p>
          <a:p>
            <a:r>
              <a:rPr lang="cs-CZ" altLang="cs-CZ" sz="2000" b="1" dirty="0" err="1"/>
              <a:t>pragmatische</a:t>
            </a:r>
            <a:r>
              <a:rPr lang="cs-CZ" altLang="cs-CZ" sz="2000" b="1" dirty="0"/>
              <a:t> Kategorie: </a:t>
            </a:r>
            <a:r>
              <a:rPr lang="cs-CZ" altLang="cs-CZ" sz="2000" b="1" dirty="0" err="1"/>
              <a:t>Zweck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Ziel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Intonation</a:t>
            </a:r>
            <a:r>
              <a:rPr lang="cs-CZ" altLang="cs-CZ" sz="2000" b="1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07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EE0F7-7087-4E57-867C-F0C61AF87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2. Stilfiguren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40FC9C-D4F7-4D8F-9C0B-2CCC70D2C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a)	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Wiederholung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Anapher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Epipher</a:t>
            </a:r>
            <a:r>
              <a:rPr lang="cs-CZ" altLang="cs-CZ" sz="2000" b="1" dirty="0"/>
              <a:t>, Parallelismus</a:t>
            </a:r>
            <a:endParaRPr lang="cs-CZ" altLang="cs-CZ" sz="2000" dirty="0"/>
          </a:p>
          <a:p>
            <a:r>
              <a:rPr lang="cs-CZ" altLang="cs-CZ" sz="2000" b="1" dirty="0"/>
              <a:t>Paronomasie:</a:t>
            </a:r>
            <a:r>
              <a:rPr lang="cs-CZ" altLang="cs-CZ" sz="2000" b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>
                <a:solidFill>
                  <a:srgbClr val="7030A0"/>
                </a:solidFill>
              </a:rPr>
              <a:t>Die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Auswahl</a:t>
            </a:r>
            <a:r>
              <a:rPr lang="cs-CZ" altLang="cs-CZ" sz="2000" b="1" i="1" dirty="0">
                <a:solidFill>
                  <a:srgbClr val="7030A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Besten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wurde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zur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Auswahl</a:t>
            </a:r>
            <a:r>
              <a:rPr lang="cs-CZ" altLang="cs-CZ" sz="2000" b="1" i="1" dirty="0">
                <a:solidFill>
                  <a:srgbClr val="7030A0"/>
                </a:solidFill>
              </a:rPr>
              <a:t> der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Bestien</a:t>
            </a:r>
            <a:r>
              <a:rPr lang="cs-CZ" altLang="cs-CZ" sz="2000" b="1" i="1" dirty="0">
                <a:solidFill>
                  <a:srgbClr val="7030A0"/>
                </a:solidFill>
              </a:rPr>
              <a:t>. </a:t>
            </a:r>
            <a:r>
              <a:rPr lang="cs-CZ" altLang="cs-CZ" sz="2000" b="1" dirty="0"/>
              <a:t>(B. Brecht, </a:t>
            </a:r>
            <a:r>
              <a:rPr lang="cs-CZ" altLang="cs-CZ" sz="2000" b="1" dirty="0" err="1"/>
              <a:t>Wortspiel</a:t>
            </a:r>
            <a:r>
              <a:rPr lang="cs-CZ" altLang="cs-CZ" sz="2000" b="1" dirty="0"/>
              <a:t>)</a:t>
            </a:r>
            <a:endParaRPr lang="cs-CZ" altLang="cs-CZ" sz="2000" dirty="0"/>
          </a:p>
          <a:p>
            <a:r>
              <a:rPr lang="cs-CZ" altLang="cs-CZ" sz="2000" b="1" dirty="0"/>
              <a:t>Figura </a:t>
            </a:r>
            <a:r>
              <a:rPr lang="cs-CZ" altLang="cs-CZ" sz="2000" b="1" dirty="0" err="1"/>
              <a:t>etymologica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einen</a:t>
            </a:r>
            <a:r>
              <a:rPr lang="cs-CZ" altLang="cs-CZ" sz="2000" b="1" i="1" dirty="0">
                <a:solidFill>
                  <a:srgbClr val="7030A0"/>
                </a:solidFill>
              </a:rPr>
              <a:t>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schweren</a:t>
            </a:r>
            <a:r>
              <a:rPr lang="cs-CZ" altLang="cs-CZ" sz="2000" b="1" i="1" dirty="0">
                <a:solidFill>
                  <a:srgbClr val="7030A0"/>
                </a:solidFill>
              </a:rPr>
              <a:t> Gang </a:t>
            </a:r>
            <a:r>
              <a:rPr lang="cs-CZ" altLang="cs-CZ" sz="2000" b="1" i="1" dirty="0" err="1">
                <a:solidFill>
                  <a:srgbClr val="7030A0"/>
                </a:solidFill>
              </a:rPr>
              <a:t>gehen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b)	</a:t>
            </a:r>
            <a:r>
              <a:rPr lang="de-DE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Entgegensetzung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Oxymoron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Antithese, der Chiasmus,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Antimetabole</a:t>
            </a:r>
            <a:r>
              <a:rPr lang="cs-CZ" altLang="cs-CZ" sz="2000" b="1" dirty="0"/>
              <a:t> </a:t>
            </a:r>
            <a:endParaRPr lang="cs-CZ" altLang="cs-CZ" sz="2000" dirty="0"/>
          </a:p>
          <a:p>
            <a:r>
              <a:rPr lang="cs-CZ" altLang="cs-CZ" sz="2000" b="1" dirty="0" err="1"/>
              <a:t>Oxymoron</a:t>
            </a:r>
            <a:r>
              <a:rPr lang="cs-CZ" altLang="cs-CZ" sz="2000" b="1" dirty="0"/>
              <a:t>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beredtes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Schweigen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dirty="0"/>
              <a:t>Chiasmus: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Leben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ist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Tod</a:t>
            </a:r>
            <a:r>
              <a:rPr lang="cs-CZ" altLang="cs-CZ" sz="2000" b="1" i="1" dirty="0">
                <a:solidFill>
                  <a:srgbClr val="FFC000"/>
                </a:solidFill>
              </a:rPr>
              <a:t>.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Tod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dein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Leben</a:t>
            </a:r>
            <a:r>
              <a:rPr lang="cs-CZ" altLang="cs-CZ" sz="2000" b="1" i="1" dirty="0">
                <a:solidFill>
                  <a:srgbClr val="FFC000"/>
                </a:solidFill>
              </a:rPr>
              <a:t>. </a:t>
            </a:r>
            <a:r>
              <a:rPr lang="cs-CZ" altLang="cs-CZ" sz="2000" b="1" dirty="0"/>
              <a:t>(F. Schiller: Maria Stuart)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947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AA24B6-74F9-42C1-BC62-04E79D3C4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Stilfiguren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0DCBB2-6B30-487E-9E5C-D8E4784C7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000" b="1" dirty="0">
                <a:solidFill>
                  <a:srgbClr val="FF0000"/>
                </a:solidFill>
              </a:rPr>
              <a:t>c)	</a:t>
            </a:r>
            <a:r>
              <a:rPr lang="cs-CZ" altLang="cs-CZ" sz="2000" b="1" dirty="0" err="1">
                <a:solidFill>
                  <a:srgbClr val="FF0000"/>
                </a:solidFill>
              </a:rPr>
              <a:t>Figuren</a:t>
            </a:r>
            <a:r>
              <a:rPr lang="cs-CZ" altLang="cs-CZ" sz="2000" b="1" dirty="0">
                <a:solidFill>
                  <a:srgbClr val="FF0000"/>
                </a:solidFill>
              </a:rPr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Häufung</a:t>
            </a:r>
            <a:r>
              <a:rPr lang="cs-CZ" altLang="cs-CZ" sz="2000" b="1" dirty="0">
                <a:solidFill>
                  <a:srgbClr val="FF0000"/>
                </a:solidFill>
              </a:rPr>
              <a:t>:</a:t>
            </a:r>
            <a:endParaRPr lang="cs-CZ" altLang="cs-CZ" sz="2000" dirty="0">
              <a:solidFill>
                <a:srgbClr val="FF0000"/>
              </a:solidFill>
            </a:endParaRPr>
          </a:p>
          <a:p>
            <a:r>
              <a:rPr lang="cs-CZ" altLang="cs-CZ" sz="2000" b="1" dirty="0" err="1"/>
              <a:t>die</a:t>
            </a:r>
            <a:r>
              <a:rPr lang="cs-CZ" altLang="cs-CZ" sz="2000" b="1" dirty="0"/>
              <a:t> Klimax: </a:t>
            </a:r>
            <a:r>
              <a:rPr lang="cs-CZ" altLang="cs-CZ" sz="2000" b="1" dirty="0" err="1"/>
              <a:t>steigende</a:t>
            </a:r>
            <a:r>
              <a:rPr lang="cs-CZ" altLang="cs-CZ" sz="2000" b="1" dirty="0"/>
              <a:t>/</a:t>
            </a:r>
            <a:r>
              <a:rPr lang="cs-CZ" altLang="cs-CZ" sz="2000" b="1" dirty="0" err="1"/>
              <a:t>fallende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Aufz</a:t>
            </a:r>
            <a:r>
              <a:rPr lang="de-DE" altLang="cs-CZ" sz="2000" b="1" dirty="0"/>
              <a:t>ä</a:t>
            </a:r>
            <a:r>
              <a:rPr lang="cs-CZ" altLang="cs-CZ" sz="2000" b="1" dirty="0" err="1"/>
              <a:t>hlung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Dreierfigur</a:t>
            </a:r>
            <a:endParaRPr lang="cs-CZ" altLang="cs-CZ" sz="2000" dirty="0"/>
          </a:p>
          <a:p>
            <a:r>
              <a:rPr lang="cs-CZ" altLang="cs-CZ" sz="2000" b="1" dirty="0" err="1"/>
              <a:t>das</a:t>
            </a:r>
            <a:r>
              <a:rPr lang="cs-CZ" altLang="cs-CZ" sz="2000" b="1" dirty="0"/>
              <a:t> Zeugma: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Ihr</a:t>
            </a:r>
            <a:r>
              <a:rPr lang="cs-CZ" altLang="cs-CZ" sz="2000" b="1" i="1" dirty="0">
                <a:solidFill>
                  <a:srgbClr val="FFC000"/>
                </a:solidFill>
              </a:rPr>
              <a:t> lest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hier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Kartoffeln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und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keine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Zeitung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r>
              <a:rPr lang="cs-CZ" altLang="cs-CZ" sz="2000" b="1" i="1" dirty="0">
                <a:solidFill>
                  <a:srgbClr val="FFC000"/>
                </a:solidFill>
              </a:rPr>
              <a:t>Es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gab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gebackene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Hühner</a:t>
            </a:r>
            <a:r>
              <a:rPr lang="cs-CZ" altLang="cs-CZ" sz="2000" b="1" i="1" dirty="0">
                <a:solidFill>
                  <a:srgbClr val="FFC000"/>
                </a:solidFill>
              </a:rPr>
              <a:t>,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mährischen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Wein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und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erlesene</a:t>
            </a:r>
            <a:r>
              <a:rPr lang="cs-CZ" altLang="cs-CZ" sz="2000" b="1" i="1" dirty="0">
                <a:solidFill>
                  <a:srgbClr val="FFC000"/>
                </a:solidFill>
              </a:rPr>
              <a:t> </a:t>
            </a:r>
            <a:r>
              <a:rPr lang="cs-CZ" altLang="cs-CZ" sz="2000" b="1" i="1" dirty="0" err="1">
                <a:solidFill>
                  <a:srgbClr val="FFC000"/>
                </a:solidFill>
              </a:rPr>
              <a:t>Gäste</a:t>
            </a:r>
            <a:r>
              <a:rPr lang="cs-CZ" altLang="cs-CZ" sz="2000" b="1" i="1" dirty="0">
                <a:solidFill>
                  <a:srgbClr val="FFC000"/>
                </a:solidFill>
              </a:rPr>
              <a:t>.</a:t>
            </a:r>
            <a:endParaRPr lang="cs-CZ" altLang="cs-CZ" sz="2000" dirty="0">
              <a:solidFill>
                <a:srgbClr val="FFC000"/>
              </a:solidFill>
            </a:endParaRPr>
          </a:p>
          <a:p>
            <a:pPr>
              <a:buFontTx/>
              <a:buNone/>
            </a:pPr>
            <a:r>
              <a:rPr lang="cs-CZ" altLang="cs-CZ" sz="2000" b="1" dirty="0"/>
              <a:t>   </a:t>
            </a:r>
            <a:r>
              <a:rPr lang="cs-CZ" altLang="cs-CZ" sz="2000" b="1" dirty="0" err="1"/>
              <a:t>unterschiedliche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Systematisierung</a:t>
            </a:r>
            <a:r>
              <a:rPr lang="cs-CZ" altLang="cs-CZ" sz="2000" b="1" dirty="0"/>
              <a:t> der Tropen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Stilfiguren</a:t>
            </a:r>
            <a:r>
              <a:rPr lang="cs-CZ" altLang="cs-CZ" sz="2000" b="1" dirty="0"/>
              <a:t>!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10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5149AE-F9EC-4A67-ADDA-32388F2A5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II.Stilistische</a:t>
            </a:r>
            <a:r>
              <a:rPr lang="cs-CZ" altLang="cs-CZ" b="1" dirty="0"/>
              <a:t> </a:t>
            </a:r>
            <a:r>
              <a:rPr lang="cs-CZ" altLang="cs-CZ" b="1" dirty="0" err="1"/>
              <a:t>Grundbegriffe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C053B7-E3B1-49EE-8E73-F84081ABA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3200" b="1" dirty="0"/>
              <a:t>1. </a:t>
            </a:r>
            <a:r>
              <a:rPr lang="cs-CZ" altLang="cs-CZ" sz="3200" b="1" dirty="0" err="1"/>
              <a:t>Stil</a:t>
            </a:r>
            <a:r>
              <a:rPr lang="cs-CZ" altLang="cs-CZ" sz="3200" b="1" dirty="0"/>
              <a:t> </a:t>
            </a:r>
            <a:endParaRPr lang="cs-CZ" altLang="cs-CZ" sz="3200" dirty="0"/>
          </a:p>
          <a:p>
            <a:r>
              <a:rPr lang="cs-CZ" altLang="cs-CZ" sz="3200" b="1" dirty="0"/>
              <a:t>2. Text </a:t>
            </a:r>
            <a:endParaRPr lang="cs-CZ" altLang="cs-CZ" sz="3200" dirty="0"/>
          </a:p>
          <a:p>
            <a:r>
              <a:rPr lang="cs-CZ" altLang="cs-CZ" sz="3200" b="1" dirty="0"/>
              <a:t>3. </a:t>
            </a:r>
            <a:r>
              <a:rPr lang="cs-CZ" altLang="cs-CZ" sz="3200" b="1" dirty="0" err="1"/>
              <a:t>Kommunikative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Situation</a:t>
            </a:r>
            <a:r>
              <a:rPr lang="cs-CZ" altLang="cs-CZ" sz="3200" b="1" dirty="0"/>
              <a:t> - </a:t>
            </a:r>
            <a:r>
              <a:rPr lang="cs-CZ" altLang="cs-CZ" sz="3200" b="1" dirty="0" err="1">
                <a:solidFill>
                  <a:srgbClr val="FF0000"/>
                </a:solidFill>
              </a:rPr>
              <a:t>Kommunikationsmodell</a:t>
            </a:r>
            <a:r>
              <a:rPr lang="cs-CZ" altLang="cs-CZ" sz="3200" b="1" dirty="0"/>
              <a:t>:</a:t>
            </a:r>
            <a:endParaRPr lang="cs-CZ" altLang="cs-CZ" sz="3200" dirty="0"/>
          </a:p>
          <a:p>
            <a:pPr>
              <a:buFontTx/>
              <a:buNone/>
            </a:pPr>
            <a:r>
              <a:rPr lang="de-DE" altLang="cs-CZ" sz="3200" b="1" dirty="0"/>
              <a:t>   </a:t>
            </a:r>
            <a:r>
              <a:rPr lang="cs-CZ" altLang="cs-CZ" sz="3200" b="1" dirty="0" err="1"/>
              <a:t>Sender</a:t>
            </a:r>
            <a:r>
              <a:rPr lang="cs-CZ" altLang="cs-CZ" sz="3200" b="1" dirty="0"/>
              <a:t> -  Text  -  </a:t>
            </a:r>
            <a:r>
              <a:rPr lang="cs-CZ" altLang="cs-CZ" sz="3200" b="1" dirty="0" err="1"/>
              <a:t>Empf</a:t>
            </a:r>
            <a:r>
              <a:rPr lang="de-DE" altLang="cs-CZ" sz="3200" b="1" dirty="0"/>
              <a:t>ä</a:t>
            </a:r>
            <a:r>
              <a:rPr lang="cs-CZ" altLang="cs-CZ" sz="3200" b="1" dirty="0" err="1"/>
              <a:t>nger</a:t>
            </a:r>
            <a:endParaRPr lang="cs-CZ" altLang="cs-CZ" sz="3200" dirty="0"/>
          </a:p>
          <a:p>
            <a:r>
              <a:rPr lang="cs-CZ" altLang="cs-CZ" sz="3200" b="1" dirty="0"/>
              <a:t>(</a:t>
            </a:r>
            <a:r>
              <a:rPr lang="cs-CZ" altLang="cs-CZ" sz="3200" b="1" dirty="0" err="1"/>
              <a:t>Textproduzent</a:t>
            </a:r>
            <a:r>
              <a:rPr lang="cs-CZ" altLang="cs-CZ" sz="3200" b="1" dirty="0"/>
              <a:t>) (</a:t>
            </a:r>
            <a:r>
              <a:rPr lang="cs-CZ" altLang="cs-CZ" sz="3200" b="1" dirty="0" err="1"/>
              <a:t>Textrezipient</a:t>
            </a:r>
            <a:r>
              <a:rPr lang="cs-CZ" altLang="cs-CZ" sz="3200" b="1" dirty="0"/>
              <a:t>)</a:t>
            </a:r>
            <a:endParaRPr lang="cs-CZ" altLang="cs-CZ" sz="3200" dirty="0"/>
          </a:p>
          <a:p>
            <a:r>
              <a:rPr lang="de-DE" altLang="cs-CZ" sz="3200" b="1" dirty="0"/>
              <a:t>Ü</a:t>
            </a:r>
            <a:r>
              <a:rPr lang="cs-CZ" altLang="cs-CZ" sz="3200" b="1" dirty="0" err="1"/>
              <a:t>bertragungskanal</a:t>
            </a:r>
            <a:r>
              <a:rPr lang="cs-CZ" altLang="cs-CZ" sz="3200" b="1" dirty="0"/>
              <a:t>, </a:t>
            </a:r>
            <a:r>
              <a:rPr lang="cs-CZ" altLang="cs-CZ" sz="3200" b="1" dirty="0" err="1"/>
              <a:t>Sprachkode</a:t>
            </a:r>
            <a:endParaRPr lang="cs-CZ" alt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92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52928-FF58-400A-ACD1-69BC306C5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err="1"/>
              <a:t>integrative</a:t>
            </a:r>
            <a:r>
              <a:rPr lang="cs-CZ" altLang="cs-CZ" b="1" dirty="0"/>
              <a:t> </a:t>
            </a:r>
            <a:r>
              <a:rPr lang="cs-CZ" altLang="cs-CZ" b="1" dirty="0" err="1"/>
              <a:t>Stildefinition</a:t>
            </a:r>
            <a:r>
              <a:rPr lang="cs-CZ" altLang="cs-CZ" b="1" dirty="0"/>
              <a:t>: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0B7C19-3ED6-4FB8-A36A-29704CE39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b="1" dirty="0"/>
              <a:t>Der </a:t>
            </a:r>
            <a:r>
              <a:rPr lang="cs-CZ" altLang="cs-CZ" sz="2000" b="1" dirty="0" err="1"/>
              <a:t>Stilbegriff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schließt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Tatsache</a:t>
            </a:r>
            <a:r>
              <a:rPr lang="cs-CZ" altLang="cs-CZ" sz="2000" b="1" dirty="0"/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Auswahl</a:t>
            </a:r>
            <a:r>
              <a:rPr lang="cs-CZ" altLang="cs-CZ" sz="2000" b="1" dirty="0">
                <a:solidFill>
                  <a:srgbClr val="FF0000"/>
                </a:solidFill>
              </a:rPr>
              <a:t>- </a:t>
            </a:r>
            <a:r>
              <a:rPr lang="cs-CZ" altLang="cs-CZ" sz="2000" b="1" dirty="0" err="1">
                <a:solidFill>
                  <a:srgbClr val="FF0000"/>
                </a:solidFill>
              </a:rPr>
              <a:t>und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Anordungsmöglichkeiten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spezifischer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Ausdrucksvarianten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aus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einem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Feld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äquivalenter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sprachlicher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Mittel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und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>
                <a:solidFill>
                  <a:srgbClr val="0070C0"/>
                </a:solidFill>
              </a:rPr>
              <a:t>Konstruktionen</a:t>
            </a:r>
            <a:r>
              <a:rPr lang="cs-CZ" altLang="cs-CZ" sz="2000" b="1" dirty="0">
                <a:solidFill>
                  <a:srgbClr val="0070C0"/>
                </a:solidFill>
              </a:rPr>
              <a:t> </a:t>
            </a:r>
            <a:r>
              <a:rPr lang="cs-CZ" altLang="cs-CZ" sz="2000" b="1" dirty="0" err="1"/>
              <a:t>ein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r>
              <a:rPr lang="cs-CZ" altLang="cs-CZ" sz="2000" b="1" dirty="0"/>
              <a:t>Die </a:t>
            </a:r>
            <a:r>
              <a:rPr lang="cs-CZ" altLang="cs-CZ" sz="2000" b="1" dirty="0" err="1"/>
              <a:t>sprachlichen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Mittel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Konstruktionen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stellt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das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00B050"/>
                </a:solidFill>
              </a:rPr>
              <a:t>Sprachsystem</a:t>
            </a:r>
            <a:r>
              <a:rPr lang="cs-CZ" altLang="cs-CZ" sz="2000" b="1" dirty="0">
                <a:solidFill>
                  <a:srgbClr val="00B050"/>
                </a:solidFill>
              </a:rPr>
              <a:t> </a:t>
            </a:r>
            <a:r>
              <a:rPr lang="cs-CZ" altLang="cs-CZ" sz="2000" b="1" dirty="0" err="1"/>
              <a:t>zur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Verfügung</a:t>
            </a:r>
            <a:r>
              <a:rPr lang="cs-CZ" altLang="cs-CZ" sz="2000" b="1" dirty="0"/>
              <a:t>. </a:t>
            </a:r>
            <a:endParaRPr lang="de-DE" altLang="cs-CZ" sz="2000" b="1" dirty="0"/>
          </a:p>
          <a:p>
            <a:r>
              <a:rPr lang="cs-CZ" altLang="cs-CZ" sz="2000" b="1" dirty="0"/>
              <a:t>Die </a:t>
            </a:r>
            <a:r>
              <a:rPr lang="cs-CZ" altLang="cs-CZ" sz="2000" b="1" dirty="0" err="1"/>
              <a:t>Wahl</a:t>
            </a:r>
            <a:r>
              <a:rPr lang="cs-CZ" altLang="cs-CZ" sz="2000" b="1" dirty="0"/>
              <a:t> der </a:t>
            </a:r>
            <a:r>
              <a:rPr lang="cs-CZ" altLang="cs-CZ" sz="2000" b="1" dirty="0" err="1"/>
              <a:t>Ausdrucksvariante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durch </a:t>
            </a:r>
            <a:r>
              <a:rPr lang="cs-CZ" altLang="cs-CZ" sz="2000" b="1" dirty="0" err="1"/>
              <a:t>die</a:t>
            </a:r>
            <a:r>
              <a:rPr lang="cs-CZ" altLang="cs-CZ" sz="2000" b="1" dirty="0"/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äußeren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Bedingungen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/>
              <a:t>(</a:t>
            </a:r>
            <a:r>
              <a:rPr lang="cs-CZ" altLang="cs-CZ" sz="2000" b="1" dirty="0" err="1"/>
              <a:t>kommunikative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Situation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soziale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Umgebung</a:t>
            </a:r>
            <a:r>
              <a:rPr lang="cs-CZ" altLang="cs-CZ" sz="2000" b="1" dirty="0"/>
              <a:t>)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durch </a:t>
            </a:r>
            <a:r>
              <a:rPr lang="cs-CZ" altLang="cs-CZ" sz="2000" b="1" dirty="0" err="1">
                <a:solidFill>
                  <a:srgbClr val="7030A0"/>
                </a:solidFill>
              </a:rPr>
              <a:t>innere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>
                <a:solidFill>
                  <a:srgbClr val="7030A0"/>
                </a:solidFill>
              </a:rPr>
              <a:t>Bedingungen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b="1" dirty="0" err="1"/>
              <a:t>wie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Kenntnisse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Fertigkeiten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Gewohnheiten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Interessen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Einstellungen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Motive des </a:t>
            </a:r>
            <a:r>
              <a:rPr lang="cs-CZ" altLang="cs-CZ" sz="2000" b="1" dirty="0" err="1">
                <a:solidFill>
                  <a:srgbClr val="92D050"/>
                </a:solidFill>
              </a:rPr>
              <a:t>Textproduzenten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sowie</a:t>
            </a:r>
            <a:r>
              <a:rPr lang="cs-CZ" altLang="cs-CZ" sz="2000" b="1" dirty="0"/>
              <a:t> –</a:t>
            </a:r>
            <a:r>
              <a:rPr lang="cs-CZ" altLang="cs-CZ" sz="2000" b="1" dirty="0" err="1">
                <a:solidFill>
                  <a:srgbClr val="92D050"/>
                </a:solidFill>
              </a:rPr>
              <a:t>rezipienten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determiniert</a:t>
            </a:r>
            <a:r>
              <a:rPr lang="cs-CZ" altLang="cs-CZ" sz="2000" b="1" dirty="0"/>
              <a:t>. (</a:t>
            </a:r>
            <a:r>
              <a:rPr lang="cs-CZ" altLang="cs-CZ" sz="2000" b="1" dirty="0" err="1"/>
              <a:t>Fleischer</a:t>
            </a:r>
            <a:r>
              <a:rPr lang="cs-CZ" altLang="cs-CZ" sz="2000" b="1" dirty="0"/>
              <a:t>/Michel/</a:t>
            </a:r>
            <a:r>
              <a:rPr lang="cs-CZ" altLang="cs-CZ" sz="2000" b="1" dirty="0" err="1"/>
              <a:t>Starke</a:t>
            </a:r>
            <a:r>
              <a:rPr lang="cs-CZ" altLang="cs-CZ" sz="2000" b="1" dirty="0"/>
              <a:t> 1993)</a:t>
            </a:r>
            <a:endParaRPr lang="cs-CZ" altLang="cs-CZ" sz="2000" dirty="0"/>
          </a:p>
          <a:p>
            <a:r>
              <a:rPr lang="cs-CZ" altLang="cs-CZ" sz="2000" b="1" dirty="0"/>
              <a:t>Der </a:t>
            </a:r>
            <a:r>
              <a:rPr lang="cs-CZ" altLang="cs-CZ" sz="2000" b="1" dirty="0" err="1"/>
              <a:t>Stil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ist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also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zwischen</a:t>
            </a:r>
            <a:r>
              <a:rPr lang="cs-CZ" altLang="cs-CZ" sz="2000" b="1" dirty="0"/>
              <a:t> dem </a:t>
            </a:r>
            <a:r>
              <a:rPr lang="cs-CZ" altLang="cs-CZ" sz="2000" b="1" dirty="0">
                <a:solidFill>
                  <a:srgbClr val="FF0000"/>
                </a:solidFill>
              </a:rPr>
              <a:t>Text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seinen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Strukturen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der </a:t>
            </a:r>
            <a:r>
              <a:rPr lang="cs-CZ" altLang="cs-CZ" sz="2000" b="1" dirty="0" err="1">
                <a:solidFill>
                  <a:srgbClr val="FF0000"/>
                </a:solidFill>
              </a:rPr>
              <a:t>kommunikativen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>
                <a:solidFill>
                  <a:srgbClr val="FF0000"/>
                </a:solidFill>
              </a:rPr>
              <a:t>Situation</a:t>
            </a:r>
            <a:r>
              <a:rPr lang="cs-CZ" altLang="cs-CZ" sz="2000" b="1" dirty="0">
                <a:solidFill>
                  <a:srgbClr val="FF0000"/>
                </a:solidFill>
              </a:rPr>
              <a:t> </a:t>
            </a:r>
            <a:r>
              <a:rPr lang="cs-CZ" altLang="cs-CZ" sz="2000" b="1" dirty="0" err="1"/>
              <a:t>und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ihren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Gesetzmäßigkeiten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angesiedelt</a:t>
            </a:r>
            <a:r>
              <a:rPr lang="cs-CZ" altLang="cs-CZ" sz="2000" b="1" dirty="0"/>
              <a:t>.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812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9827F3-1F65-4237-A876-4182549AC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cs-CZ" dirty="0"/>
              <a:t>Stilschichten </a:t>
            </a:r>
            <a:br>
              <a:rPr lang="de-DE" altLang="cs-CZ" dirty="0"/>
            </a:br>
            <a:r>
              <a:rPr lang="de-DE" altLang="cs-CZ" dirty="0"/>
              <a:t>(-ebenen)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0A1C33-F0F1-4393-A145-0F68525A2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cs-CZ" b="1" dirty="0"/>
              <a:t>neutral/normalsprachlich: </a:t>
            </a:r>
            <a:r>
              <a:rPr lang="de-DE" altLang="cs-CZ" b="1" i="1" dirty="0">
                <a:solidFill>
                  <a:srgbClr val="0070C0"/>
                </a:solidFill>
              </a:rPr>
              <a:t>Haus, arm, sprechen…</a:t>
            </a:r>
          </a:p>
          <a:p>
            <a:pPr>
              <a:buFontTx/>
              <a:buNone/>
            </a:pPr>
            <a:endParaRPr lang="de-DE" altLang="cs-CZ" b="1" dirty="0"/>
          </a:p>
          <a:p>
            <a:r>
              <a:rPr lang="de-DE" altLang="cs-CZ" b="1" dirty="0"/>
              <a:t>oberhalb der neutralen Stilschicht:</a:t>
            </a:r>
          </a:p>
          <a:p>
            <a:pPr>
              <a:buFontTx/>
              <a:buChar char="-"/>
            </a:pPr>
            <a:r>
              <a:rPr lang="de-DE" altLang="cs-CZ" b="1" dirty="0"/>
              <a:t>bildungssprachlich/exklusiv: </a:t>
            </a:r>
            <a:r>
              <a:rPr lang="de-DE" altLang="cs-CZ" b="1" i="1" dirty="0">
                <a:solidFill>
                  <a:srgbClr val="0070C0"/>
                </a:solidFill>
              </a:rPr>
              <a:t>Hybris</a:t>
            </a:r>
          </a:p>
          <a:p>
            <a:pPr>
              <a:buFontTx/>
              <a:buChar char="-"/>
            </a:pPr>
            <a:r>
              <a:rPr lang="de-DE" altLang="cs-CZ" b="1" dirty="0"/>
              <a:t>dichterisch, gehoben, offiziell: </a:t>
            </a:r>
            <a:r>
              <a:rPr lang="de-DE" altLang="cs-CZ" b="1" i="1" dirty="0">
                <a:solidFill>
                  <a:srgbClr val="0070C0"/>
                </a:solidFill>
              </a:rPr>
              <a:t>Fittiche, Postwertzeichen</a:t>
            </a:r>
          </a:p>
          <a:p>
            <a:pPr>
              <a:buFontTx/>
              <a:buNone/>
            </a:pPr>
            <a:endParaRPr lang="de-DE" altLang="cs-CZ" b="1" dirty="0"/>
          </a:p>
          <a:p>
            <a:r>
              <a:rPr lang="de-DE" altLang="cs-CZ" b="1" dirty="0"/>
              <a:t>unterhalb der neutralen Stilschicht:</a:t>
            </a:r>
          </a:p>
          <a:p>
            <a:pPr>
              <a:buFontTx/>
              <a:buChar char="-"/>
            </a:pPr>
            <a:r>
              <a:rPr lang="de-DE" altLang="cs-CZ" b="1" dirty="0"/>
              <a:t>umgangssprachlich: </a:t>
            </a:r>
            <a:r>
              <a:rPr lang="de-DE" altLang="cs-CZ" b="1" i="1" dirty="0">
                <a:solidFill>
                  <a:srgbClr val="0070C0"/>
                </a:solidFill>
              </a:rPr>
              <a:t>gucken, kriegen, Kerl</a:t>
            </a:r>
          </a:p>
          <a:p>
            <a:pPr>
              <a:buFontTx/>
              <a:buChar char="-"/>
            </a:pPr>
            <a:r>
              <a:rPr lang="de-DE" altLang="cs-CZ" b="1" dirty="0"/>
              <a:t>salopp:  </a:t>
            </a:r>
            <a:r>
              <a:rPr lang="de-DE" altLang="cs-CZ" b="1" i="1" dirty="0">
                <a:solidFill>
                  <a:srgbClr val="0070C0"/>
                </a:solidFill>
              </a:rPr>
              <a:t>bekloppt, Schnauze, ein ungewaschenes Maul haben</a:t>
            </a:r>
          </a:p>
          <a:p>
            <a:pPr>
              <a:buFontTx/>
              <a:buChar char="-"/>
            </a:pPr>
            <a:r>
              <a:rPr lang="de-DE" altLang="cs-CZ" b="1" dirty="0"/>
              <a:t>derb, grob, vulgär, obszön: </a:t>
            </a:r>
            <a:r>
              <a:rPr lang="de-DE" altLang="cs-CZ" b="1" i="1" dirty="0">
                <a:solidFill>
                  <a:srgbClr val="0070C0"/>
                </a:solidFill>
              </a:rPr>
              <a:t>Fresse, Arsch, ins Gras beißen…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11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0</TotalTime>
  <Words>5219</Words>
  <Application>Microsoft Office PowerPoint</Application>
  <PresentationFormat>Širokoúhlá obrazovka</PresentationFormat>
  <Paragraphs>661</Paragraphs>
  <Slides>63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63</vt:i4>
      </vt:variant>
    </vt:vector>
  </HeadingPairs>
  <TitlesOfParts>
    <vt:vector size="67" baseType="lpstr">
      <vt:lpstr>Arial</vt:lpstr>
      <vt:lpstr>Corbel</vt:lpstr>
      <vt:lpstr>Wingdings 2</vt:lpstr>
      <vt:lpstr>Rámeček</vt:lpstr>
      <vt:lpstr>Stilistik</vt:lpstr>
      <vt:lpstr>Schwerpunkte: </vt:lpstr>
      <vt:lpstr>Fachliteratur:</vt:lpstr>
      <vt:lpstr>1. Wesen und Gegenstand der Stilistik</vt:lpstr>
      <vt:lpstr>Der Stil</vt:lpstr>
      <vt:lpstr>Stilauffassungen</vt:lpstr>
      <vt:lpstr>II.Stilistische Grundbegriffe </vt:lpstr>
      <vt:lpstr>integrative Stildefinition: </vt:lpstr>
      <vt:lpstr>Stilschichten  (-ebenen)</vt:lpstr>
      <vt:lpstr>Synonymie</vt:lpstr>
      <vt:lpstr> Stilfärbungen: zusätzliche gefühlsmäßige (emotionale) Nuancierungen: stilistische Markierungen (WB)  Konnotationen</vt:lpstr>
      <vt:lpstr>Weitere stilistische  Differenzierungen: Stilistische Varietäten</vt:lpstr>
      <vt:lpstr>Entwicklung der Stilistik</vt:lpstr>
      <vt:lpstr>Entwicklung der Stilistik</vt:lpstr>
      <vt:lpstr>Entwicklung der Stilistik</vt:lpstr>
      <vt:lpstr>Entwicklung der Stilistik</vt:lpstr>
      <vt:lpstr>Entwicklung der Stilistik im 20. Jh.</vt:lpstr>
      <vt:lpstr>Entwicklung der Stilistik nach dem II. Weltkrieg</vt:lpstr>
      <vt:lpstr>Stilistik nach der kommunikativ-pragmatischen Wende </vt:lpstr>
      <vt:lpstr>Kommunikativ-pragmatisch orientierte Stilistik:</vt:lpstr>
      <vt:lpstr>Praktische Übungen: Gruppierung der synonymen Lexeme nach Stilschichten (und Stilfärbungen)</vt:lpstr>
      <vt:lpstr>Praktische Übungen: Gruppierung der synonymen Lexeme nach Stilschichten (und Stilfärbungen)</vt:lpstr>
      <vt:lpstr>Praktische Übungen: Gruppierung der synonymen Lexeme nach Stilschichten (und Stilfärbungen)</vt:lpstr>
      <vt:lpstr>Praktische Übungen: Gruppierung der synonymen Lexeme nach Stilschichten (und Stilfärbungen)</vt:lpstr>
      <vt:lpstr>3. Mikro- und Makrostilistik</vt:lpstr>
      <vt:lpstr>1. Stilzüge</vt:lpstr>
      <vt:lpstr>2. Komposition</vt:lpstr>
      <vt:lpstr>3. Funktionale Stiltypen/ Stilklassen/ Kommunikationsbereiche:</vt:lpstr>
      <vt:lpstr>4.  Textsorten</vt:lpstr>
      <vt:lpstr>Exkurs: Stilistik und Textlinguistik</vt:lpstr>
      <vt:lpstr>Exkurs: Textlinguistik</vt:lpstr>
      <vt:lpstr>Exkurs: Textlinguistik</vt:lpstr>
      <vt:lpstr>Kriterien der Textualität: strukturell</vt:lpstr>
      <vt:lpstr>Kriterien der Textualität: pragmatisch</vt:lpstr>
      <vt:lpstr>Kohäsion und Kohärenz</vt:lpstr>
      <vt:lpstr>Analyse der Komposition</vt:lpstr>
      <vt:lpstr>Innere Textkomposition</vt:lpstr>
      <vt:lpstr>Textsorten und Stilverfahren: praktisch</vt:lpstr>
      <vt:lpstr>Mikrostilistik: Stilemente</vt:lpstr>
      <vt:lpstr>Lexikalische SE</vt:lpstr>
      <vt:lpstr>Lexikalische SE: stilistische Funktion der lexikalischen SE – Wirkung:</vt:lpstr>
      <vt:lpstr>Lexikalische SE: stilistische Funktion der lexikalischen SE – Wirkung:</vt:lpstr>
      <vt:lpstr>Lexikalische SE: stilistische Funktion der lexikalischen SE – Wirkung:</vt:lpstr>
      <vt:lpstr>Lexikalische SE: stilistische Funktion der lexikalischen SE – Wirkung:</vt:lpstr>
      <vt:lpstr>Lexikalische Stilelemente</vt:lpstr>
      <vt:lpstr>Lexikalische Stilelemente</vt:lpstr>
      <vt:lpstr>Lexikalische Stilelemente</vt:lpstr>
      <vt:lpstr>Lexikalische Stilelemente</vt:lpstr>
      <vt:lpstr>Lexikalische Stilelemente</vt:lpstr>
      <vt:lpstr>Phraseme im Text: Könnten Sie uns bitte das Wasser reichen?</vt:lpstr>
      <vt:lpstr>Grammatische Stilelemente</vt:lpstr>
      <vt:lpstr>Abweichungen vom regulären Satzbau (syntaktische Stilfiguren)</vt:lpstr>
      <vt:lpstr>Abweichungen vom regulären Satzbau (syntaktische Stilfiguren)</vt:lpstr>
      <vt:lpstr>Abweichungen vom regulären Satzbau (syntaktische Stilfiguren)</vt:lpstr>
      <vt:lpstr>Grammatische SE unter dem morphologischen   Aspekt:</vt:lpstr>
      <vt:lpstr>Phonetische    Stilelemente</vt:lpstr>
      <vt:lpstr>Tropen und Stilfiguren</vt:lpstr>
      <vt:lpstr>1. Tropen</vt:lpstr>
      <vt:lpstr>Die Metapher</vt:lpstr>
      <vt:lpstr>Die Metonymie</vt:lpstr>
      <vt:lpstr>Umschreibungen</vt:lpstr>
      <vt:lpstr>2. Stilfiguren</vt:lpstr>
      <vt:lpstr>Stilfiguren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Stilistik</dc:title>
  <dc:creator>Jiřina Malá</dc:creator>
  <cp:lastModifiedBy>Jiřina Malá</cp:lastModifiedBy>
  <cp:revision>16</cp:revision>
  <dcterms:created xsi:type="dcterms:W3CDTF">2022-02-15T12:44:29Z</dcterms:created>
  <dcterms:modified xsi:type="dcterms:W3CDTF">2023-05-03T08:24:40Z</dcterms:modified>
</cp:coreProperties>
</file>