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6600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0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2AE42-3886-8EA3-CFDA-78A8D9EAB3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9A3806-EFE2-031B-D4AC-4814B086B6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810916-9DCB-00FF-748B-2368FDBB4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132F-0317-4224-BF61-E6A40EBB2003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CF1FAE-45EF-080A-9EB7-CF84D1018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0CD563-CD07-9E1E-C50F-F33641EC2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30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4BF0D-2E30-D4FD-6144-8F46D7B1C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2AE7AB-DB8C-4041-BB6C-91DC45DD82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79D01C-6047-9F31-5E86-3C549DFD9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132F-0317-4224-BF61-E6A40EBB2003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728365-4E37-1940-16D8-D47CAC46E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0EA3BB-1950-B58E-4927-D301B8164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295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C87635D-8962-8D2F-A24D-849DFD3930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A5BA532-64CA-F46D-F8EF-2A0E7426F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280F54-FE6C-636A-0110-638A3ABBC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132F-0317-4224-BF61-E6A40EBB2003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8E20EB-3635-AF9E-308D-A84A62504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404B67-C0B3-4AC4-2791-8BAAC800E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660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220222-3CCB-CB78-549C-701EE8C66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271337-97CA-598A-8FB7-8E802CEF1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276EE2-D12C-8966-5E0D-7756DC069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132F-0317-4224-BF61-E6A40EBB2003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88E0C2-B2EE-A301-B8B5-FF73CD448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4C469A-219F-DA9E-A0D6-8AA008B86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329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D04B69-F68C-08B3-6F56-F37D6AD89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9FA9D34-6B04-06E8-8719-70CF95300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21EAE7-A238-62C1-C49A-AF9BC6257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132F-0317-4224-BF61-E6A40EBB2003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F90369-864A-BC57-86B4-5FD1D76D4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E980E3-1159-1F1E-DA9D-C47F47FF4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230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449038-D137-7931-5BFB-AFEFBF213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C220D6-D648-0415-DE43-3900FAB2B6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BA4BD0B-E48B-E541-F552-2F85DF3BA8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3D3FAB-D4F1-E136-040A-0FFFDC4E9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132F-0317-4224-BF61-E6A40EBB2003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192142-6F9A-7FAA-9A86-ED1601DA6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3C69606-99A5-8671-B362-634099ABB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91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EC2E6F-9551-06B6-AC0C-092E7A166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AC08A5-E797-F961-AEC5-514A7AC71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CCBA99A-6D9A-83CD-EBF2-3CF9528AF1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18EDF41-7AA7-DE87-4E39-23340042A7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B15F2CC-59D0-22CB-186D-0309948785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BAB2BAA-EAD3-514E-376C-4DF47A1C8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132F-0317-4224-BF61-E6A40EBB2003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50F4927-AE98-E700-2FA1-AED2EA527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C752363-5B3C-351B-4E59-18615DFDD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59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34F3F3-750B-1E65-E40A-C2EB52A91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6621152-ED9E-5081-278A-8867B0D94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132F-0317-4224-BF61-E6A40EBB2003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E63056A-D2EC-8E64-AFE2-76CF742F4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CDAB6C2-1B08-C73F-4AB5-9C3EB6AAC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28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D5C1633-8E39-8FD8-157C-2D474780A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132F-0317-4224-BF61-E6A40EBB2003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4DD1BF8-5835-18FE-6F40-F63C8FB3E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B10171B-423F-C521-07FB-894B8971A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234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A98BD4-4230-07B7-503C-EABD266B2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77A590-F608-0F36-0973-C5E90698A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6853D2-A99E-1C14-3881-267211A57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321AD2-EB5F-DA9A-5749-97C41675B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132F-0317-4224-BF61-E6A40EBB2003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34ABA1-49DC-F6F6-ABA0-B0A6E86F4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04B0427-0520-67FB-D357-2A0641A89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337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CA9628-A99F-DE65-467D-20F3D5B1A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31F598B-E46D-488D-8B4B-EC5A23295F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B478225-B074-B981-6129-37336A73D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AE56E8-122B-C2B0-EADB-6B334E1B5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132F-0317-4224-BF61-E6A40EBB2003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2390527-9E6F-720B-F6B7-CF521C315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3A934E-E6FD-726E-D186-477405147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547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E0F18E1-9BBB-1592-8EDD-13043E4B1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E68CAA-0A9E-2B1F-8274-76123462F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A5A438-969A-67FD-D4BF-CFEDB00244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A132F-0317-4224-BF61-E6A40EBB2003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4E18ED-055F-FB6C-F75E-56FAC9DD7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AF298D-F60F-3AD7-3B16-8F2CC7D4FB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6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nl.no/litteraturvitenska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nl.no/Gerhard_Gra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nl.no/Francis_Bul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bl.snl.no/Peter_Rokseth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nbl.snl.no/Daniel_Haakonse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nbl.snl.no/Toril_Mo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7BA5D-F995-CD4F-88F0-979EAB7E6E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i="1" dirty="0" err="1">
                <a:solidFill>
                  <a:srgbClr val="FF0000"/>
                </a:solidFill>
              </a:rPr>
              <a:t>Norsk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litteraturvitenskap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FAFEB2B-A98A-EE24-ECA9-21A70AA5FF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Oversikt</a:t>
            </a:r>
            <a:endParaRPr lang="nb-NO" dirty="0"/>
          </a:p>
          <a:p>
            <a:r>
              <a:rPr lang="cs-CZ" dirty="0">
                <a:hlinkClick r:id="rId2"/>
              </a:rPr>
              <a:t>https://snl.no/litteraturvitenskap</a:t>
            </a:r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785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D77D9-665D-9D36-849C-8C31E385507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Inn i det nye århundre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163897-54B3-3BCB-7702-48C98E055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Gerhard Gran</a:t>
            </a:r>
            <a:r>
              <a:rPr lang="cs-CZ"/>
              <a:t> + 1925</a:t>
            </a:r>
            <a:endParaRPr lang="nb-NO" dirty="0"/>
          </a:p>
          <a:p>
            <a:r>
              <a:rPr lang="nb-NO" dirty="0"/>
              <a:t>1890: Samtiden</a:t>
            </a:r>
          </a:p>
          <a:p>
            <a:r>
              <a:rPr lang="nb-NO" dirty="0"/>
              <a:t>1914: Edda – Nordisk tidsskrift for litteraturforskning</a:t>
            </a:r>
          </a:p>
          <a:p>
            <a:endParaRPr lang="nb-NO" dirty="0"/>
          </a:p>
          <a:p>
            <a:r>
              <a:rPr lang="cs-CZ" dirty="0">
                <a:hlinkClick r:id="rId2"/>
              </a:rPr>
              <a:t>https://snl.no/Gerhard_Gran</a:t>
            </a:r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459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3BC46A-ED09-98E6-9469-7CF414164B2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Før annen verdenskrig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1D1526-802D-F50F-11ED-861656A07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Francis Bull 1887 – 1974</a:t>
            </a:r>
          </a:p>
          <a:p>
            <a:r>
              <a:rPr lang="nb-NO" dirty="0"/>
              <a:t>1920 – professor i nordisk litteratur</a:t>
            </a:r>
          </a:p>
          <a:p>
            <a:r>
              <a:rPr lang="nb-NO" dirty="0"/>
              <a:t>Norsk litteraturhistorie</a:t>
            </a:r>
          </a:p>
          <a:p>
            <a:r>
              <a:rPr lang="nb-NO" dirty="0"/>
              <a:t>Grini – Tretten taler på Grini</a:t>
            </a:r>
          </a:p>
          <a:p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historisk-biografiske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tilnærming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til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litteraturen</a:t>
            </a:r>
            <a:endParaRPr lang="nb-NO" dirty="0"/>
          </a:p>
          <a:p>
            <a:r>
              <a:rPr lang="nb-NO" dirty="0">
                <a:hlinkClick r:id="rId2"/>
              </a:rPr>
              <a:t>https://snl.no/Francis_Bull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46743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47B2C-C402-4DDC-D4B9-75374915240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Før annen verdenskrig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9DF88E-2FA7-C672-7FF3-D7A6005B7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Peter Rokseth</a:t>
            </a:r>
            <a:r>
              <a:rPr lang="cs-CZ" dirty="0"/>
              <a:t> + 1945</a:t>
            </a:r>
            <a:endParaRPr lang="nb-NO" dirty="0"/>
          </a:p>
          <a:p>
            <a:r>
              <a:rPr lang="cs-CZ" dirty="0">
                <a:hlinkClick r:id="rId2"/>
              </a:rPr>
              <a:t>https://nbl.snl.no/Peter_Rokseth</a:t>
            </a:r>
            <a:endParaRPr lang="nb-NO" dirty="0"/>
          </a:p>
          <a:p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Han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grunnla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en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estetisk-filosofisk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tradisjon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som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åpnet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for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nye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tanker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utenfra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og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gjorde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norsk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litteraturvitenskap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internasjonalt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orientert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.</a:t>
            </a:r>
            <a:endParaRPr lang="nb-NO" b="0" i="0" dirty="0">
              <a:solidFill>
                <a:srgbClr val="203E51"/>
              </a:solidFill>
              <a:effectLst/>
              <a:latin typeface="Publico text"/>
            </a:endParaRPr>
          </a:p>
          <a:p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det poetiske verket springer ut av et dypere sjeleliv enn den biografiske overflate</a:t>
            </a:r>
          </a:p>
          <a:p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første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litteraturteoretiske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verk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: </a:t>
            </a:r>
            <a:r>
              <a:rPr lang="cs-CZ" b="0" i="1" dirty="0">
                <a:solidFill>
                  <a:srgbClr val="203E51"/>
                </a:solidFill>
                <a:effectLst/>
                <a:latin typeface="Publico text"/>
              </a:rPr>
              <a:t>Den </a:t>
            </a:r>
            <a:r>
              <a:rPr lang="cs-CZ" b="0" i="1" dirty="0" err="1">
                <a:solidFill>
                  <a:srgbClr val="203E51"/>
                </a:solidFill>
                <a:effectLst/>
                <a:latin typeface="Publico text"/>
              </a:rPr>
              <a:t>franske</a:t>
            </a:r>
            <a:r>
              <a:rPr lang="cs-CZ" b="0" i="1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1" dirty="0" err="1">
                <a:solidFill>
                  <a:srgbClr val="203E51"/>
                </a:solidFill>
                <a:effectLst/>
                <a:latin typeface="Publico text"/>
              </a:rPr>
              <a:t>tragedie</a:t>
            </a:r>
            <a:r>
              <a:rPr lang="cs-CZ" b="0" i="1" dirty="0">
                <a:solidFill>
                  <a:srgbClr val="203E51"/>
                </a:solidFill>
                <a:effectLst/>
                <a:latin typeface="Publico text"/>
              </a:rPr>
              <a:t> I. Den </a:t>
            </a:r>
            <a:r>
              <a:rPr lang="cs-CZ" b="0" i="1" dirty="0" err="1">
                <a:solidFill>
                  <a:srgbClr val="203E51"/>
                </a:solidFill>
                <a:effectLst/>
                <a:latin typeface="Publico text"/>
              </a:rPr>
              <a:t>franske</a:t>
            </a:r>
            <a:r>
              <a:rPr lang="cs-CZ" b="0" i="1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1" dirty="0" err="1">
                <a:solidFill>
                  <a:srgbClr val="203E51"/>
                </a:solidFill>
                <a:effectLst/>
                <a:latin typeface="Publico text"/>
              </a:rPr>
              <a:t>tragedieform</a:t>
            </a:r>
            <a:r>
              <a:rPr lang="cs-CZ" b="0" i="1" dirty="0">
                <a:solidFill>
                  <a:srgbClr val="203E51"/>
                </a:solidFill>
                <a:effectLst/>
                <a:latin typeface="Publico text"/>
              </a:rPr>
              <a:t>. Corneille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,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publisert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1928</a:t>
            </a:r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, disputas 1929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567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98147-94B8-6533-CF15-AA81024FC7B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Før annen verdenskrig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16FED7-E37E-6B24-E271-29158592B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Fredrik Paasche</a:t>
            </a:r>
            <a:r>
              <a:rPr lang="cs-CZ" dirty="0"/>
              <a:t> + 1943</a:t>
            </a:r>
            <a:endParaRPr lang="nb-NO" dirty="0"/>
          </a:p>
          <a:p>
            <a:r>
              <a:rPr lang="nb-NO" dirty="0"/>
              <a:t>1920 professor i europeisk litteratur (tysk)</a:t>
            </a:r>
          </a:p>
          <a:p>
            <a:r>
              <a:rPr lang="nb-NO" dirty="0"/>
              <a:t>sagaforsker</a:t>
            </a:r>
          </a:p>
          <a:p>
            <a:r>
              <a:rPr lang="nb-NO" b="0" i="1" dirty="0">
                <a:solidFill>
                  <a:srgbClr val="203E51"/>
                </a:solidFill>
                <a:effectLst/>
                <a:latin typeface="Publico text"/>
              </a:rPr>
              <a:t>Kristendom og kvad. En studie i norrøn middelalder</a:t>
            </a:r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  - norrøn skaldediktning fra 1100- og 1200-tallet er bærer av romerkirkens idealer og billedspråk, liksom i andre land i Europa.</a:t>
            </a:r>
          </a:p>
          <a:p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1938 fikk han et professorat i middelalderens litteratur. </a:t>
            </a:r>
            <a:r>
              <a:rPr lang="nb-NO" b="0" i="1" dirty="0">
                <a:solidFill>
                  <a:srgbClr val="203E51"/>
                </a:solidFill>
                <a:effectLst/>
                <a:latin typeface="Publico text"/>
              </a:rPr>
              <a:t>Landet med de mørke skipene</a:t>
            </a:r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, en kulturhistorisk bok om nordmennene fra de eldste tider til vikingtiden. </a:t>
            </a:r>
          </a:p>
          <a:p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I 1930-årene var Paasche aktiv i hjelpearbeidet for politiske flyktninger, især gjennom organisasjonen Nansenhjelp etter 1936.</a:t>
            </a:r>
          </a:p>
          <a:p>
            <a:r>
              <a:rPr lang="nb-NO" dirty="0">
                <a:solidFill>
                  <a:srgbClr val="203E51"/>
                </a:solidFill>
                <a:latin typeface="Publico text"/>
              </a:rPr>
              <a:t>Emigrasjon Sverige </a:t>
            </a:r>
            <a:r>
              <a:rPr lang="cs-CZ" dirty="0">
                <a:solidFill>
                  <a:srgbClr val="203E51"/>
                </a:solidFill>
                <a:latin typeface="Publico text"/>
              </a:rPr>
              <a:t>- Uppsala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961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11F90D-5DC3-C198-CA07-E483F36F0DB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CCCFF"/>
          </a:solidFill>
        </p:spPr>
        <p:txBody>
          <a:bodyPr/>
          <a:lstStyle/>
          <a:p>
            <a:r>
              <a:rPr lang="nb-NO" dirty="0"/>
              <a:t>Etter annen verdenskrig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8B8227-B25A-EAB9-6807-DE574BB30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Daniel Haakonsen</a:t>
            </a:r>
          </a:p>
          <a:p>
            <a:r>
              <a:rPr lang="nb-NO" dirty="0"/>
              <a:t>Romansk filologi</a:t>
            </a:r>
          </a:p>
          <a:p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Da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nykritikken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i 1950-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og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1960-årene kom til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Norden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,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gikk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Haakonsen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inn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for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å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relatere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den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estetisk-filosofiske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tekstteorien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til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amerikansk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tekstanalyse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. </a:t>
            </a:r>
            <a:endParaRPr lang="nb-NO" b="0" i="0" dirty="0">
              <a:solidFill>
                <a:srgbClr val="203E51"/>
              </a:solidFill>
              <a:effectLst/>
              <a:latin typeface="Publico text"/>
            </a:endParaRPr>
          </a:p>
          <a:p>
            <a:r>
              <a:rPr lang="nb-NO" dirty="0">
                <a:solidFill>
                  <a:srgbClr val="203E51"/>
                </a:solidFill>
                <a:latin typeface="Publico text"/>
              </a:rPr>
              <a:t>Ibsen-forskning (Peer Gynt)</a:t>
            </a:r>
          </a:p>
          <a:p>
            <a:r>
              <a:rPr lang="nb-NO" dirty="0">
                <a:solidFill>
                  <a:srgbClr val="203E51"/>
                </a:solidFill>
                <a:latin typeface="Publico text"/>
                <a:hlinkClick r:id="rId2"/>
              </a:rPr>
              <a:t>https://nbl.snl.no/Daniel_Haakonsen</a:t>
            </a:r>
            <a:endParaRPr lang="nb-NO" dirty="0">
              <a:solidFill>
                <a:srgbClr val="203E51"/>
              </a:solidFill>
              <a:latin typeface="Publico text"/>
            </a:endParaRPr>
          </a:p>
          <a:p>
            <a:endParaRPr lang="nb-NO" dirty="0">
              <a:solidFill>
                <a:srgbClr val="203E51"/>
              </a:solidFill>
              <a:latin typeface="Publico text"/>
            </a:endParaRPr>
          </a:p>
          <a:p>
            <a:endParaRPr lang="nb-NO" b="0" i="0" dirty="0">
              <a:solidFill>
                <a:srgbClr val="203E51"/>
              </a:solidFill>
              <a:effectLst/>
              <a:latin typeface="Publico tex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4459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A45DBF-8E15-BF00-04B5-DC22D0AB67A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nb-NO" dirty="0"/>
              <a:t>68-generasjonen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BF1BF8-47D1-09EF-81B8-5C9B0F040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Øystein Rottem</a:t>
            </a:r>
            <a:r>
              <a:rPr lang="cs-CZ" dirty="0"/>
              <a:t> (1946 – 2005)</a:t>
            </a:r>
            <a:endParaRPr lang="nb-NO" dirty="0"/>
          </a:p>
          <a:p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L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itteratur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i kontakt med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sitt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samfunn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og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sin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samtid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. </a:t>
            </a:r>
            <a:endParaRPr lang="nb-NO" b="0" i="0" dirty="0">
              <a:solidFill>
                <a:srgbClr val="203E51"/>
              </a:solidFill>
              <a:effectLst/>
              <a:latin typeface="Publico text"/>
            </a:endParaRPr>
          </a:p>
          <a:p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For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ham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representerte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litteraturen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en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holdning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.</a:t>
            </a:r>
            <a:endParaRPr lang="nb-NO" b="0" i="0" dirty="0">
              <a:solidFill>
                <a:srgbClr val="203E51"/>
              </a:solidFill>
              <a:effectLst/>
              <a:latin typeface="Publico text"/>
            </a:endParaRPr>
          </a:p>
          <a:p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D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en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modernistiske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og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mentalitetshistoriske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tradisjonen</a:t>
            </a:r>
            <a:endParaRPr lang="nb-NO" b="0" i="0" dirty="0">
              <a:solidFill>
                <a:srgbClr val="203E51"/>
              </a:solidFill>
              <a:effectLst/>
              <a:latin typeface="Publico text"/>
            </a:endParaRPr>
          </a:p>
          <a:p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en klassisk, psykoanalytisk lesning, noe som ikke minst viste seg i biografien </a:t>
            </a:r>
            <a:r>
              <a:rPr lang="nb-NO" b="0" i="1" dirty="0">
                <a:solidFill>
                  <a:srgbClr val="203E51"/>
                </a:solidFill>
                <a:effectLst/>
                <a:latin typeface="Publico text"/>
              </a:rPr>
              <a:t>Sigurd Hoel. Et nærbilde</a:t>
            </a:r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 (1991)</a:t>
            </a:r>
            <a:endParaRPr lang="nb-NO" dirty="0">
              <a:solidFill>
                <a:srgbClr val="203E51"/>
              </a:solidFill>
              <a:latin typeface="Publico text"/>
            </a:endParaRPr>
          </a:p>
          <a:p>
            <a:r>
              <a:rPr lang="nb-NO" dirty="0">
                <a:solidFill>
                  <a:srgbClr val="203E51"/>
                </a:solidFill>
                <a:latin typeface="Publico text"/>
              </a:rPr>
              <a:t>Litteraturanmelder i Dagbladet (journalistisk letthet)</a:t>
            </a:r>
          </a:p>
          <a:p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et sterkt ønske om å videreformidle sine opplevelser. Han kommuniserte med leseren, tok henne på alvor og inviterte henne med på sin egen erkjennelsesreise.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9061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59A248-831F-3E14-ED57-62DDFE003DB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samtiden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AACDAA-B655-389F-4225-DA30D1A70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Torill Moi</a:t>
            </a:r>
          </a:p>
          <a:p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Toril Moi er internasjonalt kjent for sin forskning innen feministisk litteraturteori. Hun forbindes særlig med sin nylesning av den franske filosofen Simone de Beauvoirs liv og verk, i den senere tid også for sine Ibsen-studier. Moi er en uredd debattant som både inspirerer og provoserer med sitt politisk funderte litteratursyn.</a:t>
            </a:r>
            <a:endParaRPr lang="nb-NO" dirty="0"/>
          </a:p>
          <a:p>
            <a:r>
              <a:rPr lang="nb-NO" dirty="0">
                <a:hlinkClick r:id="rId2"/>
              </a:rPr>
              <a:t>https://nbl.snl.no/Toril_Moi</a:t>
            </a:r>
            <a:endParaRPr lang="nb-NO" dirty="0"/>
          </a:p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Henning Howlid Wærp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87911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444</Words>
  <Application>Microsoft Office PowerPoint</Application>
  <PresentationFormat>Širokoúhlá obrazovka</PresentationFormat>
  <Paragraphs>52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Publico text</vt:lpstr>
      <vt:lpstr>Motiv Office</vt:lpstr>
      <vt:lpstr>Norsk litteraturvitenskap</vt:lpstr>
      <vt:lpstr>Inn i det nye århundre</vt:lpstr>
      <vt:lpstr>Før annen verdenskrig</vt:lpstr>
      <vt:lpstr>Før annen verdenskrig</vt:lpstr>
      <vt:lpstr>Før annen verdenskrig</vt:lpstr>
      <vt:lpstr>Etter annen verdenskrig</vt:lpstr>
      <vt:lpstr>68-generasjonen</vt:lpstr>
      <vt:lpstr>samtiden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 litteraturvitenskap</dc:title>
  <dc:creator>Miluše Juříčková</dc:creator>
  <cp:lastModifiedBy>Miluše Juříčková</cp:lastModifiedBy>
  <cp:revision>2</cp:revision>
  <dcterms:created xsi:type="dcterms:W3CDTF">2023-05-15T19:31:43Z</dcterms:created>
  <dcterms:modified xsi:type="dcterms:W3CDTF">2023-05-15T19:49:35Z</dcterms:modified>
</cp:coreProperties>
</file>