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7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84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80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269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73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863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75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03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511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971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64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8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8F970-A9D2-4EE9-BA24-A00EEEA5E33D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71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tyl" TargetMode="External"/><Relationship Id="rId2" Type="http://schemas.openxmlformats.org/officeDocument/2006/relationships/hyperlink" Target="http://cs.wikipedia.org/wiki/P%C5%99eklad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/index.php?title=Tlumo%C4%8Dnick%C3%A1_notace&amp;action=edit&amp;redlink=1" TargetMode="External"/><Relationship Id="rId2" Type="http://schemas.openxmlformats.org/officeDocument/2006/relationships/hyperlink" Target="http://cs.wikipedia.org/w/index.php?title=Konsekutivn%C3%AD_tlumo%C4%8Den%C3%AD&amp;action=edit&amp;redlink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Tlumočení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TRANSLACE:</a:t>
            </a:r>
          </a:p>
          <a:p>
            <a:r>
              <a:rPr lang="cs-CZ" dirty="0">
                <a:solidFill>
                  <a:schemeClr val="tx1"/>
                </a:solidFill>
              </a:rPr>
              <a:t>Zprostředkování jazyka a kultury</a:t>
            </a:r>
          </a:p>
        </p:txBody>
      </p:sp>
    </p:spTree>
    <p:extLst>
      <p:ext uri="{BB962C8B-B14F-4D97-AF65-F5344CB8AC3E}">
        <p14:creationId xmlns:p14="http://schemas.microsoft.com/office/powerpoint/2010/main" val="771907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Komunikativní překlad - 4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Komunikativní, dynamický, idiomatický překlad (</a:t>
            </a:r>
            <a:r>
              <a:rPr lang="cs-CZ" dirty="0" err="1"/>
              <a:t>communicate</a:t>
            </a:r>
            <a:r>
              <a:rPr lang="cs-CZ" dirty="0"/>
              <a:t>/</a:t>
            </a:r>
            <a:r>
              <a:rPr lang="cs-CZ" dirty="0" err="1"/>
              <a:t>idiomatic</a:t>
            </a:r>
            <a:r>
              <a:rPr lang="cs-CZ" dirty="0"/>
              <a:t> </a:t>
            </a:r>
            <a:r>
              <a:rPr lang="cs-CZ" dirty="0" err="1"/>
              <a:t>translation</a:t>
            </a:r>
            <a:r>
              <a:rPr lang="cs-CZ" dirty="0"/>
              <a:t>) bere v úvahu také pragmatický aspekt</a:t>
            </a:r>
          </a:p>
        </p:txBody>
      </p:sp>
    </p:spTree>
    <p:extLst>
      <p:ext uri="{BB962C8B-B14F-4D97-AF65-F5344CB8AC3E}">
        <p14:creationId xmlns:p14="http://schemas.microsoft.com/office/powerpoint/2010/main" val="265634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Podmínky k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Zajištění techniky</a:t>
            </a:r>
          </a:p>
          <a:p>
            <a:r>
              <a:rPr lang="cs-CZ" dirty="0"/>
              <a:t>Vhodný prostor</a:t>
            </a:r>
          </a:p>
          <a:p>
            <a:r>
              <a:rPr lang="cs-CZ" dirty="0"/>
              <a:t>„rozestavění“ aktérů</a:t>
            </a:r>
          </a:p>
          <a:p>
            <a:endParaRPr lang="cs-CZ" dirty="0"/>
          </a:p>
          <a:p>
            <a:r>
              <a:rPr lang="cs-CZ" dirty="0"/>
              <a:t>Z podkladů agentury:</a:t>
            </a:r>
          </a:p>
          <a:p>
            <a:pPr lvl="0"/>
            <a:r>
              <a:rPr lang="cs-CZ" dirty="0"/>
              <a:t>Podle tlumočeného tématu připravte materiály, které je třeba poskytnout našemu tlumočníkovi, resp. tlumočníkům, několik dní před začátkem akce, aby bylo možné se na ni připravit.</a:t>
            </a:r>
          </a:p>
          <a:p>
            <a:pPr lvl="0"/>
            <a:r>
              <a:rPr lang="cs-CZ" dirty="0"/>
              <a:t>Podle typu akce vyberte vhodné místo, kde bude tlumočení probíhat. I tento úkol můžete svěřit naší překladatelské agentuře, která Vám vhodné prostory najde.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Jednota tlumočníků a překladatelů</a:t>
            </a:r>
          </a:p>
          <a:p>
            <a:r>
              <a:rPr lang="cs-CZ" dirty="0"/>
              <a:t>Adekvátní honorář</a:t>
            </a:r>
          </a:p>
        </p:txBody>
      </p:sp>
    </p:spTree>
    <p:extLst>
      <p:ext uri="{BB962C8B-B14F-4D97-AF65-F5344CB8AC3E}">
        <p14:creationId xmlns:p14="http://schemas.microsoft.com/office/powerpoint/2010/main" val="3140552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Důležité!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Práce tlumočníka je náročná na pohotovost a rychlost, má však menší nároky na přesnost v porovnání s </a:t>
            </a:r>
            <a:r>
              <a:rPr lang="cs-CZ" dirty="0">
                <a:hlinkClick r:id="rId2" tooltip="Překlad"/>
              </a:rPr>
              <a:t>překladatelem</a:t>
            </a:r>
            <a:r>
              <a:rPr lang="cs-CZ" dirty="0"/>
              <a:t>. Tlumočník dokonce nesmí být příliš puntičkářský, musí přetlumočit především jádro myšlenky s vědomím, že ji i trochu zjednodušil a že není jeho úkolem tlumočit individuální </a:t>
            </a:r>
            <a:r>
              <a:rPr lang="cs-CZ" dirty="0">
                <a:hlinkClick r:id="rId3" tooltip="Styl"/>
              </a:rPr>
              <a:t>styl</a:t>
            </a:r>
            <a:r>
              <a:rPr lang="cs-CZ" dirty="0"/>
              <a:t> mluvčího (i když i tuto iluzi, dokonce iluzi běžného rozhovoru dokáže dobrý tlumočník vyvolat).</a:t>
            </a:r>
          </a:p>
          <a:p>
            <a:r>
              <a:rPr lang="cs-CZ" dirty="0"/>
              <a:t>Pro dobrou práci tlumočníka by mu měly být vytvořeny dobré podmínky: měl by včas obdržet dostatečné podklady k práci (zejména jde-li o věci odborné), měl by být včas seznámen s důležitými okolnostmi jednání, v ideálním případě by měl mít možnost se seznámit i s prostředím.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4331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Pilotní jazyk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U simultánního překladu do většího množství jazyků, kdy přednášející mluví jiným než anglickým jazykem, se využívá angličtiny jako tzv. pilotního jazyka, z něhož se pak tlumočí do ostatních jazyků.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93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Seminář bude strukturován takto: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Rozvíjení praktických tlumočnických dovedností</a:t>
            </a:r>
          </a:p>
          <a:p>
            <a:r>
              <a:rPr lang="cs-CZ" dirty="0"/>
              <a:t>A. přednesení jednominutové aktuality každý týden – ústně a ve svižném tempu</a:t>
            </a:r>
          </a:p>
          <a:p>
            <a:r>
              <a:rPr lang="cs-CZ" dirty="0"/>
              <a:t>B. popisy věcí, předmětů a jevů (návaznost na glosář z odborné terminologie, popisy hýbajících se obrázků) – průběžně</a:t>
            </a:r>
          </a:p>
          <a:p>
            <a:r>
              <a:rPr lang="cs-CZ" dirty="0"/>
              <a:t>Konsekutivní tlumočení (filmové ukázky) bez přípravy</a:t>
            </a:r>
          </a:p>
        </p:txBody>
      </p:sp>
    </p:spTree>
    <p:extLst>
      <p:ext uri="{BB962C8B-B14F-4D97-AF65-F5344CB8AC3E}">
        <p14:creationId xmlns:p14="http://schemas.microsoft.com/office/powerpoint/2010/main" val="1555798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Simultánní tlumočení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Kabinové (konferenční) tlumočení</a:t>
            </a:r>
          </a:p>
          <a:p>
            <a:r>
              <a:rPr lang="cs-CZ" dirty="0">
                <a:solidFill>
                  <a:srgbClr val="535353"/>
                </a:solidFill>
                <a:latin typeface="Arial"/>
                <a:ea typeface="Times New Roman"/>
              </a:rPr>
              <a:t>Konferenční simultánní tlumočení se využívá, především je-li třeba tlumočit většímu počtu lidí, kteří se účastní dané akce. Při konferenčním simultánním překladu sedí tlumočník v tlumočnické kabině a tlumočí souběžně s řečníkem. Jeho tlumočený projev je účastníkům zprostředkováván pomocí moderních tlumočnických systémů do sluchátek. Zpravidla jsou v kabině přítomni dva tlumočníci, kteří se při tlumočení střídají, a to asi po 20 minutách.</a:t>
            </a:r>
            <a:endParaRPr lang="cs-CZ" dirty="0"/>
          </a:p>
          <a:p>
            <a:r>
              <a:rPr lang="cs-CZ" dirty="0"/>
              <a:t>{Tlumočení filmu}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163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Konsekutivní tlumočení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tzv. </a:t>
            </a:r>
            <a:r>
              <a:rPr lang="cs-CZ" dirty="0">
                <a:hlinkClick r:id="rId2" tooltip="Konsekutivní tlumočení (stránka neexistuje)"/>
              </a:rPr>
              <a:t>konsekutivní tlumočení</a:t>
            </a:r>
            <a:r>
              <a:rPr lang="cs-CZ" dirty="0"/>
              <a:t> - tlumočník obvykle počká, až řečník vysloví část svých myšlenek, odmlčí se a poskytne tlumočníkovi čas k převodu. (Rozhovory státníků či obchodníků, často při obědě, kterého se také zúčastní. Policie a soudy používají tlumočníky pro rozhovory se zahraničními svědky nebo delikventy.)</a:t>
            </a:r>
          </a:p>
          <a:p>
            <a:r>
              <a:rPr lang="cs-CZ" dirty="0"/>
              <a:t>Doporučuje se předem domluvit postup, rozsah sekvence</a:t>
            </a:r>
          </a:p>
          <a:p>
            <a:r>
              <a:rPr lang="cs-CZ" dirty="0"/>
              <a:t>Protože tlumočník musí s maximální přesností najednou převést i několik minut cizojazyčného vystoupení, musí ovládat </a:t>
            </a:r>
            <a:r>
              <a:rPr lang="cs-CZ" dirty="0">
                <a:hlinkClick r:id="rId3" tooltip="Tlumočnická notace (stránka neexistuje)"/>
              </a:rPr>
              <a:t>tlumočnickou notaci (tlumočnický zápis)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524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Tlumočení šeptem ‒ tzv. </a:t>
            </a:r>
            <a:r>
              <a:rPr lang="cs-CZ" dirty="0" err="1"/>
              <a:t>šušotáž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Menším skupinám (max. 3 osoby) nebo jednotlivým účastníkům akce poskytujeme simultánní tlumočení šeptem, tzv. </a:t>
            </a:r>
            <a:r>
              <a:rPr lang="cs-CZ" dirty="0" err="1"/>
              <a:t>šušotáž</a:t>
            </a:r>
            <a:r>
              <a:rPr lang="cs-CZ" dirty="0"/>
              <a:t> (z francouzského slova </a:t>
            </a:r>
            <a:r>
              <a:rPr lang="cs-CZ" dirty="0" err="1"/>
              <a:t>chuchoter</a:t>
            </a:r>
            <a:r>
              <a:rPr lang="cs-CZ" dirty="0"/>
              <a:t>, tj. šeptání). Při </a:t>
            </a:r>
            <a:r>
              <a:rPr lang="cs-CZ" dirty="0" err="1"/>
              <a:t>šušotáži</a:t>
            </a:r>
            <a:r>
              <a:rPr lang="cs-CZ" dirty="0"/>
              <a:t> nesedí tlumočník v kabině, ale přímo vedle účastníka nebo ve středu malé skupiny a tlumočí tlumeným hlasem.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7175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Základní aspekty: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I. </a:t>
            </a:r>
            <a:r>
              <a:rPr lang="cs-CZ" dirty="0">
                <a:solidFill>
                  <a:srgbClr val="FF0000"/>
                </a:solidFill>
              </a:rPr>
              <a:t>Aspekt funkční ekvivalence</a:t>
            </a:r>
            <a:r>
              <a:rPr lang="cs-CZ" dirty="0"/>
              <a:t>:</a:t>
            </a:r>
          </a:p>
          <a:p>
            <a:r>
              <a:rPr lang="cs-CZ" dirty="0"/>
              <a:t>a/ Funkce sémantická (obsahová)</a:t>
            </a:r>
          </a:p>
          <a:p>
            <a:r>
              <a:rPr lang="cs-CZ" dirty="0"/>
              <a:t>     zachování lexika, terminologie</a:t>
            </a:r>
          </a:p>
          <a:p>
            <a:r>
              <a:rPr lang="cs-CZ" dirty="0"/>
              <a:t>b/ informace denotační (věcná, faktická situace), NSB</a:t>
            </a:r>
          </a:p>
          <a:p>
            <a:r>
              <a:rPr lang="cs-CZ" dirty="0"/>
              <a:t>c/ informace konotační (funkčně stylistická + expresivní část jazykového výrazu, citáty)</a:t>
            </a:r>
          </a:p>
        </p:txBody>
      </p:sp>
    </p:spTree>
    <p:extLst>
      <p:ext uri="{BB962C8B-B14F-4D97-AF65-F5344CB8AC3E}">
        <p14:creationId xmlns:p14="http://schemas.microsoft.com/office/powerpoint/2010/main" val="4213252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II. </a:t>
            </a:r>
            <a:r>
              <a:rPr lang="cs-CZ" dirty="0">
                <a:solidFill>
                  <a:srgbClr val="FF0000"/>
                </a:solidFill>
              </a:rPr>
              <a:t>Aspekt pragmatický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dán vztahem mezi jazykovým výrazem a účastníky komunikačního aktu. Situace, vztah, zkušenost, zvyklost, kontext</a:t>
            </a:r>
          </a:p>
        </p:txBody>
      </p:sp>
    </p:spTree>
    <p:extLst>
      <p:ext uri="{BB962C8B-B14F-4D97-AF65-F5344CB8AC3E}">
        <p14:creationId xmlns:p14="http://schemas.microsoft.com/office/powerpoint/2010/main" val="3925103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/>
              <a:t>Typy tlumočení</a:t>
            </a:r>
            <a:br>
              <a:rPr lang="cs-CZ" dirty="0"/>
            </a:br>
            <a:r>
              <a:rPr lang="cs-CZ" dirty="0"/>
              <a:t>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Interlineární překlad (</a:t>
            </a:r>
            <a:r>
              <a:rPr lang="cs-CZ" dirty="0" err="1"/>
              <a:t>interlinear</a:t>
            </a:r>
            <a:r>
              <a:rPr lang="cs-CZ" dirty="0"/>
              <a:t> </a:t>
            </a:r>
            <a:r>
              <a:rPr lang="cs-CZ" dirty="0" err="1"/>
              <a:t>translation</a:t>
            </a:r>
            <a:r>
              <a:rPr lang="cs-CZ" dirty="0"/>
              <a:t>) – extrémně doslovný překlad, zachovávající specificky lingvistickou situaci (např. špatně napsaného textu, nesrozumitelné smlouvy </a:t>
            </a:r>
            <a:r>
              <a:rPr lang="cs-CZ" dirty="0" err="1"/>
              <a:t>apod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71384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Typ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Doslovný překlad </a:t>
            </a:r>
            <a:r>
              <a:rPr lang="cs-CZ" sz="3600" dirty="0"/>
              <a:t>(</a:t>
            </a:r>
            <a:r>
              <a:rPr lang="cs-CZ" sz="3600" dirty="0" err="1"/>
              <a:t>literal</a:t>
            </a:r>
            <a:r>
              <a:rPr lang="cs-CZ" sz="3600" dirty="0"/>
              <a:t> </a:t>
            </a:r>
            <a:r>
              <a:rPr lang="cs-CZ" sz="3600" dirty="0" err="1"/>
              <a:t>translation</a:t>
            </a:r>
            <a:r>
              <a:rPr lang="cs-CZ" sz="3600" dirty="0"/>
              <a:t>). Výsledný text může být gramaticky správný, ale výběr a spojení lexikálních jednotek má nádech nežádoucí cizosti</a:t>
            </a:r>
          </a:p>
        </p:txBody>
      </p:sp>
    </p:spTree>
    <p:extLst>
      <p:ext uri="{BB962C8B-B14F-4D97-AF65-F5344CB8AC3E}">
        <p14:creationId xmlns:p14="http://schemas.microsoft.com/office/powerpoint/2010/main" val="3217899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Volný překlad (free </a:t>
            </a:r>
            <a:r>
              <a:rPr lang="cs-CZ" dirty="0" err="1"/>
              <a:t>translation</a:t>
            </a:r>
            <a:r>
              <a:rPr lang="cs-CZ" dirty="0"/>
              <a:t>)</a:t>
            </a:r>
          </a:p>
          <a:p>
            <a:r>
              <a:rPr lang="cs-CZ" dirty="0"/>
              <a:t>Informace podává volně a tím nepřesně, nebezpečí nepřesnosti nebo vynechání</a:t>
            </a:r>
          </a:p>
          <a:p>
            <a:r>
              <a:rPr lang="cs-CZ" dirty="0"/>
              <a:t>Do jisté míry omluvitelné při tlumočení</a:t>
            </a:r>
          </a:p>
        </p:txBody>
      </p:sp>
    </p:spTree>
    <p:extLst>
      <p:ext uri="{BB962C8B-B14F-4D97-AF65-F5344CB8AC3E}">
        <p14:creationId xmlns:p14="http://schemas.microsoft.com/office/powerpoint/2010/main" val="27028581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158</TotalTime>
  <Words>688</Words>
  <Application>Microsoft Office PowerPoint</Application>
  <PresentationFormat>Předvádění na obrazovce (4:3)</PresentationFormat>
  <Paragraphs>55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Tlumočení</vt:lpstr>
      <vt:lpstr>Simultánní tlumočení</vt:lpstr>
      <vt:lpstr>Konsekutivní tlumočení</vt:lpstr>
      <vt:lpstr>Tlumočení šeptem ‒ tzv. šušotáž </vt:lpstr>
      <vt:lpstr>Základní aspekty:</vt:lpstr>
      <vt:lpstr>II. Aspekt pragmatický </vt:lpstr>
      <vt:lpstr>Typy tlumočení 1</vt:lpstr>
      <vt:lpstr>Typ 2</vt:lpstr>
      <vt:lpstr>3</vt:lpstr>
      <vt:lpstr>Komunikativní překlad - 4</vt:lpstr>
      <vt:lpstr>Podmínky k práci</vt:lpstr>
      <vt:lpstr>Důležité!</vt:lpstr>
      <vt:lpstr>Pilotní jazyk</vt:lpstr>
      <vt:lpstr>Seminář bude strukturován takto: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Překladatelství</dc:title>
  <dc:creator>user</dc:creator>
  <cp:lastModifiedBy>Miluše Juříčková</cp:lastModifiedBy>
  <cp:revision>18</cp:revision>
  <dcterms:created xsi:type="dcterms:W3CDTF">2013-09-25T20:25:35Z</dcterms:created>
  <dcterms:modified xsi:type="dcterms:W3CDTF">2023-02-15T18:36:56Z</dcterms:modified>
</cp:coreProperties>
</file>