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7" r:id="rId6"/>
    <p:sldId id="269" r:id="rId7"/>
    <p:sldId id="263" r:id="rId8"/>
    <p:sldId id="260" r:id="rId9"/>
    <p:sldId id="266" r:id="rId10"/>
    <p:sldId id="265" r:id="rId11"/>
    <p:sldId id="259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45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9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4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63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76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0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09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3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84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52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57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5ADC-33D7-47C8-8080-25A8D03B833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69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Skriving</a:t>
            </a:r>
            <a:br>
              <a:rPr lang="nb-NO" dirty="0"/>
            </a:br>
            <a:r>
              <a:rPr lang="nb-NO" dirty="0"/>
              <a:t>(Abstrakt forlag 2000)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Olga Dysthe</a:t>
            </a:r>
          </a:p>
          <a:p>
            <a:r>
              <a:rPr lang="nb-NO" dirty="0">
                <a:solidFill>
                  <a:schemeClr val="tx1"/>
                </a:solidFill>
              </a:rPr>
              <a:t>Frøydis Hertzberg</a:t>
            </a:r>
          </a:p>
          <a:p>
            <a:r>
              <a:rPr lang="nb-NO" dirty="0">
                <a:solidFill>
                  <a:schemeClr val="tx1"/>
                </a:solidFill>
              </a:rPr>
              <a:t>Torlaug Løkensgår Hoel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89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D0B27B1-8E4C-DBA5-3215-213E4543E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833437"/>
            <a:ext cx="7620000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340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hodnotí při obhajobě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Jaké otázky si autor-kandidát klade?</a:t>
            </a:r>
          </a:p>
          <a:p>
            <a:r>
              <a:rPr lang="cs-CZ" dirty="0"/>
              <a:t>K jakým závěrům dospěl? A hlavně:</a:t>
            </a:r>
          </a:p>
          <a:p>
            <a:r>
              <a:rPr lang="cs-CZ" dirty="0"/>
              <a:t>O co své závěry opírá? Jak je formuluje?</a:t>
            </a:r>
          </a:p>
          <a:p>
            <a:r>
              <a:rPr lang="cs-CZ" dirty="0"/>
              <a:t>Jaké argumenty uvádí? Umí argumentovat?</a:t>
            </a:r>
          </a:p>
          <a:p>
            <a:r>
              <a:rPr lang="cs-CZ" dirty="0"/>
              <a:t>Jak svůj text strukturuje?</a:t>
            </a:r>
          </a:p>
          <a:p>
            <a:r>
              <a:rPr lang="cs-CZ" dirty="0"/>
              <a:t>Umí používat v oboru terminologii oboru?</a:t>
            </a:r>
          </a:p>
          <a:p>
            <a:r>
              <a:rPr lang="cs-CZ" dirty="0"/>
              <a:t>Na jaké úrovni je jazyk, jakým je práce napsána?</a:t>
            </a:r>
          </a:p>
          <a:p>
            <a:r>
              <a:rPr lang="cs-CZ" dirty="0"/>
              <a:t>Umí pracovat s prameny? Jsou relevantní?</a:t>
            </a:r>
          </a:p>
          <a:p>
            <a:r>
              <a:rPr lang="cs-CZ" dirty="0"/>
              <a:t>Rozlišuje mezi citacemi a referencemi?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individuální přípravy na příští dobu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Najít nejméně dvě diplomové práce (např. na FF MU nebo v zahraničních zdrojích) a zaměřit se na hledané parametry (struktura, jak je napsaný úvod, zdůvodnění tématu práce) a připravit si k tomu výpisky s komentářem tak, abyste o tom mohli příště referovat. </a:t>
            </a:r>
            <a:r>
              <a:rPr lang="cs-CZ"/>
              <a:t>(březen)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84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Å skrive er en viktig læringsstrategi</a:t>
            </a:r>
          </a:p>
          <a:p>
            <a:r>
              <a:rPr lang="nb-NO" dirty="0"/>
              <a:t>Faglig skriving er en nødvendig studiekompetanse</a:t>
            </a:r>
          </a:p>
          <a:p>
            <a:r>
              <a:rPr lang="nb-NO" dirty="0"/>
              <a:t>Faglig skriving er en viktig yrkeskompetanse etter studiene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935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Skriving er det viktigste verktøyet for å tenke, og det er derfor viktig å skrive for å lære faget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75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viktig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Å være kritisk</a:t>
            </a:r>
          </a:p>
          <a:p>
            <a:r>
              <a:rPr lang="nb-NO" dirty="0"/>
              <a:t>Strukturere teksten logisk</a:t>
            </a:r>
          </a:p>
          <a:p>
            <a:r>
              <a:rPr lang="nb-NO" dirty="0"/>
              <a:t>Å utvikle problemstilling</a:t>
            </a:r>
          </a:p>
          <a:p>
            <a:r>
              <a:rPr lang="nb-NO" dirty="0"/>
              <a:t>Å utvikle argumentasjon</a:t>
            </a:r>
          </a:p>
          <a:p>
            <a:r>
              <a:rPr lang="nb-NO" dirty="0"/>
              <a:t>Å underbygge argument</a:t>
            </a:r>
          </a:p>
          <a:p>
            <a:r>
              <a:rPr lang="nb-NO" dirty="0"/>
              <a:t>Å binde sammen teori og empiri</a:t>
            </a:r>
          </a:p>
          <a:p>
            <a:r>
              <a:rPr lang="nb-NO" dirty="0"/>
              <a:t>Å bruke korrekt terminologi</a:t>
            </a:r>
          </a:p>
          <a:p>
            <a:r>
              <a:rPr lang="nb-NO" dirty="0"/>
              <a:t>Å bruke primærtekster</a:t>
            </a:r>
          </a:p>
          <a:p>
            <a:r>
              <a:rPr lang="nb-NO" dirty="0"/>
              <a:t>Å bruke sitat</a:t>
            </a:r>
          </a:p>
          <a:p>
            <a:r>
              <a:rPr lang="nb-NO" dirty="0"/>
              <a:t>Å dokumentere kilder</a:t>
            </a:r>
          </a:p>
          <a:p>
            <a:r>
              <a:rPr lang="nb-NO" dirty="0"/>
              <a:t>Å tolke materiale – dra en konklusjon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60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má být svědectvím o tom, že ovládáte: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å være analytisk</a:t>
            </a:r>
          </a:p>
          <a:p>
            <a:r>
              <a:rPr lang="nb-NO" dirty="0"/>
              <a:t>å strukturere teksten logisk</a:t>
            </a:r>
          </a:p>
          <a:p>
            <a:r>
              <a:rPr lang="nb-NO" dirty="0"/>
              <a:t>å utvikle en sentral problemstilling</a:t>
            </a:r>
          </a:p>
          <a:p>
            <a:r>
              <a:rPr lang="nb-NO" dirty="0"/>
              <a:t>å utvikle argumentasjon</a:t>
            </a:r>
          </a:p>
          <a:p>
            <a:r>
              <a:rPr lang="nb-NO" dirty="0"/>
              <a:t>å underbygge argument</a:t>
            </a:r>
          </a:p>
          <a:p>
            <a:r>
              <a:rPr lang="nb-NO" dirty="0"/>
              <a:t>å binde sammen teori og empiri</a:t>
            </a:r>
          </a:p>
          <a:p>
            <a:r>
              <a:rPr lang="nb-NO" dirty="0"/>
              <a:t>å dra en konklusjon</a:t>
            </a:r>
          </a:p>
          <a:p>
            <a:r>
              <a:rPr lang="nb-NO" dirty="0"/>
              <a:t>å bruke korrekt terminologi</a:t>
            </a:r>
          </a:p>
          <a:p>
            <a:r>
              <a:rPr lang="nb-NO" dirty="0"/>
              <a:t>å bruke sitat</a:t>
            </a:r>
          </a:p>
          <a:p>
            <a:r>
              <a:rPr lang="nb-NO" dirty="0"/>
              <a:t>å dokumentere kilder</a:t>
            </a:r>
          </a:p>
          <a:p>
            <a:r>
              <a:rPr lang="nb-NO" dirty="0"/>
              <a:t>å tolke materiale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Co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není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diplomová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Slovník</a:t>
            </a:r>
          </a:p>
          <a:p>
            <a:r>
              <a:rPr lang="cs-CZ" dirty="0"/>
              <a:t>Učebnice/cvičebnice</a:t>
            </a:r>
          </a:p>
          <a:p>
            <a:r>
              <a:rPr lang="cs-CZ" dirty="0"/>
              <a:t>Heslo v lexikonu</a:t>
            </a:r>
          </a:p>
          <a:p>
            <a:r>
              <a:rPr lang="cs-CZ" dirty="0"/>
              <a:t>Recenze</a:t>
            </a:r>
          </a:p>
          <a:p>
            <a:r>
              <a:rPr lang="cs-CZ" dirty="0"/>
              <a:t>Esej</a:t>
            </a:r>
          </a:p>
          <a:p>
            <a:r>
              <a:rPr lang="cs-CZ" dirty="0"/>
              <a:t>Popularizační text</a:t>
            </a:r>
          </a:p>
          <a:p>
            <a:r>
              <a:rPr lang="cs-CZ" dirty="0"/>
              <a:t>Internetové stránky</a:t>
            </a:r>
          </a:p>
          <a:p>
            <a:endParaRPr lang="cs-CZ" dirty="0"/>
          </a:p>
          <a:p>
            <a:r>
              <a:rPr lang="cs-CZ" dirty="0"/>
              <a:t>Můžete však psát o historii žánru (např. um. recenze).</a:t>
            </a:r>
          </a:p>
          <a:p>
            <a:r>
              <a:rPr lang="cs-CZ" dirty="0"/>
              <a:t>Nebo srovnávat učebnice z různých zemí a dob</a:t>
            </a:r>
          </a:p>
          <a:p>
            <a:r>
              <a:rPr lang="cs-CZ" dirty="0"/>
              <a:t>Nebo o tom, jak a za jakými účelem tvořit internetové stránky…</a:t>
            </a:r>
          </a:p>
        </p:txBody>
      </p:sp>
    </p:spTree>
    <p:extLst>
      <p:ext uri="{BB962C8B-B14F-4D97-AF65-F5344CB8AC3E}">
        <p14:creationId xmlns:p14="http://schemas.microsoft.com/office/powerpoint/2010/main" val="306497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Bruk</a:t>
            </a:r>
            <a:r>
              <a:rPr lang="cs-CZ" dirty="0"/>
              <a:t> </a:t>
            </a:r>
            <a:r>
              <a:rPr lang="cs-CZ" dirty="0" err="1"/>
              <a:t>disse</a:t>
            </a:r>
            <a:r>
              <a:rPr lang="cs-CZ" dirty="0"/>
              <a:t> </a:t>
            </a:r>
            <a:r>
              <a:rPr lang="cs-CZ" dirty="0" err="1"/>
              <a:t>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Forfatteren</a:t>
            </a:r>
            <a:r>
              <a:rPr lang="cs-CZ" dirty="0"/>
              <a:t>/</a:t>
            </a:r>
            <a:r>
              <a:rPr lang="cs-CZ" dirty="0" err="1"/>
              <a:t>forskeren</a:t>
            </a:r>
            <a:r>
              <a:rPr lang="cs-CZ" dirty="0"/>
              <a:t>:</a:t>
            </a:r>
            <a:endParaRPr lang="nb-NO" dirty="0"/>
          </a:p>
          <a:p>
            <a:r>
              <a:rPr lang="nb-NO" dirty="0"/>
              <a:t>Påstår</a:t>
            </a:r>
          </a:p>
          <a:p>
            <a:r>
              <a:rPr lang="nb-NO" dirty="0"/>
              <a:t>Fokuserer på</a:t>
            </a:r>
          </a:p>
          <a:p>
            <a:r>
              <a:rPr lang="nb-NO" dirty="0"/>
              <a:t>Framhever</a:t>
            </a:r>
          </a:p>
          <a:p>
            <a:r>
              <a:rPr lang="nb-NO" dirty="0"/>
              <a:t>Observerte at</a:t>
            </a:r>
          </a:p>
          <a:p>
            <a:r>
              <a:rPr lang="nb-NO" dirty="0"/>
              <a:t>Hevder at</a:t>
            </a:r>
          </a:p>
          <a:p>
            <a:r>
              <a:rPr lang="nb-NO" dirty="0"/>
              <a:t>Viser at</a:t>
            </a:r>
          </a:p>
          <a:p>
            <a:r>
              <a:rPr lang="nb-NO" dirty="0"/>
              <a:t>Beviser 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74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Forord – fakta og motivasjoner</a:t>
            </a:r>
          </a:p>
          <a:p>
            <a:r>
              <a:rPr lang="nb-NO" dirty="0"/>
              <a:t>Innledning – første presentasjon av tema, material, problemstilling, hypotese. </a:t>
            </a:r>
          </a:p>
          <a:p>
            <a:r>
              <a:rPr lang="nb-NO" dirty="0"/>
              <a:t>Situasjon. Hvem har allerede skrevet om tema? Hva skal bli unikt med din tekst?</a:t>
            </a:r>
          </a:p>
          <a:p>
            <a:r>
              <a:rPr lang="nb-NO" dirty="0"/>
              <a:t>Problem. Ulike argumentasjoner (systemer). Diskusjon. Drøfting. Ev. ta stilling ut fra forskningen din</a:t>
            </a:r>
          </a:p>
          <a:p>
            <a:r>
              <a:rPr lang="nb-NO" dirty="0"/>
              <a:t>Løsning/interessante funn, begrensninger, evaluering, sammendrag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704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9C06B-E751-547B-A73D-CEE9B7363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Språkhandlinger, fremstillingsformer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CA3F91-8B8B-874A-0A4C-AE122B85DD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Analysere, argumentere, begrunne, beskrive, definere, tolke, prioritere, parafrasere, reflektere, resonnere, vurdere, velge, undersøke, relatere, diskutere, kategorisere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6A878D-9AC6-2FE2-8304-B9022F8CC4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Agitere, bekjenne, belære, fortelle, lovprise, misjonere, kritisere, popularisere, underholde, kåsere, oppleve, plagiere, føle, anta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0122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479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Skriving (Abstrakt forlag 2000)</vt:lpstr>
      <vt:lpstr>. </vt:lpstr>
      <vt:lpstr>.</vt:lpstr>
      <vt:lpstr>viktig</vt:lpstr>
      <vt:lpstr>Práce má být svědectvím o tom, že ovládáte:</vt:lpstr>
      <vt:lpstr>Co není diplomová práce</vt:lpstr>
      <vt:lpstr>Bruk disse ord</vt:lpstr>
      <vt:lpstr>deler</vt:lpstr>
      <vt:lpstr>Språkhandlinger, fremstillingsformer</vt:lpstr>
      <vt:lpstr>Prezentace aplikace PowerPoint</vt:lpstr>
      <vt:lpstr>Co se hodnotí při obhajobě</vt:lpstr>
      <vt:lpstr>Zadání individuální přípravy na příští dobu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Skriving</dc:title>
  <dc:creator>user</dc:creator>
  <cp:lastModifiedBy>Miluše Juříčková</cp:lastModifiedBy>
  <cp:revision>10</cp:revision>
  <dcterms:created xsi:type="dcterms:W3CDTF">2019-12-04T08:06:34Z</dcterms:created>
  <dcterms:modified xsi:type="dcterms:W3CDTF">2023-02-15T19:07:16Z</dcterms:modified>
</cp:coreProperties>
</file>