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454" r:id="rId3"/>
    <p:sldId id="391" r:id="rId4"/>
    <p:sldId id="392" r:id="rId5"/>
    <p:sldId id="390" r:id="rId6"/>
    <p:sldId id="388" r:id="rId7"/>
    <p:sldId id="393" r:id="rId8"/>
    <p:sldId id="394" r:id="rId9"/>
    <p:sldId id="398" r:id="rId10"/>
    <p:sldId id="395" r:id="rId11"/>
    <p:sldId id="402" r:id="rId12"/>
    <p:sldId id="399" r:id="rId13"/>
    <p:sldId id="400" r:id="rId14"/>
    <p:sldId id="403" r:id="rId15"/>
    <p:sldId id="401" r:id="rId16"/>
    <p:sldId id="404" r:id="rId17"/>
    <p:sldId id="405" r:id="rId18"/>
    <p:sldId id="40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766F54"/>
    <a:srgbClr val="845848"/>
    <a:srgbClr val="FFFFFF"/>
    <a:srgbClr val="70433C"/>
    <a:srgbClr val="A55235"/>
    <a:srgbClr val="847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9" d="100"/>
          <a:sy n="49" d="100"/>
        </p:scale>
        <p:origin x="54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66E01-9754-439B-9284-27B538BBDD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56F2EF-2DED-4BA6-BE6E-F7474D4F63C5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I. Bacon</a:t>
          </a:r>
          <a:endParaRPr lang="en-US" dirty="0">
            <a:solidFill>
              <a:srgbClr val="A53010"/>
            </a:solidFill>
          </a:endParaRPr>
        </a:p>
      </dgm:t>
    </dgm:pt>
    <dgm:pt modelId="{B9B8064F-96E9-42EE-9DB0-FD73674FBCF3}" type="par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D2EFA323-3F9C-4D03-B2F0-E01174B66980}" type="sibTrans" cxnId="{E1A361C3-C8E0-4C6B-8AFC-D4A257527E5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17E4F57F-9C60-47C1-9227-A61867EC323F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III. Spinoza</a:t>
          </a:r>
          <a:endParaRPr lang="en-US" dirty="0">
            <a:solidFill>
              <a:srgbClr val="A53010"/>
            </a:solidFill>
          </a:endParaRPr>
        </a:p>
      </dgm:t>
    </dgm:pt>
    <dgm:pt modelId="{BDEC676E-107D-435A-A9A0-6DA416568C87}" type="par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C6F44EA-0354-48D4-B49B-2786EB439938}" type="sibTrans" cxnId="{1A081927-CDAC-442C-B7CF-57B147237DF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53B6FA3-47C2-4F43-90A7-ECAB12E7647C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IV. Leibniz</a:t>
          </a:r>
          <a:endParaRPr lang="en-US" dirty="0">
            <a:solidFill>
              <a:srgbClr val="A53010"/>
            </a:solidFill>
          </a:endParaRPr>
        </a:p>
      </dgm:t>
    </dgm:pt>
    <dgm:pt modelId="{F7BFC3DE-BFC1-4D2C-8007-F36401FA8A61}" type="par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E1DA431B-4F6B-4681-A4AA-3D896DC27D0C}" type="sibTrans" cxnId="{5F433812-A134-45C4-9DB1-5E1207B9E452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5BDDEA5E-E44A-4192-892F-610B969C60D1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V. Hobbes</a:t>
          </a:r>
          <a:endParaRPr lang="en-US" dirty="0">
            <a:solidFill>
              <a:srgbClr val="A53010"/>
            </a:solidFill>
          </a:endParaRPr>
        </a:p>
      </dgm:t>
    </dgm:pt>
    <dgm:pt modelId="{33296735-BB51-4496-A05A-9B6904A1D593}" type="par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BD5FB9-15BC-4D80-8137-EA758DA1B396}" type="sibTrans" cxnId="{097625EE-779C-4B22-A48C-F9E893AF2DB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9D466D9F-C002-4C77-89A4-E16F1E20B595}">
      <dgm:prSet/>
      <dgm:spPr/>
      <dgm:t>
        <a:bodyPr/>
        <a:lstStyle/>
        <a:p>
          <a:r>
            <a:rPr lang="cs-CZ" b="1" dirty="0">
              <a:solidFill>
                <a:schemeClr val="tx2"/>
              </a:solidFill>
            </a:rPr>
            <a:t>VI. Locke</a:t>
          </a:r>
          <a:endParaRPr lang="en-US" b="1" dirty="0">
            <a:solidFill>
              <a:schemeClr val="tx2"/>
            </a:solidFill>
          </a:endParaRPr>
        </a:p>
      </dgm:t>
    </dgm:pt>
    <dgm:pt modelId="{A9171382-9895-43FC-AC56-31EF0E4F6BD4}" type="par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07EC06F5-4006-4DA7-B512-3A938CA7B354}" type="sibTrans" cxnId="{BBF9771B-8DF9-4232-99B3-D67AF03F9E90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D7BB579-AEF0-4522-85CD-D774E2244860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VII. Berkeley</a:t>
          </a:r>
          <a:endParaRPr lang="en-US" dirty="0">
            <a:solidFill>
              <a:srgbClr val="A53010"/>
            </a:solidFill>
          </a:endParaRPr>
        </a:p>
      </dgm:t>
    </dgm:pt>
    <dgm:pt modelId="{FBF971E1-9D89-494F-A5C0-53BBAA9558D9}" type="par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AEA6C879-178F-48BD-A480-EB786BF9E0CE}" type="sibTrans" cxnId="{83F68174-6625-4D12-A968-6639E45688F3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B3A8C5A-27E5-42B6-AD07-782590CCBA5D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VIII. </a:t>
          </a:r>
          <a:r>
            <a:rPr lang="cs-CZ" dirty="0" err="1">
              <a:solidFill>
                <a:srgbClr val="A53010"/>
              </a:solidFill>
            </a:rPr>
            <a:t>Hume</a:t>
          </a:r>
          <a:endParaRPr lang="en-US" dirty="0">
            <a:solidFill>
              <a:srgbClr val="A53010"/>
            </a:solidFill>
          </a:endParaRPr>
        </a:p>
      </dgm:t>
    </dgm:pt>
    <dgm:pt modelId="{7A78E245-D9C1-4DAE-97FE-CD333F880894}" type="par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1562B3C-A312-4AE6-A986-5CE150D9F6CC}" type="sibTrans" cxnId="{639DAA3E-A124-48DB-83BD-301C3A584A7E}">
      <dgm:prSet/>
      <dgm:spPr/>
      <dgm:t>
        <a:bodyPr/>
        <a:lstStyle/>
        <a:p>
          <a:endParaRPr lang="en-US">
            <a:solidFill>
              <a:srgbClr val="A53010"/>
            </a:solidFill>
          </a:endParaRPr>
        </a:p>
      </dgm:t>
    </dgm:pt>
    <dgm:pt modelId="{684CE699-DD44-46C9-B6E8-EC17726CD0D7}">
      <dgm:prSet/>
      <dgm:spPr/>
      <dgm:t>
        <a:bodyPr/>
        <a:lstStyle/>
        <a:p>
          <a:r>
            <a:rPr lang="cs-CZ" dirty="0">
              <a:solidFill>
                <a:srgbClr val="A53010"/>
              </a:solidFill>
            </a:rPr>
            <a:t>II. Descartes</a:t>
          </a:r>
          <a:endParaRPr lang="en-US" dirty="0">
            <a:solidFill>
              <a:srgbClr val="A53010"/>
            </a:solidFill>
          </a:endParaRPr>
        </a:p>
      </dgm:t>
    </dgm:pt>
    <dgm:pt modelId="{62F62C83-12B9-4A72-A19D-6190AFC154D2}" type="par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D550B979-F964-4A15-BE70-3C835D912C63}" type="sibTrans" cxnId="{CA062132-A0D2-4880-A738-8F98780F1588}">
      <dgm:prSet/>
      <dgm:spPr/>
      <dgm:t>
        <a:bodyPr/>
        <a:lstStyle/>
        <a:p>
          <a:endParaRPr lang="cs-CZ">
            <a:solidFill>
              <a:srgbClr val="A53010"/>
            </a:solidFill>
          </a:endParaRPr>
        </a:p>
      </dgm:t>
    </dgm:pt>
    <dgm:pt modelId="{F67472F4-BCAE-44CA-9B82-934595138164}" type="pres">
      <dgm:prSet presAssocID="{74A66E01-9754-439B-9284-27B538BBDD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F58D3508-DDB8-4FAB-95AD-15B361FA22D5}" type="pres">
      <dgm:prSet presAssocID="{6D56F2EF-2DED-4BA6-BE6E-F7474D4F63C5}" presName="thickLine" presStyleLbl="alignNode1" presStyleIdx="0" presStyleCnt="8"/>
      <dgm:spPr/>
    </dgm:pt>
    <dgm:pt modelId="{5CDF97A2-EBD1-4909-9EE1-A6DBAF5D612E}" type="pres">
      <dgm:prSet presAssocID="{6D56F2EF-2DED-4BA6-BE6E-F7474D4F63C5}" presName="horz1" presStyleCnt="0"/>
      <dgm:spPr/>
    </dgm:pt>
    <dgm:pt modelId="{34328E02-1035-4F35-B554-C73EDE1CBFBE}" type="pres">
      <dgm:prSet presAssocID="{6D56F2EF-2DED-4BA6-BE6E-F7474D4F63C5}" presName="tx1" presStyleLbl="revTx" presStyleIdx="0" presStyleCnt="8"/>
      <dgm:spPr/>
      <dgm:t>
        <a:bodyPr/>
        <a:lstStyle/>
        <a:p>
          <a:endParaRPr lang="cs-CZ"/>
        </a:p>
      </dgm:t>
    </dgm:pt>
    <dgm:pt modelId="{ECFFB555-C5D2-4F22-84A9-840853B51800}" type="pres">
      <dgm:prSet presAssocID="{6D56F2EF-2DED-4BA6-BE6E-F7474D4F63C5}" presName="vert1" presStyleCnt="0"/>
      <dgm:spPr/>
    </dgm:pt>
    <dgm:pt modelId="{27CFA96F-DA83-4048-BB45-E604E6CB9D8D}" type="pres">
      <dgm:prSet presAssocID="{684CE699-DD44-46C9-B6E8-EC17726CD0D7}" presName="thickLine" presStyleLbl="alignNode1" presStyleIdx="1" presStyleCnt="8"/>
      <dgm:spPr/>
    </dgm:pt>
    <dgm:pt modelId="{8351C64A-8D58-4845-BD72-B267205BB461}" type="pres">
      <dgm:prSet presAssocID="{684CE699-DD44-46C9-B6E8-EC17726CD0D7}" presName="horz1" presStyleCnt="0"/>
      <dgm:spPr/>
    </dgm:pt>
    <dgm:pt modelId="{FE681786-A2CD-4BA4-ACE9-E770334FBE75}" type="pres">
      <dgm:prSet presAssocID="{684CE699-DD44-46C9-B6E8-EC17726CD0D7}" presName="tx1" presStyleLbl="revTx" presStyleIdx="1" presStyleCnt="8"/>
      <dgm:spPr/>
      <dgm:t>
        <a:bodyPr/>
        <a:lstStyle/>
        <a:p>
          <a:endParaRPr lang="cs-CZ"/>
        </a:p>
      </dgm:t>
    </dgm:pt>
    <dgm:pt modelId="{E270C71C-387C-4A27-B774-370B96A83ABA}" type="pres">
      <dgm:prSet presAssocID="{684CE699-DD44-46C9-B6E8-EC17726CD0D7}" presName="vert1" presStyleCnt="0"/>
      <dgm:spPr/>
    </dgm:pt>
    <dgm:pt modelId="{94A29245-0EDA-4C39-857B-8ABD7EED675D}" type="pres">
      <dgm:prSet presAssocID="{17E4F57F-9C60-47C1-9227-A61867EC323F}" presName="thickLine" presStyleLbl="alignNode1" presStyleIdx="2" presStyleCnt="8"/>
      <dgm:spPr/>
    </dgm:pt>
    <dgm:pt modelId="{53CA8DA5-05EE-483C-8543-E360E6C03E36}" type="pres">
      <dgm:prSet presAssocID="{17E4F57F-9C60-47C1-9227-A61867EC323F}" presName="horz1" presStyleCnt="0"/>
      <dgm:spPr/>
    </dgm:pt>
    <dgm:pt modelId="{BBCF976E-51C5-4941-A4DB-B441F39C6767}" type="pres">
      <dgm:prSet presAssocID="{17E4F57F-9C60-47C1-9227-A61867EC323F}" presName="tx1" presStyleLbl="revTx" presStyleIdx="2" presStyleCnt="8"/>
      <dgm:spPr/>
      <dgm:t>
        <a:bodyPr/>
        <a:lstStyle/>
        <a:p>
          <a:endParaRPr lang="cs-CZ"/>
        </a:p>
      </dgm:t>
    </dgm:pt>
    <dgm:pt modelId="{D5F496FB-A391-4178-99CE-2EF43872DABF}" type="pres">
      <dgm:prSet presAssocID="{17E4F57F-9C60-47C1-9227-A61867EC323F}" presName="vert1" presStyleCnt="0"/>
      <dgm:spPr/>
    </dgm:pt>
    <dgm:pt modelId="{37191717-E65F-4FB2-9D7F-2DC420287A75}" type="pres">
      <dgm:prSet presAssocID="{E53B6FA3-47C2-4F43-90A7-ECAB12E7647C}" presName="thickLine" presStyleLbl="alignNode1" presStyleIdx="3" presStyleCnt="8"/>
      <dgm:spPr/>
    </dgm:pt>
    <dgm:pt modelId="{F9FF76A1-902D-43AF-9CA7-EC566249B802}" type="pres">
      <dgm:prSet presAssocID="{E53B6FA3-47C2-4F43-90A7-ECAB12E7647C}" presName="horz1" presStyleCnt="0"/>
      <dgm:spPr/>
    </dgm:pt>
    <dgm:pt modelId="{52616139-CC9B-46AA-ADD7-C21004A630D5}" type="pres">
      <dgm:prSet presAssocID="{E53B6FA3-47C2-4F43-90A7-ECAB12E7647C}" presName="tx1" presStyleLbl="revTx" presStyleIdx="3" presStyleCnt="8"/>
      <dgm:spPr/>
      <dgm:t>
        <a:bodyPr/>
        <a:lstStyle/>
        <a:p>
          <a:endParaRPr lang="cs-CZ"/>
        </a:p>
      </dgm:t>
    </dgm:pt>
    <dgm:pt modelId="{587B1647-B4F5-4A77-99AE-79870A5B97E8}" type="pres">
      <dgm:prSet presAssocID="{E53B6FA3-47C2-4F43-90A7-ECAB12E7647C}" presName="vert1" presStyleCnt="0"/>
      <dgm:spPr/>
    </dgm:pt>
    <dgm:pt modelId="{B6E2EFE6-4D50-4EC4-A22D-F65035FB678B}" type="pres">
      <dgm:prSet presAssocID="{5BDDEA5E-E44A-4192-892F-610B969C60D1}" presName="thickLine" presStyleLbl="alignNode1" presStyleIdx="4" presStyleCnt="8"/>
      <dgm:spPr/>
    </dgm:pt>
    <dgm:pt modelId="{E06507E2-08BE-473D-9F5D-0DE74A0287A8}" type="pres">
      <dgm:prSet presAssocID="{5BDDEA5E-E44A-4192-892F-610B969C60D1}" presName="horz1" presStyleCnt="0"/>
      <dgm:spPr/>
    </dgm:pt>
    <dgm:pt modelId="{2413C4AB-DDBC-4CC5-8647-63BC71B679DA}" type="pres">
      <dgm:prSet presAssocID="{5BDDEA5E-E44A-4192-892F-610B969C60D1}" presName="tx1" presStyleLbl="revTx" presStyleIdx="4" presStyleCnt="8"/>
      <dgm:spPr/>
      <dgm:t>
        <a:bodyPr/>
        <a:lstStyle/>
        <a:p>
          <a:endParaRPr lang="cs-CZ"/>
        </a:p>
      </dgm:t>
    </dgm:pt>
    <dgm:pt modelId="{CE3B5ECD-E14E-4CB0-9B43-B4B804E20001}" type="pres">
      <dgm:prSet presAssocID="{5BDDEA5E-E44A-4192-892F-610B969C60D1}" presName="vert1" presStyleCnt="0"/>
      <dgm:spPr/>
    </dgm:pt>
    <dgm:pt modelId="{E21A8270-42A0-4499-BCD6-B9B5C54F1B7F}" type="pres">
      <dgm:prSet presAssocID="{9D466D9F-C002-4C77-89A4-E16F1E20B595}" presName="thickLine" presStyleLbl="alignNode1" presStyleIdx="5" presStyleCnt="8"/>
      <dgm:spPr/>
    </dgm:pt>
    <dgm:pt modelId="{32B12B0C-74DB-4FAA-9E81-3AC95151027B}" type="pres">
      <dgm:prSet presAssocID="{9D466D9F-C002-4C77-89A4-E16F1E20B595}" presName="horz1" presStyleCnt="0"/>
      <dgm:spPr/>
    </dgm:pt>
    <dgm:pt modelId="{AFBE1CC9-1FBC-48FB-8182-B2B8F138D02E}" type="pres">
      <dgm:prSet presAssocID="{9D466D9F-C002-4C77-89A4-E16F1E20B595}" presName="tx1" presStyleLbl="revTx" presStyleIdx="5" presStyleCnt="8"/>
      <dgm:spPr/>
      <dgm:t>
        <a:bodyPr/>
        <a:lstStyle/>
        <a:p>
          <a:endParaRPr lang="cs-CZ"/>
        </a:p>
      </dgm:t>
    </dgm:pt>
    <dgm:pt modelId="{74CF3D1F-CEF5-41E0-80B6-A5FFCF3C309D}" type="pres">
      <dgm:prSet presAssocID="{9D466D9F-C002-4C77-89A4-E16F1E20B595}" presName="vert1" presStyleCnt="0"/>
      <dgm:spPr/>
    </dgm:pt>
    <dgm:pt modelId="{E09E2875-1802-40A8-92D6-5F64F30EBEDD}" type="pres">
      <dgm:prSet presAssocID="{AD7BB579-AEF0-4522-85CD-D774E2244860}" presName="thickLine" presStyleLbl="alignNode1" presStyleIdx="6" presStyleCnt="8"/>
      <dgm:spPr/>
    </dgm:pt>
    <dgm:pt modelId="{64D78441-B8A5-4C15-83A5-0A3FB0599EE5}" type="pres">
      <dgm:prSet presAssocID="{AD7BB579-AEF0-4522-85CD-D774E2244860}" presName="horz1" presStyleCnt="0"/>
      <dgm:spPr/>
    </dgm:pt>
    <dgm:pt modelId="{A83238B1-D33F-4188-A9B4-D97B9C762788}" type="pres">
      <dgm:prSet presAssocID="{AD7BB579-AEF0-4522-85CD-D774E2244860}" presName="tx1" presStyleLbl="revTx" presStyleIdx="6" presStyleCnt="8"/>
      <dgm:spPr/>
      <dgm:t>
        <a:bodyPr/>
        <a:lstStyle/>
        <a:p>
          <a:endParaRPr lang="cs-CZ"/>
        </a:p>
      </dgm:t>
    </dgm:pt>
    <dgm:pt modelId="{9A099ABF-6733-47A5-9E63-6F34753B4E0E}" type="pres">
      <dgm:prSet presAssocID="{AD7BB579-AEF0-4522-85CD-D774E2244860}" presName="vert1" presStyleCnt="0"/>
      <dgm:spPr/>
    </dgm:pt>
    <dgm:pt modelId="{F912A563-11EB-44D5-ABDE-74C1E18C3BB3}" type="pres">
      <dgm:prSet presAssocID="{6B3A8C5A-27E5-42B6-AD07-782590CCBA5D}" presName="thickLine" presStyleLbl="alignNode1" presStyleIdx="7" presStyleCnt="8"/>
      <dgm:spPr/>
    </dgm:pt>
    <dgm:pt modelId="{1B1E1451-FD48-41B4-A9B5-302788BCB185}" type="pres">
      <dgm:prSet presAssocID="{6B3A8C5A-27E5-42B6-AD07-782590CCBA5D}" presName="horz1" presStyleCnt="0"/>
      <dgm:spPr/>
    </dgm:pt>
    <dgm:pt modelId="{B0A4DFF0-3F67-4A7D-8876-E9332C98BE28}" type="pres">
      <dgm:prSet presAssocID="{6B3A8C5A-27E5-42B6-AD07-782590CCBA5D}" presName="tx1" presStyleLbl="revTx" presStyleIdx="7" presStyleCnt="8"/>
      <dgm:spPr/>
      <dgm:t>
        <a:bodyPr/>
        <a:lstStyle/>
        <a:p>
          <a:endParaRPr lang="cs-CZ"/>
        </a:p>
      </dgm:t>
    </dgm:pt>
    <dgm:pt modelId="{9F000C8E-8D2C-4009-A2E0-29415350A60A}" type="pres">
      <dgm:prSet presAssocID="{6B3A8C5A-27E5-42B6-AD07-782590CCBA5D}" presName="vert1" presStyleCnt="0"/>
      <dgm:spPr/>
    </dgm:pt>
  </dgm:ptLst>
  <dgm:cxnLst>
    <dgm:cxn modelId="{1FE92213-9EBB-4F68-A9AE-0F948D2CD0DC}" type="presOf" srcId="{74A66E01-9754-439B-9284-27B538BBDD5D}" destId="{F67472F4-BCAE-44CA-9B82-934595138164}" srcOrd="0" destOrd="0" presId="urn:microsoft.com/office/officeart/2008/layout/LinedList"/>
    <dgm:cxn modelId="{B1B6A4F6-29CE-4C9C-BC06-B6B1B22A2D1D}" type="presOf" srcId="{17E4F57F-9C60-47C1-9227-A61867EC323F}" destId="{BBCF976E-51C5-4941-A4DB-B441F39C6767}" srcOrd="0" destOrd="0" presId="urn:microsoft.com/office/officeart/2008/layout/LinedList"/>
    <dgm:cxn modelId="{097625EE-779C-4B22-A48C-F9E893AF2DB3}" srcId="{74A66E01-9754-439B-9284-27B538BBDD5D}" destId="{5BDDEA5E-E44A-4192-892F-610B969C60D1}" srcOrd="4" destOrd="0" parTransId="{33296735-BB51-4496-A05A-9B6904A1D593}" sibTransId="{68BD5FB9-15BC-4D80-8137-EA758DA1B396}"/>
    <dgm:cxn modelId="{83F68174-6625-4D12-A968-6639E45688F3}" srcId="{74A66E01-9754-439B-9284-27B538BBDD5D}" destId="{AD7BB579-AEF0-4522-85CD-D774E2244860}" srcOrd="6" destOrd="0" parTransId="{FBF971E1-9D89-494F-A5C0-53BBAA9558D9}" sibTransId="{AEA6C879-178F-48BD-A480-EB786BF9E0CE}"/>
    <dgm:cxn modelId="{E1A361C3-C8E0-4C6B-8AFC-D4A257527E5E}" srcId="{74A66E01-9754-439B-9284-27B538BBDD5D}" destId="{6D56F2EF-2DED-4BA6-BE6E-F7474D4F63C5}" srcOrd="0" destOrd="0" parTransId="{B9B8064F-96E9-42EE-9DB0-FD73674FBCF3}" sibTransId="{D2EFA323-3F9C-4D03-B2F0-E01174B66980}"/>
    <dgm:cxn modelId="{1A081927-CDAC-442C-B7CF-57B147237DFE}" srcId="{74A66E01-9754-439B-9284-27B538BBDD5D}" destId="{17E4F57F-9C60-47C1-9227-A61867EC323F}" srcOrd="2" destOrd="0" parTransId="{BDEC676E-107D-435A-A9A0-6DA416568C87}" sibTransId="{9C6F44EA-0354-48D4-B49B-2786EB439938}"/>
    <dgm:cxn modelId="{639DAA3E-A124-48DB-83BD-301C3A584A7E}" srcId="{74A66E01-9754-439B-9284-27B538BBDD5D}" destId="{6B3A8C5A-27E5-42B6-AD07-782590CCBA5D}" srcOrd="7" destOrd="0" parTransId="{7A78E245-D9C1-4DAE-97FE-CD333F880894}" sibTransId="{61562B3C-A312-4AE6-A986-5CE150D9F6CC}"/>
    <dgm:cxn modelId="{904BA2FA-F642-4BA4-8553-4415C7229DCE}" type="presOf" srcId="{5BDDEA5E-E44A-4192-892F-610B969C60D1}" destId="{2413C4AB-DDBC-4CC5-8647-63BC71B679DA}" srcOrd="0" destOrd="0" presId="urn:microsoft.com/office/officeart/2008/layout/LinedList"/>
    <dgm:cxn modelId="{72ACFAC2-0355-402E-94ED-DAE3E23A4663}" type="presOf" srcId="{6B3A8C5A-27E5-42B6-AD07-782590CCBA5D}" destId="{B0A4DFF0-3F67-4A7D-8876-E9332C98BE28}" srcOrd="0" destOrd="0" presId="urn:microsoft.com/office/officeart/2008/layout/LinedList"/>
    <dgm:cxn modelId="{97DA6AC8-A025-4F87-A8B6-1651E3D9AB86}" type="presOf" srcId="{AD7BB579-AEF0-4522-85CD-D774E2244860}" destId="{A83238B1-D33F-4188-A9B4-D97B9C762788}" srcOrd="0" destOrd="0" presId="urn:microsoft.com/office/officeart/2008/layout/LinedList"/>
    <dgm:cxn modelId="{5F433812-A134-45C4-9DB1-5E1207B9E452}" srcId="{74A66E01-9754-439B-9284-27B538BBDD5D}" destId="{E53B6FA3-47C2-4F43-90A7-ECAB12E7647C}" srcOrd="3" destOrd="0" parTransId="{F7BFC3DE-BFC1-4D2C-8007-F36401FA8A61}" sibTransId="{E1DA431B-4F6B-4681-A4AA-3D896DC27D0C}"/>
    <dgm:cxn modelId="{9CF1AEBB-F195-4FC1-866E-472508646F83}" type="presOf" srcId="{9D466D9F-C002-4C77-89A4-E16F1E20B595}" destId="{AFBE1CC9-1FBC-48FB-8182-B2B8F138D02E}" srcOrd="0" destOrd="0" presId="urn:microsoft.com/office/officeart/2008/layout/LinedList"/>
    <dgm:cxn modelId="{0FA9A74E-6418-43C1-9AC6-122F2EC30AEF}" type="presOf" srcId="{684CE699-DD44-46C9-B6E8-EC17726CD0D7}" destId="{FE681786-A2CD-4BA4-ACE9-E770334FBE75}" srcOrd="0" destOrd="0" presId="urn:microsoft.com/office/officeart/2008/layout/LinedList"/>
    <dgm:cxn modelId="{BBF9771B-8DF9-4232-99B3-D67AF03F9E90}" srcId="{74A66E01-9754-439B-9284-27B538BBDD5D}" destId="{9D466D9F-C002-4C77-89A4-E16F1E20B595}" srcOrd="5" destOrd="0" parTransId="{A9171382-9895-43FC-AC56-31EF0E4F6BD4}" sibTransId="{07EC06F5-4006-4DA7-B512-3A938CA7B354}"/>
    <dgm:cxn modelId="{FA8CFCD4-1177-454B-98B4-09DBC143BD44}" type="presOf" srcId="{E53B6FA3-47C2-4F43-90A7-ECAB12E7647C}" destId="{52616139-CC9B-46AA-ADD7-C21004A630D5}" srcOrd="0" destOrd="0" presId="urn:microsoft.com/office/officeart/2008/layout/LinedList"/>
    <dgm:cxn modelId="{8E25C2C7-A4BC-4372-ACD6-4FBB739321ED}" type="presOf" srcId="{6D56F2EF-2DED-4BA6-BE6E-F7474D4F63C5}" destId="{34328E02-1035-4F35-B554-C73EDE1CBFBE}" srcOrd="0" destOrd="0" presId="urn:microsoft.com/office/officeart/2008/layout/LinedList"/>
    <dgm:cxn modelId="{CA062132-A0D2-4880-A738-8F98780F1588}" srcId="{74A66E01-9754-439B-9284-27B538BBDD5D}" destId="{684CE699-DD44-46C9-B6E8-EC17726CD0D7}" srcOrd="1" destOrd="0" parTransId="{62F62C83-12B9-4A72-A19D-6190AFC154D2}" sibTransId="{D550B979-F964-4A15-BE70-3C835D912C63}"/>
    <dgm:cxn modelId="{BC4AC81C-BF57-494E-A202-381920B4E459}" type="presParOf" srcId="{F67472F4-BCAE-44CA-9B82-934595138164}" destId="{F58D3508-DDB8-4FAB-95AD-15B361FA22D5}" srcOrd="0" destOrd="0" presId="urn:microsoft.com/office/officeart/2008/layout/LinedList"/>
    <dgm:cxn modelId="{2D04186F-1B7C-4E6B-8A78-EFAC233CCE0E}" type="presParOf" srcId="{F67472F4-BCAE-44CA-9B82-934595138164}" destId="{5CDF97A2-EBD1-4909-9EE1-A6DBAF5D612E}" srcOrd="1" destOrd="0" presId="urn:microsoft.com/office/officeart/2008/layout/LinedList"/>
    <dgm:cxn modelId="{B5FE6A4F-01D3-4674-BFA8-198EE629C803}" type="presParOf" srcId="{5CDF97A2-EBD1-4909-9EE1-A6DBAF5D612E}" destId="{34328E02-1035-4F35-B554-C73EDE1CBFBE}" srcOrd="0" destOrd="0" presId="urn:microsoft.com/office/officeart/2008/layout/LinedList"/>
    <dgm:cxn modelId="{9212F6E7-F2E3-42BC-9D76-593991308823}" type="presParOf" srcId="{5CDF97A2-EBD1-4909-9EE1-A6DBAF5D612E}" destId="{ECFFB555-C5D2-4F22-84A9-840853B51800}" srcOrd="1" destOrd="0" presId="urn:microsoft.com/office/officeart/2008/layout/LinedList"/>
    <dgm:cxn modelId="{1BE86451-5FDC-4832-9727-EA101F97BFA4}" type="presParOf" srcId="{F67472F4-BCAE-44CA-9B82-934595138164}" destId="{27CFA96F-DA83-4048-BB45-E604E6CB9D8D}" srcOrd="2" destOrd="0" presId="urn:microsoft.com/office/officeart/2008/layout/LinedList"/>
    <dgm:cxn modelId="{DC8AD378-5E81-4E95-AF88-EA4E52CC1ABF}" type="presParOf" srcId="{F67472F4-BCAE-44CA-9B82-934595138164}" destId="{8351C64A-8D58-4845-BD72-B267205BB461}" srcOrd="3" destOrd="0" presId="urn:microsoft.com/office/officeart/2008/layout/LinedList"/>
    <dgm:cxn modelId="{50B525F1-55E8-4263-AD82-D9E08DE13593}" type="presParOf" srcId="{8351C64A-8D58-4845-BD72-B267205BB461}" destId="{FE681786-A2CD-4BA4-ACE9-E770334FBE75}" srcOrd="0" destOrd="0" presId="urn:microsoft.com/office/officeart/2008/layout/LinedList"/>
    <dgm:cxn modelId="{B991D7B8-BD95-4EFC-B0F0-F628A78B0C2A}" type="presParOf" srcId="{8351C64A-8D58-4845-BD72-B267205BB461}" destId="{E270C71C-387C-4A27-B774-370B96A83ABA}" srcOrd="1" destOrd="0" presId="urn:microsoft.com/office/officeart/2008/layout/LinedList"/>
    <dgm:cxn modelId="{44107742-7B06-4F6B-AE3D-1A40D0B90287}" type="presParOf" srcId="{F67472F4-BCAE-44CA-9B82-934595138164}" destId="{94A29245-0EDA-4C39-857B-8ABD7EED675D}" srcOrd="4" destOrd="0" presId="urn:microsoft.com/office/officeart/2008/layout/LinedList"/>
    <dgm:cxn modelId="{52427387-F3BF-46A0-987F-B8AE735D0D9C}" type="presParOf" srcId="{F67472F4-BCAE-44CA-9B82-934595138164}" destId="{53CA8DA5-05EE-483C-8543-E360E6C03E36}" srcOrd="5" destOrd="0" presId="urn:microsoft.com/office/officeart/2008/layout/LinedList"/>
    <dgm:cxn modelId="{2A00F09B-B07D-4FA5-A46A-D259C18C1E52}" type="presParOf" srcId="{53CA8DA5-05EE-483C-8543-E360E6C03E36}" destId="{BBCF976E-51C5-4941-A4DB-B441F39C6767}" srcOrd="0" destOrd="0" presId="urn:microsoft.com/office/officeart/2008/layout/LinedList"/>
    <dgm:cxn modelId="{09C09FC1-F16A-4C86-BF3F-833D58E7D188}" type="presParOf" srcId="{53CA8DA5-05EE-483C-8543-E360E6C03E36}" destId="{D5F496FB-A391-4178-99CE-2EF43872DABF}" srcOrd="1" destOrd="0" presId="urn:microsoft.com/office/officeart/2008/layout/LinedList"/>
    <dgm:cxn modelId="{7938E064-94A7-4640-B54D-FBD9044B3B4F}" type="presParOf" srcId="{F67472F4-BCAE-44CA-9B82-934595138164}" destId="{37191717-E65F-4FB2-9D7F-2DC420287A75}" srcOrd="6" destOrd="0" presId="urn:microsoft.com/office/officeart/2008/layout/LinedList"/>
    <dgm:cxn modelId="{9EC4AEB5-6489-4062-AB3F-A2EE4DA3B196}" type="presParOf" srcId="{F67472F4-BCAE-44CA-9B82-934595138164}" destId="{F9FF76A1-902D-43AF-9CA7-EC566249B802}" srcOrd="7" destOrd="0" presId="urn:microsoft.com/office/officeart/2008/layout/LinedList"/>
    <dgm:cxn modelId="{6BE4CEB3-9EDB-48B8-B539-85A8087B0F2C}" type="presParOf" srcId="{F9FF76A1-902D-43AF-9CA7-EC566249B802}" destId="{52616139-CC9B-46AA-ADD7-C21004A630D5}" srcOrd="0" destOrd="0" presId="urn:microsoft.com/office/officeart/2008/layout/LinedList"/>
    <dgm:cxn modelId="{87782BF5-3F9B-4CDB-B272-99A22E133AF5}" type="presParOf" srcId="{F9FF76A1-902D-43AF-9CA7-EC566249B802}" destId="{587B1647-B4F5-4A77-99AE-79870A5B97E8}" srcOrd="1" destOrd="0" presId="urn:microsoft.com/office/officeart/2008/layout/LinedList"/>
    <dgm:cxn modelId="{D9AA43A9-D473-453F-AFA1-D86200D556D5}" type="presParOf" srcId="{F67472F4-BCAE-44CA-9B82-934595138164}" destId="{B6E2EFE6-4D50-4EC4-A22D-F65035FB678B}" srcOrd="8" destOrd="0" presId="urn:microsoft.com/office/officeart/2008/layout/LinedList"/>
    <dgm:cxn modelId="{160FB193-AC38-4EF6-8292-C2B081543258}" type="presParOf" srcId="{F67472F4-BCAE-44CA-9B82-934595138164}" destId="{E06507E2-08BE-473D-9F5D-0DE74A0287A8}" srcOrd="9" destOrd="0" presId="urn:microsoft.com/office/officeart/2008/layout/LinedList"/>
    <dgm:cxn modelId="{7EBED037-9C20-4B47-BA1F-3D7F373AB51A}" type="presParOf" srcId="{E06507E2-08BE-473D-9F5D-0DE74A0287A8}" destId="{2413C4AB-DDBC-4CC5-8647-63BC71B679DA}" srcOrd="0" destOrd="0" presId="urn:microsoft.com/office/officeart/2008/layout/LinedList"/>
    <dgm:cxn modelId="{C97ABE22-A063-4E8B-9761-4891FB88F3F3}" type="presParOf" srcId="{E06507E2-08BE-473D-9F5D-0DE74A0287A8}" destId="{CE3B5ECD-E14E-4CB0-9B43-B4B804E20001}" srcOrd="1" destOrd="0" presId="urn:microsoft.com/office/officeart/2008/layout/LinedList"/>
    <dgm:cxn modelId="{85078944-6731-4399-AE65-16236607F98E}" type="presParOf" srcId="{F67472F4-BCAE-44CA-9B82-934595138164}" destId="{E21A8270-42A0-4499-BCD6-B9B5C54F1B7F}" srcOrd="10" destOrd="0" presId="urn:microsoft.com/office/officeart/2008/layout/LinedList"/>
    <dgm:cxn modelId="{66380DD1-B0FF-45E9-A962-981E4F9F17B7}" type="presParOf" srcId="{F67472F4-BCAE-44CA-9B82-934595138164}" destId="{32B12B0C-74DB-4FAA-9E81-3AC95151027B}" srcOrd="11" destOrd="0" presId="urn:microsoft.com/office/officeart/2008/layout/LinedList"/>
    <dgm:cxn modelId="{72D385E2-558D-43B7-8169-B72B63BA81CC}" type="presParOf" srcId="{32B12B0C-74DB-4FAA-9E81-3AC95151027B}" destId="{AFBE1CC9-1FBC-48FB-8182-B2B8F138D02E}" srcOrd="0" destOrd="0" presId="urn:microsoft.com/office/officeart/2008/layout/LinedList"/>
    <dgm:cxn modelId="{87FB862F-643D-4512-90F9-A20FD18DE1E2}" type="presParOf" srcId="{32B12B0C-74DB-4FAA-9E81-3AC95151027B}" destId="{74CF3D1F-CEF5-41E0-80B6-A5FFCF3C309D}" srcOrd="1" destOrd="0" presId="urn:microsoft.com/office/officeart/2008/layout/LinedList"/>
    <dgm:cxn modelId="{209384DB-0945-4C1A-B93A-C4FB5B22388D}" type="presParOf" srcId="{F67472F4-BCAE-44CA-9B82-934595138164}" destId="{E09E2875-1802-40A8-92D6-5F64F30EBEDD}" srcOrd="12" destOrd="0" presId="urn:microsoft.com/office/officeart/2008/layout/LinedList"/>
    <dgm:cxn modelId="{88A021AA-398D-48E7-832B-419FDFD27650}" type="presParOf" srcId="{F67472F4-BCAE-44CA-9B82-934595138164}" destId="{64D78441-B8A5-4C15-83A5-0A3FB0599EE5}" srcOrd="13" destOrd="0" presId="urn:microsoft.com/office/officeart/2008/layout/LinedList"/>
    <dgm:cxn modelId="{7DFF43AA-AF8E-45D0-9814-4373664C3E7A}" type="presParOf" srcId="{64D78441-B8A5-4C15-83A5-0A3FB0599EE5}" destId="{A83238B1-D33F-4188-A9B4-D97B9C762788}" srcOrd="0" destOrd="0" presId="urn:microsoft.com/office/officeart/2008/layout/LinedList"/>
    <dgm:cxn modelId="{5BCC5272-9BD2-4A17-87FF-F20613A34DF6}" type="presParOf" srcId="{64D78441-B8A5-4C15-83A5-0A3FB0599EE5}" destId="{9A099ABF-6733-47A5-9E63-6F34753B4E0E}" srcOrd="1" destOrd="0" presId="urn:microsoft.com/office/officeart/2008/layout/LinedList"/>
    <dgm:cxn modelId="{6882AE86-82DD-442F-866C-275745308012}" type="presParOf" srcId="{F67472F4-BCAE-44CA-9B82-934595138164}" destId="{F912A563-11EB-44D5-ABDE-74C1E18C3BB3}" srcOrd="14" destOrd="0" presId="urn:microsoft.com/office/officeart/2008/layout/LinedList"/>
    <dgm:cxn modelId="{8EB570C9-DD08-4036-A715-ACF5261A7A49}" type="presParOf" srcId="{F67472F4-BCAE-44CA-9B82-934595138164}" destId="{1B1E1451-FD48-41B4-A9B5-302788BCB185}" srcOrd="15" destOrd="0" presId="urn:microsoft.com/office/officeart/2008/layout/LinedList"/>
    <dgm:cxn modelId="{E575CFFA-4BBC-4C63-9164-FC1C883E88F6}" type="presParOf" srcId="{1B1E1451-FD48-41B4-A9B5-302788BCB185}" destId="{B0A4DFF0-3F67-4A7D-8876-E9332C98BE28}" srcOrd="0" destOrd="0" presId="urn:microsoft.com/office/officeart/2008/layout/LinedList"/>
    <dgm:cxn modelId="{C89BCA92-ED9A-42ED-8A5F-C85F2BB8E9DA}" type="presParOf" srcId="{1B1E1451-FD48-41B4-A9B5-302788BCB185}" destId="{9F000C8E-8D2C-4009-A2E0-29415350A60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D3508-DDB8-4FAB-95AD-15B361FA22D5}">
      <dsp:nvSpPr>
        <dsp:cNvPr id="0" name=""/>
        <dsp:cNvSpPr/>
      </dsp:nvSpPr>
      <dsp:spPr>
        <a:xfrm>
          <a:off x="0" y="0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28E02-1035-4F35-B554-C73EDE1CBFBE}">
      <dsp:nvSpPr>
        <dsp:cNvPr id="0" name=""/>
        <dsp:cNvSpPr/>
      </dsp:nvSpPr>
      <dsp:spPr>
        <a:xfrm>
          <a:off x="0" y="0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I. Bacon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0"/>
        <a:ext cx="10529887" cy="472281"/>
      </dsp:txXfrm>
    </dsp:sp>
    <dsp:sp modelId="{27CFA96F-DA83-4048-BB45-E604E6CB9D8D}">
      <dsp:nvSpPr>
        <dsp:cNvPr id="0" name=""/>
        <dsp:cNvSpPr/>
      </dsp:nvSpPr>
      <dsp:spPr>
        <a:xfrm>
          <a:off x="0" y="472281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1786-A2CD-4BA4-ACE9-E770334FBE75}">
      <dsp:nvSpPr>
        <dsp:cNvPr id="0" name=""/>
        <dsp:cNvSpPr/>
      </dsp:nvSpPr>
      <dsp:spPr>
        <a:xfrm>
          <a:off x="0" y="472281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II. Descartes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472281"/>
        <a:ext cx="10529887" cy="472281"/>
      </dsp:txXfrm>
    </dsp:sp>
    <dsp:sp modelId="{94A29245-0EDA-4C39-857B-8ABD7EED675D}">
      <dsp:nvSpPr>
        <dsp:cNvPr id="0" name=""/>
        <dsp:cNvSpPr/>
      </dsp:nvSpPr>
      <dsp:spPr>
        <a:xfrm>
          <a:off x="0" y="944562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F976E-51C5-4941-A4DB-B441F39C6767}">
      <dsp:nvSpPr>
        <dsp:cNvPr id="0" name=""/>
        <dsp:cNvSpPr/>
      </dsp:nvSpPr>
      <dsp:spPr>
        <a:xfrm>
          <a:off x="0" y="944562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III. Spinoza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944562"/>
        <a:ext cx="10529887" cy="472281"/>
      </dsp:txXfrm>
    </dsp:sp>
    <dsp:sp modelId="{37191717-E65F-4FB2-9D7F-2DC420287A75}">
      <dsp:nvSpPr>
        <dsp:cNvPr id="0" name=""/>
        <dsp:cNvSpPr/>
      </dsp:nvSpPr>
      <dsp:spPr>
        <a:xfrm>
          <a:off x="0" y="1416843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6139-CC9B-46AA-ADD7-C21004A630D5}">
      <dsp:nvSpPr>
        <dsp:cNvPr id="0" name=""/>
        <dsp:cNvSpPr/>
      </dsp:nvSpPr>
      <dsp:spPr>
        <a:xfrm>
          <a:off x="0" y="1416843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IV. Leibniz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416843"/>
        <a:ext cx="10529887" cy="472281"/>
      </dsp:txXfrm>
    </dsp:sp>
    <dsp:sp modelId="{B6E2EFE6-4D50-4EC4-A22D-F65035FB678B}">
      <dsp:nvSpPr>
        <dsp:cNvPr id="0" name=""/>
        <dsp:cNvSpPr/>
      </dsp:nvSpPr>
      <dsp:spPr>
        <a:xfrm>
          <a:off x="0" y="1889125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C4AB-DDBC-4CC5-8647-63BC71B679DA}">
      <dsp:nvSpPr>
        <dsp:cNvPr id="0" name=""/>
        <dsp:cNvSpPr/>
      </dsp:nvSpPr>
      <dsp:spPr>
        <a:xfrm>
          <a:off x="0" y="1889125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V. Hobbes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1889125"/>
        <a:ext cx="10529887" cy="472281"/>
      </dsp:txXfrm>
    </dsp:sp>
    <dsp:sp modelId="{E21A8270-42A0-4499-BCD6-B9B5C54F1B7F}">
      <dsp:nvSpPr>
        <dsp:cNvPr id="0" name=""/>
        <dsp:cNvSpPr/>
      </dsp:nvSpPr>
      <dsp:spPr>
        <a:xfrm>
          <a:off x="0" y="2361406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1CC9-1FBC-48FB-8182-B2B8F138D02E}">
      <dsp:nvSpPr>
        <dsp:cNvPr id="0" name=""/>
        <dsp:cNvSpPr/>
      </dsp:nvSpPr>
      <dsp:spPr>
        <a:xfrm>
          <a:off x="0" y="2361406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>
              <a:solidFill>
                <a:schemeClr val="tx2"/>
              </a:solidFill>
            </a:rPr>
            <a:t>VI. Locke</a:t>
          </a:r>
          <a:endParaRPr lang="en-US" sz="2100" b="1" kern="1200" dirty="0">
            <a:solidFill>
              <a:schemeClr val="tx2"/>
            </a:solidFill>
          </a:endParaRPr>
        </a:p>
      </dsp:txBody>
      <dsp:txXfrm>
        <a:off x="0" y="2361406"/>
        <a:ext cx="10529887" cy="472281"/>
      </dsp:txXfrm>
    </dsp:sp>
    <dsp:sp modelId="{E09E2875-1802-40A8-92D6-5F64F30EBEDD}">
      <dsp:nvSpPr>
        <dsp:cNvPr id="0" name=""/>
        <dsp:cNvSpPr/>
      </dsp:nvSpPr>
      <dsp:spPr>
        <a:xfrm>
          <a:off x="0" y="2833687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238B1-D33F-4188-A9B4-D97B9C762788}">
      <dsp:nvSpPr>
        <dsp:cNvPr id="0" name=""/>
        <dsp:cNvSpPr/>
      </dsp:nvSpPr>
      <dsp:spPr>
        <a:xfrm>
          <a:off x="0" y="2833687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VII. Berkeley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2833687"/>
        <a:ext cx="10529887" cy="472281"/>
      </dsp:txXfrm>
    </dsp:sp>
    <dsp:sp modelId="{F912A563-11EB-44D5-ABDE-74C1E18C3BB3}">
      <dsp:nvSpPr>
        <dsp:cNvPr id="0" name=""/>
        <dsp:cNvSpPr/>
      </dsp:nvSpPr>
      <dsp:spPr>
        <a:xfrm>
          <a:off x="0" y="3305968"/>
          <a:ext cx="105298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4DFF0-3F67-4A7D-8876-E9332C98BE28}">
      <dsp:nvSpPr>
        <dsp:cNvPr id="0" name=""/>
        <dsp:cNvSpPr/>
      </dsp:nvSpPr>
      <dsp:spPr>
        <a:xfrm>
          <a:off x="0" y="3305968"/>
          <a:ext cx="10529887" cy="472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>
              <a:solidFill>
                <a:srgbClr val="A53010"/>
              </a:solidFill>
            </a:rPr>
            <a:t>VIII. </a:t>
          </a:r>
          <a:r>
            <a:rPr lang="cs-CZ" sz="2100" kern="1200" dirty="0" err="1">
              <a:solidFill>
                <a:srgbClr val="A53010"/>
              </a:solidFill>
            </a:rPr>
            <a:t>Hume</a:t>
          </a:r>
          <a:endParaRPr lang="en-US" sz="2100" kern="1200" dirty="0">
            <a:solidFill>
              <a:srgbClr val="A53010"/>
            </a:solidFill>
          </a:endParaRPr>
        </a:p>
      </dsp:txBody>
      <dsp:txXfrm>
        <a:off x="0" y="3305968"/>
        <a:ext cx="10529887" cy="4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15592-38E2-4892-B447-50C32F4F76AB}" type="datetimeFigureOut">
              <a:rPr lang="cs-CZ" smtClean="0"/>
              <a:t>03.05.2021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2B4E4-6D0B-4E75-9405-AE5DA23921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93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09" y="2514600"/>
            <a:ext cx="9667103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7509" y="4777379"/>
            <a:ext cx="9667103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79AF831-1A7E-4F1A-B873-A316CC2AE30E}"/>
              </a:ext>
            </a:extLst>
          </p:cNvPr>
          <p:cNvSpPr/>
          <p:nvPr userDrawn="1"/>
        </p:nvSpPr>
        <p:spPr>
          <a:xfrm>
            <a:off x="0" y="6125511"/>
            <a:ext cx="12192000" cy="7785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0C0EFC37-8C44-4DA6-831D-4C9E78D2F10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D2680742-7D77-4702-A821-C1FDBD9365BF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číslo snímku 7">
            <a:extLst>
              <a:ext uri="{FF2B5EF4-FFF2-40B4-BE49-F238E27FC236}">
                <a16:creationId xmlns:a16="http://schemas.microsoft.com/office/drawing/2014/main" id="{57D18A03-3A13-4DFF-9BB6-5E392782C140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F89EFFD7-BD92-43B2-8E1D-D37D1311E1E6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7">
            <a:extLst>
              <a:ext uri="{FF2B5EF4-FFF2-40B4-BE49-F238E27FC236}">
                <a16:creationId xmlns:a16="http://schemas.microsoft.com/office/drawing/2014/main" id="{404E1B18-983F-424D-AD1D-DE7F89B2385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2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Šipka: pětiúhelník 5">
            <a:extLst>
              <a:ext uri="{FF2B5EF4-FFF2-40B4-BE49-F238E27FC236}">
                <a16:creationId xmlns:a16="http://schemas.microsoft.com/office/drawing/2014/main" id="{12D083C0-7B94-45FB-8113-876E7DCEADA9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pětiúhelník 6">
            <a:extLst>
              <a:ext uri="{FF2B5EF4-FFF2-40B4-BE49-F238E27FC236}">
                <a16:creationId xmlns:a16="http://schemas.microsoft.com/office/drawing/2014/main" id="{4D73B429-F3F1-4FB5-8ECC-A814961AC885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4C6F69CF-F7DE-41C2-8443-47A12FC44F7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0948C7EE-8960-4D30-B336-086412AF9B0A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7">
            <a:extLst>
              <a:ext uri="{FF2B5EF4-FFF2-40B4-BE49-F238E27FC236}">
                <a16:creationId xmlns:a16="http://schemas.microsoft.com/office/drawing/2014/main" id="{F79BB166-F5B9-481D-8E15-0487C8229401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66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785DE7E4-775F-45FD-80AD-E043CE6157B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BFD88B0-8ABE-444D-8D21-68272D4D8A5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EA640224-BA24-4A51-9C50-369FD9FDE4E8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F444B88C-14AA-4AB6-8E73-6C3B4C2222A2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163" y="437380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124" y="437380"/>
            <a:ext cx="6201092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163" y="1589905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27C24D5-9F0A-427F-A117-1A1585BBC1D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15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F6B4DA13-A5E3-473C-9D36-4CCB4F244570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DB4E3E3C-0424-49F1-AFEA-82E101F94E06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D50DC9D0-69B1-4CF1-82F1-85DAAE16EA8E}"/>
              </a:ext>
            </a:extLst>
          </p:cNvPr>
          <p:cNvSpPr txBox="1">
            <a:spLocks/>
          </p:cNvSpPr>
          <p:nvPr userDrawn="1"/>
        </p:nvSpPr>
        <p:spPr>
          <a:xfrm>
            <a:off x="687387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2" y="4800600"/>
            <a:ext cx="980644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98171" y="634965"/>
            <a:ext cx="980644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172" y="5367338"/>
            <a:ext cx="980644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098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6C7A325E-5729-4E69-A359-2034B07CA471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D7B44290-F79D-41B6-AA95-9DA75628B6B7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5FB282AB-0428-4D98-B66E-F8127DC74798}"/>
              </a:ext>
            </a:extLst>
          </p:cNvPr>
          <p:cNvSpPr txBox="1">
            <a:spLocks/>
          </p:cNvSpPr>
          <p:nvPr userDrawn="1"/>
        </p:nvSpPr>
        <p:spPr>
          <a:xfrm>
            <a:off x="614625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6" y="609600"/>
            <a:ext cx="9832566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046" y="4354046"/>
            <a:ext cx="9832566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5486E9F-B2F6-4854-8406-047FFB2FCF75}"/>
              </a:ext>
            </a:extLst>
          </p:cNvPr>
          <p:cNvSpPr txBox="1">
            <a:spLocks/>
          </p:cNvSpPr>
          <p:nvPr userDrawn="1"/>
        </p:nvSpPr>
        <p:spPr>
          <a:xfrm>
            <a:off x="11185705" y="6488127"/>
            <a:ext cx="1006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004286-5DE4-4387-BCBA-1BF75FFF593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9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1F56A891-FBBA-47F1-B76E-E2686D49BE6F}"/>
              </a:ext>
            </a:extLst>
          </p:cNvPr>
          <p:cNvSpPr/>
          <p:nvPr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8578901E-A085-4C1B-8784-E62B0D5DA83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ástupný symbol pro číslo snímku 7">
            <a:extLst>
              <a:ext uri="{FF2B5EF4-FFF2-40B4-BE49-F238E27FC236}">
                <a16:creationId xmlns:a16="http://schemas.microsoft.com/office/drawing/2014/main" id="{09B1D4B8-9C02-41EA-A588-F17634491112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D7F9070B-FC7F-4E35-8A9F-F7C8A879C66E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DE9A7684-C26A-45C7-BA27-287330645DF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číslo snímku 7">
            <a:extLst>
              <a:ext uri="{FF2B5EF4-FFF2-40B4-BE49-F238E27FC236}">
                <a16:creationId xmlns:a16="http://schemas.microsoft.com/office/drawing/2014/main" id="{AA746BCC-03D5-402C-AA6D-F19C6E5DD996}"/>
              </a:ext>
            </a:extLst>
          </p:cNvPr>
          <p:cNvSpPr txBox="1">
            <a:spLocks/>
          </p:cNvSpPr>
          <p:nvPr userDrawn="1"/>
        </p:nvSpPr>
        <p:spPr>
          <a:xfrm>
            <a:off x="612509" y="32464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010B4-BA21-4FC5-8731-99E4D3EBD145}"/>
              </a:ext>
            </a:extLst>
          </p:cNvPr>
          <p:cNvSpPr/>
          <p:nvPr userDrawn="1"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299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A385B890-A37F-4B93-BEE5-8B3A8B34BCED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8D4B3D0-8C3B-4089-A14C-7B6DCB8057CB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966C03B0-E72C-4D23-BEB4-095DBEB3CC8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3" name="Šipka: pětiúhelník 12">
            <a:extLst>
              <a:ext uri="{FF2B5EF4-FFF2-40B4-BE49-F238E27FC236}">
                <a16:creationId xmlns:a16="http://schemas.microsoft.com/office/drawing/2014/main" id="{3CF1876F-3606-44ED-A785-5B5EF53A97E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: pětiúhelník 13">
            <a:extLst>
              <a:ext uri="{FF2B5EF4-FFF2-40B4-BE49-F238E27FC236}">
                <a16:creationId xmlns:a16="http://schemas.microsoft.com/office/drawing/2014/main" id="{102E114F-5DEA-489D-A60E-36188D95E4FC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ástupný symbol pro číslo snímku 7">
            <a:extLst>
              <a:ext uri="{FF2B5EF4-FFF2-40B4-BE49-F238E27FC236}">
                <a16:creationId xmlns:a16="http://schemas.microsoft.com/office/drawing/2014/main" id="{2979BB0F-9BA6-49E3-8C5D-FFFF78C013FA}"/>
              </a:ext>
            </a:extLst>
          </p:cNvPr>
          <p:cNvSpPr txBox="1">
            <a:spLocks/>
          </p:cNvSpPr>
          <p:nvPr userDrawn="1"/>
        </p:nvSpPr>
        <p:spPr>
          <a:xfrm>
            <a:off x="513805" y="4999037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9033226A-E27D-49A3-9035-4D720AA93E81}"/>
              </a:ext>
            </a:extLst>
          </p:cNvPr>
          <p:cNvSpPr/>
          <p:nvPr userDrawn="1"/>
        </p:nvSpPr>
        <p:spPr>
          <a:xfrm flipH="1">
            <a:off x="7898004" y="7888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CADFE171-7A7F-4A10-8CD7-3D53830AAECD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F112A7DE-65A1-4640-8306-983464DCA2AE}"/>
              </a:ext>
            </a:extLst>
          </p:cNvPr>
          <p:cNvSpPr txBox="1">
            <a:spLocks/>
          </p:cNvSpPr>
          <p:nvPr userDrawn="1"/>
        </p:nvSpPr>
        <p:spPr>
          <a:xfrm>
            <a:off x="513805" y="4982810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Šipka: pětiúhelník 20">
            <a:extLst>
              <a:ext uri="{FF2B5EF4-FFF2-40B4-BE49-F238E27FC236}">
                <a16:creationId xmlns:a16="http://schemas.microsoft.com/office/drawing/2014/main" id="{E64E548E-ACD8-4C0D-AA74-56151A504B8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133600"/>
            <a:ext cx="10529252" cy="3777622"/>
          </a:xfrm>
        </p:spPr>
        <p:txBody>
          <a:bodyPr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4FC3B41-53C6-4AF5-89D1-24EEFEB8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Zástupný symbol pro číslo snímku 7">
            <a:extLst>
              <a:ext uri="{FF2B5EF4-FFF2-40B4-BE49-F238E27FC236}">
                <a16:creationId xmlns:a16="http://schemas.microsoft.com/office/drawing/2014/main" id="{23BA37AE-6F17-42D1-9775-D9D6DEEB306A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8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" name="Šipka: pětiúhelník 7">
            <a:extLst>
              <a:ext uri="{FF2B5EF4-FFF2-40B4-BE49-F238E27FC236}">
                <a16:creationId xmlns:a16="http://schemas.microsoft.com/office/drawing/2014/main" id="{35C7692A-1277-44A4-9802-99877B0B4142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60631AB3-2122-4D62-A4DE-D469AA9B2489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298" y="2058750"/>
            <a:ext cx="9780314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4298" y="3530129"/>
            <a:ext cx="9780314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41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Šipka: pětiúhelník 8">
            <a:extLst>
              <a:ext uri="{FF2B5EF4-FFF2-40B4-BE49-F238E27FC236}">
                <a16:creationId xmlns:a16="http://schemas.microsoft.com/office/drawing/2014/main" id="{CA10F6EC-910B-4F5A-ACD8-CFB01C698177}"/>
              </a:ext>
            </a:extLst>
          </p:cNvPr>
          <p:cNvSpPr/>
          <p:nvPr userDrawn="1"/>
        </p:nvSpPr>
        <p:spPr>
          <a:xfrm flipH="1">
            <a:off x="7898004" y="0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C39BE5C5-0056-408C-B22B-443E6702CCB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číslo snímku 7">
            <a:extLst>
              <a:ext uri="{FF2B5EF4-FFF2-40B4-BE49-F238E27FC236}">
                <a16:creationId xmlns:a16="http://schemas.microsoft.com/office/drawing/2014/main" id="{44B6A21E-6825-4CA4-A9F1-B069CD7812E3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Šipka: pětiúhelník 15">
            <a:extLst>
              <a:ext uri="{FF2B5EF4-FFF2-40B4-BE49-F238E27FC236}">
                <a16:creationId xmlns:a16="http://schemas.microsoft.com/office/drawing/2014/main" id="{B2F918AD-183E-4159-A17A-4CC517685F15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871" y="2126222"/>
            <a:ext cx="5239740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924E09-79A9-4E64-B0BD-591BC0AAF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F940D3C-2724-46A5-9284-5C99F1E422D7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Šipka: pětiúhelník 10">
            <a:extLst>
              <a:ext uri="{FF2B5EF4-FFF2-40B4-BE49-F238E27FC236}">
                <a16:creationId xmlns:a16="http://schemas.microsoft.com/office/drawing/2014/main" id="{F781559E-99E1-4889-ABD7-76DF461E7B20}"/>
              </a:ext>
            </a:extLst>
          </p:cNvPr>
          <p:cNvSpPr/>
          <p:nvPr userDrawn="1"/>
        </p:nvSpPr>
        <p:spPr>
          <a:xfrm flipH="1">
            <a:off x="7898004" y="4335"/>
            <a:ext cx="4293996" cy="505475"/>
          </a:xfrm>
          <a:prstGeom prst="homePlate">
            <a:avLst>
              <a:gd name="adj" fmla="val 52010"/>
            </a:avLst>
          </a:prstGeom>
          <a:solidFill>
            <a:schemeClr val="accent3"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: pětiúhelník 11">
            <a:extLst>
              <a:ext uri="{FF2B5EF4-FFF2-40B4-BE49-F238E27FC236}">
                <a16:creationId xmlns:a16="http://schemas.microsoft.com/office/drawing/2014/main" id="{4B15B284-4689-45AF-86C2-C6B64E30E8C2}"/>
              </a:ext>
            </a:extLst>
          </p:cNvPr>
          <p:cNvSpPr/>
          <p:nvPr userDrawn="1"/>
        </p:nvSpPr>
        <p:spPr>
          <a:xfrm>
            <a:off x="0" y="2513"/>
            <a:ext cx="2490651" cy="507297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5F6C254A-05AA-49CE-B3EC-FA42D55E41DB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Šipka: pětiúhelník 17">
            <a:extLst>
              <a:ext uri="{FF2B5EF4-FFF2-40B4-BE49-F238E27FC236}">
                <a16:creationId xmlns:a16="http://schemas.microsoft.com/office/drawing/2014/main" id="{91AE274A-FDF5-4E01-8E48-8F31FCAC8DC4}"/>
              </a:ext>
            </a:extLst>
          </p:cNvPr>
          <p:cNvSpPr/>
          <p:nvPr userDrawn="1"/>
        </p:nvSpPr>
        <p:spPr>
          <a:xfrm>
            <a:off x="0" y="661463"/>
            <a:ext cx="879566" cy="50729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1999229"/>
            <a:ext cx="50133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1" y="2575490"/>
            <a:ext cx="5013370" cy="3372147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999230"/>
            <a:ext cx="5407592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42" y="2575491"/>
            <a:ext cx="5407593" cy="3372148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5299CBF-DFEB-430A-8893-24B7BBC97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624110"/>
            <a:ext cx="10529251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Zástupný symbol pro číslo snímku 7">
            <a:extLst>
              <a:ext uri="{FF2B5EF4-FFF2-40B4-BE49-F238E27FC236}">
                <a16:creationId xmlns:a16="http://schemas.microsoft.com/office/drawing/2014/main" id="{3CA3BDA9-7D7E-4CF5-AD0C-FE23489087D5}"/>
              </a:ext>
            </a:extLst>
          </p:cNvPr>
          <p:cNvSpPr txBox="1">
            <a:spLocks/>
          </p:cNvSpPr>
          <p:nvPr userDrawn="1"/>
        </p:nvSpPr>
        <p:spPr>
          <a:xfrm>
            <a:off x="21772" y="732548"/>
            <a:ext cx="731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DF212D-9439-4D85-A1EC-20C88059AA62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80000"/>
                    </a14:imgEffect>
                  </a14:imgLayer>
                </a14:imgProps>
              </a:ext>
            </a:extLst>
          </a:blip>
          <a:srcRect/>
          <a:stretch>
            <a:fillRect l="-2000" t="-6000" r="-7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337" y="449319"/>
            <a:ext cx="984127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9236" y="1846217"/>
            <a:ext cx="9845376" cy="417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69" r:id="rId5"/>
    <p:sldLayoutId id="2147483652" r:id="rId6"/>
    <p:sldLayoutId id="2147483670" r:id="rId7"/>
    <p:sldLayoutId id="2147483653" r:id="rId8"/>
    <p:sldLayoutId id="2147483671" r:id="rId9"/>
    <p:sldLayoutId id="2147483654" r:id="rId10"/>
    <p:sldLayoutId id="2147483668" r:id="rId11"/>
    <p:sldLayoutId id="2147483655" r:id="rId12"/>
    <p:sldLayoutId id="2147483667" r:id="rId13"/>
    <p:sldLayoutId id="2147483656" r:id="rId14"/>
    <p:sldLayoutId id="2147483665" r:id="rId15"/>
    <p:sldLayoutId id="2147483657" r:id="rId16"/>
    <p:sldLayoutId id="2147483672" r:id="rId17"/>
    <p:sldLayoutId id="2147483660" r:id="rId18"/>
    <p:sldLayoutId id="2147483675" r:id="rId19"/>
    <p:sldLayoutId id="2147483661" r:id="rId20"/>
    <p:sldLayoutId id="2147483674" r:id="rId21"/>
    <p:sldLayoutId id="2147483662" r:id="rId22"/>
    <p:sldLayoutId id="2147483663" r:id="rId23"/>
    <p:sldLayoutId id="2147483664" r:id="rId2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8BC093-3B55-408C-9222-94104E39E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Dějiny filosofie IV</a:t>
            </a:r>
            <a:r>
              <a:rPr lang="cs-CZ" dirty="0"/>
              <a:t>:</a:t>
            </a:r>
            <a:br>
              <a:rPr lang="cs-CZ" dirty="0"/>
            </a:br>
            <a:r>
              <a:rPr lang="nl-NL" dirty="0"/>
              <a:t>Novověká filosofie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EBBFF5-6FA7-4CA6-A44E-F10AB3EF85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Daniel </a:t>
            </a:r>
            <a:r>
              <a:rPr lang="cs-CZ" dirty="0" err="1"/>
              <a:t>Špelda</a:t>
            </a:r>
            <a:r>
              <a:rPr lang="cs-CZ" dirty="0"/>
              <a:t>, Katedra filosofie FF MU</a:t>
            </a:r>
          </a:p>
          <a:p>
            <a:r>
              <a:rPr lang="cs-CZ" dirty="0"/>
              <a:t>Jarní semestr 2021</a:t>
            </a:r>
          </a:p>
        </p:txBody>
      </p:sp>
    </p:spTree>
    <p:extLst>
      <p:ext uri="{BB962C8B-B14F-4D97-AF65-F5344CB8AC3E}">
        <p14:creationId xmlns:p14="http://schemas.microsoft.com/office/powerpoint/2010/main" val="5033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Rozum/</a:t>
            </a:r>
            <a:r>
              <a:rPr lang="cs-CZ" b="1" dirty="0"/>
              <a:t>mysl</a:t>
            </a:r>
            <a:r>
              <a:rPr lang="cs-CZ" dirty="0"/>
              <a:t> </a:t>
            </a:r>
            <a:r>
              <a:rPr lang="cs-CZ" u="sng" dirty="0"/>
              <a:t>nevytváří jednoduché ideje</a:t>
            </a:r>
            <a:r>
              <a:rPr lang="cs-CZ" dirty="0"/>
              <a:t>; je vůči nim zcela </a:t>
            </a:r>
            <a:r>
              <a:rPr lang="cs-CZ" u="sng" dirty="0"/>
              <a:t>receptivní/pasivní</a:t>
            </a:r>
            <a:r>
              <a:rPr lang="cs-CZ" dirty="0"/>
              <a:t>.</a:t>
            </a:r>
          </a:p>
          <a:p>
            <a:r>
              <a:rPr lang="cs-CZ" b="1" dirty="0"/>
              <a:t>Mysl</a:t>
            </a:r>
            <a:r>
              <a:rPr lang="cs-CZ" dirty="0"/>
              <a:t> může s výchozím kognitivním materiálem, tj. jednoduchými idejemi, provádět řadu operací jako je spojování, srovnávání, oddělování a abstrahování.</a:t>
            </a:r>
          </a:p>
          <a:p>
            <a:r>
              <a:rPr lang="cs-CZ" u="sng" dirty="0"/>
              <a:t>Složité</a:t>
            </a:r>
            <a:r>
              <a:rPr lang="cs-CZ" b="1" u="sng" dirty="0"/>
              <a:t> ideje</a:t>
            </a:r>
            <a:r>
              <a:rPr lang="cs-CZ" dirty="0"/>
              <a:t>: </a:t>
            </a:r>
          </a:p>
          <a:p>
            <a:pPr>
              <a:buFont typeface="+mj-lt"/>
              <a:buAutoNum type="arabicParenR"/>
            </a:pPr>
            <a:r>
              <a:rPr lang="cs-CZ" b="1" dirty="0"/>
              <a:t>Mody</a:t>
            </a:r>
            <a:r>
              <a:rPr lang="cs-CZ" dirty="0"/>
              <a:t> – nesamostatně existující jsoucna, jen </a:t>
            </a:r>
            <a:r>
              <a:rPr lang="cs-CZ" u="sng" dirty="0"/>
              <a:t>stavy</a:t>
            </a:r>
            <a:r>
              <a:rPr lang="cs-CZ" dirty="0"/>
              <a:t> (předpokládané) </a:t>
            </a:r>
            <a:r>
              <a:rPr lang="cs-CZ" b="1" dirty="0"/>
              <a:t>substance</a:t>
            </a:r>
            <a:r>
              <a:rPr lang="cs-CZ" dirty="0"/>
              <a:t>, obměny </a:t>
            </a:r>
            <a:r>
              <a:rPr lang="cs-CZ" u="sng" dirty="0"/>
              <a:t>jednoduchých </a:t>
            </a:r>
            <a:r>
              <a:rPr lang="cs-CZ" b="1" u="sng" dirty="0"/>
              <a:t>idejí</a:t>
            </a:r>
            <a:r>
              <a:rPr lang="cs-CZ" dirty="0"/>
              <a:t>: </a:t>
            </a:r>
          </a:p>
          <a:p>
            <a:pPr lvl="1"/>
            <a:r>
              <a:rPr lang="cs-CZ" sz="1800" dirty="0"/>
              <a:t>Pro </a:t>
            </a:r>
            <a:r>
              <a:rPr lang="cs-CZ" sz="1800" u="sng" dirty="0"/>
              <a:t>ideu pohybu</a:t>
            </a:r>
            <a:r>
              <a:rPr lang="cs-CZ" sz="1800" dirty="0"/>
              <a:t> existují podle Locka </a:t>
            </a:r>
            <a:r>
              <a:rPr lang="cs-CZ" sz="1800" b="1" dirty="0"/>
              <a:t>mody</a:t>
            </a:r>
            <a:r>
              <a:rPr lang="cs-CZ" sz="1800" dirty="0"/>
              <a:t> jako je „</a:t>
            </a:r>
            <a:r>
              <a:rPr lang="cs-CZ" sz="1800" i="1" dirty="0"/>
              <a:t>klouzat se</a:t>
            </a:r>
            <a:r>
              <a:rPr lang="cs-CZ" sz="1800" dirty="0"/>
              <a:t>“, „</a:t>
            </a:r>
            <a:r>
              <a:rPr lang="cs-CZ" sz="1800" i="1" dirty="0"/>
              <a:t>koulet se</a:t>
            </a:r>
            <a:r>
              <a:rPr lang="cs-CZ" sz="1800" dirty="0"/>
              <a:t>“, „</a:t>
            </a:r>
            <a:r>
              <a:rPr lang="cs-CZ" sz="1800" i="1" dirty="0"/>
              <a:t>běžet</a:t>
            </a:r>
            <a:r>
              <a:rPr lang="cs-CZ" sz="1800" dirty="0"/>
              <a:t>“, „</a:t>
            </a:r>
            <a:r>
              <a:rPr lang="cs-CZ" sz="1800" i="1" dirty="0"/>
              <a:t>skákat</a:t>
            </a:r>
            <a:r>
              <a:rPr lang="cs-CZ" sz="1800" dirty="0"/>
              <a:t>“, „</a:t>
            </a:r>
            <a:r>
              <a:rPr lang="cs-CZ" sz="1800" i="1" dirty="0"/>
              <a:t>lézt</a:t>
            </a:r>
            <a:r>
              <a:rPr lang="cs-CZ" sz="1800" dirty="0"/>
              <a:t>“ atp.</a:t>
            </a:r>
          </a:p>
          <a:p>
            <a:pPr lvl="1"/>
            <a:r>
              <a:rPr lang="cs-CZ" sz="1800" b="1" dirty="0"/>
              <a:t>Mody</a:t>
            </a:r>
            <a:r>
              <a:rPr lang="cs-CZ" sz="1800" dirty="0"/>
              <a:t> barev = odstíny; pro mody chuti nemáme jména; mezi mody jednoduchých idejí slasti a strasti patří zase různé vášně, jako je „</a:t>
            </a:r>
            <a:r>
              <a:rPr lang="cs-CZ" sz="1800" i="1" dirty="0"/>
              <a:t>láska</a:t>
            </a:r>
            <a:r>
              <a:rPr lang="cs-CZ" sz="1800" dirty="0"/>
              <a:t>“, „</a:t>
            </a:r>
            <a:r>
              <a:rPr lang="cs-CZ" sz="1800" i="1" dirty="0"/>
              <a:t>nenávist</a:t>
            </a:r>
            <a:r>
              <a:rPr lang="cs-CZ" sz="1800" dirty="0"/>
              <a:t>“, „</a:t>
            </a:r>
            <a:r>
              <a:rPr lang="cs-CZ" sz="1800" i="1" dirty="0"/>
              <a:t>touha</a:t>
            </a:r>
            <a:r>
              <a:rPr lang="cs-CZ" sz="1800" dirty="0"/>
              <a:t>“ atd.</a:t>
            </a:r>
          </a:p>
          <a:p>
            <a:pPr lvl="1"/>
            <a:r>
              <a:rPr lang="cs-CZ" sz="1800" b="1" dirty="0"/>
              <a:t>Mody</a:t>
            </a:r>
            <a:r>
              <a:rPr lang="cs-CZ" sz="1800" dirty="0"/>
              <a:t> jsou i prostor a čas.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Složité ideje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Složité ideje a stupně vědění</a:t>
            </a:r>
          </a:p>
        </p:txBody>
      </p:sp>
    </p:spTree>
    <p:extLst>
      <p:ext uri="{BB962C8B-B14F-4D97-AF65-F5344CB8AC3E}">
        <p14:creationId xmlns:p14="http://schemas.microsoft.com/office/powerpoint/2010/main" val="254103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arenR" startAt="2"/>
            </a:pPr>
            <a:r>
              <a:rPr lang="cs-CZ" b="1" dirty="0"/>
              <a:t>Substance</a:t>
            </a:r>
            <a:r>
              <a:rPr lang="cs-CZ" dirty="0"/>
              <a:t> - kombinace </a:t>
            </a:r>
            <a:r>
              <a:rPr lang="cs-CZ" u="sng" dirty="0"/>
              <a:t>jednoduchých </a:t>
            </a:r>
            <a:r>
              <a:rPr lang="cs-CZ" b="1" u="sng" dirty="0"/>
              <a:t>idejí</a:t>
            </a:r>
            <a:r>
              <a:rPr lang="cs-CZ" dirty="0"/>
              <a:t>, které zastupují samostatně existující věci.</a:t>
            </a:r>
          </a:p>
          <a:p>
            <a:r>
              <a:rPr lang="cs-CZ" dirty="0"/>
              <a:t>Substance je pro Locka především rozumový konstrukt, který vzniká tehdy, když pravidelně vnímáme určité konstantní spojení několika </a:t>
            </a:r>
            <a:r>
              <a:rPr lang="cs-CZ" u="sng" dirty="0"/>
              <a:t>jednoduchých idejí</a:t>
            </a:r>
            <a:r>
              <a:rPr lang="cs-CZ" dirty="0"/>
              <a:t> (tvaru, tíže, barvy atp.)</a:t>
            </a:r>
          </a:p>
          <a:p>
            <a:pPr marL="0" indent="0" algn="just">
              <a:buNone/>
            </a:pPr>
            <a:r>
              <a:rPr lang="cs-CZ" dirty="0"/>
              <a:t>„...</a:t>
            </a:r>
            <a:r>
              <a:rPr lang="cs-CZ" i="1" dirty="0"/>
              <a:t>zvykáme si předpokládat nějaký substrát, </a:t>
            </a:r>
            <a:r>
              <a:rPr lang="cs-CZ" i="1"/>
              <a:t>na </a:t>
            </a:r>
            <a:r>
              <a:rPr lang="cs-CZ" i="1" smtClean="0"/>
              <a:t>němž </a:t>
            </a:r>
            <a:r>
              <a:rPr lang="cs-CZ" smtClean="0"/>
              <a:t>[jednoduché ideje]</a:t>
            </a:r>
            <a:r>
              <a:rPr lang="cs-CZ" i="1" smtClean="0"/>
              <a:t> </a:t>
            </a:r>
            <a:r>
              <a:rPr lang="cs-CZ" i="1" dirty="0"/>
              <a:t>spočívají a z něhož pocházejí, a ten tedy nazýváme substance</a:t>
            </a:r>
            <a:r>
              <a:rPr lang="cs-CZ" dirty="0"/>
              <a:t>.“ (II,23,1)</a:t>
            </a:r>
          </a:p>
          <a:p>
            <a:r>
              <a:rPr lang="cs-CZ" dirty="0"/>
              <a:t>Určité ustálené spojení jednoduchých idejí označujeme jako „</a:t>
            </a:r>
            <a:r>
              <a:rPr lang="cs-CZ" i="1" dirty="0"/>
              <a:t>kůň</a:t>
            </a:r>
            <a:r>
              <a:rPr lang="cs-CZ" dirty="0"/>
              <a:t>“ nebo „</a:t>
            </a:r>
            <a:r>
              <a:rPr lang="cs-CZ" i="1" dirty="0"/>
              <a:t>dům</a:t>
            </a:r>
            <a:r>
              <a:rPr lang="cs-CZ" dirty="0"/>
              <a:t>“.</a:t>
            </a:r>
          </a:p>
          <a:p>
            <a:pPr>
              <a:buFont typeface="+mj-lt"/>
              <a:buAutoNum type="arabicParenR" startAt="3"/>
            </a:pPr>
            <a:r>
              <a:rPr lang="cs-CZ" b="1" dirty="0"/>
              <a:t>Vztahy</a:t>
            </a:r>
            <a:r>
              <a:rPr lang="cs-CZ" dirty="0"/>
              <a:t> (mezi </a:t>
            </a:r>
            <a:r>
              <a:rPr lang="cs-CZ" dirty="0" err="1"/>
              <a:t>jednod</a:t>
            </a:r>
            <a:r>
              <a:rPr lang="cs-CZ" dirty="0"/>
              <a:t>. i slož. idejemi): např. vztahy mezi lidmi : „</a:t>
            </a:r>
            <a:r>
              <a:rPr lang="cs-CZ" i="1" dirty="0"/>
              <a:t>bratr</a:t>
            </a:r>
            <a:r>
              <a:rPr lang="cs-CZ" dirty="0"/>
              <a:t>, „</a:t>
            </a:r>
            <a:r>
              <a:rPr lang="cs-CZ" i="1" dirty="0"/>
              <a:t>syn</a:t>
            </a:r>
            <a:r>
              <a:rPr lang="cs-CZ" dirty="0"/>
              <a:t>“, „</a:t>
            </a:r>
            <a:r>
              <a:rPr lang="cs-CZ" i="1" dirty="0"/>
              <a:t>nepřítel</a:t>
            </a:r>
            <a:r>
              <a:rPr lang="cs-CZ" dirty="0"/>
              <a:t>“, „</a:t>
            </a:r>
            <a:r>
              <a:rPr lang="cs-CZ" i="1" dirty="0"/>
              <a:t>generál</a:t>
            </a:r>
            <a:r>
              <a:rPr lang="cs-CZ" dirty="0"/>
              <a:t>“, „</a:t>
            </a:r>
            <a:r>
              <a:rPr lang="cs-CZ" i="1" dirty="0"/>
              <a:t>soudce</a:t>
            </a:r>
            <a:r>
              <a:rPr lang="cs-CZ" dirty="0"/>
              <a:t>“, „</a:t>
            </a:r>
            <a:r>
              <a:rPr lang="cs-CZ" i="1" dirty="0"/>
              <a:t>Evropan</a:t>
            </a:r>
            <a:r>
              <a:rPr lang="cs-CZ" dirty="0"/>
              <a:t>“ atd. (</a:t>
            </a:r>
            <a:r>
              <a:rPr lang="cs-CZ"/>
              <a:t>II,25,7</a:t>
            </a:r>
            <a:r>
              <a:rPr lang="cs-CZ" smtClean="0"/>
              <a:t>) – zejména ovšem: kauzalita a identita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druhy složitých idejí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Složité ideje a stupně vědění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330ADE0B-6620-45B9-BA55-645DF51E449F}"/>
              </a:ext>
            </a:extLst>
          </p:cNvPr>
          <p:cNvSpPr/>
          <p:nvPr/>
        </p:nvSpPr>
        <p:spPr>
          <a:xfrm>
            <a:off x="975360" y="3222173"/>
            <a:ext cx="10529251" cy="618308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71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IV. kniha: definuje vědění (</a:t>
            </a:r>
            <a:r>
              <a:rPr lang="cs-CZ" i="1" dirty="0" err="1"/>
              <a:t>knowledge</a:t>
            </a:r>
            <a:r>
              <a:rPr lang="cs-CZ" dirty="0"/>
              <a:t>) jako vnímání „</a:t>
            </a:r>
            <a:r>
              <a:rPr lang="cs-CZ" i="1" dirty="0"/>
              <a:t>sepětí a shody nebo neshody a opaku kterýchkoli z našich idejí.</a:t>
            </a:r>
            <a:r>
              <a:rPr lang="cs-CZ" dirty="0"/>
              <a:t>“ (IV,1,2)</a:t>
            </a:r>
          </a:p>
          <a:p>
            <a:r>
              <a:rPr lang="cs-CZ" dirty="0"/>
              <a:t>3 druhy: </a:t>
            </a:r>
          </a:p>
          <a:p>
            <a:pPr lvl="1">
              <a:buFont typeface="+mj-lt"/>
              <a:buAutoNum type="arabicParenR"/>
            </a:pPr>
            <a:r>
              <a:rPr lang="cs-CZ" sz="1800" u="sng" smtClean="0"/>
              <a:t>Intuitivní: </a:t>
            </a:r>
            <a:r>
              <a:rPr lang="cs-CZ" sz="1800" smtClean="0"/>
              <a:t>bezprostřední evidence.</a:t>
            </a:r>
            <a:endParaRPr lang="cs-CZ" sz="1800" dirty="0"/>
          </a:p>
          <a:p>
            <a:pPr lvl="1">
              <a:buFont typeface="+mj-lt"/>
              <a:buAutoNum type="arabicParenR"/>
            </a:pPr>
            <a:r>
              <a:rPr lang="cs-CZ" sz="1800" u="sng" smtClean="0"/>
              <a:t>Důkazné: </a:t>
            </a:r>
            <a:r>
              <a:rPr lang="cs-CZ" sz="1800" smtClean="0"/>
              <a:t> matematické </a:t>
            </a:r>
            <a:r>
              <a:rPr lang="cs-CZ" sz="1800" dirty="0"/>
              <a:t>a </a:t>
            </a:r>
            <a:r>
              <a:rPr lang="cs-CZ" sz="1800"/>
              <a:t>logické </a:t>
            </a:r>
            <a:r>
              <a:rPr lang="cs-CZ" sz="1800" smtClean="0"/>
              <a:t>důkazy.</a:t>
            </a:r>
            <a:endParaRPr lang="cs-CZ" sz="1800" dirty="0"/>
          </a:p>
          <a:p>
            <a:pPr lvl="1">
              <a:buFont typeface="+mj-lt"/>
              <a:buAutoNum type="arabicParenR"/>
            </a:pPr>
            <a:r>
              <a:rPr lang="cs-CZ" sz="1800" u="sng" smtClean="0"/>
              <a:t>Smyslové:</a:t>
            </a:r>
            <a:r>
              <a:rPr lang="cs-CZ" sz="1800" smtClean="0"/>
              <a:t> existence </a:t>
            </a:r>
            <a:r>
              <a:rPr lang="cs-CZ" sz="1800"/>
              <a:t>vnějších </a:t>
            </a:r>
            <a:r>
              <a:rPr lang="cs-CZ" sz="1800" smtClean="0"/>
              <a:t>věcí: </a:t>
            </a:r>
            <a:endParaRPr lang="cs-CZ" sz="1800" dirty="0"/>
          </a:p>
          <a:p>
            <a:pPr marL="457200" lvl="1" indent="0">
              <a:buNone/>
            </a:pPr>
            <a:r>
              <a:rPr lang="cs-CZ" sz="1800" dirty="0"/>
              <a:t>„</a:t>
            </a:r>
            <a:r>
              <a:rPr lang="cs-CZ" sz="1800" i="1" dirty="0"/>
              <a:t>Nikdo nemůže být opravdu tak skeptický, aby byl v nejistotě o existenci věcí, které </a:t>
            </a:r>
            <a:br>
              <a:rPr lang="cs-CZ" sz="1800" i="1" dirty="0"/>
            </a:br>
            <a:r>
              <a:rPr lang="cs-CZ" sz="1800" i="1" dirty="0"/>
              <a:t>vidí a cítí</a:t>
            </a:r>
            <a:r>
              <a:rPr lang="cs-CZ" sz="1800" dirty="0"/>
              <a:t>…“ (IV,11,3)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Stupně a druhy poznání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Složité ideje a stupně vědění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2DF675E3-2F09-4A04-B789-A84A1281954E}"/>
              </a:ext>
            </a:extLst>
          </p:cNvPr>
          <p:cNvSpPr/>
          <p:nvPr/>
        </p:nvSpPr>
        <p:spPr>
          <a:xfrm>
            <a:off x="1402080" y="4397831"/>
            <a:ext cx="9405257" cy="696684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99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Omezené schopnosti poznání stanovené Bohem .</a:t>
            </a:r>
          </a:p>
          <a:p>
            <a:r>
              <a:rPr lang="cs-CZ" dirty="0"/>
              <a:t>Bůh ponechal mnohé věci záměrně nejasné, aby „</a:t>
            </a:r>
            <a:r>
              <a:rPr lang="cs-CZ" i="1" dirty="0"/>
              <a:t>srazil hřebínek naší přílišné sebedůvěře </a:t>
            </a:r>
            <a:r>
              <a:rPr lang="cs-CZ" i="1"/>
              <a:t>a </a:t>
            </a:r>
            <a:r>
              <a:rPr lang="cs-CZ" i="1" smtClean="0"/>
              <a:t>troufalosti</a:t>
            </a:r>
            <a:r>
              <a:rPr lang="cs-CZ" smtClean="0"/>
              <a:t>“ </a:t>
            </a:r>
            <a:r>
              <a:rPr lang="cs-CZ" dirty="0"/>
              <a:t>(</a:t>
            </a:r>
            <a:r>
              <a:rPr lang="cs-CZ"/>
              <a:t>IV,14,2</a:t>
            </a:r>
            <a:r>
              <a:rPr lang="cs-CZ" smtClean="0"/>
              <a:t>).</a:t>
            </a:r>
            <a:endParaRPr lang="cs-CZ" dirty="0"/>
          </a:p>
          <a:p>
            <a:r>
              <a:rPr lang="cs-CZ" dirty="0"/>
              <a:t>Uznání naší </a:t>
            </a:r>
            <a:r>
              <a:rPr lang="cs-CZ" u="sng" dirty="0"/>
              <a:t>kognitivní omezenosti</a:t>
            </a:r>
            <a:r>
              <a:rPr lang="cs-CZ" dirty="0"/>
              <a:t> = máme jen </a:t>
            </a:r>
            <a:r>
              <a:rPr lang="cs-CZ" b="1" dirty="0"/>
              <a:t>ideje.</a:t>
            </a:r>
          </a:p>
          <a:p>
            <a:pPr lvl="1"/>
            <a:r>
              <a:rPr lang="cs-CZ" sz="1800" dirty="0"/>
              <a:t>Nepoznáme svět tak, jak je o sobě  – </a:t>
            </a:r>
            <a:r>
              <a:rPr lang="cs-CZ" sz="1800" u="sng" dirty="0"/>
              <a:t>kognitivní pesimismus</a:t>
            </a:r>
            <a:r>
              <a:rPr lang="cs-CZ" sz="1800" dirty="0"/>
              <a:t>.</a:t>
            </a:r>
          </a:p>
          <a:p>
            <a:r>
              <a:rPr lang="cs-CZ" smtClean="0"/>
              <a:t>Epistemologická opatrnost fungovala jako obrana </a:t>
            </a:r>
            <a:r>
              <a:rPr lang="cs-CZ" dirty="0"/>
              <a:t>proti nárokům náboženských a politických fanatiků, kteří znají „</a:t>
            </a:r>
            <a:r>
              <a:rPr lang="cs-CZ" i="1" dirty="0"/>
              <a:t>pravdu</a:t>
            </a:r>
            <a:r>
              <a:rPr lang="cs-CZ" dirty="0"/>
              <a:t>“.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Omezenost lidského poznání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Složité ideje a stupně vědění</a:t>
            </a:r>
          </a:p>
        </p:txBody>
      </p:sp>
    </p:spTree>
    <p:extLst>
      <p:ext uri="{BB962C8B-B14F-4D97-AF65-F5344CB8AC3E}">
        <p14:creationId xmlns:p14="http://schemas.microsoft.com/office/powerpoint/2010/main" val="2261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Sociální a politická filosofie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E7DC07-E4BF-4921-A962-4AA81CECFFBF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Sociální a politická filosofie</a:t>
            </a:r>
          </a:p>
        </p:txBody>
      </p:sp>
    </p:spTree>
    <p:extLst>
      <p:ext uri="{BB962C8B-B14F-4D97-AF65-F5344CB8AC3E}">
        <p14:creationId xmlns:p14="http://schemas.microsoft.com/office/powerpoint/2010/main" val="316969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44" y="2096848"/>
            <a:ext cx="6479177" cy="3777622"/>
          </a:xfrm>
        </p:spPr>
        <p:txBody>
          <a:bodyPr>
            <a:normAutofit/>
          </a:bodyPr>
          <a:lstStyle/>
          <a:p>
            <a:r>
              <a:rPr lang="cs-CZ" i="1" dirty="0"/>
              <a:t>První pojednání o vládě </a:t>
            </a:r>
            <a:r>
              <a:rPr lang="cs-CZ" dirty="0"/>
              <a:t>– polemika s dílem Patriarcha (1680) R. </a:t>
            </a:r>
            <a:r>
              <a:rPr lang="cs-CZ" dirty="0" err="1"/>
              <a:t>Filmera</a:t>
            </a:r>
            <a:r>
              <a:rPr lang="cs-CZ" dirty="0"/>
              <a:t>: obhajoba božské moci krále.</a:t>
            </a:r>
          </a:p>
          <a:p>
            <a:r>
              <a:rPr lang="cs-CZ" i="1" dirty="0"/>
              <a:t>Druhé pojednání o vládě </a:t>
            </a:r>
            <a:r>
              <a:rPr lang="cs-CZ" dirty="0"/>
              <a:t>– </a:t>
            </a:r>
            <a:r>
              <a:rPr lang="cs-CZ" u="sng" dirty="0"/>
              <a:t>pozitivní teorie státní moci</a:t>
            </a:r>
            <a:r>
              <a:rPr lang="cs-CZ" dirty="0"/>
              <a:t>.</a:t>
            </a:r>
          </a:p>
          <a:p>
            <a:r>
              <a:rPr lang="cs-CZ" b="1" dirty="0"/>
              <a:t>Člověk</a:t>
            </a:r>
            <a:r>
              <a:rPr lang="cs-CZ" dirty="0"/>
              <a:t> </a:t>
            </a:r>
            <a:r>
              <a:rPr lang="cs-CZ" u="sng" dirty="0"/>
              <a:t>má právo na život, svobodu a majetek</a:t>
            </a:r>
            <a:r>
              <a:rPr lang="cs-CZ" dirty="0"/>
              <a:t> = </a:t>
            </a:r>
            <a:r>
              <a:rPr lang="cs-CZ" i="1" dirty="0" err="1"/>
              <a:t>property</a:t>
            </a:r>
            <a:r>
              <a:rPr lang="cs-CZ" dirty="0"/>
              <a:t> („</a:t>
            </a:r>
            <a:r>
              <a:rPr lang="cs-CZ" i="1" dirty="0"/>
              <a:t>vlastnictví</a:t>
            </a:r>
            <a:r>
              <a:rPr lang="cs-CZ" dirty="0"/>
              <a:t>“).</a:t>
            </a:r>
          </a:p>
          <a:p>
            <a:r>
              <a:rPr lang="cs-CZ" dirty="0"/>
              <a:t>Účelem státu je chránit „</a:t>
            </a:r>
            <a:r>
              <a:rPr lang="cs-CZ" i="1" dirty="0"/>
              <a:t>vlastnictví</a:t>
            </a:r>
            <a:r>
              <a:rPr lang="cs-CZ" dirty="0"/>
              <a:t>“.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Sociální a politická filosofie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19A53F03-1C81-4EC1-953B-2B3F0DC7F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21" y="505642"/>
            <a:ext cx="4811979" cy="635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024" y="1942602"/>
            <a:ext cx="5338354" cy="4006222"/>
          </a:xfrm>
        </p:spPr>
        <p:txBody>
          <a:bodyPr>
            <a:normAutofit/>
          </a:bodyPr>
          <a:lstStyle/>
          <a:p>
            <a:r>
              <a:rPr lang="cs-CZ" b="1" dirty="0"/>
              <a:t>Přirozený stav</a:t>
            </a:r>
            <a:r>
              <a:rPr lang="cs-CZ" dirty="0"/>
              <a:t>: úplná svoboda v nakládání s vlastnictvím.</a:t>
            </a:r>
          </a:p>
          <a:p>
            <a:r>
              <a:rPr lang="cs-CZ" b="1" dirty="0"/>
              <a:t>Přirozený zákon </a:t>
            </a:r>
            <a:r>
              <a:rPr lang="cs-CZ" dirty="0"/>
              <a:t>říká lidem, že „</a:t>
            </a:r>
            <a:r>
              <a:rPr lang="cs-CZ" i="1" dirty="0"/>
              <a:t>všichni jsou si rovni a nezávislí, nikdo nemá poškozovat druhého v jeho životě, zdraví, svobodě nebo majetku</a:t>
            </a:r>
            <a:r>
              <a:rPr lang="cs-CZ" dirty="0"/>
              <a:t>“ (II,6).</a:t>
            </a:r>
          </a:p>
          <a:p>
            <a:r>
              <a:rPr lang="cs-CZ" dirty="0"/>
              <a:t>Problémem je to, že vymáhání </a:t>
            </a:r>
            <a:r>
              <a:rPr lang="cs-CZ" u="sng" dirty="0"/>
              <a:t>přirozeného zákona </a:t>
            </a:r>
            <a:r>
              <a:rPr lang="cs-CZ" dirty="0"/>
              <a:t>provádí každý sám → každý je „</a:t>
            </a:r>
            <a:r>
              <a:rPr lang="cs-CZ" i="1" dirty="0"/>
              <a:t>soudcem ve vlastní věci</a:t>
            </a:r>
            <a:r>
              <a:rPr lang="cs-CZ" dirty="0"/>
              <a:t>“→ nakonec: válka všech proti všem jako u Hobbese.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Přirozený stav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Sociální a politická filosofie</a:t>
            </a:r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5C0471A-DFD2-4C88-AECF-C6A032DB5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195" y="1657536"/>
            <a:ext cx="6101805" cy="45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367246"/>
            <a:ext cx="10529252" cy="4543976"/>
          </a:xfrm>
        </p:spPr>
        <p:txBody>
          <a:bodyPr>
            <a:normAutofit/>
          </a:bodyPr>
          <a:lstStyle/>
          <a:p>
            <a:r>
              <a:rPr lang="cs-CZ" dirty="0"/>
              <a:t>Zdůrazňování nezcizitelnosti majetku</a:t>
            </a:r>
          </a:p>
          <a:p>
            <a:pPr marL="0" indent="0" algn="just">
              <a:buNone/>
            </a:pPr>
            <a:r>
              <a:rPr lang="cs-CZ" dirty="0"/>
              <a:t>„</a:t>
            </a:r>
            <a:r>
              <a:rPr lang="cs-CZ" i="1" dirty="0"/>
              <a:t>Země a vše, co je na ní, je dáno lidem společně na udržování a pohodlí jejich existence</a:t>
            </a:r>
            <a:r>
              <a:rPr lang="cs-CZ" dirty="0"/>
              <a:t>“(V,26).</a:t>
            </a:r>
          </a:p>
          <a:p>
            <a:r>
              <a:rPr lang="cs-CZ" b="1" dirty="0"/>
              <a:t>Člověk</a:t>
            </a:r>
            <a:r>
              <a:rPr lang="cs-CZ" dirty="0"/>
              <a:t> je vlastníkem sebe sama a svých činů.</a:t>
            </a:r>
          </a:p>
          <a:p>
            <a:r>
              <a:rPr lang="cs-CZ" u="sng" dirty="0"/>
              <a:t>Zdrojem vlastnictví je práce</a:t>
            </a:r>
            <a:r>
              <a:rPr lang="cs-CZ" dirty="0"/>
              <a:t>: Prací se z přírody stává lidský majetek (pole, obili). </a:t>
            </a:r>
          </a:p>
          <a:p>
            <a:r>
              <a:rPr lang="cs-CZ" dirty="0"/>
              <a:t>Legitimizace protestantského kapitalismu a kolonialismu: zorání prérie z ní činí osadníkovo pole.</a:t>
            </a:r>
          </a:p>
          <a:p>
            <a:r>
              <a:rPr lang="cs-CZ" smtClean="0"/>
              <a:t>Locke jako otec liberalismus</a:t>
            </a:r>
          </a:p>
          <a:p>
            <a:r>
              <a:rPr lang="cs-CZ" smtClean="0"/>
              <a:t>posvátná úcta k soukromému vlastnictví typická </a:t>
            </a:r>
          </a:p>
          <a:p>
            <a:pPr marL="350838" indent="0">
              <a:buNone/>
            </a:pPr>
            <a:r>
              <a:rPr lang="cs-CZ" smtClean="0"/>
              <a:t>anglo-americký svět</a:t>
            </a:r>
            <a:r>
              <a:rPr lang="cs-CZ" smtClean="0"/>
              <a:t> 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Obhajování zájmů podnikatelů a měšťanů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Sociální a politická filosofie</a:t>
            </a:r>
          </a:p>
        </p:txBody>
      </p:sp>
      <p:pic>
        <p:nvPicPr>
          <p:cNvPr id="5" name="Obrázek 4" descr="Obsah obrázku text, staré, několik&#10;&#10;Popis byl vytvořen automaticky">
            <a:extLst>
              <a:ext uri="{FF2B5EF4-FFF2-40B4-BE49-F238E27FC236}">
                <a16:creationId xmlns:a16="http://schemas.microsoft.com/office/drawing/2014/main" id="{06DCA60F-877B-48EB-8CF6-63A8DB82E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805" y="3740727"/>
            <a:ext cx="5178195" cy="3117273"/>
          </a:xfrm>
          <a:prstGeom prst="rect">
            <a:avLst/>
          </a:prstGeom>
        </p:spPr>
      </p:pic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46B8F0D-CF0F-49C9-8320-9397D10E48D9}"/>
              </a:ext>
            </a:extLst>
          </p:cNvPr>
          <p:cNvSpPr/>
          <p:nvPr/>
        </p:nvSpPr>
        <p:spPr>
          <a:xfrm>
            <a:off x="975359" y="1760419"/>
            <a:ext cx="10529251" cy="696684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8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905001"/>
            <a:ext cx="10529252" cy="4574176"/>
          </a:xfrm>
        </p:spPr>
        <p:txBody>
          <a:bodyPr>
            <a:normAutofit/>
          </a:bodyPr>
          <a:lstStyle/>
          <a:p>
            <a:r>
              <a:rPr lang="cs-CZ" dirty="0"/>
              <a:t>Kvůli ochraně „</a:t>
            </a:r>
            <a:r>
              <a:rPr lang="cs-CZ" i="1" dirty="0"/>
              <a:t>vlastnictví“ lidé uzavřeli </a:t>
            </a:r>
            <a:r>
              <a:rPr lang="cs-CZ" b="1" dirty="0"/>
              <a:t>smlouvu</a:t>
            </a:r>
            <a:r>
              <a:rPr lang="cs-CZ" i="1" dirty="0"/>
              <a:t> → vznikla občanská společnost, „jejímž hlavním účelem je zachování vlastnictví.</a:t>
            </a:r>
            <a:r>
              <a:rPr lang="cs-CZ" dirty="0"/>
              <a:t>“ (VII,85)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b="1" dirty="0"/>
              <a:t>Smlouvu</a:t>
            </a:r>
            <a:r>
              <a:rPr lang="cs-CZ" dirty="0"/>
              <a:t> </a:t>
            </a:r>
            <a:r>
              <a:rPr lang="cs-CZ" u="sng" dirty="0"/>
              <a:t>uzavírají rovní účastníci, kteří se zbavují přirozené svobody</a:t>
            </a:r>
            <a:r>
              <a:rPr lang="cs-CZ" dirty="0"/>
              <a:t>, „</a:t>
            </a:r>
            <a:r>
              <a:rPr lang="cs-CZ" i="1" dirty="0"/>
              <a:t>aby se připojili a sjednotili ve společenství pro svůj pohodlný, bezpečný a pokojný život vespolek v zajištěném požívání svého vlastnictví a ve větším zabezpečení proti komukoli, kdo k němu nepatří.</a:t>
            </a:r>
            <a:r>
              <a:rPr lang="cs-CZ" dirty="0"/>
              <a:t>“ (VIII,95)</a:t>
            </a:r>
          </a:p>
          <a:p>
            <a:r>
              <a:rPr lang="cs-CZ" b="1" dirty="0"/>
              <a:t>Stát</a:t>
            </a:r>
            <a:r>
              <a:rPr lang="cs-CZ" dirty="0"/>
              <a:t> se soustředí pouze na zajištění jistoty vlastnictví, ale nepřísluší mu „</a:t>
            </a:r>
            <a:r>
              <a:rPr lang="cs-CZ" i="1" dirty="0"/>
              <a:t>péče o duši.</a:t>
            </a:r>
            <a:r>
              <a:rPr lang="cs-CZ" dirty="0"/>
              <a:t>“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b="1" dirty="0"/>
              <a:t>Státní moc </a:t>
            </a:r>
            <a:r>
              <a:rPr lang="cs-CZ" dirty="0"/>
              <a:t>„</a:t>
            </a:r>
            <a:r>
              <a:rPr lang="cs-CZ" i="1" dirty="0"/>
              <a:t>nemůže prostřednictvím veřejného práva předepisovat články víry nebo učení nebo způsoby, jak uctívat Boha.</a:t>
            </a:r>
            <a:r>
              <a:rPr lang="cs-CZ" dirty="0"/>
              <a:t>“ (</a:t>
            </a:r>
            <a:r>
              <a:rPr lang="cs-CZ" i="1" dirty="0"/>
              <a:t>Dopis o toleranci</a:t>
            </a:r>
            <a:r>
              <a:rPr lang="cs-CZ" dirty="0"/>
              <a:t>, 47n.)</a:t>
            </a:r>
          </a:p>
          <a:p>
            <a:r>
              <a:rPr lang="cs-CZ" dirty="0"/>
              <a:t>Lidé mohou svrhnout stát, pokud neplní svou funkci.</a:t>
            </a:r>
          </a:p>
          <a:p>
            <a:r>
              <a:rPr lang="cs-CZ" dirty="0"/>
              <a:t>Revoluci se lze vyhnout dělbou státní moci na moci: </a:t>
            </a:r>
            <a:r>
              <a:rPr lang="cs-CZ" b="1" dirty="0"/>
              <a:t>zákonodárná</a:t>
            </a:r>
            <a:r>
              <a:rPr lang="cs-CZ" dirty="0"/>
              <a:t> moc (parlament), </a:t>
            </a:r>
            <a:r>
              <a:rPr lang="cs-CZ" b="1" dirty="0"/>
              <a:t>výkonná</a:t>
            </a:r>
            <a:r>
              <a:rPr lang="cs-CZ" dirty="0"/>
              <a:t> (vláda), </a:t>
            </a:r>
            <a:r>
              <a:rPr lang="cs-CZ" b="1" dirty="0"/>
              <a:t>federativní</a:t>
            </a:r>
            <a:r>
              <a:rPr lang="cs-CZ" dirty="0"/>
              <a:t> (panovník).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Uzavření smlouvy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3. Sociální a politická filosofie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EC6E8EC3-D35E-4D28-88E2-EA8734B5C737}"/>
              </a:ext>
            </a:extLst>
          </p:cNvPr>
          <p:cNvSpPr/>
          <p:nvPr/>
        </p:nvSpPr>
        <p:spPr>
          <a:xfrm>
            <a:off x="975359" y="2627807"/>
            <a:ext cx="10563495" cy="1186546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B9396ED6-14C8-4E74-BB0A-5169ABEB6910}"/>
              </a:ext>
            </a:extLst>
          </p:cNvPr>
          <p:cNvSpPr/>
          <p:nvPr/>
        </p:nvSpPr>
        <p:spPr>
          <a:xfrm>
            <a:off x="975360" y="4431480"/>
            <a:ext cx="10529251" cy="610786"/>
          </a:xfrm>
          <a:prstGeom prst="roundRect">
            <a:avLst>
              <a:gd name="adj" fmla="val 1602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761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2ED253C9-BEAA-4E72-A1AF-97F2415B11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923054"/>
              </p:ext>
            </p:extLst>
          </p:nvPr>
        </p:nvGraphicFramePr>
        <p:xfrm>
          <a:off x="974725" y="2133600"/>
          <a:ext cx="10529888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2">
            <a:extLst>
              <a:ext uri="{FF2B5EF4-FFF2-40B4-BE49-F238E27FC236}">
                <a16:creationId xmlns:a16="http://schemas.microsoft.com/office/drawing/2014/main" id="{58A2AF8A-2518-4DA1-A7BD-A30CBC677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 témat</a:t>
            </a:r>
          </a:p>
        </p:txBody>
      </p:sp>
    </p:spTree>
    <p:extLst>
      <p:ext uri="{BB962C8B-B14F-4D97-AF65-F5344CB8AC3E}">
        <p14:creationId xmlns:p14="http://schemas.microsoft.com/office/powerpoint/2010/main" val="382762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E2937-B38E-44ED-A5A8-65C2EA0F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chemeClr val="accent1"/>
                </a:solidFill>
              </a:rPr>
              <a:t>VI. John Locke (1632-1704)</a:t>
            </a:r>
          </a:p>
        </p:txBody>
      </p:sp>
    </p:spTree>
    <p:extLst>
      <p:ext uri="{BB962C8B-B14F-4D97-AF65-F5344CB8AC3E}">
        <p14:creationId xmlns:p14="http://schemas.microsoft.com/office/powerpoint/2010/main" val="3424994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06" y="1271451"/>
            <a:ext cx="5443454" cy="5521724"/>
          </a:xfrm>
        </p:spPr>
        <p:txBody>
          <a:bodyPr>
            <a:normAutofit/>
          </a:bodyPr>
          <a:lstStyle/>
          <a:p>
            <a:r>
              <a:rPr lang="cs-CZ" dirty="0"/>
              <a:t>Lékař a rodinný vychovatel v rodině hraběte </a:t>
            </a:r>
            <a:r>
              <a:rPr lang="cs-CZ" dirty="0" err="1"/>
              <a:t>Shaftesburyho</a:t>
            </a:r>
            <a:r>
              <a:rPr lang="cs-CZ" dirty="0"/>
              <a:t>.</a:t>
            </a:r>
          </a:p>
          <a:p>
            <a:r>
              <a:rPr lang="cs-CZ" dirty="0"/>
              <a:t>1682 – 1688 emigrace v Holandsku.</a:t>
            </a:r>
          </a:p>
          <a:p>
            <a:r>
              <a:rPr lang="cs-CZ" dirty="0"/>
              <a:t>Vrátil se do Anglie po tzv. Slavné revoluci z r. 1688.</a:t>
            </a:r>
          </a:p>
          <a:p>
            <a:r>
              <a:rPr lang="cs-CZ" dirty="0"/>
              <a:t>Spoluzakladatel Bank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England</a:t>
            </a:r>
            <a:r>
              <a:rPr lang="cs-CZ" dirty="0"/>
              <a:t> (1694), obchod s otroky.</a:t>
            </a:r>
          </a:p>
          <a:p>
            <a:r>
              <a:rPr lang="cs-CZ" dirty="0"/>
              <a:t>„</a:t>
            </a:r>
            <a:r>
              <a:rPr lang="cs-CZ" i="1" dirty="0"/>
              <a:t>Otec liberalismu.</a:t>
            </a:r>
            <a:r>
              <a:rPr lang="cs-CZ" dirty="0"/>
              <a:t>“</a:t>
            </a:r>
          </a:p>
          <a:p>
            <a:r>
              <a:rPr lang="cs-CZ" i="1" dirty="0"/>
              <a:t>An </a:t>
            </a:r>
            <a:r>
              <a:rPr lang="cs-CZ" i="1" dirty="0" err="1"/>
              <a:t>Essay</a:t>
            </a:r>
            <a:r>
              <a:rPr lang="cs-CZ" i="1" dirty="0"/>
              <a:t> </a:t>
            </a:r>
            <a:r>
              <a:rPr lang="cs-CZ" i="1" dirty="0" err="1"/>
              <a:t>Concerning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Understanding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Esej o lidském rozumu</a:t>
            </a:r>
            <a:r>
              <a:rPr lang="cs-CZ" dirty="0"/>
              <a:t>, 1690)</a:t>
            </a:r>
          </a:p>
          <a:p>
            <a:r>
              <a:rPr lang="cs-CZ" i="1" dirty="0"/>
              <a:t>A </a:t>
            </a:r>
            <a:r>
              <a:rPr lang="cs-CZ" i="1" dirty="0" err="1"/>
              <a:t>Letter</a:t>
            </a:r>
            <a:r>
              <a:rPr lang="cs-CZ" i="1" dirty="0"/>
              <a:t> </a:t>
            </a:r>
            <a:r>
              <a:rPr lang="cs-CZ" i="1" dirty="0" err="1"/>
              <a:t>Concerning</a:t>
            </a:r>
            <a:r>
              <a:rPr lang="cs-CZ" i="1" dirty="0"/>
              <a:t> </a:t>
            </a:r>
            <a:r>
              <a:rPr lang="cs-CZ" i="1" dirty="0" err="1"/>
              <a:t>Toleration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i="1" dirty="0"/>
              <a:t>Dopis o toleranci</a:t>
            </a:r>
            <a:r>
              <a:rPr lang="cs-CZ" dirty="0"/>
              <a:t>, 1690) a </a:t>
            </a:r>
            <a:r>
              <a:rPr lang="cs-CZ" i="1" dirty="0" err="1"/>
              <a:t>Two</a:t>
            </a:r>
            <a:r>
              <a:rPr lang="cs-CZ" i="1" dirty="0"/>
              <a:t> </a:t>
            </a:r>
            <a:r>
              <a:rPr lang="cs-CZ" i="1" dirty="0" err="1"/>
              <a:t>Treatises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Government</a:t>
            </a:r>
            <a:r>
              <a:rPr lang="cs-CZ" dirty="0"/>
              <a:t> (</a:t>
            </a:r>
            <a:r>
              <a:rPr lang="cs-CZ" i="1" dirty="0"/>
              <a:t>Dvě pojednání o vládě</a:t>
            </a:r>
            <a:r>
              <a:rPr lang="cs-CZ" dirty="0"/>
              <a:t>, 1689). </a:t>
            </a:r>
          </a:p>
          <a:p>
            <a:r>
              <a:rPr lang="cs-CZ" dirty="0"/>
              <a:t>CZ: </a:t>
            </a:r>
            <a:r>
              <a:rPr lang="cs-CZ" i="1" dirty="0"/>
              <a:t>Esej o lidském rozumu </a:t>
            </a:r>
            <a:r>
              <a:rPr lang="cs-CZ" dirty="0"/>
              <a:t>(2006), </a:t>
            </a:r>
            <a:r>
              <a:rPr lang="cs-CZ" i="1" dirty="0"/>
              <a:t>Dvě pojednání o vládě</a:t>
            </a:r>
            <a:r>
              <a:rPr lang="cs-CZ" dirty="0"/>
              <a:t> (1954) a odděleně </a:t>
            </a:r>
            <a:r>
              <a:rPr lang="cs-CZ" i="1" dirty="0"/>
              <a:t>Druhé pojednání o vládě </a:t>
            </a:r>
            <a:r>
              <a:rPr lang="cs-CZ" dirty="0"/>
              <a:t>(1984)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 a dílo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6CDCF5-117F-4E55-9634-46B63D60CA2D}"/>
              </a:ext>
            </a:extLst>
          </p:cNvPr>
          <p:cNvSpPr txBox="1"/>
          <p:nvPr/>
        </p:nvSpPr>
        <p:spPr>
          <a:xfrm>
            <a:off x="13167" y="64825"/>
            <a:ext cx="2264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</a:p>
        </p:txBody>
      </p:sp>
      <p:pic>
        <p:nvPicPr>
          <p:cNvPr id="5" name="Obrázek 4" descr="Obsah obrázku interiér, osoba&#10;&#10;Popis byl vytvořen automaticky">
            <a:extLst>
              <a:ext uri="{FF2B5EF4-FFF2-40B4-BE49-F238E27FC236}">
                <a16:creationId xmlns:a16="http://schemas.microsoft.com/office/drawing/2014/main" id="{DA1BAB0D-FC78-45F7-B02D-37E30B27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60" y="0"/>
            <a:ext cx="5929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5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Základy empiristické epistemologie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E7DC07-E4BF-4921-A962-4AA81CECFFBF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Základy empiristické </a:t>
            </a:r>
            <a:r>
              <a:rPr lang="cs-CZ" dirty="0" err="1">
                <a:solidFill>
                  <a:schemeClr val="bg1"/>
                </a:solidFill>
              </a:rPr>
              <a:t>epis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045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2133600"/>
            <a:ext cx="6601268" cy="3777622"/>
          </a:xfrm>
        </p:spPr>
        <p:txBody>
          <a:bodyPr/>
          <a:lstStyle/>
          <a:p>
            <a:r>
              <a:rPr lang="cs-CZ" dirty="0"/>
              <a:t>Cílem </a:t>
            </a:r>
            <a:r>
              <a:rPr lang="cs-CZ" i="1" dirty="0"/>
              <a:t>Eseje</a:t>
            </a:r>
            <a:r>
              <a:rPr lang="cs-CZ" dirty="0"/>
              <a:t> je inventarizace lidského poznání – zjistit „</a:t>
            </a:r>
            <a:r>
              <a:rPr lang="cs-CZ" i="1" dirty="0"/>
              <a:t>původ, jistotu a rozsah lidského vědění</a:t>
            </a:r>
            <a:r>
              <a:rPr lang="cs-CZ" dirty="0"/>
              <a:t>.“ (</a:t>
            </a:r>
            <a:r>
              <a:rPr lang="cs-CZ" i="1" dirty="0"/>
              <a:t>I</a:t>
            </a:r>
            <a:r>
              <a:rPr lang="cs-CZ" dirty="0"/>
              <a:t>,1,2)</a:t>
            </a:r>
          </a:p>
          <a:p>
            <a:r>
              <a:rPr lang="cs-CZ" smtClean="0"/>
              <a:t>Struktura </a:t>
            </a:r>
            <a:r>
              <a:rPr lang="cs-CZ" i="1" smtClean="0"/>
              <a:t>Eseje</a:t>
            </a:r>
            <a:r>
              <a:rPr lang="cs-CZ" smtClean="0"/>
              <a:t>: </a:t>
            </a:r>
            <a:endParaRPr lang="cs-CZ" dirty="0"/>
          </a:p>
          <a:p>
            <a:pPr lvl="1"/>
            <a:r>
              <a:rPr lang="cs-CZ" sz="1800" dirty="0"/>
              <a:t>1. kniha – Proti vrozeným idejím,</a:t>
            </a:r>
          </a:p>
          <a:p>
            <a:pPr lvl="1"/>
            <a:r>
              <a:rPr lang="cs-CZ" sz="1800" dirty="0"/>
              <a:t>2. kniha – O idejích, </a:t>
            </a:r>
          </a:p>
          <a:p>
            <a:pPr lvl="1"/>
            <a:r>
              <a:rPr lang="cs-CZ" sz="1800" dirty="0"/>
              <a:t>3. kniha – O jazyku, </a:t>
            </a:r>
          </a:p>
          <a:p>
            <a:pPr lvl="1"/>
            <a:r>
              <a:rPr lang="cs-CZ" sz="1800" dirty="0"/>
              <a:t>4. kniha – O rozsahu vědění.</a:t>
            </a:r>
          </a:p>
          <a:p>
            <a:r>
              <a:rPr lang="cs-CZ" dirty="0"/>
              <a:t>V první knize Locke </a:t>
            </a:r>
            <a:r>
              <a:rPr lang="cs-CZ"/>
              <a:t>kritizuje </a:t>
            </a:r>
            <a:r>
              <a:rPr lang="cs-CZ" smtClean="0"/>
              <a:t>„innatismus</a:t>
            </a:r>
            <a:r>
              <a:rPr lang="cs-CZ" dirty="0"/>
              <a:t>“ – představa o </a:t>
            </a:r>
            <a:r>
              <a:rPr lang="cs-CZ" u="sng" dirty="0"/>
              <a:t>vrozeném poznání</a:t>
            </a:r>
            <a:r>
              <a:rPr lang="cs-CZ" dirty="0"/>
              <a:t>.</a:t>
            </a:r>
          </a:p>
          <a:p>
            <a:r>
              <a:rPr lang="cs-CZ" dirty="0"/>
              <a:t>Lidská mysl při narození = </a:t>
            </a:r>
            <a:r>
              <a:rPr lang="cs-CZ" i="1" dirty="0" err="1"/>
              <a:t>white</a:t>
            </a:r>
            <a:r>
              <a:rPr lang="cs-CZ" i="1" dirty="0"/>
              <a:t> </a:t>
            </a:r>
            <a:r>
              <a:rPr lang="cs-CZ" i="1" dirty="0" err="1"/>
              <a:t>paper</a:t>
            </a:r>
            <a:r>
              <a:rPr lang="cs-CZ" dirty="0"/>
              <a:t>, </a:t>
            </a:r>
            <a:r>
              <a:rPr lang="cs-CZ" i="1" dirty="0" err="1"/>
              <a:t>blank</a:t>
            </a:r>
            <a:r>
              <a:rPr lang="cs-CZ" i="1" dirty="0"/>
              <a:t> </a:t>
            </a:r>
            <a:r>
              <a:rPr lang="cs-CZ" i="1" dirty="0" err="1"/>
              <a:t>slate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</a:t>
            </a:r>
            <a:r>
              <a:rPr lang="cs-CZ" i="1" dirty="0"/>
              <a:t>Eseje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Základy empiristické </a:t>
            </a:r>
            <a:r>
              <a:rPr lang="cs-CZ" dirty="0" err="1">
                <a:solidFill>
                  <a:schemeClr val="bg1"/>
                </a:solidFill>
              </a:rPr>
              <a:t>epis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Obrázek 4" descr="Obsah obrázku text, kniha&#10;&#10;Popis byl vytvořen automaticky">
            <a:extLst>
              <a:ext uri="{FF2B5EF4-FFF2-40B4-BE49-F238E27FC236}">
                <a16:creationId xmlns:a16="http://schemas.microsoft.com/office/drawing/2014/main" id="{CF858879-55E5-4F7B-A785-257414595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628" y="2053185"/>
            <a:ext cx="4615372" cy="393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6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Idea</a:t>
            </a:r>
            <a:r>
              <a:rPr lang="cs-CZ" dirty="0"/>
              <a:t> = „</a:t>
            </a:r>
            <a:r>
              <a:rPr lang="cs-CZ" i="1" dirty="0"/>
              <a:t>vše, co je předmětem rozumu, když člověk myslí</a:t>
            </a:r>
            <a:r>
              <a:rPr lang="cs-CZ" dirty="0"/>
              <a:t>“ (I,1,8) = jakýkoli obsah vědomí.</a:t>
            </a:r>
          </a:p>
          <a:p>
            <a:r>
              <a:rPr lang="cs-CZ" dirty="0"/>
              <a:t>Dva druhy </a:t>
            </a:r>
            <a:r>
              <a:rPr lang="cs-CZ" b="1" dirty="0"/>
              <a:t>zkušenosti</a:t>
            </a:r>
            <a:r>
              <a:rPr lang="cs-CZ" dirty="0"/>
              <a:t>: </a:t>
            </a:r>
          </a:p>
          <a:p>
            <a:pPr lvl="1"/>
            <a:r>
              <a:rPr lang="cs-CZ" sz="1800" u="sng" dirty="0"/>
              <a:t>Vnější</a:t>
            </a:r>
            <a:r>
              <a:rPr lang="cs-CZ" sz="1800" dirty="0"/>
              <a:t> (</a:t>
            </a:r>
            <a:r>
              <a:rPr lang="cs-CZ" sz="1800" i="1" dirty="0" err="1"/>
              <a:t>sensation</a:t>
            </a:r>
            <a:r>
              <a:rPr lang="cs-CZ" sz="1800" dirty="0"/>
              <a:t>).</a:t>
            </a:r>
          </a:p>
          <a:p>
            <a:pPr lvl="1"/>
            <a:r>
              <a:rPr lang="cs-CZ" sz="1800" u="sng" dirty="0"/>
              <a:t>Vnitřní</a:t>
            </a:r>
            <a:r>
              <a:rPr lang="cs-CZ" sz="1800" dirty="0"/>
              <a:t> (</a:t>
            </a:r>
            <a:r>
              <a:rPr lang="cs-CZ" sz="1800" i="1" dirty="0" err="1"/>
              <a:t>reflection</a:t>
            </a:r>
            <a:r>
              <a:rPr lang="cs-CZ" sz="1800" dirty="0"/>
              <a:t>): </a:t>
            </a:r>
            <a:r>
              <a:rPr lang="cs-CZ" sz="1800" b="1" dirty="0"/>
              <a:t>ideje</a:t>
            </a:r>
            <a:r>
              <a:rPr lang="cs-CZ" sz="1800" dirty="0"/>
              <a:t> naši stavů „vnímání“, „pochybování“, „chtění“.</a:t>
            </a:r>
          </a:p>
          <a:p>
            <a:r>
              <a:rPr lang="cs-CZ" u="sng" dirty="0"/>
              <a:t>Vnější zkušenost</a:t>
            </a:r>
            <a:r>
              <a:rPr lang="cs-CZ" dirty="0"/>
              <a:t> je prvotní: v časovém i epistemologickém ohledu.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Nauka o idejích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Základy empiristické </a:t>
            </a:r>
            <a:r>
              <a:rPr lang="cs-CZ" dirty="0" err="1">
                <a:solidFill>
                  <a:schemeClr val="bg1"/>
                </a:solidFill>
              </a:rPr>
              <a:t>epis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63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B510DAF-B386-4B6C-BD11-E1F4B798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2133600"/>
            <a:ext cx="10685417" cy="3777622"/>
          </a:xfrm>
        </p:spPr>
        <p:txBody>
          <a:bodyPr>
            <a:normAutofit/>
          </a:bodyPr>
          <a:lstStyle/>
          <a:p>
            <a:r>
              <a:rPr lang="cs-CZ" b="1" u="sng" dirty="0"/>
              <a:t>Jednoduché</a:t>
            </a:r>
            <a:r>
              <a:rPr lang="cs-CZ" dirty="0"/>
              <a:t> (</a:t>
            </a:r>
            <a:r>
              <a:rPr lang="cs-CZ" i="1" dirty="0" err="1"/>
              <a:t>simple</a:t>
            </a:r>
            <a:r>
              <a:rPr lang="cs-CZ" dirty="0"/>
              <a:t>) </a:t>
            </a:r>
            <a:r>
              <a:rPr lang="cs-CZ"/>
              <a:t>a </a:t>
            </a:r>
            <a:r>
              <a:rPr lang="cs-CZ" b="1" u="sng" smtClean="0"/>
              <a:t>složené/složité</a:t>
            </a:r>
            <a:r>
              <a:rPr lang="cs-CZ" smtClean="0"/>
              <a:t> </a:t>
            </a:r>
            <a:r>
              <a:rPr lang="cs-CZ" dirty="0"/>
              <a:t>(</a:t>
            </a:r>
            <a:r>
              <a:rPr lang="cs-CZ" i="1" dirty="0" err="1"/>
              <a:t>complex</a:t>
            </a:r>
            <a:r>
              <a:rPr lang="cs-CZ" dirty="0"/>
              <a:t>) ideje.</a:t>
            </a:r>
          </a:p>
          <a:p>
            <a:r>
              <a:rPr lang="cs-CZ" dirty="0"/>
              <a:t>Z jednoduchých se pomocí spojování, rozlišování a srovnávání vytvářejí </a:t>
            </a:r>
            <a:r>
              <a:rPr lang="cs-CZ" b="1" u="sng" dirty="0"/>
              <a:t>složité</a:t>
            </a:r>
            <a:r>
              <a:rPr lang="cs-CZ" u="sng" dirty="0"/>
              <a:t> ideje</a:t>
            </a:r>
            <a:r>
              <a:rPr lang="cs-CZ" dirty="0"/>
              <a:t>.</a:t>
            </a:r>
          </a:p>
          <a:p>
            <a:r>
              <a:rPr lang="cs-CZ" dirty="0"/>
              <a:t>Celé poznání lze ale vždy </a:t>
            </a:r>
            <a:r>
              <a:rPr lang="cs-CZ"/>
              <a:t>redukovat </a:t>
            </a:r>
            <a:r>
              <a:rPr lang="cs-CZ" smtClean="0"/>
              <a:t>(zpětně převést) na </a:t>
            </a:r>
            <a:r>
              <a:rPr lang="cs-CZ" dirty="0"/>
              <a:t>výchozí </a:t>
            </a:r>
            <a:r>
              <a:rPr lang="cs-CZ" u="sng" dirty="0"/>
              <a:t>jednoduché ideje</a:t>
            </a:r>
            <a:r>
              <a:rPr lang="cs-CZ" dirty="0"/>
              <a:t>.</a:t>
            </a:r>
          </a:p>
          <a:p>
            <a:r>
              <a:rPr lang="cs-CZ" b="1" u="sng" dirty="0"/>
              <a:t>Primární</a:t>
            </a:r>
            <a:r>
              <a:rPr lang="cs-CZ" u="sng" dirty="0"/>
              <a:t> kvality</a:t>
            </a:r>
            <a:r>
              <a:rPr lang="cs-CZ" dirty="0"/>
              <a:t> – skutečně náleží věcem: tuhost, rozlehlost, tvar, pohyb, klid a číslo. </a:t>
            </a:r>
          </a:p>
          <a:p>
            <a:r>
              <a:rPr lang="cs-CZ" b="1" u="sng" dirty="0"/>
              <a:t>Sekundární</a:t>
            </a:r>
            <a:r>
              <a:rPr lang="cs-CZ" u="sng" dirty="0"/>
              <a:t> kvality</a:t>
            </a:r>
            <a:r>
              <a:rPr lang="cs-CZ" dirty="0"/>
              <a:t>: existují pouze ve smyslových orgánech, „</a:t>
            </a:r>
            <a:r>
              <a:rPr lang="cs-CZ" i="1" dirty="0"/>
              <a:t>neexistují, když je nevnímáme</a:t>
            </a:r>
            <a:r>
              <a:rPr lang="cs-CZ" dirty="0"/>
              <a:t>“ (II,8,18).</a:t>
            </a:r>
          </a:p>
          <a:p>
            <a:r>
              <a:rPr lang="cs-CZ" u="sng" dirty="0"/>
              <a:t>Primární kvality</a:t>
            </a:r>
            <a:r>
              <a:rPr lang="cs-CZ" dirty="0"/>
              <a:t> jsou prvotní ve čtyřech smyslech:</a:t>
            </a:r>
          </a:p>
          <a:p>
            <a:pPr lvl="1"/>
            <a:r>
              <a:rPr lang="cs-CZ" sz="1800" dirty="0"/>
              <a:t>1) explanační priorita; 2) kauzální priorita; 3) ontologická priorita; 4) epistemická priorita.</a:t>
            </a:r>
            <a:endParaRPr lang="cs-CZ" dirty="0"/>
          </a:p>
          <a:p>
            <a:r>
              <a:rPr lang="cs-CZ" dirty="0"/>
              <a:t>Popírání kvalitativní různorodosti světa; neschopnost uchopit nekvantitativní přírodní jevy: život- růst, zánik, vývoj atp. 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idejí a kvalit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768C9C-7D75-4230-86A5-B43BD6C68869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2551F9A-3BB3-4645-8FE5-34703EBD7E5A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1. Základy empiristické </a:t>
            </a:r>
            <a:r>
              <a:rPr lang="cs-CZ" dirty="0" err="1">
                <a:solidFill>
                  <a:schemeClr val="bg1"/>
                </a:solidFill>
              </a:rPr>
              <a:t>epis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263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534F9D6-9401-4CBC-BAAA-6AA2308A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Složité ideje a stupně vědění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1C42164-0C84-4BE3-8EFE-8E4612F43EFB}"/>
              </a:ext>
            </a:extLst>
          </p:cNvPr>
          <p:cNvSpPr txBox="1"/>
          <p:nvPr/>
        </p:nvSpPr>
        <p:spPr>
          <a:xfrm>
            <a:off x="9835" y="64825"/>
            <a:ext cx="2267853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John Locke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5E7DC07-E4BF-4921-A962-4AA81CECFFBF}"/>
              </a:ext>
            </a:extLst>
          </p:cNvPr>
          <p:cNvSpPr txBox="1"/>
          <p:nvPr/>
        </p:nvSpPr>
        <p:spPr>
          <a:xfrm>
            <a:off x="8246225" y="64825"/>
            <a:ext cx="3932608" cy="36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dirty="0">
                <a:solidFill>
                  <a:schemeClr val="bg1"/>
                </a:solidFill>
              </a:rPr>
              <a:t>2. Složité ideje a stupně vědění</a:t>
            </a:r>
          </a:p>
        </p:txBody>
      </p:sp>
    </p:spTree>
    <p:extLst>
      <p:ext uri="{BB962C8B-B14F-4D97-AF65-F5344CB8AC3E}">
        <p14:creationId xmlns:p14="http://schemas.microsoft.com/office/powerpoint/2010/main" val="193600747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Barvy">
      <a:dk1>
        <a:sysClr val="windowText" lastClr="000000"/>
      </a:dk1>
      <a:lt1>
        <a:sysClr val="window" lastClr="FFFFFF"/>
      </a:lt1>
      <a:dk2>
        <a:srgbClr val="648543"/>
      </a:dk2>
      <a:lt2>
        <a:srgbClr val="E3EACF"/>
      </a:lt2>
      <a:accent1>
        <a:srgbClr val="A53010"/>
      </a:accent1>
      <a:accent2>
        <a:srgbClr val="70433C"/>
      </a:accent2>
      <a:accent3>
        <a:srgbClr val="648543"/>
      </a:accent3>
      <a:accent4>
        <a:srgbClr val="845848"/>
      </a:accent4>
      <a:accent5>
        <a:srgbClr val="9C4924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Office PowerPoint</Application>
  <PresentationFormat>Širokoúhlá obrazovka</PresentationFormat>
  <Paragraphs>130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Stébla</vt:lpstr>
      <vt:lpstr>Dějiny filosofie IV: Novověká filosofie</vt:lpstr>
      <vt:lpstr>Seznam témat</vt:lpstr>
      <vt:lpstr>VI. John Locke (1632-1704)</vt:lpstr>
      <vt:lpstr>Život a dílo</vt:lpstr>
      <vt:lpstr>1. Základy empiristické epistemologie</vt:lpstr>
      <vt:lpstr>Východiska Eseje</vt:lpstr>
      <vt:lpstr>Nauka o idejích</vt:lpstr>
      <vt:lpstr>Dělení idejí a kvalit</vt:lpstr>
      <vt:lpstr>2. Složité ideje a stupně vědění</vt:lpstr>
      <vt:lpstr>Složité ideje </vt:lpstr>
      <vt:lpstr>Další druhy složitých idejí</vt:lpstr>
      <vt:lpstr>Stupně a druhy poznání</vt:lpstr>
      <vt:lpstr>Omezenost lidského poznání</vt:lpstr>
      <vt:lpstr>3. Sociální a politická filosofie</vt:lpstr>
      <vt:lpstr>Východiska</vt:lpstr>
      <vt:lpstr>Přirozený stav</vt:lpstr>
      <vt:lpstr>Obhajování zájmů podnikatelů a měšťanů</vt:lpstr>
      <vt:lpstr>Uzavření smlouvy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filosofie IV: Novověká filosofie</dc:title>
  <dc:creator>Jakub Peloušek</dc:creator>
  <cp:lastModifiedBy>Daniel Špelda</cp:lastModifiedBy>
  <cp:revision>107</cp:revision>
  <dcterms:created xsi:type="dcterms:W3CDTF">2021-01-26T13:50:20Z</dcterms:created>
  <dcterms:modified xsi:type="dcterms:W3CDTF">2021-05-03T06:50:26Z</dcterms:modified>
</cp:coreProperties>
</file>