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3" r:id="rId5"/>
    <p:sldId id="262" r:id="rId6"/>
    <p:sldId id="259" r:id="rId7"/>
    <p:sldId id="264" r:id="rId8"/>
    <p:sldId id="26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166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0B1427-774C-7B63-86CF-E953025C10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5392A6-B68E-6434-79C4-DA676C160E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pt-PT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DEF9A1-CDF8-3396-BBBD-6A25F6C6F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90DD-9A75-4AD9-A9DF-EB83855B5C41}" type="datetimeFigureOut">
              <a:rPr lang="pt-PT" smtClean="0"/>
              <a:t>02/04/2023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474361-3390-EDA5-FEA5-BB2E51D34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408B9D-CB9B-6763-CEFE-8A9FCAB28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4D9B-576C-4D97-874F-329E7A99536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4650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47421A-6FBB-FCD5-B21B-D9E03B495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BE24A7-9D3D-C330-F1DA-0F7781DC7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B1C7FE-BF68-CF9A-DB4F-1926A63E8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90DD-9A75-4AD9-A9DF-EB83855B5C41}" type="datetimeFigureOut">
              <a:rPr lang="pt-PT" smtClean="0"/>
              <a:t>02/04/2023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F66646-2FE9-0068-2248-A61085FC9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5B1928-70AA-0475-051C-B164CE208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4D9B-576C-4D97-874F-329E7A99536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6076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F76A153-5B55-4298-7966-0C45230557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66B765B-7E15-1675-4213-1F0137A4FE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54E0F8-6A10-22EB-5DFD-AF9E520A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90DD-9A75-4AD9-A9DF-EB83855B5C41}" type="datetimeFigureOut">
              <a:rPr lang="pt-PT" smtClean="0"/>
              <a:t>02/04/2023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34DF47-0D0A-D842-3425-F99A31DF5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585F9C-91AC-696B-96DE-280F548DD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4D9B-576C-4D97-874F-329E7A99536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59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DDAB4-A91B-F80C-DD98-CB2AEF17A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2A8C1F-7C67-925E-9D2C-462A35F04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F6BEC3-702E-896F-CF66-C984CC456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90DD-9A75-4AD9-A9DF-EB83855B5C41}" type="datetimeFigureOut">
              <a:rPr lang="pt-PT" smtClean="0"/>
              <a:t>02/04/2023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304CE4-DF20-2682-81B2-2ADBDA3B3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AB2902-8764-960F-F445-6337CF69B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4D9B-576C-4D97-874F-329E7A99536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6397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B311E3-1A12-AC29-3DB1-B3A0F4ECE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70A875-C94F-8487-95C8-15C528105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A3882A-6ABA-CBA6-CFED-0E59EE88C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90DD-9A75-4AD9-A9DF-EB83855B5C41}" type="datetimeFigureOut">
              <a:rPr lang="pt-PT" smtClean="0"/>
              <a:t>02/04/2023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417B66-A87D-E070-D013-AB882E7FF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13C9BC-12CE-6A99-9DE4-C538E0CA7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4D9B-576C-4D97-874F-329E7A99536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98149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73477-CD4E-BDA4-7561-703C190A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DCE44A-5F1B-24A3-D541-0FC41F7293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C3928F-BEDD-ABB9-2A91-D2E05BF65A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C61261-54A8-4ED6-94EE-996C4201E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90DD-9A75-4AD9-A9DF-EB83855B5C41}" type="datetimeFigureOut">
              <a:rPr lang="pt-PT" smtClean="0"/>
              <a:t>02/04/2023</a:t>
            </a:fld>
            <a:endParaRPr lang="pt-PT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293C61-0A4A-6FDC-0E0D-BFAB00170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18D28F-9847-0F8A-3115-2C37ED6C0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4D9B-576C-4D97-874F-329E7A99536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2757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7B25C-1733-202C-407F-3DBC1E9DA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1878E0C-D282-4755-4F1D-607541D75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973F4C-9BF8-6231-6EC9-D2D466B8B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7EFD7A-2DF4-955E-7958-5471FF9B3C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04D9414-EAD4-E6F8-A5D2-120FF98588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5C717A7-DD94-B87F-3FB0-F42794A8B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90DD-9A75-4AD9-A9DF-EB83855B5C41}" type="datetimeFigureOut">
              <a:rPr lang="pt-PT" smtClean="0"/>
              <a:t>02/04/2023</a:t>
            </a:fld>
            <a:endParaRPr lang="pt-PT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0EC0E31-E512-8C92-8756-10177BBB2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A4A2248-A37D-C1BF-3749-FBAF8C941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4D9B-576C-4D97-874F-329E7A99536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801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F6BA4D-F5D7-1BA0-87FE-C0AF55E67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7E01DC0-DD87-7819-816C-6868A61EF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90DD-9A75-4AD9-A9DF-EB83855B5C41}" type="datetimeFigureOut">
              <a:rPr lang="pt-PT" smtClean="0"/>
              <a:t>02/04/2023</a:t>
            </a:fld>
            <a:endParaRPr lang="pt-PT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35264E0-1E4D-A3D6-82D6-E933F7324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E95008-C4EA-A43D-ED78-70AD8A7D7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4D9B-576C-4D97-874F-329E7A99536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88801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D715D6B-1716-8AAE-ACBC-32D695DE5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90DD-9A75-4AD9-A9DF-EB83855B5C41}" type="datetimeFigureOut">
              <a:rPr lang="pt-PT" smtClean="0"/>
              <a:t>02/04/2023</a:t>
            </a:fld>
            <a:endParaRPr lang="pt-PT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907E15C-AC74-0704-59B2-E68870055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1CB3AE3-F9AB-E8A7-9D60-82C9DE9EA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4D9B-576C-4D97-874F-329E7A99536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320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F8586-B099-49BA-1D2E-17CDC6279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937995-A2CC-3E22-3228-0DA25E219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8D2B01D-B5A9-CC7B-EAA6-52EC2EDAF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B36386-84CB-2438-D66C-8A8C1B40B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90DD-9A75-4AD9-A9DF-EB83855B5C41}" type="datetimeFigureOut">
              <a:rPr lang="pt-PT" smtClean="0"/>
              <a:t>02/04/2023</a:t>
            </a:fld>
            <a:endParaRPr lang="pt-PT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C473CB4-EF32-D622-0ECA-D07864697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86A155-31C0-202A-790A-15B1EF06A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4D9B-576C-4D97-874F-329E7A99536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7502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B3F27B-2874-5266-8CF5-2564926FA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A360F7-D98B-762D-F796-C9FB0D2A76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1FDE525-6A5B-7A5A-038A-343E195CB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BB7FA1-1A69-3269-DA10-4E225AF2E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90DD-9A75-4AD9-A9DF-EB83855B5C41}" type="datetimeFigureOut">
              <a:rPr lang="pt-PT" smtClean="0"/>
              <a:t>02/04/2023</a:t>
            </a:fld>
            <a:endParaRPr lang="pt-PT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060CFA-708B-56D4-CA4E-40C2B5A6C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B4DABF-07E0-CAD6-B3BE-E9ACF8486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4D9B-576C-4D97-874F-329E7A99536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73081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53FD7A3-6593-0491-1C58-7AD91E347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4962666-7E83-BDE3-253E-3C1E0ECB7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57631A-430D-AEF8-FEAD-90DD95C5B4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D90DD-9A75-4AD9-A9DF-EB83855B5C41}" type="datetimeFigureOut">
              <a:rPr lang="pt-PT" smtClean="0"/>
              <a:t>02/04/2023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6C2472-DA72-77DC-90AF-F7DEF592BA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C5CF18-2E54-C5CB-4D7A-E97866B9A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C4D9B-576C-4D97-874F-329E7A99536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25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-aqvZSfKZ6o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sfilm.joj.cz/archiv/1545-broucci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A667-wMajk?feature=oembed" TargetMode="Externa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D8699-2C79-C0F8-31BD-7924B2780E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Marionetas</a:t>
            </a:r>
            <a:r>
              <a:rPr lang="cs-CZ" dirty="0"/>
              <a:t> e </a:t>
            </a:r>
            <a:r>
              <a:rPr lang="cs-CZ" dirty="0" err="1"/>
              <a:t>Títeres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CHECO - ESLOVACO</a:t>
            </a:r>
            <a:endParaRPr lang="pt-PT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287864-0B46-B55E-9663-24346FB048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Para  SANTI PREGO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2663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3" name="Rectangle 1042">
            <a:extLst>
              <a:ext uri="{FF2B5EF4-FFF2-40B4-BE49-F238E27FC236}">
                <a16:creationId xmlns:a16="http://schemas.microsoft.com/office/drawing/2014/main" id="{63F5877B-98C7-49DD-83AB-0F6F57CB6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1" name="Picture 7" descr="Stará Loutka Kašpárek, Pimprle | Aukro">
            <a:extLst>
              <a:ext uri="{FF2B5EF4-FFF2-40B4-BE49-F238E27FC236}">
                <a16:creationId xmlns:a16="http://schemas.microsoft.com/office/drawing/2014/main" id="{75DFC1F2-9DD5-8EDC-57EB-0218848009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303"/>
          <a:stretch/>
        </p:blipFill>
        <p:spPr bwMode="auto">
          <a:xfrm>
            <a:off x="7364078" y="-18"/>
            <a:ext cx="4827922" cy="6857999"/>
          </a:xfrm>
          <a:custGeom>
            <a:avLst/>
            <a:gdLst/>
            <a:ahLst/>
            <a:cxnLst/>
            <a:rect l="l" t="t" r="r" b="b"/>
            <a:pathLst>
              <a:path w="4827922" h="6858000">
                <a:moveTo>
                  <a:pt x="4441" y="0"/>
                </a:moveTo>
                <a:lnTo>
                  <a:pt x="4827922" y="0"/>
                </a:lnTo>
                <a:lnTo>
                  <a:pt x="4827922" y="6858000"/>
                </a:lnTo>
                <a:lnTo>
                  <a:pt x="0" y="6858000"/>
                </a:lnTo>
                <a:lnTo>
                  <a:pt x="106674" y="6638378"/>
                </a:lnTo>
                <a:cubicBezTo>
                  <a:pt x="530028" y="5720938"/>
                  <a:pt x="777229" y="4614948"/>
                  <a:pt x="777229" y="3424428"/>
                </a:cubicBezTo>
                <a:cubicBezTo>
                  <a:pt x="777229" y="2233909"/>
                  <a:pt x="530028" y="1127919"/>
                  <a:pt x="106674" y="210478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undefined">
            <a:extLst>
              <a:ext uri="{FF2B5EF4-FFF2-40B4-BE49-F238E27FC236}">
                <a16:creationId xmlns:a16="http://schemas.microsoft.com/office/drawing/2014/main" id="{FE73A55F-A57C-F269-4317-DCAD4E567A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6100"/>
          <a:stretch/>
        </p:blipFill>
        <p:spPr bwMode="auto">
          <a:xfrm>
            <a:off x="3119360" y="18"/>
            <a:ext cx="4966290" cy="6857999"/>
          </a:xfrm>
          <a:custGeom>
            <a:avLst/>
            <a:gdLst/>
            <a:ahLst/>
            <a:cxnLst/>
            <a:rect l="l" t="t" r="r" b="b"/>
            <a:pathLst>
              <a:path w="4966290" h="6857999">
                <a:moveTo>
                  <a:pt x="0" y="0"/>
                </a:moveTo>
                <a:lnTo>
                  <a:pt x="4188230" y="0"/>
                </a:lnTo>
                <a:lnTo>
                  <a:pt x="4295735" y="210478"/>
                </a:lnTo>
                <a:cubicBezTo>
                  <a:pt x="4719089" y="1127919"/>
                  <a:pt x="4966290" y="2233909"/>
                  <a:pt x="4966290" y="3424428"/>
                </a:cubicBezTo>
                <a:cubicBezTo>
                  <a:pt x="4966290" y="4614948"/>
                  <a:pt x="4719089" y="5720938"/>
                  <a:pt x="4295735" y="6638378"/>
                </a:cubicBezTo>
                <a:lnTo>
                  <a:pt x="4183560" y="6857999"/>
                </a:lnTo>
                <a:lnTo>
                  <a:pt x="53039" y="6857999"/>
                </a:lnTo>
                <a:lnTo>
                  <a:pt x="132047" y="6695338"/>
                </a:lnTo>
                <a:cubicBezTo>
                  <a:pt x="555401" y="5777898"/>
                  <a:pt x="802602" y="4671908"/>
                  <a:pt x="802602" y="3481388"/>
                </a:cubicBezTo>
                <a:cubicBezTo>
                  <a:pt x="802602" y="2191659"/>
                  <a:pt x="512484" y="1001134"/>
                  <a:pt x="22579" y="4206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045" name="Freeform: Shape 1044">
            <a:extLst>
              <a:ext uri="{FF2B5EF4-FFF2-40B4-BE49-F238E27FC236}">
                <a16:creationId xmlns:a16="http://schemas.microsoft.com/office/drawing/2014/main" id="{4EA91930-66BC-4C41-B4F5-C31EB216F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47" name="Freeform: Shape 1046">
            <a:extLst>
              <a:ext uri="{FF2B5EF4-FFF2-40B4-BE49-F238E27FC236}">
                <a16:creationId xmlns:a16="http://schemas.microsoft.com/office/drawing/2014/main" id="{6313CF8F-B436-401E-9575-DE0F8E8B5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089A99-CAEB-6CA6-4560-8755C8D3D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681038"/>
            <a:ext cx="2804504" cy="1325563"/>
          </a:xfrm>
        </p:spPr>
        <p:txBody>
          <a:bodyPr anchor="ctr">
            <a:normAutofit/>
          </a:bodyPr>
          <a:lstStyle/>
          <a:p>
            <a:r>
              <a:rPr lang="cs-CZ" sz="2800"/>
              <a:t>KAŠPÁREK</a:t>
            </a:r>
            <a:endParaRPr lang="pt-PT" sz="2800"/>
          </a:p>
        </p:txBody>
      </p:sp>
      <p:sp>
        <p:nvSpPr>
          <p:cNvPr id="1049" name="Rectangle 1048">
            <a:extLst>
              <a:ext uri="{FF2B5EF4-FFF2-40B4-BE49-F238E27FC236}">
                <a16:creationId xmlns:a16="http://schemas.microsoft.com/office/drawing/2014/main" id="{2A38CFE9-C30A-4551-ACCB-D5808FBC3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16867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51" name="Rectangle 1050">
            <a:extLst>
              <a:ext uri="{FF2B5EF4-FFF2-40B4-BE49-F238E27FC236}">
                <a16:creationId xmlns:a16="http://schemas.microsoft.com/office/drawing/2014/main" id="{67EF550F-47CE-4FB2-9DAC-12AD835C8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089941"/>
            <a:ext cx="2834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EC0846-D0FC-035C-0742-991E84BF2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2258171"/>
            <a:ext cx="2804504" cy="3918792"/>
          </a:xfrm>
        </p:spPr>
        <p:txBody>
          <a:bodyPr>
            <a:normAutofit/>
          </a:bodyPr>
          <a:lstStyle/>
          <a:p>
            <a:r>
              <a:rPr lang="pt-PT" sz="1500"/>
              <a:t>Kasper… de origem suíça, e austríaca, uma figura tradicional cómica. O primeiro momento da sua atuação foi no fim do século 18 (Johann Joseph Laroch. </a:t>
            </a:r>
          </a:p>
          <a:p>
            <a:r>
              <a:rPr lang="pt-PT" sz="1500"/>
              <a:t>O antecedente checo – PIMPRLE – versão checa do Gaspar (por Matej Kopecky – o fundador do teatro de marionetas amador ambulante). </a:t>
            </a:r>
          </a:p>
          <a:p>
            <a:pPr lvl="1"/>
            <a:r>
              <a:rPr lang="pt-PT" sz="1500"/>
              <a:t>Público: </a:t>
            </a:r>
          </a:p>
          <a:p>
            <a:pPr lvl="2"/>
            <a:r>
              <a:rPr lang="pt-PT" sz="1500"/>
              <a:t>Adultos</a:t>
            </a:r>
          </a:p>
          <a:p>
            <a:pPr lvl="2"/>
            <a:r>
              <a:rPr lang="pt-PT" sz="1500"/>
              <a:t>crianças</a:t>
            </a:r>
          </a:p>
        </p:txBody>
      </p:sp>
    </p:spTree>
    <p:extLst>
      <p:ext uri="{BB962C8B-B14F-4D97-AF65-F5344CB8AC3E}">
        <p14:creationId xmlns:p14="http://schemas.microsoft.com/office/powerpoint/2010/main" val="3772303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175F5C-CB30-E5F0-71A1-1B993DC00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258050" cy="1054100"/>
          </a:xfrm>
        </p:spPr>
        <p:txBody>
          <a:bodyPr>
            <a:normAutofit/>
          </a:bodyPr>
          <a:lstStyle/>
          <a:p>
            <a:r>
              <a:rPr lang="cs-CZ" sz="3600" dirty="0"/>
              <a:t>SPEJBL /1920/ a HURVÍNEK /1926/</a:t>
            </a:r>
            <a:endParaRPr lang="pt-PT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115CEA-5C15-F271-1D43-7733256B5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AUTOR: J</a:t>
            </a:r>
            <a:r>
              <a:rPr lang="pt-PT" dirty="0" err="1"/>
              <a:t>osef</a:t>
            </a:r>
            <a:r>
              <a:rPr lang="pt-PT" dirty="0"/>
              <a:t> </a:t>
            </a:r>
            <a:r>
              <a:rPr lang="pt-PT" dirty="0" err="1"/>
              <a:t>Skupa</a:t>
            </a:r>
            <a:r>
              <a:rPr lang="pt-PT" dirty="0"/>
              <a:t> (1892–1957). </a:t>
            </a:r>
          </a:p>
          <a:p>
            <a:r>
              <a:rPr lang="cs-CZ" dirty="0"/>
              <a:t>Spejbl –</a:t>
            </a:r>
            <a:r>
              <a:rPr lang="pt-BR" dirty="0"/>
              <a:t>papel de um resmungão descontente e professor confuso </a:t>
            </a:r>
            <a:r>
              <a:rPr lang="cs-CZ" dirty="0"/>
              <a:t>–</a:t>
            </a:r>
            <a:endParaRPr lang="pt-PT" dirty="0"/>
          </a:p>
          <a:p>
            <a:r>
              <a:rPr lang="pt-PT" dirty="0" err="1"/>
              <a:t>Hurvínek</a:t>
            </a:r>
            <a:r>
              <a:rPr lang="pt-PT" dirty="0"/>
              <a:t> - </a:t>
            </a:r>
            <a:r>
              <a:rPr lang="cs-CZ" dirty="0"/>
              <a:t> o </a:t>
            </a:r>
            <a:r>
              <a:rPr lang="cs-CZ" dirty="0" err="1"/>
              <a:t>seu</a:t>
            </a:r>
            <a:r>
              <a:rPr lang="cs-CZ" dirty="0"/>
              <a:t> </a:t>
            </a:r>
            <a:r>
              <a:rPr lang="pt-BR" dirty="0"/>
              <a:t>filho, muito </a:t>
            </a:r>
            <a:r>
              <a:rPr lang="cs-CZ" dirty="0"/>
              <a:t> </a:t>
            </a:r>
            <a:r>
              <a:rPr lang="cs-CZ" dirty="0" err="1"/>
              <a:t>loquaz</a:t>
            </a:r>
            <a:r>
              <a:rPr lang="cs-CZ" dirty="0"/>
              <a:t>. </a:t>
            </a:r>
            <a:endParaRPr lang="pt-BR" dirty="0"/>
          </a:p>
          <a:p>
            <a:endParaRPr lang="pt-PT" dirty="0"/>
          </a:p>
          <a:p>
            <a:r>
              <a:rPr lang="pt-PT" dirty="0" err="1"/>
              <a:t>Máničk</a:t>
            </a:r>
            <a:r>
              <a:rPr lang="cs-CZ" dirty="0"/>
              <a:t>a</a:t>
            </a:r>
            <a:r>
              <a:rPr lang="pt-PT" dirty="0"/>
              <a:t>, </a:t>
            </a:r>
            <a:r>
              <a:rPr lang="cs-CZ" dirty="0"/>
              <a:t>a </a:t>
            </a:r>
            <a:r>
              <a:rPr lang="cs-CZ" dirty="0" err="1"/>
              <a:t>senhora</a:t>
            </a:r>
            <a:r>
              <a:rPr lang="cs-CZ" dirty="0"/>
              <a:t> </a:t>
            </a:r>
            <a:r>
              <a:rPr lang="cs-CZ" dirty="0" err="1"/>
              <a:t>Catarina</a:t>
            </a:r>
            <a:r>
              <a:rPr lang="cs-CZ" dirty="0"/>
              <a:t> e o c</a:t>
            </a:r>
            <a:r>
              <a:rPr lang="pt-PT" dirty="0"/>
              <a:t>ã</a:t>
            </a:r>
            <a:r>
              <a:rPr lang="cs-CZ" dirty="0"/>
              <a:t>o </a:t>
            </a:r>
            <a:r>
              <a:rPr lang="pt-PT" dirty="0" err="1"/>
              <a:t>Žeryka</a:t>
            </a:r>
            <a:r>
              <a:rPr lang="pt-PT" dirty="0"/>
              <a:t>. </a:t>
            </a:r>
            <a:r>
              <a:rPr lang="pt-PT" dirty="0" err="1"/>
              <a:t>Ještě</a:t>
            </a:r>
            <a:r>
              <a:rPr lang="pt-PT" dirty="0"/>
              <a:t> </a:t>
            </a:r>
          </a:p>
          <a:p>
            <a:endParaRPr lang="pt-PT" dirty="0"/>
          </a:p>
          <a:p>
            <a:r>
              <a:rPr lang="pt-BR" dirty="0"/>
              <a:t>O diálogo dos protagonistas com base no princípio de um professor surpreso, mascarando a sua inviolabilidade pela autoridade dos pais, e um aluno constantemente curioso.</a:t>
            </a:r>
          </a:p>
          <a:p>
            <a:r>
              <a:rPr lang="pt-BR" dirty="0"/>
              <a:t>Os personagens marionetas logo ganharam uma enorme popularidade e as conversas dos dois heróis foram gravadas em discos de gramofone, que espalharam ainda mais a sua fama. </a:t>
            </a:r>
          </a:p>
          <a:p>
            <a:r>
              <a:rPr lang="pt-BR" dirty="0"/>
              <a:t>Hurvínek   tornou-se conhecido por pessoas em diferentes partes do mundo. </a:t>
            </a:r>
          </a:p>
          <a:p>
            <a:r>
              <a:rPr lang="pt-BR" dirty="0"/>
              <a:t>As apresentações foram traduzidas para mais de vinte idiomas, incluindo chinês e japonês.</a:t>
            </a:r>
          </a:p>
          <a:p>
            <a:endParaRPr lang="pt-BR" dirty="0"/>
          </a:p>
          <a:p>
            <a:r>
              <a:rPr lang="pt-BR" b="1" dirty="0"/>
              <a:t>https://espanol.radio.cz/el-teatro-spejbl-y-hurvinek-una-constante-de-la-cultura-checa-8102395</a:t>
            </a:r>
          </a:p>
        </p:txBody>
      </p:sp>
      <p:pic>
        <p:nvPicPr>
          <p:cNvPr id="2052" name="Picture 4" descr="Spejbl a Hurvínek na apríla nežertovali. Otevřeli - docela vážně - divadlo  — ČT24 — Česká televize">
            <a:extLst>
              <a:ext uri="{FF2B5EF4-FFF2-40B4-BE49-F238E27FC236}">
                <a16:creationId xmlns:a16="http://schemas.microsoft.com/office/drawing/2014/main" id="{50749DFC-3352-4C68-4CA1-F62C1C8AB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3832" y="136525"/>
            <a:ext cx="3702432" cy="246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113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4102">
            <a:extLst>
              <a:ext uri="{FF2B5EF4-FFF2-40B4-BE49-F238E27FC236}">
                <a16:creationId xmlns:a16="http://schemas.microsoft.com/office/drawing/2014/main" id="{CEC27341-4ABB-43EF-9E57-10A858F92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726" cy="6858000"/>
          </a:xfrm>
          <a:prstGeom prst="rect">
            <a:avLst/>
          </a:prstGeom>
          <a:solidFill>
            <a:srgbClr val="334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D2B98C55-54CC-433B-905F-FB0B2D200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5953" y="484068"/>
            <a:ext cx="3414014" cy="5889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Mini pomlázka se stuhou 15 cm">
            <a:extLst>
              <a:ext uri="{FF2B5EF4-FFF2-40B4-BE49-F238E27FC236}">
                <a16:creationId xmlns:a16="http://schemas.microsoft.com/office/drawing/2014/main" id="{6E1E39CD-F66B-F249-7E2A-4C2DD7525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4559" y="1546587"/>
            <a:ext cx="2781372" cy="376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7" name="Rectangle 4106">
            <a:extLst>
              <a:ext uri="{FF2B5EF4-FFF2-40B4-BE49-F238E27FC236}">
                <a16:creationId xmlns:a16="http://schemas.microsoft.com/office/drawing/2014/main" id="{19E21906-D4D4-4F16-9228-3E004930E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1968" y="485853"/>
            <a:ext cx="3575304" cy="5889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247DBB9B-4CD6-9130-F5CE-481AB11D5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92567" y="1563779"/>
            <a:ext cx="2941124" cy="372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9" name="Rectangle 4108">
            <a:extLst>
              <a:ext uri="{FF2B5EF4-FFF2-40B4-BE49-F238E27FC236}">
                <a16:creationId xmlns:a16="http://schemas.microsoft.com/office/drawing/2014/main" id="{865BCC85-4C69-4CFB-A36A-6A489B87F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139" y="484069"/>
            <a:ext cx="3899229" cy="286421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D66CC91-62A2-D6EB-8B28-2950C57B8B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2673" y="798656"/>
            <a:ext cx="2230228" cy="2230228"/>
          </a:xfrm>
          <a:prstGeom prst="rect">
            <a:avLst/>
          </a:prstGeom>
        </p:spPr>
      </p:pic>
      <p:sp>
        <p:nvSpPr>
          <p:cNvPr id="4111" name="Rectangle 4110">
            <a:extLst>
              <a:ext uri="{FF2B5EF4-FFF2-40B4-BE49-F238E27FC236}">
                <a16:creationId xmlns:a16="http://schemas.microsoft.com/office/drawing/2014/main" id="{3A14BDAC-394B-4E9A-8ECE-61AA1A7C23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139" y="3509152"/>
            <a:ext cx="3899229" cy="2847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7A139AD-4392-67F4-455C-8D12143C92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29873" y="4568486"/>
            <a:ext cx="3255829" cy="74884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49A43ED1-D8B5-4B7C-F5D5-316B86FA4EE5}"/>
              </a:ext>
            </a:extLst>
          </p:cNvPr>
          <p:cNvSpPr txBox="1"/>
          <p:nvPr/>
        </p:nvSpPr>
        <p:spPr>
          <a:xfrm>
            <a:off x="495953" y="6430125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dirty="0">
                <a:solidFill>
                  <a:schemeClr val="accent1"/>
                </a:solidFill>
              </a:rPr>
              <a:t>https://edu.ceskatelevize.cz/video/2494-pomlazka</a:t>
            </a:r>
          </a:p>
        </p:txBody>
      </p:sp>
    </p:spTree>
    <p:extLst>
      <p:ext uri="{BB962C8B-B14F-4D97-AF65-F5344CB8AC3E}">
        <p14:creationId xmlns:p14="http://schemas.microsoft.com/office/powerpoint/2010/main" val="3882906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197F46-774A-875F-62A4-9D179E15F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4874" y="186431"/>
            <a:ext cx="5538926" cy="1504257"/>
          </a:xfrm>
        </p:spPr>
        <p:txBody>
          <a:bodyPr/>
          <a:lstStyle/>
          <a:p>
            <a:r>
              <a:rPr lang="pt-PT" dirty="0"/>
              <a:t>VELIKONOCE - PÁSCOA</a:t>
            </a:r>
          </a:p>
        </p:txBody>
      </p:sp>
      <p:pic>
        <p:nvPicPr>
          <p:cNvPr id="3" name="Online médium 2" title="Spejbl a Hurvínek - Hurvínkova pomlázka">
            <a:hlinkClick r:id="" action="ppaction://media"/>
            <a:extLst>
              <a:ext uri="{FF2B5EF4-FFF2-40B4-BE49-F238E27FC236}">
                <a16:creationId xmlns:a16="http://schemas.microsoft.com/office/drawing/2014/main" id="{5C2F25EC-6218-B6EC-8262-082008725D9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81275" y="1443180"/>
            <a:ext cx="8504813" cy="4805220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42B1E931-94EF-0336-53C8-529972E4964A}"/>
              </a:ext>
            </a:extLst>
          </p:cNvPr>
          <p:cNvSpPr/>
          <p:nvPr/>
        </p:nvSpPr>
        <p:spPr>
          <a:xfrm>
            <a:off x="150920" y="97654"/>
            <a:ext cx="2343705" cy="6613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Vytahovat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gabar-se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Pomlázka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vara de vime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Kraslice</a:t>
            </a:r>
            <a:r>
              <a:rPr lang="cs-CZ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ovo</a:t>
            </a:r>
            <a:r>
              <a:rPr lang="cs-CZ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pintado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Boule - </a:t>
            </a:r>
            <a:r>
              <a:rPr lang="en-GB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galo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Pokladnička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caixinha/mealheiro</a:t>
            </a:r>
            <a:endParaRPr lang="cs-CZ" sz="1400" b="1" dirty="0">
              <a:solidFill>
                <a:srgbClr val="20212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Fuč</a:t>
            </a:r>
            <a:r>
              <a:rPr lang="cs-CZ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foi-se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Proutí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vime 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Jedna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báseň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 sonho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Vyvádíš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O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estás a fazer?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Drž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</a:t>
            </a:r>
            <a:r>
              <a:rPr lang="cs-CZ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Segura</a:t>
            </a:r>
            <a:r>
              <a:rPr lang="cs-CZ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-o. 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Proutí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zachráněno</a:t>
            </a:r>
            <a:r>
              <a:rPr lang="cs-CZ" sz="1400" b="1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cs-CZ" sz="1400" b="1" dirty="0" err="1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vime</a:t>
            </a:r>
            <a:r>
              <a:rPr lang="cs-CZ" sz="1400" b="1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salvo. 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Uplést</a:t>
            </a:r>
            <a:r>
              <a:rPr lang="en-GB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pomlázku</a:t>
            </a:r>
            <a:r>
              <a:rPr lang="en-GB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tricotar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Hody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hody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doprovody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FESTA </a:t>
            </a:r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FESTA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ACOMPANHO A FESTA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Dejte</a:t>
            </a:r>
            <a:r>
              <a:rPr lang="en-GB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vějce</a:t>
            </a:r>
            <a:r>
              <a:rPr lang="en-GB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malovaný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pána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Uvařit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vejce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COZER OS OVOS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Namrskat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chicotear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Dřít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Bodejď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Snášet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vejce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Syrová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4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vejce</a:t>
            </a:r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73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686886E-184F-6139-D609-270D6114F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cs-CZ" dirty="0"/>
              <a:t>BROUČCI</a:t>
            </a:r>
            <a:endParaRPr lang="pt-PT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6CF4BC-9EE1-98E0-4448-44C10B7F6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8362"/>
            <a:ext cx="4958966" cy="3917773"/>
          </a:xfrm>
        </p:spPr>
        <p:txBody>
          <a:bodyPr>
            <a:normAutofit/>
          </a:bodyPr>
          <a:lstStyle/>
          <a:p>
            <a:r>
              <a:rPr lang="pt-PT" sz="1400">
                <a:hlinkClick r:id="rId3"/>
              </a:rPr>
              <a:t>https://csfilm.joj.cz/archiv/1545-broucci</a:t>
            </a:r>
            <a:endParaRPr lang="cs-CZ" sz="1400"/>
          </a:p>
          <a:p>
            <a:endParaRPr lang="cs-CZ" sz="1400"/>
          </a:p>
          <a:p>
            <a:r>
              <a:rPr lang="cs-CZ" sz="140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Dvanáctidílný animovaný loutkový seriál na motivy knihy Jana Karafiáta. Karafiátova kniha s ilustracemi Jiřího Trnky inspirovala už celou řadu adaptací a stále patří do zlatého fondu české dětské literatury. Tato filmová verze Broučků citlivě pracuje se známými hodnotami a snaží se je co nejvíce přiblížit dnešním dětem.</a:t>
            </a:r>
            <a:endParaRPr lang="cs-CZ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400"/>
              <a:t>U</a:t>
            </a:r>
            <a:r>
              <a:rPr lang="pt-BR" sz="1400"/>
              <a:t>ma das obras básicas da literatura infantil checa. O livro é apreciado </a:t>
            </a:r>
            <a:r>
              <a:rPr lang="cs-CZ" sz="1400"/>
              <a:t>pelo</a:t>
            </a:r>
            <a:r>
              <a:rPr lang="pt-BR" sz="1400"/>
              <a:t> seu estilo poético e compreensão inovadora da psicologia infantil de sua época. No entanto, há disputas sobre o valor teológico e moral de Broučki - ele é culpado pela ênfase na obediência impensada,</a:t>
            </a:r>
            <a:r>
              <a:rPr lang="cs-CZ" sz="1400"/>
              <a:t> </a:t>
            </a:r>
            <a:r>
              <a:rPr lang="pt-BR" sz="1400"/>
              <a:t>que era altamente valorizada no ambiente calvinista. Carafiat legou os direitos autorais deste livro à Igreja Evangélic</a:t>
            </a:r>
            <a:r>
              <a:rPr lang="cs-CZ" sz="1400"/>
              <a:t>a</a:t>
            </a:r>
            <a:r>
              <a:rPr lang="pt-BR" sz="1400"/>
              <a:t>, que, graças a esta generosa doação, pôde patrocinar a publicação de Bíblias e publicações da igreja por muitos anos.</a:t>
            </a:r>
          </a:p>
          <a:p>
            <a:endParaRPr lang="pt-PT" sz="1400"/>
          </a:p>
        </p:txBody>
      </p:sp>
      <p:pic>
        <p:nvPicPr>
          <p:cNvPr id="7" name="Online médium 6" title="Broučci 01 Narodil se Brouček">
            <a:hlinkClick r:id="" action="ppaction://media"/>
            <a:extLst>
              <a:ext uri="{FF2B5EF4-FFF2-40B4-BE49-F238E27FC236}">
                <a16:creationId xmlns:a16="http://schemas.microsoft.com/office/drawing/2014/main" id="{907F6EB1-0035-FF4F-3117-0DF05B150E4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719367" y="2267182"/>
            <a:ext cx="4788505" cy="3591378"/>
          </a:xfrm>
          <a:prstGeom prst="rect">
            <a:avLst/>
          </a:pr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1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90ACB-DE21-2386-0498-16D425E7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MARIONETA ESLOVACA PLACHTA</a:t>
            </a:r>
            <a:endParaRPr lang="pt-PT" dirty="0"/>
          </a:p>
        </p:txBody>
      </p:sp>
      <p:pic>
        <p:nvPicPr>
          <p:cNvPr id="6146" name="Picture 2" descr="Pin on Socialisticke vecicky">
            <a:extLst>
              <a:ext uri="{FF2B5EF4-FFF2-40B4-BE49-F238E27FC236}">
                <a16:creationId xmlns:a16="http://schemas.microsoft.com/office/drawing/2014/main" id="{17478EC1-95A3-8205-B944-5AC226B6145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7063" y="1825625"/>
            <a:ext cx="611787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876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B47CA8-366B-4E3C-2A90-BED67D674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TEATRO AMADOR /CASEIRO</a:t>
            </a:r>
            <a:endParaRPr lang="pt-PT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79CDDF-A125-6A3E-74EE-17B127E5E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https://www.facebook.com/agatinsvet/videos/4532770016759707/</a:t>
            </a:r>
          </a:p>
        </p:txBody>
      </p:sp>
    </p:spTree>
    <p:extLst>
      <p:ext uri="{BB962C8B-B14F-4D97-AF65-F5344CB8AC3E}">
        <p14:creationId xmlns:p14="http://schemas.microsoft.com/office/powerpoint/2010/main" val="17581017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485</Words>
  <Application>Microsoft Office PowerPoint</Application>
  <PresentationFormat>Širokoúhlá obrazovka</PresentationFormat>
  <Paragraphs>54</Paragraphs>
  <Slides>8</Slides>
  <Notes>0</Notes>
  <HiddenSlides>0</HiddenSlides>
  <MMClips>2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Segoe UI</vt:lpstr>
      <vt:lpstr>Motiv Office</vt:lpstr>
      <vt:lpstr>Marionetas e Títeres  CHECO - ESLOVACO</vt:lpstr>
      <vt:lpstr>KAŠPÁREK</vt:lpstr>
      <vt:lpstr>SPEJBL /1920/ a HURVÍNEK /1926/</vt:lpstr>
      <vt:lpstr>Prezentace aplikace PowerPoint</vt:lpstr>
      <vt:lpstr>VELIKONOCE - PÁSCOA</vt:lpstr>
      <vt:lpstr>BROUČCI</vt:lpstr>
      <vt:lpstr>MARIONETA ESLOVACA PLACHTA</vt:lpstr>
      <vt:lpstr>TEATRO AMADOR /CASEIRO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Marionetas e Títeres  CHECO - ESLOVACO</dc:title>
  <dc:creator>Iva Svobodová</dc:creator>
  <cp:lastModifiedBy>Iva Svobodová</cp:lastModifiedBy>
  <cp:revision>2</cp:revision>
  <dcterms:created xsi:type="dcterms:W3CDTF">2023-04-02T15:36:54Z</dcterms:created>
  <dcterms:modified xsi:type="dcterms:W3CDTF">2023-04-02T17:09:01Z</dcterms:modified>
</cp:coreProperties>
</file>