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5" r:id="rId28"/>
    <p:sldId id="283" r:id="rId29"/>
    <p:sldId id="288" r:id="rId30"/>
    <p:sldId id="286" r:id="rId31"/>
    <p:sldId id="289" r:id="rId32"/>
    <p:sldId id="290" r:id="rId33"/>
    <p:sldId id="291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2114-72E7-41D5-881E-58F97E753F37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BE030-821B-451B-BE60-8B593C3DF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7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2114-72E7-41D5-881E-58F97E753F37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BE030-821B-451B-BE60-8B593C3DF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039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2114-72E7-41D5-881E-58F97E753F37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BE030-821B-451B-BE60-8B593C3DF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33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2114-72E7-41D5-881E-58F97E753F37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BE030-821B-451B-BE60-8B593C3DF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141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2114-72E7-41D5-881E-58F97E753F37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BE030-821B-451B-BE60-8B593C3DF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406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2114-72E7-41D5-881E-58F97E753F37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BE030-821B-451B-BE60-8B593C3DF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55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2114-72E7-41D5-881E-58F97E753F37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BE030-821B-451B-BE60-8B593C3DF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77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2114-72E7-41D5-881E-58F97E753F37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BE030-821B-451B-BE60-8B593C3DF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7997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2114-72E7-41D5-881E-58F97E753F37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BE030-821B-451B-BE60-8B593C3DF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819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2114-72E7-41D5-881E-58F97E753F37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BE030-821B-451B-BE60-8B593C3DF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81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2114-72E7-41D5-881E-58F97E753F37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BE030-821B-451B-BE60-8B593C3DF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8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12114-72E7-41D5-881E-58F97E753F37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BE030-821B-451B-BE60-8B593C3DF8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221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Zájmena vztažná   </a:t>
            </a:r>
            <a:br>
              <a:rPr lang="cs-CZ" dirty="0"/>
            </a:br>
            <a:r>
              <a:rPr lang="cs-CZ" dirty="0" err="1"/>
              <a:t>PRONOMES</a:t>
            </a:r>
            <a:r>
              <a:rPr lang="cs-CZ" dirty="0"/>
              <a:t> </a:t>
            </a:r>
            <a:r>
              <a:rPr lang="cs-CZ" dirty="0" err="1"/>
              <a:t>RELATIVOS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SVOBODOVÁ (2014, str. 132-137)</a:t>
            </a:r>
          </a:p>
          <a:p>
            <a:r>
              <a:rPr lang="cs-CZ" dirty="0"/>
              <a:t>datum: 4.5.2020</a:t>
            </a:r>
          </a:p>
        </p:txBody>
      </p:sp>
    </p:spTree>
    <p:extLst>
      <p:ext uri="{BB962C8B-B14F-4D97-AF65-F5344CB8AC3E}">
        <p14:creationId xmlns:p14="http://schemas.microsoft.com/office/powerpoint/2010/main" val="3633167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/>
              <a:t>Příklady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err="1"/>
              <a:t>Quem</a:t>
            </a:r>
            <a:r>
              <a:rPr lang="cs-CZ" dirty="0"/>
              <a:t> </a:t>
            </a:r>
            <a:r>
              <a:rPr lang="cs-CZ" dirty="0" err="1"/>
              <a:t>quer</a:t>
            </a:r>
            <a:r>
              <a:rPr lang="cs-CZ" dirty="0"/>
              <a:t> </a:t>
            </a:r>
            <a:r>
              <a:rPr lang="cs-CZ" dirty="0" err="1"/>
              <a:t>dinheiro</a:t>
            </a:r>
            <a:r>
              <a:rPr lang="cs-CZ" dirty="0"/>
              <a:t>, tem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trabalhar</a:t>
            </a:r>
            <a:r>
              <a:rPr lang="cs-CZ" dirty="0"/>
              <a:t>. 		Kdo chce mít peníze, musí pracovat.</a:t>
            </a:r>
          </a:p>
          <a:p>
            <a:r>
              <a:rPr lang="cs-CZ" b="1" i="1" dirty="0" err="1"/>
              <a:t>Aquele</a:t>
            </a:r>
            <a:r>
              <a:rPr lang="cs-CZ" b="1" i="1" dirty="0"/>
              <a:t> </a:t>
            </a:r>
            <a:r>
              <a:rPr lang="cs-CZ" b="1" i="1" dirty="0" err="1"/>
              <a:t>que</a:t>
            </a:r>
            <a:r>
              <a:rPr lang="cs-CZ" b="1" dirty="0"/>
              <a:t> </a:t>
            </a:r>
            <a:r>
              <a:rPr lang="cs-CZ" dirty="0" err="1"/>
              <a:t>quer</a:t>
            </a:r>
            <a:r>
              <a:rPr lang="cs-CZ" dirty="0"/>
              <a:t> </a:t>
            </a:r>
            <a:r>
              <a:rPr lang="cs-CZ" dirty="0" err="1"/>
              <a:t>dinheiro</a:t>
            </a:r>
            <a:r>
              <a:rPr lang="cs-CZ" dirty="0"/>
              <a:t>, tem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trabalhar</a:t>
            </a:r>
            <a:r>
              <a:rPr lang="cs-CZ" dirty="0"/>
              <a:t>. 	Ten, kdo chce peníze, musí pracovat. </a:t>
            </a:r>
          </a:p>
          <a:p>
            <a:r>
              <a:rPr lang="cs-CZ" dirty="0" err="1"/>
              <a:t>Feliz</a:t>
            </a:r>
            <a:r>
              <a:rPr lang="cs-CZ" dirty="0"/>
              <a:t> é </a:t>
            </a:r>
            <a:r>
              <a:rPr lang="cs-CZ" b="1" i="1" dirty="0" err="1"/>
              <a:t>quem</a:t>
            </a:r>
            <a:r>
              <a:rPr lang="cs-CZ" dirty="0"/>
              <a:t> tem </a:t>
            </a:r>
            <a:r>
              <a:rPr lang="cs-CZ" dirty="0" err="1"/>
              <a:t>dinheiro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	Šťastný bude ten, kdo má peníze.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1113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/>
              <a:t>Pády se vyjadřují předložkou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1092601"/>
              </p:ext>
            </p:extLst>
          </p:nvPr>
        </p:nvGraphicFramePr>
        <p:xfrm>
          <a:off x="1835696" y="2420888"/>
          <a:ext cx="4299818" cy="3062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4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4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pád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předložka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kdo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quem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koho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de, sem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quem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komu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a, para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quem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koho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quem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oslovujeme, voláme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quem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kom 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sobre, de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quem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 kým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com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quem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162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/>
              <a:t>Příklady užití v různých pádech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/>
              <a:t>Carlos, </a:t>
            </a:r>
            <a:r>
              <a:rPr lang="cs-CZ" b="1" i="1" dirty="0"/>
              <a:t>de </a:t>
            </a:r>
            <a:r>
              <a:rPr lang="cs-CZ" b="1" i="1" dirty="0" err="1"/>
              <a:t>quem</a:t>
            </a:r>
            <a:r>
              <a:rPr lang="cs-CZ" b="1" i="1" dirty="0"/>
              <a:t> </a:t>
            </a:r>
            <a:r>
              <a:rPr lang="cs-CZ" i="1" dirty="0" err="1"/>
              <a:t>sou</a:t>
            </a:r>
            <a:r>
              <a:rPr lang="cs-CZ" i="1" dirty="0"/>
              <a:t> </a:t>
            </a:r>
            <a:r>
              <a:rPr lang="cs-CZ" i="1" dirty="0" err="1"/>
              <a:t>amigo</a:t>
            </a:r>
            <a:r>
              <a:rPr lang="cs-CZ" i="1" dirty="0"/>
              <a:t> </a:t>
            </a:r>
            <a:r>
              <a:rPr lang="cs-CZ" i="1" dirty="0" err="1"/>
              <a:t>há</a:t>
            </a:r>
            <a:r>
              <a:rPr lang="cs-CZ" i="1" dirty="0"/>
              <a:t> </a:t>
            </a:r>
            <a:r>
              <a:rPr lang="cs-CZ" i="1" dirty="0" err="1"/>
              <a:t>mais</a:t>
            </a:r>
            <a:r>
              <a:rPr lang="cs-CZ" i="1" dirty="0"/>
              <a:t> de </a:t>
            </a:r>
            <a:r>
              <a:rPr lang="cs-CZ" i="1" dirty="0" err="1"/>
              <a:t>dez</a:t>
            </a:r>
            <a:r>
              <a:rPr lang="cs-CZ" i="1" dirty="0"/>
              <a:t> </a:t>
            </a:r>
            <a:r>
              <a:rPr lang="cs-CZ" i="1" dirty="0" err="1"/>
              <a:t>anos</a:t>
            </a:r>
            <a:r>
              <a:rPr lang="cs-CZ" i="1" dirty="0"/>
              <a:t> -	</a:t>
            </a:r>
          </a:p>
          <a:p>
            <a:pPr marL="0" indent="0">
              <a:buNone/>
            </a:pPr>
            <a:r>
              <a:rPr lang="cs-CZ" i="1" dirty="0"/>
              <a:t>	Carlos, </a:t>
            </a:r>
            <a:r>
              <a:rPr lang="cs-CZ" b="1" i="1" dirty="0"/>
              <a:t>jehož</a:t>
            </a:r>
            <a:r>
              <a:rPr lang="cs-CZ" i="1" dirty="0"/>
              <a:t> přítelem jsem přes deset let…</a:t>
            </a:r>
            <a:endParaRPr lang="cs-CZ" dirty="0"/>
          </a:p>
          <a:p>
            <a:pPr marL="0" indent="0">
              <a:buNone/>
            </a:pPr>
            <a:endParaRPr lang="cs-CZ" i="1" dirty="0"/>
          </a:p>
          <a:p>
            <a:r>
              <a:rPr lang="cs-CZ" i="1" dirty="0" err="1"/>
              <a:t>São</a:t>
            </a:r>
            <a:r>
              <a:rPr lang="cs-CZ" i="1" dirty="0"/>
              <a:t> </a:t>
            </a:r>
            <a:r>
              <a:rPr lang="cs-CZ" i="1" dirty="0" err="1"/>
              <a:t>preocupações</a:t>
            </a:r>
            <a:r>
              <a:rPr lang="cs-CZ" i="1" dirty="0"/>
              <a:t> </a:t>
            </a:r>
            <a:r>
              <a:rPr lang="cs-CZ" b="1" i="1" dirty="0"/>
              <a:t>de </a:t>
            </a:r>
            <a:r>
              <a:rPr lang="cs-CZ" b="1" i="1" dirty="0" err="1"/>
              <a:t>quem</a:t>
            </a:r>
            <a:r>
              <a:rPr lang="cs-CZ" b="1" i="1" dirty="0"/>
              <a:t> </a:t>
            </a:r>
            <a:r>
              <a:rPr lang="cs-CZ" i="1" dirty="0" err="1"/>
              <a:t>nada</a:t>
            </a:r>
            <a:r>
              <a:rPr lang="cs-CZ" i="1" dirty="0"/>
              <a:t> tem </a:t>
            </a:r>
            <a:r>
              <a:rPr lang="cs-CZ" i="1" dirty="0" err="1"/>
              <a:t>que</a:t>
            </a:r>
            <a:r>
              <a:rPr lang="cs-CZ" i="1" dirty="0"/>
              <a:t> </a:t>
            </a:r>
            <a:r>
              <a:rPr lang="cs-CZ" i="1" dirty="0" err="1"/>
              <a:t>fazer</a:t>
            </a:r>
            <a:r>
              <a:rPr lang="cs-CZ" i="1" dirty="0"/>
              <a:t>  -  	</a:t>
            </a:r>
          </a:p>
          <a:p>
            <a:pPr marL="0" indent="0">
              <a:buNone/>
            </a:pPr>
            <a:r>
              <a:rPr lang="cs-CZ" i="1" dirty="0"/>
              <a:t>	To jsou starosti </a:t>
            </a:r>
            <a:r>
              <a:rPr lang="cs-CZ" b="1" i="1" dirty="0"/>
              <a:t>toho, kdo </a:t>
            </a:r>
            <a:r>
              <a:rPr lang="cs-CZ" i="1" dirty="0"/>
              <a:t>nemá nic na práci.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i="1" dirty="0"/>
              <a:t>Ele </a:t>
            </a:r>
            <a:r>
              <a:rPr lang="cs-CZ" i="1" dirty="0" err="1"/>
              <a:t>era</a:t>
            </a:r>
            <a:r>
              <a:rPr lang="cs-CZ" i="1" dirty="0"/>
              <a:t> </a:t>
            </a:r>
            <a:r>
              <a:rPr lang="cs-CZ" i="1" dirty="0" err="1"/>
              <a:t>amigo</a:t>
            </a:r>
            <a:r>
              <a:rPr lang="cs-CZ" i="1" dirty="0"/>
              <a:t> </a:t>
            </a:r>
            <a:r>
              <a:rPr lang="cs-CZ" b="1" i="1" dirty="0" err="1"/>
              <a:t>com</a:t>
            </a:r>
            <a:r>
              <a:rPr lang="cs-CZ" b="1" i="1" dirty="0"/>
              <a:t> </a:t>
            </a:r>
            <a:r>
              <a:rPr lang="cs-CZ" b="1" i="1" dirty="0" err="1"/>
              <a:t>quem</a:t>
            </a:r>
            <a:r>
              <a:rPr lang="cs-CZ" b="1" i="1" dirty="0"/>
              <a:t> </a:t>
            </a:r>
            <a:r>
              <a:rPr lang="cs-CZ" i="1" dirty="0" err="1"/>
              <a:t>estudou</a:t>
            </a:r>
            <a:r>
              <a:rPr lang="cs-CZ" i="1" dirty="0"/>
              <a:t> na </a:t>
            </a:r>
            <a:r>
              <a:rPr lang="cs-CZ" i="1" dirty="0" err="1"/>
              <a:t>universidade</a:t>
            </a:r>
            <a:r>
              <a:rPr lang="cs-CZ" i="1" dirty="0"/>
              <a:t>.    </a:t>
            </a:r>
          </a:p>
          <a:p>
            <a:pPr marL="0" indent="0">
              <a:buNone/>
            </a:pPr>
            <a:r>
              <a:rPr lang="cs-CZ" i="1" dirty="0"/>
              <a:t>	Byl to přítel</a:t>
            </a:r>
            <a:r>
              <a:rPr lang="cs-CZ" b="1" i="1" dirty="0"/>
              <a:t>, s nímž </a:t>
            </a:r>
            <a:r>
              <a:rPr lang="cs-CZ" i="1" dirty="0"/>
              <a:t>studoval na vysoké škole.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 akuzativním pádu je </a:t>
            </a:r>
            <a:r>
              <a:rPr lang="cs-CZ" i="1" dirty="0" err="1"/>
              <a:t>quem</a:t>
            </a:r>
            <a:r>
              <a:rPr lang="cs-CZ" dirty="0"/>
              <a:t> použito jak bez předložky, tak s předložkou a. Použití s předložkou a není povinné, nýbrž fakultativní. </a:t>
            </a:r>
          </a:p>
          <a:p>
            <a:pPr marL="0" indent="0">
              <a:buNone/>
            </a:pPr>
            <a:r>
              <a:rPr lang="pt-PT" dirty="0"/>
              <a:t>	</a:t>
            </a:r>
            <a:r>
              <a:rPr lang="cs-CZ" i="1" dirty="0"/>
              <a:t>O </a:t>
            </a:r>
            <a:r>
              <a:rPr lang="cs-CZ" i="1" dirty="0" err="1"/>
              <a:t>homem</a:t>
            </a:r>
            <a:r>
              <a:rPr lang="cs-CZ" i="1" dirty="0"/>
              <a:t> </a:t>
            </a:r>
            <a:r>
              <a:rPr lang="cs-CZ" b="1" i="1" dirty="0"/>
              <a:t>(a) </a:t>
            </a:r>
            <a:r>
              <a:rPr lang="cs-CZ" b="1" i="1" dirty="0" err="1"/>
              <a:t>quem</a:t>
            </a:r>
            <a:r>
              <a:rPr lang="cs-CZ" b="1" i="1" dirty="0"/>
              <a:t> </a:t>
            </a:r>
            <a:r>
              <a:rPr lang="cs-CZ" i="1" dirty="0" err="1"/>
              <a:t>encontrei</a:t>
            </a:r>
            <a:r>
              <a:rPr lang="cs-CZ" i="1" dirty="0"/>
              <a:t> na </a:t>
            </a:r>
            <a:r>
              <a:rPr lang="cs-CZ" i="1" dirty="0" err="1"/>
              <a:t>esta</a:t>
            </a:r>
            <a:r>
              <a:rPr lang="pt-PT" i="1" dirty="0"/>
              <a:t>ção</a:t>
            </a:r>
            <a:r>
              <a:rPr lang="cs-CZ" i="1" dirty="0"/>
              <a:t>. </a:t>
            </a:r>
          </a:p>
          <a:p>
            <a:pPr marL="0" indent="0">
              <a:buNone/>
            </a:pPr>
            <a:r>
              <a:rPr lang="pt-PT" i="1" dirty="0"/>
              <a:t>	</a:t>
            </a:r>
            <a:r>
              <a:rPr lang="cs-CZ" i="1" dirty="0"/>
              <a:t>Muž, </a:t>
            </a:r>
            <a:r>
              <a:rPr lang="pt-PT" b="1" i="1" dirty="0"/>
              <a:t>jeho</a:t>
            </a:r>
            <a:r>
              <a:rPr lang="cs-CZ" b="1" i="1" dirty="0"/>
              <a:t>ž </a:t>
            </a:r>
            <a:r>
              <a:rPr lang="cs-CZ" i="1" dirty="0"/>
              <a:t>jsem potkala na nádraží.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5744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i="1" dirty="0" err="1"/>
              <a:t>Qual</a:t>
            </a:r>
            <a:r>
              <a:rPr lang="cs-CZ" b="1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Zájmeno  </a:t>
            </a:r>
            <a:r>
              <a:rPr lang="cs-CZ" b="1" i="1" dirty="0" err="1"/>
              <a:t>qual</a:t>
            </a:r>
            <a:r>
              <a:rPr lang="cs-CZ" dirty="0"/>
              <a:t> se vztahuje na osoby i věci. Jeho tvar se určuje podstatným jménem, ke kterému patří. </a:t>
            </a:r>
          </a:p>
          <a:p>
            <a:pPr algn="just"/>
            <a:r>
              <a:rPr lang="cs-CZ" dirty="0"/>
              <a:t>Případnou </a:t>
            </a:r>
            <a:r>
              <a:rPr lang="cs-CZ" dirty="0" err="1"/>
              <a:t>kongruenci</a:t>
            </a:r>
            <a:r>
              <a:rPr lang="cs-CZ" dirty="0"/>
              <a:t> vyjadřuje buď člen anebo plurální koncovka: </a:t>
            </a:r>
            <a:r>
              <a:rPr lang="cs-CZ" b="1" i="1" dirty="0"/>
              <a:t>o </a:t>
            </a:r>
            <a:r>
              <a:rPr lang="cs-CZ" b="1" i="1" dirty="0" err="1"/>
              <a:t>qual</a:t>
            </a:r>
            <a:r>
              <a:rPr lang="cs-CZ" b="1" i="1" dirty="0"/>
              <a:t>, a </a:t>
            </a:r>
            <a:r>
              <a:rPr lang="cs-CZ" b="1" i="1" dirty="0" err="1"/>
              <a:t>qual</a:t>
            </a:r>
            <a:r>
              <a:rPr lang="cs-CZ" b="1" i="1" dirty="0"/>
              <a:t>, os </a:t>
            </a:r>
            <a:r>
              <a:rPr lang="cs-CZ" b="1" i="1" dirty="0" err="1"/>
              <a:t>quais</a:t>
            </a:r>
            <a:r>
              <a:rPr lang="cs-CZ" b="1" i="1" dirty="0"/>
              <a:t>, as </a:t>
            </a:r>
            <a:r>
              <a:rPr lang="cs-CZ" b="1" i="1" dirty="0" err="1"/>
              <a:t>quais</a:t>
            </a:r>
            <a:r>
              <a:rPr lang="cs-CZ" b="1" i="1" dirty="0"/>
              <a:t> </a:t>
            </a:r>
            <a:r>
              <a:rPr lang="cs-CZ" b="1" dirty="0"/>
              <a:t>„</a:t>
            </a:r>
            <a:r>
              <a:rPr lang="cs-CZ" dirty="0"/>
              <a:t>který, která, kteří, které“. </a:t>
            </a:r>
          </a:p>
          <a:p>
            <a:pPr algn="just"/>
            <a:r>
              <a:rPr lang="cs-CZ" dirty="0"/>
              <a:t>Toto vztažné zájmeno se vztahuje se k osobám i k věcem.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989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Pádové tvary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16966"/>
              </p:ext>
            </p:extLst>
          </p:nvPr>
        </p:nvGraphicFramePr>
        <p:xfrm>
          <a:off x="1619672" y="2348880"/>
          <a:ext cx="6236275" cy="30622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8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9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7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pád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předložka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o/a qual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čeho (jehož, něhož)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de, sem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o/a qual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čemu (čemuž,    jemuž)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a, para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o/a qual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co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o/a qual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oslovujeme, voláme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o/a qual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čem (o čemž, o němž, níž)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sobre, de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o/a qual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 čím (s čímž, s nímž) 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com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o/a </a:t>
                      </a:r>
                      <a:r>
                        <a:rPr lang="cs-CZ" sz="1800" dirty="0" err="1">
                          <a:effectLst/>
                        </a:rPr>
                        <a:t>qual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736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Příklady užití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Klade se v případech, kdy by užitím zájmena </a:t>
            </a:r>
            <a:r>
              <a:rPr lang="cs-CZ" b="1" i="1" dirty="0" err="1"/>
              <a:t>que</a:t>
            </a:r>
            <a:r>
              <a:rPr lang="cs-CZ" dirty="0"/>
              <a:t> mohlo dojít k nejasnosti:</a:t>
            </a:r>
          </a:p>
          <a:p>
            <a:endParaRPr lang="cs-CZ" i="1" dirty="0"/>
          </a:p>
          <a:p>
            <a:r>
              <a:rPr lang="cs-CZ" i="1" dirty="0" err="1"/>
              <a:t>Deu-me</a:t>
            </a:r>
            <a:r>
              <a:rPr lang="cs-CZ" i="1" dirty="0"/>
              <a:t>  </a:t>
            </a:r>
            <a:r>
              <a:rPr lang="cs-CZ" b="1" i="1" dirty="0"/>
              <a:t>a </a:t>
            </a:r>
            <a:r>
              <a:rPr lang="cs-CZ" b="1" i="1" dirty="0" err="1"/>
              <a:t>carta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</a:t>
            </a:r>
            <a:r>
              <a:rPr lang="cs-CZ" i="1" dirty="0" err="1"/>
              <a:t>foi</a:t>
            </a:r>
            <a:r>
              <a:rPr lang="cs-CZ" i="1" dirty="0"/>
              <a:t> </a:t>
            </a:r>
            <a:r>
              <a:rPr lang="cs-CZ" i="1" dirty="0" err="1"/>
              <a:t>escrit</a:t>
            </a:r>
            <a:r>
              <a:rPr lang="cs-CZ" b="1" i="1" dirty="0" err="1"/>
              <a:t>a</a:t>
            </a:r>
            <a:r>
              <a:rPr lang="cs-CZ" i="1" dirty="0"/>
              <a:t> </a:t>
            </a:r>
            <a:r>
              <a:rPr lang="cs-CZ" i="1" dirty="0" err="1"/>
              <a:t>por</a:t>
            </a:r>
            <a:r>
              <a:rPr lang="cs-CZ" i="1" dirty="0"/>
              <a:t> </a:t>
            </a:r>
            <a:r>
              <a:rPr lang="cs-CZ" b="1" i="1" dirty="0"/>
              <a:t>um grupo</a:t>
            </a:r>
            <a:r>
              <a:rPr lang="cs-CZ" i="1" dirty="0"/>
              <a:t> de </a:t>
            </a:r>
            <a:r>
              <a:rPr lang="cs-CZ" i="1" dirty="0" err="1"/>
              <a:t>amigos</a:t>
            </a:r>
            <a:r>
              <a:rPr lang="cs-CZ" i="1" dirty="0"/>
              <a:t>, </a:t>
            </a:r>
            <a:r>
              <a:rPr lang="cs-CZ" b="1" i="1" dirty="0"/>
              <a:t>a </a:t>
            </a:r>
            <a:r>
              <a:rPr lang="cs-CZ" b="1" i="1" dirty="0" err="1"/>
              <a:t>qual</a:t>
            </a:r>
            <a:r>
              <a:rPr lang="cs-CZ" i="1" dirty="0"/>
              <a:t> </a:t>
            </a:r>
            <a:r>
              <a:rPr lang="cs-CZ" i="1" dirty="0" err="1"/>
              <a:t>foi</a:t>
            </a:r>
            <a:r>
              <a:rPr lang="cs-CZ" i="1" dirty="0"/>
              <a:t> </a:t>
            </a:r>
            <a:r>
              <a:rPr lang="cs-CZ" i="1" dirty="0" err="1"/>
              <a:t>publicada</a:t>
            </a:r>
            <a:r>
              <a:rPr lang="cs-CZ" i="1" dirty="0"/>
              <a:t> na </a:t>
            </a:r>
            <a:r>
              <a:rPr lang="cs-CZ" i="1" dirty="0" err="1"/>
              <a:t>revista</a:t>
            </a:r>
            <a:r>
              <a:rPr lang="cs-CZ" i="1" dirty="0"/>
              <a:t> . </a:t>
            </a:r>
            <a:endParaRPr lang="cs-CZ" dirty="0"/>
          </a:p>
          <a:p>
            <a:r>
              <a:rPr lang="cs-CZ" i="1" dirty="0"/>
              <a:t>Dal mi dopis, který napsala skupina přátel přítel, a který byl uveřejněn v časopise.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531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Příklady užití v adjektivních větách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adjektivních explikativních větách je oddělen čárkou od věty předchozí: </a:t>
            </a:r>
          </a:p>
          <a:p>
            <a:endParaRPr lang="cs-CZ" dirty="0"/>
          </a:p>
          <a:p>
            <a:pPr algn="just"/>
            <a:r>
              <a:rPr lang="cs-CZ" i="1" dirty="0"/>
              <a:t>	</a:t>
            </a:r>
            <a:r>
              <a:rPr lang="cs-CZ" i="1" dirty="0" err="1"/>
              <a:t>Chegou</a:t>
            </a:r>
            <a:r>
              <a:rPr lang="cs-CZ" i="1" dirty="0"/>
              <a:t> o </a:t>
            </a:r>
            <a:r>
              <a:rPr lang="cs-CZ" i="1" dirty="0" err="1"/>
              <a:t>famoso</a:t>
            </a:r>
            <a:r>
              <a:rPr lang="cs-CZ" i="1" dirty="0"/>
              <a:t> </a:t>
            </a:r>
            <a:r>
              <a:rPr lang="cs-CZ" i="1" dirty="0" err="1"/>
              <a:t>jornalista</a:t>
            </a:r>
            <a:r>
              <a:rPr lang="cs-CZ" i="1" dirty="0"/>
              <a:t>, o </a:t>
            </a:r>
            <a:r>
              <a:rPr lang="cs-CZ" i="1" dirty="0" err="1"/>
              <a:t>qual</a:t>
            </a:r>
            <a:r>
              <a:rPr lang="cs-CZ" i="1" dirty="0"/>
              <a:t> 	</a:t>
            </a:r>
            <a:r>
              <a:rPr lang="cs-CZ" i="1" dirty="0" err="1"/>
              <a:t>celebrou</a:t>
            </a:r>
            <a:r>
              <a:rPr lang="cs-CZ" i="1" dirty="0"/>
              <a:t> o 	</a:t>
            </a:r>
            <a:r>
              <a:rPr lang="cs-CZ" i="1" dirty="0" err="1"/>
              <a:t>lançamento</a:t>
            </a:r>
            <a:r>
              <a:rPr lang="cs-CZ" i="1" dirty="0"/>
              <a:t> do </a:t>
            </a:r>
            <a:r>
              <a:rPr lang="cs-CZ" i="1" dirty="0" err="1"/>
              <a:t>seu</a:t>
            </a:r>
            <a:r>
              <a:rPr lang="cs-CZ" i="1" dirty="0"/>
              <a:t> novo livro. </a:t>
            </a:r>
            <a:endParaRPr lang="cs-CZ" dirty="0"/>
          </a:p>
          <a:p>
            <a:pPr algn="just"/>
            <a:r>
              <a:rPr lang="cs-CZ" i="1" dirty="0"/>
              <a:t>	Přijel známý novinář, ten, který slavil křest 	své nové 	knihy.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663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Užití zejména po víceslabičných předložkách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cs-CZ" dirty="0"/>
              <a:t>Kromě toho se tohoto zájmena užívá po </a:t>
            </a:r>
            <a:r>
              <a:rPr lang="cs-CZ" b="1" dirty="0"/>
              <a:t>víceslabičných předložkách a předložkových</a:t>
            </a:r>
            <a:r>
              <a:rPr lang="cs-CZ" dirty="0"/>
              <a:t> </a:t>
            </a:r>
            <a:r>
              <a:rPr lang="cs-CZ" b="1" dirty="0"/>
              <a:t>výrazech</a:t>
            </a:r>
            <a:r>
              <a:rPr lang="cs-CZ" dirty="0"/>
              <a:t>, např. </a:t>
            </a:r>
            <a:r>
              <a:rPr lang="cs-CZ" b="1" dirty="0" err="1"/>
              <a:t>entre</a:t>
            </a:r>
            <a:r>
              <a:rPr lang="cs-CZ" dirty="0"/>
              <a:t> „mezi“, </a:t>
            </a:r>
            <a:r>
              <a:rPr lang="cs-CZ" b="1" dirty="0" err="1"/>
              <a:t>contra</a:t>
            </a:r>
            <a:r>
              <a:rPr lang="cs-CZ" dirty="0"/>
              <a:t> „proti“,</a:t>
            </a:r>
            <a:r>
              <a:rPr lang="cs-CZ" b="1" dirty="0" err="1"/>
              <a:t>durante</a:t>
            </a:r>
            <a:r>
              <a:rPr lang="cs-CZ" dirty="0"/>
              <a:t> „během“, </a:t>
            </a:r>
            <a:r>
              <a:rPr lang="cs-CZ" b="1" dirty="0" err="1"/>
              <a:t>sobre</a:t>
            </a:r>
            <a:r>
              <a:rPr lang="cs-CZ" dirty="0"/>
              <a:t> „o“, </a:t>
            </a:r>
            <a:r>
              <a:rPr lang="cs-CZ" b="1" dirty="0"/>
              <a:t>para</a:t>
            </a:r>
            <a:r>
              <a:rPr lang="cs-CZ" dirty="0"/>
              <a:t>“ pro“, </a:t>
            </a:r>
            <a:r>
              <a:rPr lang="cs-CZ" b="1" dirty="0" err="1"/>
              <a:t>perante</a:t>
            </a:r>
            <a:r>
              <a:rPr lang="cs-CZ" dirty="0"/>
              <a:t> „přes“,  </a:t>
            </a:r>
            <a:r>
              <a:rPr lang="cs-CZ" b="1" dirty="0" err="1"/>
              <a:t>segundo</a:t>
            </a:r>
            <a:r>
              <a:rPr lang="cs-CZ" dirty="0"/>
              <a:t> „podle“, </a:t>
            </a:r>
            <a:r>
              <a:rPr lang="cs-CZ" b="1" dirty="0" err="1"/>
              <a:t>além</a:t>
            </a:r>
            <a:r>
              <a:rPr lang="cs-CZ" b="1" dirty="0"/>
              <a:t> de </a:t>
            </a:r>
            <a:r>
              <a:rPr lang="cs-CZ" dirty="0"/>
              <a:t>„</a:t>
            </a:r>
            <a:r>
              <a:rPr lang="cs-CZ" dirty="0" err="1"/>
              <a:t>krome</a:t>
            </a:r>
            <a:r>
              <a:rPr lang="cs-CZ" dirty="0"/>
              <a:t>“, </a:t>
            </a:r>
            <a:r>
              <a:rPr lang="cs-CZ" b="1" dirty="0" err="1"/>
              <a:t>através</a:t>
            </a:r>
            <a:r>
              <a:rPr lang="cs-CZ" dirty="0"/>
              <a:t> de „přes“, </a:t>
            </a:r>
            <a:r>
              <a:rPr lang="cs-CZ" b="1" dirty="0"/>
              <a:t>a </a:t>
            </a:r>
            <a:r>
              <a:rPr lang="cs-CZ" b="1" dirty="0" err="1"/>
              <a:t>respeito</a:t>
            </a:r>
            <a:r>
              <a:rPr lang="cs-CZ" b="1" dirty="0"/>
              <a:t> de </a:t>
            </a:r>
            <a:r>
              <a:rPr lang="cs-CZ" dirty="0"/>
              <a:t>„vzhledem k“, </a:t>
            </a:r>
            <a:r>
              <a:rPr lang="cs-CZ" b="1" dirty="0"/>
              <a:t>de </a:t>
            </a:r>
            <a:r>
              <a:rPr lang="cs-CZ" b="1" dirty="0" err="1"/>
              <a:t>acordo</a:t>
            </a:r>
            <a:r>
              <a:rPr lang="cs-CZ" b="1" dirty="0"/>
              <a:t> </a:t>
            </a:r>
            <a:r>
              <a:rPr lang="cs-CZ" b="1" dirty="0" err="1"/>
              <a:t>com</a:t>
            </a:r>
            <a:r>
              <a:rPr lang="cs-CZ" b="1" dirty="0"/>
              <a:t> </a:t>
            </a:r>
            <a:r>
              <a:rPr lang="cs-CZ" dirty="0"/>
              <a:t>„podle, v souladu s“, </a:t>
            </a:r>
            <a:r>
              <a:rPr lang="cs-CZ" b="1" dirty="0" err="1"/>
              <a:t>ao</a:t>
            </a:r>
            <a:r>
              <a:rPr lang="cs-CZ" b="1" dirty="0"/>
              <a:t> </a:t>
            </a:r>
            <a:r>
              <a:rPr lang="cs-CZ" b="1" dirty="0" err="1"/>
              <a:t>cabo</a:t>
            </a:r>
            <a:r>
              <a:rPr lang="cs-CZ" b="1" dirty="0"/>
              <a:t> de </a:t>
            </a:r>
            <a:r>
              <a:rPr lang="cs-CZ" dirty="0"/>
              <a:t>„pro účel“, </a:t>
            </a:r>
            <a:r>
              <a:rPr lang="cs-CZ" b="1" dirty="0"/>
              <a:t>no </a:t>
            </a:r>
            <a:r>
              <a:rPr lang="cs-CZ" b="1" dirty="0" err="1"/>
              <a:t>final</a:t>
            </a:r>
            <a:r>
              <a:rPr lang="cs-CZ" b="1" dirty="0"/>
              <a:t> de </a:t>
            </a:r>
            <a:r>
              <a:rPr lang="cs-CZ" dirty="0"/>
              <a:t>„na konci“, </a:t>
            </a:r>
            <a:r>
              <a:rPr lang="cs-CZ" dirty="0" err="1"/>
              <a:t>apod</a:t>
            </a:r>
            <a:r>
              <a:rPr lang="cs-CZ" dirty="0"/>
              <a:t>… Po jednoslabičných předložkách </a:t>
            </a:r>
            <a:r>
              <a:rPr lang="cs-CZ" b="1" dirty="0" err="1"/>
              <a:t>com</a:t>
            </a:r>
            <a:r>
              <a:rPr lang="cs-CZ" dirty="0"/>
              <a:t> „s“, </a:t>
            </a:r>
            <a:r>
              <a:rPr lang="cs-CZ" b="1" dirty="0" err="1"/>
              <a:t>em</a:t>
            </a:r>
            <a:r>
              <a:rPr lang="cs-CZ" dirty="0"/>
              <a:t> „v“,  (kromě sem „bez“  a </a:t>
            </a:r>
            <a:r>
              <a:rPr lang="cs-CZ" dirty="0" err="1"/>
              <a:t>por</a:t>
            </a:r>
            <a:r>
              <a:rPr lang="cs-CZ" dirty="0"/>
              <a:t> „pro“) lze použít stejně </a:t>
            </a:r>
            <a:r>
              <a:rPr lang="cs-CZ" i="1" dirty="0"/>
              <a:t>o </a:t>
            </a:r>
            <a:r>
              <a:rPr lang="cs-CZ" i="1" dirty="0" err="1"/>
              <a:t>qual</a:t>
            </a:r>
            <a:r>
              <a:rPr lang="cs-CZ" dirty="0"/>
              <a:t> jako </a:t>
            </a:r>
            <a:r>
              <a:rPr lang="cs-CZ" i="1" dirty="0" err="1"/>
              <a:t>que</a:t>
            </a:r>
            <a:r>
              <a:rPr lang="cs-CZ" dirty="0"/>
              <a:t>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		Os </a:t>
            </a:r>
            <a:r>
              <a:rPr lang="cs-CZ" i="1" dirty="0" err="1"/>
              <a:t>irmãos</a:t>
            </a:r>
            <a:r>
              <a:rPr lang="cs-CZ" i="1" dirty="0"/>
              <a:t> </a:t>
            </a:r>
            <a:r>
              <a:rPr lang="cs-CZ" b="1" i="1" dirty="0" err="1"/>
              <a:t>entre</a:t>
            </a:r>
            <a:r>
              <a:rPr lang="cs-CZ" b="1" i="1" dirty="0"/>
              <a:t> os </a:t>
            </a:r>
            <a:r>
              <a:rPr lang="cs-CZ" b="1" i="1" dirty="0" err="1"/>
              <a:t>quais</a:t>
            </a:r>
            <a:r>
              <a:rPr lang="cs-CZ" b="1" i="1" dirty="0"/>
              <a:t> </a:t>
            </a:r>
            <a:r>
              <a:rPr lang="cs-CZ" i="1" dirty="0" err="1"/>
              <a:t>cresceu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/>
              <a:t>		Sourozenci, mezi nimiž vyrůstal…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		É um </a:t>
            </a:r>
            <a:r>
              <a:rPr lang="cs-CZ" i="1" dirty="0" err="1"/>
              <a:t>assunto</a:t>
            </a:r>
            <a:r>
              <a:rPr lang="cs-CZ" i="1" dirty="0"/>
              <a:t> </a:t>
            </a:r>
            <a:r>
              <a:rPr lang="cs-CZ" b="1" i="1" dirty="0" err="1"/>
              <a:t>contra</a:t>
            </a:r>
            <a:r>
              <a:rPr lang="cs-CZ" b="1" i="1" dirty="0"/>
              <a:t> o </a:t>
            </a:r>
            <a:r>
              <a:rPr lang="cs-CZ" b="1" i="1" dirty="0" err="1"/>
              <a:t>qual</a:t>
            </a:r>
            <a:r>
              <a:rPr lang="cs-CZ" b="1" i="1" dirty="0"/>
              <a:t> </a:t>
            </a:r>
            <a:r>
              <a:rPr lang="cs-CZ" i="1" dirty="0" err="1"/>
              <a:t>nada</a:t>
            </a:r>
            <a:r>
              <a:rPr lang="cs-CZ" i="1" dirty="0"/>
              <a:t> </a:t>
            </a:r>
            <a:r>
              <a:rPr lang="cs-CZ" i="1" dirty="0" err="1"/>
              <a:t>há</a:t>
            </a:r>
            <a:r>
              <a:rPr lang="cs-CZ" i="1" dirty="0"/>
              <a:t> a </a:t>
            </a:r>
            <a:r>
              <a:rPr lang="cs-CZ" i="1" dirty="0" err="1"/>
              <a:t>fazer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i="1" dirty="0"/>
              <a:t>		Je to věc, proti níž nic nezmůžeme.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		É </a:t>
            </a:r>
            <a:r>
              <a:rPr lang="cs-CZ" i="1" dirty="0" err="1"/>
              <a:t>uma</a:t>
            </a:r>
            <a:r>
              <a:rPr lang="cs-CZ" i="1" dirty="0"/>
              <a:t> </a:t>
            </a:r>
            <a:r>
              <a:rPr lang="cs-CZ" i="1" dirty="0" err="1"/>
              <a:t>coisa</a:t>
            </a:r>
            <a:r>
              <a:rPr lang="cs-CZ" i="1" dirty="0"/>
              <a:t> </a:t>
            </a:r>
            <a:r>
              <a:rPr lang="cs-CZ" b="1" i="1" dirty="0"/>
              <a:t>sem a </a:t>
            </a:r>
            <a:r>
              <a:rPr lang="cs-CZ" b="1" i="1" dirty="0" err="1"/>
              <a:t>qual</a:t>
            </a:r>
            <a:r>
              <a:rPr lang="cs-CZ" b="1" i="1" dirty="0"/>
              <a:t> </a:t>
            </a:r>
            <a:r>
              <a:rPr lang="cs-CZ" i="1" dirty="0" err="1"/>
              <a:t>não</a:t>
            </a:r>
            <a:r>
              <a:rPr lang="cs-CZ" i="1" dirty="0"/>
              <a:t> </a:t>
            </a:r>
            <a:r>
              <a:rPr lang="cs-CZ" i="1" dirty="0" err="1"/>
              <a:t>posso</a:t>
            </a:r>
            <a:r>
              <a:rPr lang="cs-CZ" i="1" dirty="0"/>
              <a:t> </a:t>
            </a:r>
            <a:r>
              <a:rPr lang="cs-CZ" i="1" dirty="0" err="1"/>
              <a:t>imaginar</a:t>
            </a:r>
            <a:r>
              <a:rPr lang="cs-CZ" i="1" dirty="0"/>
              <a:t> a vida. 	</a:t>
            </a:r>
          </a:p>
          <a:p>
            <a:pPr marL="0" indent="0">
              <a:buNone/>
            </a:pPr>
            <a:r>
              <a:rPr lang="cs-CZ" i="1" dirty="0"/>
              <a:t>		Je to něco, bez čehož si nedokážu představit živost…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9212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i="1" dirty="0"/>
              <a:t>Um/</a:t>
            </a:r>
            <a:r>
              <a:rPr lang="cs-CZ" b="1" i="1" dirty="0" err="1"/>
              <a:t>uma</a:t>
            </a:r>
            <a:r>
              <a:rPr lang="cs-CZ" b="1" i="1" dirty="0"/>
              <a:t> </a:t>
            </a:r>
            <a:r>
              <a:rPr lang="cs-CZ" b="1" i="1" dirty="0" err="1"/>
              <a:t>dos</a:t>
            </a:r>
            <a:r>
              <a:rPr lang="cs-CZ" b="1" i="1" dirty="0"/>
              <a:t>/</a:t>
            </a:r>
            <a:r>
              <a:rPr lang="cs-CZ" b="1" i="1" dirty="0" err="1"/>
              <a:t>das</a:t>
            </a:r>
            <a:r>
              <a:rPr lang="cs-CZ" b="1" i="1" dirty="0"/>
              <a:t> </a:t>
            </a:r>
            <a:r>
              <a:rPr lang="cs-CZ" b="1" i="1" dirty="0" err="1"/>
              <a:t>quais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Zájmeno </a:t>
            </a:r>
            <a:r>
              <a:rPr lang="cs-CZ" b="1" dirty="0"/>
              <a:t>o </a:t>
            </a:r>
            <a:r>
              <a:rPr lang="cs-CZ" b="1" dirty="0" err="1"/>
              <a:t>qual</a:t>
            </a:r>
            <a:r>
              <a:rPr lang="cs-CZ" dirty="0"/>
              <a:t>  se klade při vymezování určitého počtu: </a:t>
            </a:r>
          </a:p>
          <a:p>
            <a:r>
              <a:rPr lang="cs-CZ" b="1" dirty="0"/>
              <a:t>um </a:t>
            </a:r>
            <a:r>
              <a:rPr lang="cs-CZ" b="1" dirty="0" err="1"/>
              <a:t>dos</a:t>
            </a:r>
            <a:r>
              <a:rPr lang="cs-CZ" b="1" dirty="0"/>
              <a:t> </a:t>
            </a:r>
            <a:r>
              <a:rPr lang="cs-CZ" b="1" dirty="0" err="1"/>
              <a:t>quais</a:t>
            </a:r>
            <a:r>
              <a:rPr lang="cs-CZ" b="1" dirty="0"/>
              <a:t> </a:t>
            </a:r>
            <a:r>
              <a:rPr lang="cs-CZ" dirty="0"/>
              <a:t>„ z nichž jeden“, </a:t>
            </a:r>
          </a:p>
          <a:p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das</a:t>
            </a:r>
            <a:r>
              <a:rPr lang="cs-CZ" b="1" dirty="0"/>
              <a:t> </a:t>
            </a:r>
            <a:r>
              <a:rPr lang="cs-CZ" b="1" dirty="0" err="1"/>
              <a:t>quais</a:t>
            </a:r>
            <a:r>
              <a:rPr lang="cs-CZ" b="1" dirty="0"/>
              <a:t> </a:t>
            </a:r>
            <a:r>
              <a:rPr lang="cs-CZ" dirty="0"/>
              <a:t>„ z nichž jedna“, </a:t>
            </a:r>
          </a:p>
          <a:p>
            <a:r>
              <a:rPr lang="cs-CZ" b="1" dirty="0" err="1"/>
              <a:t>alguns</a:t>
            </a:r>
            <a:r>
              <a:rPr lang="cs-CZ" b="1" dirty="0"/>
              <a:t> </a:t>
            </a:r>
            <a:r>
              <a:rPr lang="cs-CZ" b="1" dirty="0" err="1"/>
              <a:t>dos</a:t>
            </a:r>
            <a:r>
              <a:rPr lang="cs-CZ" b="1" dirty="0"/>
              <a:t> </a:t>
            </a:r>
            <a:r>
              <a:rPr lang="cs-CZ" b="1" dirty="0" err="1"/>
              <a:t>quais</a:t>
            </a:r>
            <a:r>
              <a:rPr lang="cs-CZ" b="1" dirty="0"/>
              <a:t> </a:t>
            </a:r>
            <a:r>
              <a:rPr lang="cs-CZ" dirty="0"/>
              <a:t>„z nichž někteří“, </a:t>
            </a:r>
          </a:p>
          <a:p>
            <a:r>
              <a:rPr lang="cs-CZ" b="1" dirty="0" err="1"/>
              <a:t>algumas</a:t>
            </a:r>
            <a:r>
              <a:rPr lang="cs-CZ" b="1" dirty="0"/>
              <a:t> </a:t>
            </a:r>
            <a:r>
              <a:rPr lang="cs-CZ" b="1" dirty="0" err="1"/>
              <a:t>das</a:t>
            </a:r>
            <a:r>
              <a:rPr lang="cs-CZ" b="1" dirty="0"/>
              <a:t> </a:t>
            </a:r>
            <a:r>
              <a:rPr lang="cs-CZ" b="1" dirty="0" err="1"/>
              <a:t>quais</a:t>
            </a:r>
            <a:r>
              <a:rPr lang="cs-CZ" dirty="0"/>
              <a:t>, „ z nichž některé“, apod. </a:t>
            </a:r>
          </a:p>
          <a:p>
            <a:r>
              <a:rPr lang="cs-CZ" i="1" dirty="0"/>
              <a:t>O </a:t>
            </a:r>
            <a:r>
              <a:rPr lang="cs-CZ" i="1" dirty="0" err="1"/>
              <a:t>professor</a:t>
            </a:r>
            <a:r>
              <a:rPr lang="cs-CZ" i="1" dirty="0"/>
              <a:t> </a:t>
            </a:r>
            <a:r>
              <a:rPr lang="cs-CZ" i="1" dirty="0" err="1"/>
              <a:t>apresentou</a:t>
            </a:r>
            <a:r>
              <a:rPr lang="cs-CZ" i="1" dirty="0"/>
              <a:t> </a:t>
            </a:r>
            <a:r>
              <a:rPr lang="cs-CZ" i="1" dirty="0" err="1"/>
              <a:t>duas</a:t>
            </a:r>
            <a:r>
              <a:rPr lang="cs-CZ" i="1" dirty="0"/>
              <a:t> </a:t>
            </a:r>
            <a:r>
              <a:rPr lang="cs-CZ" i="1" dirty="0" err="1"/>
              <a:t>conferências</a:t>
            </a:r>
            <a:r>
              <a:rPr lang="cs-CZ" i="1" dirty="0"/>
              <a:t>, </a:t>
            </a:r>
            <a:r>
              <a:rPr lang="cs-CZ" i="1" dirty="0" err="1"/>
              <a:t>uma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quais</a:t>
            </a:r>
            <a:r>
              <a:rPr lang="cs-CZ" i="1" dirty="0"/>
              <a:t> </a:t>
            </a:r>
            <a:r>
              <a:rPr lang="cs-CZ" i="1" dirty="0" err="1"/>
              <a:t>foi</a:t>
            </a:r>
            <a:r>
              <a:rPr lang="cs-CZ" i="1" dirty="0"/>
              <a:t> </a:t>
            </a:r>
            <a:r>
              <a:rPr lang="cs-CZ" i="1" dirty="0" err="1"/>
              <a:t>dedicada</a:t>
            </a:r>
            <a:r>
              <a:rPr lang="cs-CZ" i="1" dirty="0"/>
              <a:t>  </a:t>
            </a:r>
            <a:r>
              <a:rPr lang="cs-CZ" i="1" dirty="0" err="1"/>
              <a:t>ao</a:t>
            </a:r>
            <a:r>
              <a:rPr lang="cs-CZ" i="1" dirty="0"/>
              <a:t> </a:t>
            </a:r>
            <a:r>
              <a:rPr lang="cs-CZ" i="1" dirty="0" err="1"/>
              <a:t>problema</a:t>
            </a:r>
            <a:r>
              <a:rPr lang="cs-CZ" i="1" dirty="0"/>
              <a:t> da </a:t>
            </a:r>
            <a:r>
              <a:rPr lang="cs-CZ" i="1" dirty="0" err="1"/>
              <a:t>crise</a:t>
            </a:r>
            <a:r>
              <a:rPr lang="cs-CZ" i="1" dirty="0"/>
              <a:t> </a:t>
            </a:r>
            <a:r>
              <a:rPr lang="cs-CZ" i="1" dirty="0" err="1"/>
              <a:t>em</a:t>
            </a:r>
            <a:r>
              <a:rPr lang="cs-CZ" i="1" dirty="0"/>
              <a:t> Portugal.</a:t>
            </a:r>
            <a:endParaRPr lang="cs-CZ" dirty="0"/>
          </a:p>
          <a:p>
            <a:r>
              <a:rPr lang="cs-CZ" i="1" dirty="0"/>
              <a:t> Profesor měl dvě přednášky, </a:t>
            </a:r>
            <a:r>
              <a:rPr lang="cs-CZ" b="1" i="1" dirty="0"/>
              <a:t>z nichž jedna </a:t>
            </a:r>
            <a:r>
              <a:rPr lang="cs-CZ" i="1" dirty="0"/>
              <a:t>byla věnována problému krize v Portugalsku.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712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i="1" dirty="0" err="1"/>
              <a:t>Cujo</a:t>
            </a:r>
            <a:r>
              <a:rPr lang="cs-CZ" b="1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Je adjektivní zájmeno,  jeho tvary jsou </a:t>
            </a:r>
            <a:r>
              <a:rPr lang="cs-CZ" b="1" dirty="0" err="1"/>
              <a:t>cujo</a:t>
            </a:r>
            <a:r>
              <a:rPr lang="cs-CZ" b="1" dirty="0"/>
              <a:t>,-</a:t>
            </a:r>
            <a:r>
              <a:rPr lang="cs-CZ" b="1" dirty="0" err="1"/>
              <a:t>a,cujos</a:t>
            </a:r>
            <a:r>
              <a:rPr lang="cs-CZ" b="1" dirty="0"/>
              <a:t>,-as</a:t>
            </a:r>
            <a:r>
              <a:rPr lang="cs-CZ" dirty="0"/>
              <a:t> „jehož, jejíž, jejichž“.</a:t>
            </a:r>
          </a:p>
          <a:p>
            <a:r>
              <a:rPr lang="cs-CZ" dirty="0"/>
              <a:t>je posesivně relativní </a:t>
            </a:r>
          </a:p>
          <a:p>
            <a:pPr algn="just"/>
            <a:r>
              <a:rPr lang="cs-CZ" dirty="0"/>
              <a:t>V portugalštině se shoduje v rodě a čísle s </a:t>
            </a:r>
            <a:r>
              <a:rPr lang="cs-CZ" b="1" dirty="0"/>
              <a:t>následujícím</a:t>
            </a:r>
            <a:r>
              <a:rPr lang="cs-CZ" dirty="0"/>
              <a:t> jménem, zatímco se v češtině toto vztažné zájmeno shoduje v rodě a v čísle </a:t>
            </a:r>
            <a:r>
              <a:rPr lang="cs-CZ" b="1" dirty="0"/>
              <a:t>s předchozím zájmenem</a:t>
            </a:r>
            <a:r>
              <a:rPr lang="cs-CZ" dirty="0"/>
              <a:t>, v </a:t>
            </a:r>
          </a:p>
          <a:p>
            <a:pPr algn="just"/>
            <a:r>
              <a:rPr lang="cs-CZ" dirty="0"/>
              <a:t>Nikdy tomuto zájmenu nepředchází člen. 	</a:t>
            </a:r>
          </a:p>
          <a:p>
            <a:endParaRPr lang="cs-CZ" dirty="0"/>
          </a:p>
          <a:p>
            <a:pPr algn="just"/>
            <a:r>
              <a:rPr lang="cs-CZ" i="1" dirty="0"/>
              <a:t>A </a:t>
            </a:r>
            <a:r>
              <a:rPr lang="cs-CZ" i="1" dirty="0" err="1"/>
              <a:t>escola</a:t>
            </a:r>
            <a:r>
              <a:rPr lang="cs-CZ" i="1" dirty="0"/>
              <a:t>, </a:t>
            </a:r>
            <a:r>
              <a:rPr lang="cs-CZ" b="1" i="1" dirty="0" err="1"/>
              <a:t>cujo</a:t>
            </a:r>
            <a:r>
              <a:rPr lang="cs-CZ" b="1" i="1" dirty="0"/>
              <a:t> </a:t>
            </a:r>
            <a:r>
              <a:rPr lang="cs-CZ" b="1" i="1" dirty="0" err="1"/>
              <a:t>director</a:t>
            </a:r>
            <a:r>
              <a:rPr lang="cs-CZ" b="1" i="1" dirty="0"/>
              <a:t> </a:t>
            </a:r>
            <a:r>
              <a:rPr lang="cs-CZ" i="1" dirty="0"/>
              <a:t>é </a:t>
            </a:r>
            <a:r>
              <a:rPr lang="cs-CZ" i="1" dirty="0" err="1"/>
              <a:t>Jõao</a:t>
            </a:r>
            <a:r>
              <a:rPr lang="cs-CZ" i="1" dirty="0"/>
              <a:t> Santos, é de </a:t>
            </a:r>
            <a:r>
              <a:rPr lang="cs-CZ" i="1" dirty="0" err="1"/>
              <a:t>muito</a:t>
            </a:r>
            <a:r>
              <a:rPr lang="cs-CZ" i="1" dirty="0"/>
              <a:t> </a:t>
            </a:r>
            <a:r>
              <a:rPr lang="cs-CZ" i="1" dirty="0" err="1"/>
              <a:t>alta</a:t>
            </a:r>
            <a:r>
              <a:rPr lang="cs-CZ" i="1" dirty="0"/>
              <a:t> </a:t>
            </a:r>
            <a:r>
              <a:rPr lang="cs-CZ" i="1" dirty="0" err="1"/>
              <a:t>qualidade</a:t>
            </a:r>
            <a:r>
              <a:rPr lang="cs-CZ" i="1" dirty="0"/>
              <a:t>. </a:t>
            </a:r>
            <a:endParaRPr lang="cs-CZ" dirty="0"/>
          </a:p>
          <a:p>
            <a:r>
              <a:rPr lang="cs-CZ" b="1" i="1" dirty="0"/>
              <a:t>Škola, jejíž </a:t>
            </a:r>
            <a:r>
              <a:rPr lang="cs-CZ" i="1" dirty="0"/>
              <a:t>ředitelem je J. S., je velmi kvalitní.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628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3600" dirty="0"/>
            </a:br>
            <a:r>
              <a:rPr lang="cs-CZ" sz="3600" dirty="0"/>
              <a:t>zájmena vztažná (též </a:t>
            </a:r>
            <a:r>
              <a:rPr lang="cs-CZ" sz="3600" i="1" dirty="0"/>
              <a:t>relativa</a:t>
            </a:r>
            <a:r>
              <a:rPr lang="cs-CZ" sz="3600" dirty="0"/>
              <a:t>) – kdo, co, jaký, který, čí, jenž</a:t>
            </a:r>
            <a:br>
              <a:rPr lang="cs-CZ" sz="360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Zájmena vztažná (portugalsky „</a:t>
            </a:r>
            <a:r>
              <a:rPr lang="cs-CZ" dirty="0" err="1"/>
              <a:t>pronomes</a:t>
            </a:r>
            <a:r>
              <a:rPr lang="cs-CZ" dirty="0"/>
              <a:t> </a:t>
            </a:r>
            <a:r>
              <a:rPr lang="cs-CZ" dirty="0" err="1"/>
              <a:t>relativos</a:t>
            </a:r>
            <a:r>
              <a:rPr lang="cs-CZ" dirty="0"/>
              <a:t>“) jsou zájmena </a:t>
            </a:r>
            <a:r>
              <a:rPr lang="cs-CZ" b="1" dirty="0"/>
              <a:t>relativně vymezovací</a:t>
            </a:r>
            <a:r>
              <a:rPr lang="cs-CZ" dirty="0"/>
              <a:t>,  proto </a:t>
            </a:r>
            <a:r>
              <a:rPr lang="cs-CZ" i="1" dirty="0" err="1"/>
              <a:t>pronomes</a:t>
            </a:r>
            <a:r>
              <a:rPr lang="cs-CZ" i="1" dirty="0"/>
              <a:t> </a:t>
            </a:r>
            <a:r>
              <a:rPr lang="cs-CZ" i="1" dirty="0" err="1"/>
              <a:t>relativos</a:t>
            </a:r>
            <a:r>
              <a:rPr lang="cs-CZ" dirty="0"/>
              <a:t>.  Někdy se jim říká v obecné lingvistika RELATIVA. </a:t>
            </a:r>
          </a:p>
          <a:p>
            <a:pPr algn="just"/>
            <a:r>
              <a:rPr lang="cs-CZ" dirty="0"/>
              <a:t>RELATIVA jsou parciálně </a:t>
            </a:r>
            <a:r>
              <a:rPr lang="cs-CZ" dirty="0" err="1"/>
              <a:t>delimitativní</a:t>
            </a:r>
            <a:r>
              <a:rPr lang="cs-CZ" dirty="0"/>
              <a:t>, to znamená, že plní funkci </a:t>
            </a:r>
            <a:r>
              <a:rPr lang="cs-CZ" dirty="0" err="1"/>
              <a:t>neúplnostně</a:t>
            </a:r>
            <a:r>
              <a:rPr lang="cs-CZ" dirty="0"/>
              <a:t>, tedy parciálně či částečně, tj. vyjadřují neúplné zahrnutí substancí do vymezeného celku.</a:t>
            </a:r>
          </a:p>
        </p:txBody>
      </p:sp>
    </p:spTree>
    <p:extLst>
      <p:ext uri="{BB962C8B-B14F-4D97-AF65-F5344CB8AC3E}">
        <p14:creationId xmlns:p14="http://schemas.microsoft.com/office/powerpoint/2010/main" val="129647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nahrazení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Někdy se projevuje snaha nahrazovat </a:t>
            </a:r>
            <a:r>
              <a:rPr lang="cs-CZ" i="1" dirty="0" err="1"/>
              <a:t>cujo</a:t>
            </a:r>
            <a:r>
              <a:rPr lang="cs-CZ" dirty="0"/>
              <a:t> jiným vztažným zájmenem, například </a:t>
            </a:r>
            <a:r>
              <a:rPr lang="cs-CZ" b="1" i="1" dirty="0"/>
              <a:t>de </a:t>
            </a:r>
            <a:r>
              <a:rPr lang="cs-CZ" b="1" i="1" dirty="0" err="1"/>
              <a:t>quem</a:t>
            </a:r>
            <a:r>
              <a:rPr lang="cs-CZ" b="1" i="1" dirty="0"/>
              <a:t>, de </a:t>
            </a:r>
            <a:r>
              <a:rPr lang="cs-CZ" b="1" i="1" dirty="0" err="1"/>
              <a:t>que</a:t>
            </a:r>
            <a:r>
              <a:rPr lang="cs-CZ" b="1" i="1" dirty="0"/>
              <a:t>, do </a:t>
            </a:r>
            <a:r>
              <a:rPr lang="cs-CZ" b="1" i="1" dirty="0" err="1"/>
              <a:t>qual</a:t>
            </a:r>
            <a:r>
              <a:rPr lang="cs-CZ" b="1" i="1" dirty="0"/>
              <a:t>: </a:t>
            </a:r>
            <a:endParaRPr lang="cs-CZ" dirty="0"/>
          </a:p>
          <a:p>
            <a:r>
              <a:rPr lang="cs-CZ" i="1" dirty="0"/>
              <a:t> </a:t>
            </a:r>
            <a:endParaRPr lang="cs-CZ" dirty="0"/>
          </a:p>
          <a:p>
            <a:r>
              <a:rPr lang="cs-CZ" i="1" dirty="0" err="1"/>
              <a:t>Vou</a:t>
            </a:r>
            <a:r>
              <a:rPr lang="cs-CZ" i="1" dirty="0"/>
              <a:t> </a:t>
            </a:r>
            <a:r>
              <a:rPr lang="cs-CZ" i="1" dirty="0" err="1"/>
              <a:t>lembrar-me</a:t>
            </a:r>
            <a:r>
              <a:rPr lang="cs-CZ" i="1" dirty="0"/>
              <a:t> </a:t>
            </a:r>
            <a:r>
              <a:rPr lang="cs-CZ" i="1" dirty="0" err="1"/>
              <a:t>sempre</a:t>
            </a:r>
            <a:r>
              <a:rPr lang="cs-CZ" i="1" dirty="0"/>
              <a:t> </a:t>
            </a:r>
            <a:r>
              <a:rPr lang="cs-CZ" i="1" dirty="0" err="1"/>
              <a:t>das</a:t>
            </a:r>
            <a:r>
              <a:rPr lang="cs-CZ" i="1" dirty="0"/>
              <a:t> </a:t>
            </a:r>
            <a:r>
              <a:rPr lang="cs-CZ" i="1" dirty="0" err="1"/>
              <a:t>pessoas</a:t>
            </a:r>
            <a:r>
              <a:rPr lang="cs-CZ" i="1" dirty="0"/>
              <a:t> </a:t>
            </a:r>
            <a:r>
              <a:rPr lang="cs-CZ" b="1" i="1" dirty="0"/>
              <a:t>de </a:t>
            </a:r>
            <a:r>
              <a:rPr lang="cs-CZ" b="1" i="1" dirty="0" err="1"/>
              <a:t>quem</a:t>
            </a:r>
            <a:r>
              <a:rPr lang="cs-CZ" b="1" i="1" dirty="0"/>
              <a:t> </a:t>
            </a:r>
            <a:r>
              <a:rPr lang="cs-CZ" i="1" dirty="0" err="1"/>
              <a:t>fiquei</a:t>
            </a:r>
            <a:r>
              <a:rPr lang="cs-CZ" i="1" dirty="0"/>
              <a:t> </a:t>
            </a:r>
            <a:r>
              <a:rPr lang="cs-CZ" i="1" dirty="0" err="1"/>
              <a:t>amigo</a:t>
            </a:r>
            <a:r>
              <a:rPr lang="cs-CZ" i="1" dirty="0"/>
              <a:t>. </a:t>
            </a:r>
            <a:endParaRPr lang="cs-CZ" dirty="0"/>
          </a:p>
          <a:p>
            <a:r>
              <a:rPr lang="cs-CZ" i="1" dirty="0"/>
              <a:t>Vždy budu vzpomínat na ty, jejichž přítelem jsem se stal.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732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i="1" dirty="0" err="1"/>
              <a:t>Cujo</a:t>
            </a:r>
            <a:r>
              <a:rPr lang="cs-CZ" dirty="0"/>
              <a:t> se pojí s více podstatnými jmény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Předchází-li </a:t>
            </a:r>
            <a:r>
              <a:rPr lang="cs-CZ" i="1" dirty="0" err="1"/>
              <a:t>cujo</a:t>
            </a:r>
            <a:r>
              <a:rPr lang="cs-CZ" dirty="0"/>
              <a:t> dvě nebo více podstatných jmen, musí se shodovat v rodě a čísle s nejbližším z nich, případně se opakovat před každým: 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r>
              <a:rPr lang="cs-CZ" i="1" dirty="0" err="1"/>
              <a:t>Eram</a:t>
            </a:r>
            <a:r>
              <a:rPr lang="cs-CZ" i="1" dirty="0"/>
              <a:t> </a:t>
            </a:r>
            <a:r>
              <a:rPr lang="cs-CZ" i="1" dirty="0" err="1"/>
              <a:t>crianças</a:t>
            </a:r>
            <a:r>
              <a:rPr lang="cs-CZ" i="1" dirty="0"/>
              <a:t> </a:t>
            </a:r>
            <a:r>
              <a:rPr lang="cs-CZ" b="1" i="1" dirty="0" err="1"/>
              <a:t>cuja</a:t>
            </a:r>
            <a:r>
              <a:rPr lang="cs-CZ" b="1" i="1" dirty="0"/>
              <a:t> </a:t>
            </a:r>
            <a:r>
              <a:rPr lang="cs-CZ" b="1" i="1" dirty="0" err="1"/>
              <a:t>felicidade</a:t>
            </a:r>
            <a:r>
              <a:rPr lang="cs-CZ" b="1" i="1" dirty="0"/>
              <a:t> e </a:t>
            </a:r>
            <a:r>
              <a:rPr lang="cs-CZ" b="1" i="1" dirty="0" err="1"/>
              <a:t>cujo</a:t>
            </a:r>
            <a:r>
              <a:rPr lang="cs-CZ" b="1" i="1" dirty="0"/>
              <a:t> amor </a:t>
            </a:r>
            <a:r>
              <a:rPr lang="cs-CZ" i="1" dirty="0"/>
              <a:t>se </a:t>
            </a:r>
            <a:r>
              <a:rPr lang="cs-CZ" i="1" dirty="0" err="1"/>
              <a:t>depreendem</a:t>
            </a:r>
            <a:r>
              <a:rPr lang="cs-CZ" i="1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valores</a:t>
            </a:r>
            <a:r>
              <a:rPr lang="cs-CZ" i="1" dirty="0"/>
              <a:t> </a:t>
            </a:r>
            <a:r>
              <a:rPr lang="cs-CZ" i="1" dirty="0" err="1"/>
              <a:t>materiais</a:t>
            </a:r>
            <a:r>
              <a:rPr lang="cs-CZ" i="1" dirty="0"/>
              <a:t>.</a:t>
            </a:r>
          </a:p>
          <a:p>
            <a:r>
              <a:rPr lang="cs-CZ" i="1" dirty="0" err="1"/>
              <a:t>Eram</a:t>
            </a:r>
            <a:r>
              <a:rPr lang="cs-CZ" i="1" dirty="0"/>
              <a:t> </a:t>
            </a:r>
            <a:r>
              <a:rPr lang="cs-CZ" i="1" dirty="0" err="1"/>
              <a:t>crianças</a:t>
            </a:r>
            <a:r>
              <a:rPr lang="cs-CZ" i="1" dirty="0"/>
              <a:t> </a:t>
            </a:r>
            <a:r>
              <a:rPr lang="cs-CZ" b="1" i="1" dirty="0" err="1"/>
              <a:t>cuja</a:t>
            </a:r>
            <a:r>
              <a:rPr lang="cs-CZ" b="1" i="1" dirty="0"/>
              <a:t> </a:t>
            </a:r>
            <a:r>
              <a:rPr lang="cs-CZ" b="1" i="1" dirty="0" err="1"/>
              <a:t>felicidade</a:t>
            </a:r>
            <a:r>
              <a:rPr lang="cs-CZ" b="1" i="1" dirty="0"/>
              <a:t> e amor </a:t>
            </a:r>
            <a:r>
              <a:rPr lang="cs-CZ" i="1" dirty="0"/>
              <a:t>se </a:t>
            </a:r>
            <a:r>
              <a:rPr lang="cs-CZ" i="1" dirty="0" err="1"/>
              <a:t>depreendem</a:t>
            </a:r>
            <a:r>
              <a:rPr lang="cs-CZ" i="1" dirty="0"/>
              <a:t> </a:t>
            </a:r>
            <a:r>
              <a:rPr lang="cs-CZ" i="1" dirty="0" err="1"/>
              <a:t>dos</a:t>
            </a:r>
            <a:r>
              <a:rPr lang="cs-CZ" i="1" dirty="0"/>
              <a:t> </a:t>
            </a:r>
            <a:r>
              <a:rPr lang="cs-CZ" i="1" dirty="0" err="1"/>
              <a:t>valores</a:t>
            </a:r>
            <a:r>
              <a:rPr lang="cs-CZ" i="1" dirty="0"/>
              <a:t> </a:t>
            </a:r>
            <a:r>
              <a:rPr lang="cs-CZ" i="1" dirty="0" err="1"/>
              <a:t>materiais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  <a:p>
            <a:r>
              <a:rPr lang="cs-CZ" i="1" dirty="0"/>
              <a:t>To byly děti, jejichž štěstí a láska se odvíjí od materiálních hodnot.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779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b="1" dirty="0" err="1"/>
              <a:t>Tanto</a:t>
            </a:r>
            <a:r>
              <a:rPr lang="cs-CZ" b="1" dirty="0"/>
              <a:t> (tolik) /</a:t>
            </a:r>
            <a:r>
              <a:rPr lang="cs-CZ" b="1" dirty="0" err="1"/>
              <a:t>Quanto</a:t>
            </a:r>
            <a:r>
              <a:rPr lang="cs-CZ" b="1" dirty="0"/>
              <a:t> (kolik)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b="1" dirty="0" err="1"/>
              <a:t>quanto</a:t>
            </a:r>
            <a:r>
              <a:rPr lang="cs-CZ" dirty="0"/>
              <a:t> a </a:t>
            </a:r>
            <a:r>
              <a:rPr lang="cs-CZ" b="1" dirty="0" err="1"/>
              <a:t>tanto</a:t>
            </a:r>
            <a:r>
              <a:rPr lang="cs-CZ" dirty="0"/>
              <a:t> jsou povahy adjektivní, tedy tvoří tvary ženského a mužského rodu </a:t>
            </a:r>
            <a:r>
              <a:rPr lang="cs-CZ" b="1" i="1" dirty="0" err="1"/>
              <a:t>quanto</a:t>
            </a:r>
            <a:r>
              <a:rPr lang="cs-CZ" b="1" i="1" dirty="0"/>
              <a:t>, </a:t>
            </a:r>
            <a:r>
              <a:rPr lang="cs-CZ" b="1" i="1" dirty="0" err="1"/>
              <a:t>quanta</a:t>
            </a:r>
            <a:r>
              <a:rPr lang="cs-CZ" b="1" i="1" dirty="0"/>
              <a:t>, </a:t>
            </a:r>
            <a:r>
              <a:rPr lang="cs-CZ" b="1" i="1" dirty="0" err="1"/>
              <a:t>quantos</a:t>
            </a:r>
            <a:r>
              <a:rPr lang="cs-CZ" b="1" i="1" dirty="0"/>
              <a:t>, </a:t>
            </a:r>
            <a:r>
              <a:rPr lang="cs-CZ" b="1" i="1" dirty="0" err="1"/>
              <a:t>quantas</a:t>
            </a:r>
            <a:r>
              <a:rPr lang="cs-CZ" b="1" i="1" dirty="0"/>
              <a:t>, </a:t>
            </a:r>
            <a:r>
              <a:rPr lang="cs-CZ" b="1" i="1" dirty="0" err="1"/>
              <a:t>tanto</a:t>
            </a:r>
            <a:r>
              <a:rPr lang="cs-CZ" b="1" i="1" dirty="0"/>
              <a:t>, </a:t>
            </a:r>
            <a:r>
              <a:rPr lang="cs-CZ" b="1" i="1" dirty="0" err="1"/>
              <a:t>tanta</a:t>
            </a:r>
            <a:r>
              <a:rPr lang="cs-CZ" b="1" i="1" dirty="0"/>
              <a:t>, </a:t>
            </a:r>
            <a:r>
              <a:rPr lang="cs-CZ" b="1" i="1" dirty="0" err="1"/>
              <a:t>tantos</a:t>
            </a:r>
            <a:r>
              <a:rPr lang="cs-CZ" b="1" i="1" dirty="0"/>
              <a:t>, </a:t>
            </a:r>
            <a:r>
              <a:rPr lang="cs-CZ" b="1" i="1" dirty="0" err="1"/>
              <a:t>tantas</a:t>
            </a:r>
            <a:r>
              <a:rPr lang="cs-CZ" dirty="0"/>
              <a:t>. </a:t>
            </a:r>
          </a:p>
          <a:p>
            <a:pPr algn="just"/>
            <a:r>
              <a:rPr lang="cs-CZ" dirty="0"/>
              <a:t>Vždy se shodují s podstatným jménem v rodě a čísle.</a:t>
            </a:r>
          </a:p>
          <a:p>
            <a:pPr algn="just"/>
            <a:r>
              <a:rPr lang="cs-CZ" dirty="0"/>
              <a:t>Jsou kvantitativně vymezovací, mají k číslovkám velmi blízko. Užívá se jich jak samostatně tak souvztažně: </a:t>
            </a:r>
            <a:r>
              <a:rPr lang="cs-CZ" i="1" dirty="0" err="1"/>
              <a:t>tanto</a:t>
            </a:r>
            <a:r>
              <a:rPr lang="cs-CZ" i="1" dirty="0"/>
              <a:t>…</a:t>
            </a:r>
            <a:r>
              <a:rPr lang="cs-CZ" i="1" dirty="0" err="1"/>
              <a:t>quanto</a:t>
            </a:r>
            <a:r>
              <a:rPr lang="cs-CZ" i="1" dirty="0"/>
              <a:t>; </a:t>
            </a:r>
            <a:r>
              <a:rPr lang="cs-CZ" i="1" dirty="0" err="1"/>
              <a:t>tanta</a:t>
            </a:r>
            <a:r>
              <a:rPr lang="cs-CZ" i="1" dirty="0"/>
              <a:t>…</a:t>
            </a:r>
            <a:r>
              <a:rPr lang="cs-CZ" i="1" dirty="0" err="1"/>
              <a:t>quanta</a:t>
            </a:r>
            <a:r>
              <a:rPr lang="cs-CZ" i="1" dirty="0"/>
              <a:t>; </a:t>
            </a:r>
            <a:r>
              <a:rPr lang="cs-CZ" i="1" dirty="0" err="1"/>
              <a:t>tantos</a:t>
            </a:r>
            <a:r>
              <a:rPr lang="cs-CZ" i="1" dirty="0"/>
              <a:t>…</a:t>
            </a:r>
            <a:r>
              <a:rPr lang="cs-CZ" i="1" dirty="0" err="1"/>
              <a:t>quantos</a:t>
            </a:r>
            <a:r>
              <a:rPr lang="cs-CZ" i="1" dirty="0"/>
              <a:t>; </a:t>
            </a:r>
            <a:r>
              <a:rPr lang="cs-CZ" i="1" dirty="0" err="1"/>
              <a:t>tantas</a:t>
            </a:r>
            <a:r>
              <a:rPr lang="cs-CZ" i="1" dirty="0"/>
              <a:t>…</a:t>
            </a:r>
            <a:r>
              <a:rPr lang="cs-CZ" i="1" dirty="0" err="1"/>
              <a:t>quantas</a:t>
            </a:r>
            <a:r>
              <a:rPr lang="cs-CZ" dirty="0"/>
              <a:t>.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238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cs-CZ" b="1" dirty="0" err="1"/>
              <a:t>tanto</a:t>
            </a:r>
            <a:r>
              <a:rPr lang="cs-CZ" b="1" dirty="0"/>
              <a:t>/</a:t>
            </a:r>
            <a:r>
              <a:rPr lang="cs-CZ" b="1" dirty="0" err="1"/>
              <a:t>quanto</a:t>
            </a:r>
            <a:r>
              <a:rPr lang="cs-CZ" b="1" dirty="0"/>
              <a:t> (příklady)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i="1" dirty="0" err="1"/>
              <a:t>Nunca</a:t>
            </a:r>
            <a:r>
              <a:rPr lang="cs-CZ" i="1" dirty="0"/>
              <a:t> </a:t>
            </a:r>
            <a:r>
              <a:rPr lang="cs-CZ" i="1" dirty="0" err="1"/>
              <a:t>me</a:t>
            </a:r>
            <a:r>
              <a:rPr lang="cs-CZ" i="1" dirty="0"/>
              <a:t> </a:t>
            </a:r>
            <a:r>
              <a:rPr lang="cs-CZ" i="1" dirty="0" err="1"/>
              <a:t>dará</a:t>
            </a:r>
            <a:r>
              <a:rPr lang="cs-CZ" i="1" dirty="0"/>
              <a:t>  </a:t>
            </a:r>
            <a:r>
              <a:rPr lang="cs-CZ" b="1" i="1" dirty="0" err="1"/>
              <a:t>tanto</a:t>
            </a:r>
            <a:r>
              <a:rPr lang="cs-CZ" b="1" i="1" dirty="0"/>
              <a:t> </a:t>
            </a:r>
            <a:r>
              <a:rPr lang="cs-CZ" b="1" i="1" dirty="0" err="1"/>
              <a:t>dinheiro</a:t>
            </a:r>
            <a:r>
              <a:rPr lang="cs-CZ" i="1" dirty="0"/>
              <a:t>.  	</a:t>
            </a:r>
          </a:p>
          <a:p>
            <a:r>
              <a:rPr lang="cs-CZ" i="1" dirty="0"/>
              <a:t>Nikdy mi tolik peněz nedá.</a:t>
            </a:r>
          </a:p>
          <a:p>
            <a:endParaRPr lang="cs-CZ" dirty="0"/>
          </a:p>
          <a:p>
            <a:r>
              <a:rPr lang="cs-CZ" b="1" i="1" dirty="0" err="1"/>
              <a:t>Quantos</a:t>
            </a:r>
            <a:r>
              <a:rPr lang="cs-CZ" b="1" i="1" dirty="0"/>
              <a:t> </a:t>
            </a:r>
            <a:r>
              <a:rPr lang="cs-CZ" b="1" i="1" dirty="0" err="1"/>
              <a:t>livros</a:t>
            </a:r>
            <a:r>
              <a:rPr lang="cs-CZ" b="1" i="1" dirty="0"/>
              <a:t> </a:t>
            </a:r>
            <a:r>
              <a:rPr lang="cs-CZ" i="1" dirty="0" err="1"/>
              <a:t>lês</a:t>
            </a:r>
            <a:r>
              <a:rPr lang="cs-CZ" i="1" dirty="0"/>
              <a:t>? 			</a:t>
            </a:r>
          </a:p>
          <a:p>
            <a:r>
              <a:rPr lang="cs-CZ" i="1" dirty="0"/>
              <a:t>Kolik knih čteš?</a:t>
            </a:r>
          </a:p>
          <a:p>
            <a:endParaRPr lang="cs-CZ" dirty="0"/>
          </a:p>
          <a:p>
            <a:r>
              <a:rPr lang="cs-CZ" i="1" dirty="0"/>
              <a:t>Dei </a:t>
            </a:r>
            <a:r>
              <a:rPr lang="cs-CZ" b="1" i="1" dirty="0" err="1"/>
              <a:t>tanto</a:t>
            </a:r>
            <a:r>
              <a:rPr lang="cs-CZ" b="1" i="1" dirty="0"/>
              <a:t> </a:t>
            </a:r>
            <a:r>
              <a:rPr lang="cs-CZ" b="1" i="1" dirty="0" err="1"/>
              <a:t>quanto</a:t>
            </a:r>
            <a:r>
              <a:rPr lang="cs-CZ" b="1" i="1" dirty="0"/>
              <a:t> </a:t>
            </a:r>
            <a:r>
              <a:rPr lang="cs-CZ" i="1" dirty="0" err="1"/>
              <a:t>me</a:t>
            </a:r>
            <a:r>
              <a:rPr lang="cs-CZ" i="1" dirty="0"/>
              <a:t> </a:t>
            </a:r>
            <a:r>
              <a:rPr lang="cs-CZ" i="1" dirty="0" err="1"/>
              <a:t>foi</a:t>
            </a:r>
            <a:r>
              <a:rPr lang="cs-CZ" i="1" dirty="0"/>
              <a:t> </a:t>
            </a:r>
            <a:r>
              <a:rPr lang="cs-CZ" i="1" dirty="0" err="1"/>
              <a:t>possível</a:t>
            </a:r>
            <a:r>
              <a:rPr lang="cs-CZ" i="1" dirty="0"/>
              <a:t> dar.	</a:t>
            </a:r>
          </a:p>
          <a:p>
            <a:r>
              <a:rPr lang="cs-CZ" i="1" dirty="0"/>
              <a:t>Dal jsem </a:t>
            </a:r>
            <a:r>
              <a:rPr lang="cs-CZ" b="1" i="1" dirty="0"/>
              <a:t>tolik, kolik </a:t>
            </a:r>
            <a:r>
              <a:rPr lang="cs-CZ" i="1" dirty="0"/>
              <a:t>jsem mohl dát.</a:t>
            </a:r>
          </a:p>
          <a:p>
            <a:endParaRPr lang="cs-CZ" dirty="0"/>
          </a:p>
          <a:p>
            <a:r>
              <a:rPr lang="cs-CZ" i="1" dirty="0" err="1"/>
              <a:t>Consegue</a:t>
            </a:r>
            <a:r>
              <a:rPr lang="cs-CZ" i="1" dirty="0"/>
              <a:t> </a:t>
            </a:r>
            <a:r>
              <a:rPr lang="cs-CZ" i="1" dirty="0" err="1"/>
              <a:t>sempre</a:t>
            </a:r>
            <a:r>
              <a:rPr lang="cs-CZ" i="1" dirty="0"/>
              <a:t> </a:t>
            </a:r>
            <a:r>
              <a:rPr lang="cs-CZ" i="1" dirty="0" err="1"/>
              <a:t>fazer</a:t>
            </a:r>
            <a:r>
              <a:rPr lang="cs-CZ" i="1" dirty="0"/>
              <a:t> </a:t>
            </a:r>
            <a:r>
              <a:rPr lang="cs-CZ" b="1" i="1" dirty="0" err="1"/>
              <a:t>tudo</a:t>
            </a:r>
            <a:r>
              <a:rPr lang="cs-CZ" b="1" i="1" dirty="0"/>
              <a:t> </a:t>
            </a:r>
            <a:r>
              <a:rPr lang="cs-CZ" b="1" i="1" dirty="0" err="1"/>
              <a:t>quanto</a:t>
            </a:r>
            <a:r>
              <a:rPr lang="cs-CZ" b="1" i="1" dirty="0"/>
              <a:t> </a:t>
            </a:r>
            <a:r>
              <a:rPr lang="cs-CZ" i="1" dirty="0" err="1"/>
              <a:t>lhe</a:t>
            </a:r>
            <a:r>
              <a:rPr lang="cs-CZ" i="1" dirty="0"/>
              <a:t> </a:t>
            </a:r>
            <a:r>
              <a:rPr lang="cs-CZ" i="1" dirty="0" err="1"/>
              <a:t>dizes</a:t>
            </a:r>
            <a:r>
              <a:rPr lang="cs-CZ" i="1" dirty="0"/>
              <a:t>. 	</a:t>
            </a:r>
          </a:p>
          <a:p>
            <a:r>
              <a:rPr lang="cs-CZ" i="1" dirty="0"/>
              <a:t>Podaří se mu vždy udělat </a:t>
            </a:r>
            <a:r>
              <a:rPr lang="cs-CZ" b="1" i="1" dirty="0"/>
              <a:t>vše, co </a:t>
            </a:r>
            <a:r>
              <a:rPr lang="cs-CZ" i="1" dirty="0"/>
              <a:t>mu řekneš.</a:t>
            </a:r>
            <a:endParaRPr lang="cs-CZ" dirty="0"/>
          </a:p>
          <a:p>
            <a:endParaRPr lang="cs-CZ" i="1" dirty="0"/>
          </a:p>
          <a:p>
            <a:r>
              <a:rPr lang="cs-CZ" i="1" dirty="0" err="1"/>
              <a:t>Conhece</a:t>
            </a:r>
            <a:r>
              <a:rPr lang="cs-CZ" i="1" dirty="0"/>
              <a:t> </a:t>
            </a:r>
            <a:r>
              <a:rPr lang="cs-CZ" b="1" i="1" dirty="0" err="1"/>
              <a:t>quantos</a:t>
            </a:r>
            <a:r>
              <a:rPr lang="cs-CZ" i="1" dirty="0"/>
              <a:t> </a:t>
            </a:r>
            <a:r>
              <a:rPr lang="cs-CZ" i="1" dirty="0" err="1"/>
              <a:t>professores</a:t>
            </a:r>
            <a:r>
              <a:rPr lang="cs-CZ" i="1" dirty="0"/>
              <a:t> </a:t>
            </a:r>
            <a:r>
              <a:rPr lang="cs-CZ" i="1" dirty="0" err="1"/>
              <a:t>há</a:t>
            </a:r>
            <a:r>
              <a:rPr lang="cs-CZ" i="1" dirty="0"/>
              <a:t> na </a:t>
            </a:r>
            <a:r>
              <a:rPr lang="cs-CZ" i="1" dirty="0" err="1"/>
              <a:t>escola</a:t>
            </a:r>
            <a:r>
              <a:rPr lang="cs-CZ" i="1" dirty="0"/>
              <a:t>. 	</a:t>
            </a:r>
          </a:p>
          <a:p>
            <a:r>
              <a:rPr lang="cs-CZ" i="1" dirty="0"/>
              <a:t>Zná </a:t>
            </a:r>
            <a:r>
              <a:rPr lang="cs-CZ" b="1" i="1" dirty="0"/>
              <a:t>všechny</a:t>
            </a:r>
            <a:r>
              <a:rPr lang="cs-CZ" i="1" dirty="0"/>
              <a:t> profesory, </a:t>
            </a:r>
            <a:r>
              <a:rPr lang="cs-CZ" b="1" i="1" dirty="0"/>
              <a:t>kteří</a:t>
            </a:r>
            <a:r>
              <a:rPr lang="cs-CZ" i="1" dirty="0"/>
              <a:t> jsou v této škole.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0069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err="1"/>
              <a:t>tanto</a:t>
            </a:r>
            <a:r>
              <a:rPr lang="cs-CZ" dirty="0"/>
              <a:t> – v ustálených vazbách a v hovorovém jazyce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9232326"/>
              </p:ext>
            </p:extLst>
          </p:nvPr>
        </p:nvGraphicFramePr>
        <p:xfrm>
          <a:off x="1043608" y="1772819"/>
          <a:ext cx="7344816" cy="4356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1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Tanto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faz</a:t>
                      </a:r>
                      <a:r>
                        <a:rPr lang="cs-CZ" sz="1800" dirty="0">
                          <a:effectLst/>
                        </a:rPr>
                        <a:t>.			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To je jedno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1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Tanto me/lhe/te importa. 	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To mi/mu/tobě jedno.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1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Tanto melhor.	 	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to lépe.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1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Tanto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pior</a:t>
                      </a:r>
                      <a:r>
                        <a:rPr lang="cs-CZ" sz="1800" dirty="0">
                          <a:effectLst/>
                        </a:rPr>
                        <a:t>.		 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 to hůře.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1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 </a:t>
                      </a:r>
                      <a:r>
                        <a:rPr lang="cs-CZ" sz="1800" dirty="0" err="1">
                          <a:effectLst/>
                        </a:rPr>
                        <a:t>páginas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tantas</a:t>
                      </a:r>
                      <a:r>
                        <a:rPr lang="cs-CZ" sz="1800" dirty="0">
                          <a:effectLst/>
                        </a:rPr>
                        <a:t>. 		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 určitý okamžik, jednou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04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effectLst/>
                        </a:rPr>
                        <a:t>às</a:t>
                      </a:r>
                      <a:r>
                        <a:rPr lang="cs-CZ" sz="1800" dirty="0">
                          <a:effectLst/>
                        </a:rPr>
                        <a:t> </a:t>
                      </a:r>
                      <a:r>
                        <a:rPr lang="cs-CZ" sz="1800" dirty="0" err="1">
                          <a:effectLst/>
                        </a:rPr>
                        <a:t>tantas</a:t>
                      </a:r>
                      <a:r>
                        <a:rPr lang="cs-CZ" sz="1800" dirty="0">
                          <a:effectLst/>
                        </a:rPr>
                        <a:t>	 </a:t>
                      </a:r>
                      <a:endParaRPr lang="cs-CZ" sz="2000" dirty="0">
                        <a:effectLst/>
                      </a:endParaRPr>
                    </a:p>
                    <a:p>
                      <a:pPr indent="44958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velmi pozdě; snad/asi.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1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Trabalho às tantas da noite. 	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Pracuji až do pozdních nočních hodin.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17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Às tantas ele tem razão. 	</a:t>
                      </a:r>
                      <a:endParaRPr lang="cs-CZ" sz="20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Možná má pravdu.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343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Onde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	Ve funkci vtažných zájmen se nachází také </a:t>
            </a:r>
            <a:r>
              <a:rPr lang="cs-CZ" b="1" dirty="0"/>
              <a:t>onde</a:t>
            </a:r>
            <a:r>
              <a:rPr lang="cs-CZ" dirty="0"/>
              <a:t>. Jeho příslušnost ke slovnímu druhu zájmen však není jednoznačně stanovena. Portugalské gramatiky hovoří o </a:t>
            </a:r>
            <a:r>
              <a:rPr lang="cs-CZ" i="1" dirty="0"/>
              <a:t>onde</a:t>
            </a:r>
            <a:r>
              <a:rPr lang="cs-CZ" dirty="0"/>
              <a:t> jakožto vztažném zájmenu, nahrazující výraz „</a:t>
            </a:r>
            <a:r>
              <a:rPr lang="cs-CZ" i="1" dirty="0" err="1"/>
              <a:t>em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“ („v němž“),</a:t>
            </a:r>
            <a:r>
              <a:rPr lang="cs-CZ" dirty="0"/>
              <a:t> jiní je zařazují do vztažných deiktických adverbií (především pak brazilské gramatiky).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656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Souhrn – příklady, zkus si přeložit </a:t>
            </a: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" t="1051" r="-1910" b="52955"/>
          <a:stretch/>
        </p:blipFill>
        <p:spPr bwMode="auto">
          <a:xfrm>
            <a:off x="1187624" y="1268760"/>
            <a:ext cx="7144441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64049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37D99F-9D70-4235-ABA8-719007587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Souhrn – příklady –zkus si přeložit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11DE0F-F4C4-4322-A54E-DFEDCD2F0C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771"/>
          <a:stretch/>
        </p:blipFill>
        <p:spPr bwMode="auto">
          <a:xfrm>
            <a:off x="457200" y="1417638"/>
            <a:ext cx="6949850" cy="5125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93660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7251" y="274638"/>
            <a:ext cx="8259549" cy="346050"/>
          </a:xfrm>
        </p:spPr>
        <p:txBody>
          <a:bodyPr>
            <a:noAutofit/>
          </a:bodyPr>
          <a:lstStyle/>
          <a:p>
            <a:r>
              <a:rPr lang="cs-CZ" sz="2800" dirty="0">
                <a:highlight>
                  <a:srgbClr val="00FFFF"/>
                </a:highlight>
              </a:rPr>
              <a:t>Cvičení – doplň a zkontroluj podle klíče    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07" t="5405" r="9406" b="79731"/>
          <a:stretch/>
        </p:blipFill>
        <p:spPr bwMode="auto">
          <a:xfrm>
            <a:off x="251520" y="1383066"/>
            <a:ext cx="9080863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B283B506-8636-4575-B4E3-98289FC661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5" t="32707" r="35434" b="56007"/>
          <a:stretch/>
        </p:blipFill>
        <p:spPr bwMode="auto">
          <a:xfrm>
            <a:off x="5220072" y="5373216"/>
            <a:ext cx="367240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9E94E669-5B88-4AC5-8745-564AE9870293}"/>
              </a:ext>
            </a:extLst>
          </p:cNvPr>
          <p:cNvSpPr/>
          <p:nvPr/>
        </p:nvSpPr>
        <p:spPr>
          <a:xfrm>
            <a:off x="5292080" y="5003884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ighlight>
                  <a:srgbClr val="00FFFF"/>
                </a:highlight>
              </a:rPr>
              <a:t>Klíč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01179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7251" y="274638"/>
            <a:ext cx="8259549" cy="346050"/>
          </a:xfrm>
        </p:spPr>
        <p:txBody>
          <a:bodyPr>
            <a:noAutofit/>
          </a:bodyPr>
          <a:lstStyle/>
          <a:p>
            <a:r>
              <a:rPr lang="cs-CZ" sz="2800" dirty="0">
                <a:highlight>
                  <a:srgbClr val="00FFFF"/>
                </a:highlight>
              </a:rPr>
              <a:t>Cvičení – doplň a zkontroluj podle klíče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5" t="20269" r="31078" b="62705"/>
          <a:stretch/>
        </p:blipFill>
        <p:spPr bwMode="auto">
          <a:xfrm>
            <a:off x="313082" y="1610011"/>
            <a:ext cx="8661852" cy="3637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9822A07-9583-4CA3-BF54-555FF28758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66" t="44083" r="30525" b="50939"/>
          <a:stretch/>
        </p:blipFill>
        <p:spPr bwMode="auto">
          <a:xfrm>
            <a:off x="3484189" y="5877272"/>
            <a:ext cx="5554903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CD5DAA3E-5C28-464F-B05F-EB4D65958EF7}"/>
              </a:ext>
            </a:extLst>
          </p:cNvPr>
          <p:cNvSpPr/>
          <p:nvPr/>
        </p:nvSpPr>
        <p:spPr>
          <a:xfrm>
            <a:off x="3563888" y="5488232"/>
            <a:ext cx="5084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highlight>
                  <a:srgbClr val="00FFFF"/>
                </a:highlight>
              </a:rPr>
              <a:t>Klíč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67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POVAHA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ADJEKTIVNÍ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POJÍ SE S PODSTATNÝMI JMÉNY (jaký který, čí))</a:t>
            </a:r>
          </a:p>
          <a:p>
            <a:r>
              <a:rPr lang="cs-CZ" dirty="0"/>
              <a:t>JSOU OHEBNÁ V RODĚ A ČÍSLE (jaký, jaká, který, která… )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SUBSTANTIVNÍ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JSOU SAMOSTATNÁ (kdo, co)</a:t>
            </a:r>
          </a:p>
          <a:p>
            <a:r>
              <a:rPr lang="cs-CZ" dirty="0"/>
              <a:t>NEJSOU OHEBNÁ V RODĚ A ČÍSLE (kdo, co)</a:t>
            </a:r>
          </a:p>
        </p:txBody>
      </p:sp>
    </p:spTree>
    <p:extLst>
      <p:ext uri="{BB962C8B-B14F-4D97-AF65-F5344CB8AC3E}">
        <p14:creationId xmlns:p14="http://schemas.microsoft.com/office/powerpoint/2010/main" val="6172204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7957E-29CC-4CFE-AD75-6D915A991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457199"/>
          </a:xfrm>
        </p:spPr>
        <p:txBody>
          <a:bodyPr>
            <a:noAutofit/>
          </a:bodyPr>
          <a:lstStyle/>
          <a:p>
            <a:r>
              <a:rPr lang="cs-CZ" sz="2400" dirty="0">
                <a:highlight>
                  <a:srgbClr val="00FFFF"/>
                </a:highlight>
              </a:rPr>
              <a:t>Cvičení – doplň a zkontroluj podle klíče (slide 30) </a:t>
            </a:r>
            <a:endParaRPr lang="cs-CZ" sz="24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6602560-7E50-4D24-8163-6D90D1E420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67" t="37226" r="25118" b="46185"/>
          <a:stretch/>
        </p:blipFill>
        <p:spPr bwMode="auto">
          <a:xfrm>
            <a:off x="32479" y="1454397"/>
            <a:ext cx="8832982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96C9DDC2-8462-42F0-A506-07DEFE9F53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49" t="48774" r="21806" b="46297"/>
          <a:stretch/>
        </p:blipFill>
        <p:spPr bwMode="auto">
          <a:xfrm>
            <a:off x="2987824" y="5919864"/>
            <a:ext cx="5832649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68DFD99A-14D4-4B44-93BB-2FDBD9513022}"/>
              </a:ext>
            </a:extLst>
          </p:cNvPr>
          <p:cNvSpPr/>
          <p:nvPr/>
        </p:nvSpPr>
        <p:spPr>
          <a:xfrm>
            <a:off x="2954316" y="5550532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ighlight>
                  <a:srgbClr val="00FFFF"/>
                </a:highlight>
              </a:rPr>
              <a:t>Klíč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0213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7957E-29CC-4CFE-AD75-6D915A991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457199"/>
          </a:xfrm>
        </p:spPr>
        <p:txBody>
          <a:bodyPr>
            <a:noAutofit/>
          </a:bodyPr>
          <a:lstStyle/>
          <a:p>
            <a:r>
              <a:rPr lang="cs-CZ" sz="2400" dirty="0">
                <a:highlight>
                  <a:srgbClr val="00FFFF"/>
                </a:highlight>
              </a:rPr>
              <a:t>Cvičení – doplň a zkontroluj podle klíče  </a:t>
            </a:r>
            <a:endParaRPr lang="cs-CZ" sz="24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6602560-7E50-4D24-8163-6D90D1E4201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1" t="52709" r="8839" b="19818"/>
          <a:stretch/>
        </p:blipFill>
        <p:spPr bwMode="auto">
          <a:xfrm>
            <a:off x="293256" y="906954"/>
            <a:ext cx="8393544" cy="4212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EF3A55C-7BAB-46B7-9F6C-E8E88154C6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6" t="54798" r="13789" b="33152"/>
          <a:stretch/>
        </p:blipFill>
        <p:spPr bwMode="auto">
          <a:xfrm>
            <a:off x="251520" y="5119422"/>
            <a:ext cx="6552728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CEB94E9F-80F4-4813-9465-B0964DEAD9D9}"/>
              </a:ext>
            </a:extLst>
          </p:cNvPr>
          <p:cNvSpPr/>
          <p:nvPr/>
        </p:nvSpPr>
        <p:spPr>
          <a:xfrm>
            <a:off x="755576" y="4919444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ighlight>
                  <a:srgbClr val="00FFFF"/>
                </a:highlight>
              </a:rPr>
              <a:t>Klíč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5466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0607CB-2AB9-4E3B-9690-E0C0EBD39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ighlight>
                  <a:srgbClr val="00FFFF"/>
                </a:highlight>
              </a:rPr>
              <a:t>Přelož a zkontroluj dle klíče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96D16-3D5B-40C8-ADB2-5E03D4D65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Přeložte pomocí </a:t>
            </a:r>
            <a:r>
              <a:rPr lang="cs-CZ" u="sng" dirty="0"/>
              <a:t>vztažných zájmen</a:t>
            </a:r>
            <a:r>
              <a:rPr lang="cs-CZ" dirty="0"/>
              <a:t>: </a:t>
            </a:r>
          </a:p>
          <a:p>
            <a:pPr marL="0" indent="0">
              <a:buNone/>
            </a:pPr>
            <a:r>
              <a:rPr lang="cs-CZ" dirty="0"/>
              <a:t>1.To je země, v níž se narodil. </a:t>
            </a:r>
          </a:p>
          <a:p>
            <a:pPr marL="0" indent="0">
              <a:buNone/>
            </a:pPr>
            <a:r>
              <a:rPr lang="cs-CZ" dirty="0"/>
              <a:t>2. To bylo to, co nikdo nevěděl. </a:t>
            </a:r>
          </a:p>
          <a:p>
            <a:pPr marL="0" indent="0">
              <a:buNone/>
            </a:pPr>
            <a:r>
              <a:rPr lang="cs-CZ" dirty="0"/>
              <a:t>3. Kdo chce mít peníze, musí pracovat.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dirty="0"/>
              <a:t>4.</a:t>
            </a:r>
            <a:r>
              <a:rPr lang="cs-CZ" i="1" dirty="0"/>
              <a:t>  </a:t>
            </a:r>
            <a:r>
              <a:rPr lang="cs-CZ" dirty="0"/>
              <a:t>To jsou starosti toho, kdo nemá nic na práci. </a:t>
            </a:r>
          </a:p>
          <a:p>
            <a:pPr marL="0" indent="0">
              <a:buNone/>
            </a:pPr>
            <a:r>
              <a:rPr lang="cs-CZ" dirty="0"/>
              <a:t>5. Je to věc, proti níž nic nezmůžeme. </a:t>
            </a:r>
          </a:p>
          <a:p>
            <a:pPr marL="0" indent="0">
              <a:buNone/>
            </a:pPr>
            <a:r>
              <a:rPr lang="cs-CZ" dirty="0"/>
              <a:t>6. Škola, jejímž ředitelem je pan Santos, je velmi kvalitní.  </a:t>
            </a:r>
          </a:p>
          <a:p>
            <a:pPr marL="0" indent="0">
              <a:buNone/>
            </a:pPr>
            <a:r>
              <a:rPr lang="cs-CZ" dirty="0"/>
              <a:t>7.  Dal jsem tolik, kolik jsem mohl dát. </a:t>
            </a:r>
          </a:p>
          <a:p>
            <a:pPr marL="0" indent="0">
              <a:buNone/>
            </a:pPr>
            <a:r>
              <a:rPr lang="cs-CZ" dirty="0"/>
              <a:t>8. Podaří se mu vždy udělat vše, co mu řekneš.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75548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CF869-6293-4C5C-BA07-0FB7063B0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ighlight>
                  <a:srgbClr val="00FFFF"/>
                </a:highlight>
              </a:rPr>
              <a:t>Klíč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83F057-CCB9-450C-B6BC-DF01F018B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1. É o </a:t>
            </a:r>
            <a:r>
              <a:rPr lang="cs-CZ" dirty="0" err="1"/>
              <a:t>país</a:t>
            </a:r>
            <a:r>
              <a:rPr lang="cs-CZ" dirty="0"/>
              <a:t> </a:t>
            </a:r>
            <a:r>
              <a:rPr lang="cs-CZ" i="1" dirty="0" err="1"/>
              <a:t>em</a:t>
            </a:r>
            <a:r>
              <a:rPr lang="cs-CZ" i="1" dirty="0"/>
              <a:t> </a:t>
            </a:r>
            <a:r>
              <a:rPr lang="cs-CZ" i="1" dirty="0" err="1"/>
              <a:t>que</a:t>
            </a:r>
            <a:r>
              <a:rPr lang="cs-CZ" i="1" dirty="0"/>
              <a:t> (=onde)</a:t>
            </a:r>
            <a:r>
              <a:rPr lang="cs-CZ" dirty="0"/>
              <a:t> </a:t>
            </a:r>
            <a:r>
              <a:rPr lang="cs-CZ" dirty="0" err="1"/>
              <a:t>nasceu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2. Era </a:t>
            </a:r>
            <a:r>
              <a:rPr lang="cs-CZ" i="1" dirty="0"/>
              <a:t>o </a:t>
            </a:r>
            <a:r>
              <a:rPr lang="cs-CZ" i="1" dirty="0" err="1"/>
              <a:t>que</a:t>
            </a:r>
            <a:r>
              <a:rPr lang="cs-CZ" i="1" dirty="0"/>
              <a:t> </a:t>
            </a:r>
            <a:r>
              <a:rPr lang="cs-CZ" dirty="0" err="1"/>
              <a:t>ninguém</a:t>
            </a:r>
            <a:r>
              <a:rPr lang="cs-CZ" dirty="0"/>
              <a:t> </a:t>
            </a:r>
            <a:r>
              <a:rPr lang="cs-CZ" dirty="0" err="1"/>
              <a:t>sabia</a:t>
            </a:r>
            <a:r>
              <a:rPr lang="cs-CZ" dirty="0"/>
              <a:t>.  </a:t>
            </a:r>
          </a:p>
          <a:p>
            <a:pPr marL="0" indent="0">
              <a:buNone/>
            </a:pPr>
            <a:r>
              <a:rPr lang="cs-CZ" dirty="0"/>
              <a:t>3. </a:t>
            </a:r>
            <a:r>
              <a:rPr lang="cs-CZ" i="1" dirty="0" err="1"/>
              <a:t>Quem</a:t>
            </a:r>
            <a:r>
              <a:rPr lang="cs-CZ" dirty="0"/>
              <a:t> </a:t>
            </a:r>
            <a:r>
              <a:rPr lang="cs-CZ" dirty="0" err="1"/>
              <a:t>quer</a:t>
            </a:r>
            <a:r>
              <a:rPr lang="cs-CZ" dirty="0"/>
              <a:t> </a:t>
            </a:r>
            <a:r>
              <a:rPr lang="cs-CZ" dirty="0" err="1"/>
              <a:t>dinheiro</a:t>
            </a:r>
            <a:r>
              <a:rPr lang="cs-CZ" dirty="0"/>
              <a:t>, tem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trabalhar</a:t>
            </a:r>
            <a:r>
              <a:rPr lang="cs-CZ" dirty="0"/>
              <a:t>.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dirty="0"/>
              <a:t>4.</a:t>
            </a:r>
            <a:r>
              <a:rPr lang="cs-CZ" i="1" dirty="0"/>
              <a:t>   </a:t>
            </a: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preocupações</a:t>
            </a:r>
            <a:r>
              <a:rPr lang="cs-CZ" i="1" dirty="0"/>
              <a:t> de </a:t>
            </a:r>
            <a:r>
              <a:rPr lang="cs-CZ" i="1" dirty="0" err="1"/>
              <a:t>quem</a:t>
            </a:r>
            <a:r>
              <a:rPr lang="cs-CZ" i="1" dirty="0"/>
              <a:t> </a:t>
            </a:r>
            <a:r>
              <a:rPr lang="cs-CZ" dirty="0" err="1"/>
              <a:t>nada</a:t>
            </a:r>
            <a:r>
              <a:rPr lang="cs-CZ" dirty="0"/>
              <a:t> tem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fazer</a:t>
            </a:r>
            <a:r>
              <a:rPr lang="cs-CZ" i="1" dirty="0"/>
              <a:t>  </a:t>
            </a:r>
          </a:p>
          <a:p>
            <a:pPr marL="0" indent="0">
              <a:buNone/>
            </a:pPr>
            <a:r>
              <a:rPr lang="cs-CZ" dirty="0"/>
              <a:t> 5. É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coisa</a:t>
            </a:r>
            <a:r>
              <a:rPr lang="cs-CZ" dirty="0"/>
              <a:t> </a:t>
            </a:r>
            <a:r>
              <a:rPr lang="cs-CZ" i="1" dirty="0" err="1"/>
              <a:t>contra</a:t>
            </a:r>
            <a:r>
              <a:rPr lang="cs-CZ" i="1" dirty="0"/>
              <a:t> a </a:t>
            </a:r>
            <a:r>
              <a:rPr lang="cs-CZ" i="1" dirty="0" err="1"/>
              <a:t>qual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podemos</a:t>
            </a:r>
            <a:r>
              <a:rPr lang="cs-CZ" dirty="0"/>
              <a:t> </a:t>
            </a:r>
            <a:r>
              <a:rPr lang="cs-CZ" dirty="0" err="1"/>
              <a:t>fazer</a:t>
            </a:r>
            <a:r>
              <a:rPr lang="cs-CZ" dirty="0"/>
              <a:t> </a:t>
            </a:r>
            <a:r>
              <a:rPr lang="cs-CZ" dirty="0" err="1"/>
              <a:t>nada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6. A </a:t>
            </a:r>
            <a:r>
              <a:rPr lang="cs-CZ" dirty="0" err="1"/>
              <a:t>escola</a:t>
            </a:r>
            <a:r>
              <a:rPr lang="cs-CZ" i="1" dirty="0"/>
              <a:t>, </a:t>
            </a:r>
            <a:r>
              <a:rPr lang="cs-CZ" i="1" dirty="0" err="1"/>
              <a:t>cujo</a:t>
            </a:r>
            <a:r>
              <a:rPr lang="cs-CZ" i="1" dirty="0"/>
              <a:t> </a:t>
            </a:r>
            <a:r>
              <a:rPr lang="cs-CZ" i="1" dirty="0" err="1"/>
              <a:t>dire</a:t>
            </a:r>
            <a:r>
              <a:rPr lang="cs-CZ" dirty="0"/>
              <a:t>(c)tor é o </a:t>
            </a:r>
            <a:r>
              <a:rPr lang="cs-CZ" dirty="0" err="1"/>
              <a:t>senhor</a:t>
            </a:r>
            <a:r>
              <a:rPr lang="cs-CZ" dirty="0"/>
              <a:t> Santos, é de </a:t>
            </a:r>
            <a:r>
              <a:rPr lang="cs-CZ" dirty="0" err="1"/>
              <a:t>muito</a:t>
            </a:r>
            <a:r>
              <a:rPr lang="cs-CZ" dirty="0"/>
              <a:t> </a:t>
            </a:r>
            <a:r>
              <a:rPr lang="cs-CZ" dirty="0" err="1"/>
              <a:t>alta</a:t>
            </a:r>
            <a:r>
              <a:rPr lang="cs-CZ" dirty="0"/>
              <a:t> </a:t>
            </a:r>
            <a:r>
              <a:rPr lang="cs-CZ" dirty="0" err="1"/>
              <a:t>qualidade</a:t>
            </a:r>
            <a:r>
              <a:rPr lang="cs-CZ" dirty="0"/>
              <a:t>.</a:t>
            </a:r>
            <a:r>
              <a:rPr lang="cs-CZ" i="1" dirty="0"/>
              <a:t> 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7.  Dei</a:t>
            </a:r>
            <a:r>
              <a:rPr lang="cs-CZ" i="1" dirty="0"/>
              <a:t> </a:t>
            </a:r>
            <a:r>
              <a:rPr lang="cs-CZ" i="1" dirty="0" err="1"/>
              <a:t>tanto</a:t>
            </a:r>
            <a:r>
              <a:rPr lang="cs-CZ" i="1" dirty="0"/>
              <a:t> </a:t>
            </a:r>
            <a:r>
              <a:rPr lang="cs-CZ" i="1" dirty="0" err="1"/>
              <a:t>quanto</a:t>
            </a:r>
            <a:r>
              <a:rPr lang="cs-CZ" i="1" dirty="0"/>
              <a:t>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foi</a:t>
            </a:r>
            <a:r>
              <a:rPr lang="cs-CZ" dirty="0"/>
              <a:t> </a:t>
            </a:r>
            <a:r>
              <a:rPr lang="cs-CZ" dirty="0" err="1"/>
              <a:t>possível</a:t>
            </a:r>
            <a:r>
              <a:rPr lang="cs-CZ" dirty="0"/>
              <a:t> dar.</a:t>
            </a:r>
            <a:r>
              <a:rPr lang="cs-CZ" i="1" dirty="0"/>
              <a:t> </a:t>
            </a:r>
          </a:p>
          <a:p>
            <a:pPr marL="0" indent="0">
              <a:buNone/>
            </a:pPr>
            <a:r>
              <a:rPr lang="cs-CZ" dirty="0"/>
              <a:t>8. </a:t>
            </a:r>
            <a:r>
              <a:rPr lang="cs-CZ" dirty="0" err="1"/>
              <a:t>Consegue</a:t>
            </a:r>
            <a:r>
              <a:rPr lang="cs-CZ" dirty="0"/>
              <a:t> </a:t>
            </a:r>
            <a:r>
              <a:rPr lang="cs-CZ" dirty="0" err="1"/>
              <a:t>sempre</a:t>
            </a:r>
            <a:r>
              <a:rPr lang="cs-CZ" dirty="0"/>
              <a:t> </a:t>
            </a:r>
            <a:r>
              <a:rPr lang="cs-CZ" dirty="0" err="1"/>
              <a:t>fazer</a:t>
            </a:r>
            <a:r>
              <a:rPr lang="cs-CZ" i="1" dirty="0"/>
              <a:t> </a:t>
            </a:r>
            <a:r>
              <a:rPr lang="cs-CZ" i="1" dirty="0" err="1"/>
              <a:t>tudo</a:t>
            </a:r>
            <a:r>
              <a:rPr lang="cs-CZ" i="1" dirty="0"/>
              <a:t> </a:t>
            </a:r>
            <a:r>
              <a:rPr lang="cs-CZ" i="1" dirty="0" err="1"/>
              <a:t>quanto</a:t>
            </a:r>
            <a:r>
              <a:rPr lang="cs-CZ" i="1" dirty="0"/>
              <a:t> </a:t>
            </a:r>
            <a:r>
              <a:rPr lang="cs-CZ" dirty="0" err="1"/>
              <a:t>lhe</a:t>
            </a:r>
            <a:r>
              <a:rPr lang="cs-CZ" dirty="0"/>
              <a:t> </a:t>
            </a:r>
            <a:r>
              <a:rPr lang="cs-CZ" dirty="0" err="1"/>
              <a:t>dizes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8313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err="1"/>
              <a:t>Que</a:t>
            </a:r>
            <a:r>
              <a:rPr lang="cs-CZ" b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- je  neměnné</a:t>
            </a:r>
          </a:p>
          <a:p>
            <a:r>
              <a:rPr lang="cs-CZ" dirty="0"/>
              <a:t>Překládá se , „co, který, která,  kteří, které“ </a:t>
            </a:r>
          </a:p>
          <a:p>
            <a:r>
              <a:rPr lang="cs-CZ" dirty="0"/>
              <a:t>Vztahuje se k osobám i věcem </a:t>
            </a:r>
          </a:p>
          <a:p>
            <a:r>
              <a:rPr lang="cs-CZ" dirty="0"/>
              <a:t> o </a:t>
            </a:r>
            <a:r>
              <a:rPr lang="cs-CZ" dirty="0" err="1"/>
              <a:t>senhor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viste – pán kterého jsi viděl</a:t>
            </a:r>
          </a:p>
          <a:p>
            <a:r>
              <a:rPr lang="cs-CZ" dirty="0"/>
              <a:t>O livro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compraste</a:t>
            </a:r>
            <a:r>
              <a:rPr lang="cs-CZ" dirty="0"/>
              <a:t> – kniha, kterou sis koupil</a:t>
            </a:r>
          </a:p>
        </p:txBody>
      </p:sp>
    </p:spTree>
    <p:extLst>
      <p:ext uri="{BB962C8B-B14F-4D97-AF65-F5344CB8AC3E}">
        <p14:creationId xmlns:p14="http://schemas.microsoft.com/office/powerpoint/2010/main" val="2669679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err="1"/>
              <a:t>Que</a:t>
            </a:r>
            <a:r>
              <a:rPr lang="cs-CZ" b="1" dirty="0"/>
              <a:t> – je neměnné a má dvojí funkci: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Substantivní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51520" y="1988840"/>
            <a:ext cx="4040188" cy="3951288"/>
          </a:xfrm>
        </p:spPr>
        <p:txBody>
          <a:bodyPr>
            <a:normAutofit/>
          </a:bodyPr>
          <a:lstStyle/>
          <a:p>
            <a:r>
              <a:rPr lang="cs-CZ" dirty="0"/>
              <a:t>Překládá se jako „co“</a:t>
            </a:r>
          </a:p>
          <a:p>
            <a:r>
              <a:rPr lang="cs-CZ" i="1" dirty="0" err="1"/>
              <a:t>Que</a:t>
            </a:r>
            <a:r>
              <a:rPr lang="cs-CZ" i="1" dirty="0"/>
              <a:t> viste</a:t>
            </a:r>
            <a:r>
              <a:rPr lang="cs-CZ" dirty="0"/>
              <a:t>? Cos viděl? </a:t>
            </a:r>
          </a:p>
          <a:p>
            <a:r>
              <a:rPr lang="cs-CZ" dirty="0"/>
              <a:t>Časté je spojení se členem: </a:t>
            </a:r>
          </a:p>
          <a:p>
            <a:r>
              <a:rPr lang="cs-CZ" i="1" dirty="0"/>
              <a:t>O </a:t>
            </a:r>
            <a:r>
              <a:rPr lang="cs-CZ" i="1" dirty="0" err="1"/>
              <a:t>que</a:t>
            </a:r>
            <a:r>
              <a:rPr lang="cs-CZ" i="1" dirty="0"/>
              <a:t> viste? </a:t>
            </a:r>
          </a:p>
          <a:p>
            <a:r>
              <a:rPr lang="cs-CZ" dirty="0"/>
              <a:t>Nebo </a:t>
            </a:r>
          </a:p>
          <a:p>
            <a:r>
              <a:rPr lang="cs-CZ" i="1" dirty="0"/>
              <a:t>O </a:t>
            </a:r>
            <a:r>
              <a:rPr lang="cs-CZ" i="1" dirty="0" err="1"/>
              <a:t>que</a:t>
            </a:r>
            <a:r>
              <a:rPr lang="cs-CZ" i="1" dirty="0"/>
              <a:t> é </a:t>
            </a:r>
            <a:r>
              <a:rPr lang="cs-CZ" i="1" dirty="0" err="1"/>
              <a:t>que</a:t>
            </a:r>
            <a:r>
              <a:rPr lang="cs-CZ" i="1" dirty="0"/>
              <a:t> viste</a:t>
            </a:r>
            <a:r>
              <a:rPr lang="cs-CZ" dirty="0"/>
              <a:t>. </a:t>
            </a:r>
          </a:p>
          <a:p>
            <a:r>
              <a:rPr lang="cs-CZ" dirty="0"/>
              <a:t>: o </a:t>
            </a:r>
            <a:r>
              <a:rPr lang="cs-CZ" dirty="0" err="1"/>
              <a:t>que</a:t>
            </a:r>
            <a:r>
              <a:rPr lang="cs-CZ" dirty="0"/>
              <a:t>, a </a:t>
            </a:r>
            <a:r>
              <a:rPr lang="cs-CZ" dirty="0" err="1"/>
              <a:t>que</a:t>
            </a:r>
            <a:r>
              <a:rPr lang="cs-CZ" dirty="0"/>
              <a:t>, os </a:t>
            </a:r>
            <a:r>
              <a:rPr lang="cs-CZ" dirty="0" err="1"/>
              <a:t>que</a:t>
            </a:r>
            <a:r>
              <a:rPr lang="cs-CZ" dirty="0"/>
              <a:t>, as </a:t>
            </a:r>
            <a:r>
              <a:rPr lang="cs-CZ" dirty="0" err="1"/>
              <a:t>que</a:t>
            </a:r>
            <a:r>
              <a:rPr lang="cs-CZ" dirty="0"/>
              <a:t>.  Může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Adjektivní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Překládá se jako „který, jaký“</a:t>
            </a:r>
          </a:p>
          <a:p>
            <a:r>
              <a:rPr lang="cs-CZ" i="1" dirty="0" err="1"/>
              <a:t>Que</a:t>
            </a:r>
            <a:r>
              <a:rPr lang="cs-CZ" i="1" dirty="0"/>
              <a:t> livro </a:t>
            </a:r>
            <a:r>
              <a:rPr lang="cs-CZ" i="1" dirty="0" err="1"/>
              <a:t>vais</a:t>
            </a:r>
            <a:r>
              <a:rPr lang="cs-CZ" i="1" dirty="0"/>
              <a:t> </a:t>
            </a:r>
            <a:r>
              <a:rPr lang="cs-CZ" i="1" dirty="0" err="1"/>
              <a:t>ler</a:t>
            </a:r>
            <a:r>
              <a:rPr lang="cs-CZ" dirty="0"/>
              <a:t>? </a:t>
            </a:r>
          </a:p>
          <a:p>
            <a:r>
              <a:rPr lang="cs-CZ" dirty="0"/>
              <a:t>Jakou knihu budeš číst?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461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4848" y="332656"/>
            <a:ext cx="822960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/>
              <a:t>Pád</a:t>
            </a:r>
            <a:r>
              <a:rPr lang="cs-CZ" dirty="0"/>
              <a:t> se vyjadřuje </a:t>
            </a:r>
            <a:r>
              <a:rPr lang="cs-CZ" b="1" dirty="0"/>
              <a:t>předložkou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0983883"/>
              </p:ext>
            </p:extLst>
          </p:nvPr>
        </p:nvGraphicFramePr>
        <p:xfrm>
          <a:off x="2159731" y="3284984"/>
          <a:ext cx="4968553" cy="28083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8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3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PÁD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předložka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3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co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que</a:t>
                      </a:r>
                      <a:r>
                        <a:rPr lang="cs-CZ" sz="1400" dirty="0">
                          <a:effectLst/>
                        </a:rPr>
                        <a:t> 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čeho (jehož, něhož)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de, sem 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que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čemu (čemuž,   jemuž)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que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co 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que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35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oslovujeme, voláme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que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 čem (o čemž, o němž, níž)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de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que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4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S čím (s čímž, s nímž) 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com</a:t>
                      </a:r>
                      <a:endParaRPr lang="cs-CZ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err="1">
                          <a:effectLst/>
                        </a:rPr>
                        <a:t>que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814510" y="1700808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V případě nutnosti vyjádření pádu se </a:t>
            </a:r>
            <a:r>
              <a:rPr lang="cs-CZ" sz="2400" i="1" dirty="0" err="1"/>
              <a:t>que</a:t>
            </a:r>
            <a:r>
              <a:rPr lang="cs-CZ" sz="2400" dirty="0"/>
              <a:t> nebo </a:t>
            </a:r>
            <a:r>
              <a:rPr lang="cs-CZ" sz="2400" i="1" dirty="0"/>
              <a:t>o </a:t>
            </a:r>
            <a:r>
              <a:rPr lang="cs-CZ" sz="2400" i="1" dirty="0" err="1"/>
              <a:t>que</a:t>
            </a:r>
            <a:r>
              <a:rPr lang="cs-CZ" sz="2400" dirty="0"/>
              <a:t> „</a:t>
            </a:r>
            <a:r>
              <a:rPr lang="cs-CZ" sz="2400" i="1" dirty="0"/>
              <a:t>ten, který; to, co, což, a to“</a:t>
            </a:r>
            <a:r>
              <a:rPr lang="cs-CZ" sz="2400" dirty="0"/>
              <a:t> pojí s příslušnou předložkou, s největší častostí však předložkou jednoslabičnou:</a:t>
            </a:r>
          </a:p>
        </p:txBody>
      </p:sp>
    </p:spTree>
    <p:extLst>
      <p:ext uri="{BB962C8B-B14F-4D97-AF65-F5344CB8AC3E}">
        <p14:creationId xmlns:p14="http://schemas.microsoft.com/office/powerpoint/2010/main" val="2983815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Příklady s </a:t>
            </a:r>
            <a:r>
              <a:rPr lang="cs-CZ" b="1" i="1" dirty="0" err="1"/>
              <a:t>que</a:t>
            </a:r>
            <a:r>
              <a:rPr lang="cs-CZ" b="1" i="1" dirty="0"/>
              <a:t> </a:t>
            </a:r>
            <a:r>
              <a:rPr lang="cs-CZ" b="1" dirty="0"/>
              <a:t>v různých pádech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 </a:t>
            </a:r>
            <a:r>
              <a:rPr lang="cs-CZ" dirty="0" err="1"/>
              <a:t>jornalista</a:t>
            </a:r>
            <a:r>
              <a:rPr lang="cs-CZ" dirty="0"/>
              <a:t> </a:t>
            </a:r>
            <a:r>
              <a:rPr lang="cs-CZ" b="1" i="1" dirty="0"/>
              <a:t>de </a:t>
            </a:r>
            <a:r>
              <a:rPr lang="cs-CZ" b="1" i="1" dirty="0" err="1"/>
              <a:t>que</a:t>
            </a:r>
            <a:r>
              <a:rPr lang="cs-CZ" b="1" dirty="0"/>
              <a:t> </a:t>
            </a:r>
            <a:r>
              <a:rPr lang="cs-CZ" dirty="0" err="1"/>
              <a:t>lemos</a:t>
            </a:r>
            <a:r>
              <a:rPr lang="cs-CZ" dirty="0"/>
              <a:t> no </a:t>
            </a:r>
            <a:r>
              <a:rPr lang="cs-CZ" dirty="0" err="1"/>
              <a:t>jornal</a:t>
            </a:r>
            <a:r>
              <a:rPr lang="cs-CZ" dirty="0"/>
              <a:t>….	</a:t>
            </a:r>
          </a:p>
          <a:p>
            <a:pPr marL="0" indent="0">
              <a:buNone/>
            </a:pPr>
            <a:r>
              <a:rPr lang="cs-CZ" dirty="0"/>
              <a:t>	Novinář, o němž jsme četli v novinách,  </a:t>
            </a:r>
          </a:p>
          <a:p>
            <a:r>
              <a:rPr lang="cs-CZ" dirty="0"/>
              <a:t>É o </a:t>
            </a:r>
            <a:r>
              <a:rPr lang="cs-CZ" dirty="0" err="1"/>
              <a:t>país</a:t>
            </a:r>
            <a:r>
              <a:rPr lang="cs-CZ" dirty="0"/>
              <a:t> </a:t>
            </a:r>
            <a:r>
              <a:rPr lang="cs-CZ" b="1" i="1" dirty="0" err="1"/>
              <a:t>em</a:t>
            </a:r>
            <a:r>
              <a:rPr lang="cs-CZ" b="1" i="1" dirty="0"/>
              <a:t> </a:t>
            </a:r>
            <a:r>
              <a:rPr lang="cs-CZ" b="1" i="1" dirty="0" err="1"/>
              <a:t>que</a:t>
            </a:r>
            <a:r>
              <a:rPr lang="cs-CZ" b="1" i="1" dirty="0"/>
              <a:t> </a:t>
            </a:r>
            <a:r>
              <a:rPr lang="cs-CZ" i="1" dirty="0"/>
              <a:t>(=onde)</a:t>
            </a:r>
            <a:r>
              <a:rPr lang="cs-CZ" dirty="0"/>
              <a:t> </a:t>
            </a:r>
            <a:r>
              <a:rPr lang="cs-CZ" dirty="0" err="1"/>
              <a:t>nasceu</a:t>
            </a:r>
            <a:r>
              <a:rPr lang="cs-CZ" dirty="0"/>
              <a:t>.		</a:t>
            </a:r>
          </a:p>
          <a:p>
            <a:pPr marL="0" indent="0">
              <a:buNone/>
            </a:pPr>
            <a:r>
              <a:rPr lang="cs-CZ" dirty="0"/>
              <a:t>	To je země, v níž se narodil.</a:t>
            </a:r>
          </a:p>
          <a:p>
            <a:r>
              <a:rPr lang="cs-CZ" dirty="0"/>
              <a:t>Era </a:t>
            </a:r>
            <a:r>
              <a:rPr lang="cs-CZ" b="1" i="1" dirty="0"/>
              <a:t>o </a:t>
            </a:r>
            <a:r>
              <a:rPr lang="cs-CZ" b="1" i="1" dirty="0" err="1"/>
              <a:t>que</a:t>
            </a:r>
            <a:r>
              <a:rPr lang="cs-CZ" b="1" i="1" dirty="0"/>
              <a:t> </a:t>
            </a:r>
            <a:r>
              <a:rPr lang="cs-CZ" dirty="0" err="1"/>
              <a:t>ninguém</a:t>
            </a:r>
            <a:r>
              <a:rPr lang="cs-CZ" dirty="0"/>
              <a:t> </a:t>
            </a:r>
            <a:r>
              <a:rPr lang="cs-CZ" dirty="0" err="1"/>
              <a:t>sabia</a:t>
            </a:r>
            <a:r>
              <a:rPr lang="cs-CZ" dirty="0"/>
              <a:t>.			</a:t>
            </a:r>
          </a:p>
          <a:p>
            <a:pPr marL="0" indent="0">
              <a:buNone/>
            </a:pPr>
            <a:r>
              <a:rPr lang="cs-CZ" dirty="0"/>
              <a:t>	To bylo to, co nikdo nevěděl.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2054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i="1" dirty="0"/>
              <a:t>O </a:t>
            </a:r>
            <a:r>
              <a:rPr lang="cs-CZ" b="1" i="1" dirty="0" err="1"/>
              <a:t>que</a:t>
            </a:r>
            <a:r>
              <a:rPr lang="cs-CZ" b="1" i="1" dirty="0"/>
              <a:t> </a:t>
            </a:r>
            <a:r>
              <a:rPr lang="cs-CZ" dirty="0"/>
              <a:t>= což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O </a:t>
            </a:r>
            <a:r>
              <a:rPr lang="cs-CZ" b="1" dirty="0" err="1"/>
              <a:t>que</a:t>
            </a:r>
            <a:r>
              <a:rPr lang="cs-CZ" b="1" dirty="0"/>
              <a:t> </a:t>
            </a:r>
            <a:r>
              <a:rPr lang="cs-CZ" dirty="0"/>
              <a:t> </a:t>
            </a:r>
            <a:r>
              <a:rPr lang="cs-CZ" b="1" dirty="0"/>
              <a:t>uvozuje apoziční větu vedlejší</a:t>
            </a:r>
            <a:r>
              <a:rPr lang="cs-CZ" dirty="0"/>
              <a:t>. Znamená „což“ a je odděleno od předchozí věty čárkou.</a:t>
            </a:r>
          </a:p>
          <a:p>
            <a:endParaRPr lang="cs-CZ" dirty="0"/>
          </a:p>
          <a:p>
            <a:pPr algn="just"/>
            <a:r>
              <a:rPr lang="cs-CZ" i="1" dirty="0" err="1"/>
              <a:t>Ganhou</a:t>
            </a:r>
            <a:r>
              <a:rPr lang="cs-CZ" i="1" dirty="0"/>
              <a:t> novo </a:t>
            </a:r>
            <a:r>
              <a:rPr lang="cs-CZ" i="1" dirty="0" err="1"/>
              <a:t>prémio</a:t>
            </a:r>
            <a:r>
              <a:rPr lang="cs-CZ" i="1" dirty="0"/>
              <a:t>, </a:t>
            </a:r>
            <a:r>
              <a:rPr lang="cs-CZ" b="1" i="1" dirty="0"/>
              <a:t>o </a:t>
            </a:r>
            <a:r>
              <a:rPr lang="cs-CZ" b="1" i="1" dirty="0" err="1"/>
              <a:t>que</a:t>
            </a:r>
            <a:r>
              <a:rPr lang="cs-CZ" b="1" i="1" dirty="0"/>
              <a:t> </a:t>
            </a:r>
            <a:r>
              <a:rPr lang="cs-CZ" i="1" dirty="0" err="1"/>
              <a:t>lhe</a:t>
            </a:r>
            <a:r>
              <a:rPr lang="cs-CZ" i="1" dirty="0"/>
              <a:t> </a:t>
            </a:r>
            <a:r>
              <a:rPr lang="cs-CZ" i="1" dirty="0" err="1"/>
              <a:t>entusiasmou</a:t>
            </a:r>
            <a:r>
              <a:rPr lang="cs-CZ" i="1" dirty="0"/>
              <a:t> </a:t>
            </a:r>
            <a:r>
              <a:rPr lang="cs-CZ" i="1" dirty="0" err="1"/>
              <a:t>muito</a:t>
            </a:r>
            <a:r>
              <a:rPr lang="cs-CZ" i="1" dirty="0"/>
              <a:t>.</a:t>
            </a:r>
            <a:r>
              <a:rPr lang="cs-CZ" dirty="0"/>
              <a:t>	Vyhrál novou cenu, což ho hodně povzbudilo. </a:t>
            </a:r>
          </a:p>
        </p:txBody>
      </p:sp>
    </p:spTree>
    <p:extLst>
      <p:ext uri="{BB962C8B-B14F-4D97-AF65-F5344CB8AC3E}">
        <p14:creationId xmlns:p14="http://schemas.microsoft.com/office/powerpoint/2010/main" val="1780909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 i="1" dirty="0" err="1"/>
              <a:t>Quem</a:t>
            </a:r>
            <a:r>
              <a:rPr lang="cs-CZ" b="1" i="1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Překládá se jako „kdo“ nebo „ten, kdo“</a:t>
            </a:r>
          </a:p>
          <a:p>
            <a:r>
              <a:rPr lang="cs-CZ" dirty="0"/>
              <a:t>je neměnné v rodě a v čísle a nikdy se nepoužívá se členem</a:t>
            </a:r>
          </a:p>
          <a:p>
            <a:r>
              <a:rPr lang="cs-CZ" dirty="0"/>
              <a:t>Je samostatné </a:t>
            </a:r>
          </a:p>
          <a:p>
            <a:r>
              <a:rPr lang="cs-CZ" dirty="0"/>
              <a:t>Vztahuje se </a:t>
            </a:r>
            <a:r>
              <a:rPr lang="cs-CZ" b="1" dirty="0"/>
              <a:t>jen k osobám </a:t>
            </a:r>
            <a:r>
              <a:rPr lang="cs-CZ" dirty="0"/>
              <a:t>či k personifikovaným neživým substantivům</a:t>
            </a:r>
          </a:p>
          <a:p>
            <a:r>
              <a:rPr lang="cs-CZ" dirty="0"/>
              <a:t>Často je nahrazován výrazem </a:t>
            </a:r>
            <a:r>
              <a:rPr lang="cs-CZ" b="1" i="1" dirty="0" err="1"/>
              <a:t>aquele</a:t>
            </a:r>
            <a:r>
              <a:rPr lang="cs-CZ" b="1" i="1" dirty="0"/>
              <a:t> </a:t>
            </a:r>
            <a:r>
              <a:rPr lang="cs-CZ" b="1" i="1" dirty="0" err="1"/>
              <a:t>que</a:t>
            </a:r>
            <a:r>
              <a:rPr lang="cs-CZ" b="1" i="1" dirty="0"/>
              <a:t>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9428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2020</Words>
  <Application>Microsoft Office PowerPoint</Application>
  <PresentationFormat>Předvádění na obrazovce (4:3)</PresentationFormat>
  <Paragraphs>264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7" baseType="lpstr">
      <vt:lpstr>Arial</vt:lpstr>
      <vt:lpstr>Calibri</vt:lpstr>
      <vt:lpstr>Times New Roman</vt:lpstr>
      <vt:lpstr>Motiv systému Office</vt:lpstr>
      <vt:lpstr>Zájmena vztažná    PRONOMES RELATIVOS</vt:lpstr>
      <vt:lpstr> zájmena vztažná (též relativa) – kdo, co, jaký, který, čí, jenž </vt:lpstr>
      <vt:lpstr>POVAHA</vt:lpstr>
      <vt:lpstr>Que </vt:lpstr>
      <vt:lpstr>Que – je neměnné a má dvojí funkci: </vt:lpstr>
      <vt:lpstr>Pád se vyjadřuje předložkou</vt:lpstr>
      <vt:lpstr>Příklady s que v různých pádech</vt:lpstr>
      <vt:lpstr>O que = což</vt:lpstr>
      <vt:lpstr>Quem </vt:lpstr>
      <vt:lpstr>Příklady </vt:lpstr>
      <vt:lpstr>Pády se vyjadřují předložkou</vt:lpstr>
      <vt:lpstr>Příklady užití v různých pádech</vt:lpstr>
      <vt:lpstr>Qual </vt:lpstr>
      <vt:lpstr>Pádové tvary </vt:lpstr>
      <vt:lpstr>Příklady užití </vt:lpstr>
      <vt:lpstr>Příklady užití v adjektivních větách</vt:lpstr>
      <vt:lpstr>Užití zejména po víceslabičných předložkách</vt:lpstr>
      <vt:lpstr>Um/uma dos/das quais</vt:lpstr>
      <vt:lpstr>Cujo </vt:lpstr>
      <vt:lpstr>nahrazení</vt:lpstr>
      <vt:lpstr>Cujo se pojí s více podstatnými jmény</vt:lpstr>
      <vt:lpstr>Tanto (tolik) /Quanto (kolik)</vt:lpstr>
      <vt:lpstr>tanto/quanto (příklady)</vt:lpstr>
      <vt:lpstr>tanto – v ustálených vazbách a v hovorovém jazyce </vt:lpstr>
      <vt:lpstr>Onde </vt:lpstr>
      <vt:lpstr>Souhrn – příklady, zkus si přeložit </vt:lpstr>
      <vt:lpstr>Souhrn – příklady –zkus si přeložit</vt:lpstr>
      <vt:lpstr>Cvičení – doplň a zkontroluj podle klíče    </vt:lpstr>
      <vt:lpstr>Cvičení – doplň a zkontroluj podle klíče</vt:lpstr>
      <vt:lpstr>Cvičení – doplň a zkontroluj podle klíče (slide 30) </vt:lpstr>
      <vt:lpstr>Cvičení – doplň a zkontroluj podle klíče  </vt:lpstr>
      <vt:lpstr>Přelož a zkontroluj dle klíče</vt:lpstr>
      <vt:lpstr>Klíč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win</dc:creator>
  <cp:lastModifiedBy>  </cp:lastModifiedBy>
  <cp:revision>12</cp:revision>
  <dcterms:created xsi:type="dcterms:W3CDTF">2020-04-27T18:34:28Z</dcterms:created>
  <dcterms:modified xsi:type="dcterms:W3CDTF">2020-04-28T17:33:28Z</dcterms:modified>
</cp:coreProperties>
</file>