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96" r:id="rId3"/>
    <p:sldId id="299" r:id="rId4"/>
    <p:sldId id="300" r:id="rId5"/>
    <p:sldId id="301" r:id="rId6"/>
    <p:sldId id="302" r:id="rId7"/>
    <p:sldId id="29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8" d="100"/>
          <a:sy n="38" d="100"/>
        </p:scale>
        <p:origin x="54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64C2B-A3A8-4604-B188-CECFAA3B2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27A8A7-455F-41B0-8CDD-CF3689400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5F769A-705B-4507-9B30-72C919787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1BF-94C7-4AF0-A3A3-EFE0C5D7A488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C4B08A-F656-47C8-817E-52B0D38A2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E9FA46-C27D-4729-BA21-DCC08634C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83BB-9AD5-42E4-AE21-2B959F9D0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2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E1793-21C1-41DC-874B-CE74DD501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61E598-0E65-43ED-A5A5-F32E8D01E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D37D4E-78CA-4D3F-AEB6-FCDE92308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1BF-94C7-4AF0-A3A3-EFE0C5D7A488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D6A6CC-844F-4260-BDCC-C65C1A779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13223F-52A1-4EF7-A151-52AF123D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83BB-9AD5-42E4-AE21-2B959F9D0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407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EB2BB6F-DA01-4623-BFF5-72F103EE9B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DCB3BB-CA78-4FF1-B41D-515546CD0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826A5A-5BB0-4825-8216-F5493B2F2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1BF-94C7-4AF0-A3A3-EFE0C5D7A488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B3881D-D866-47E0-8368-7B43FA4F0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106F6C-DDBF-440D-B441-FE258FC64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83BB-9AD5-42E4-AE21-2B959F9D0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442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6B32D7-F243-4961-B2AB-B99D2D7EE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0F0D35-7F92-4FE5-9CC0-FC5158B23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B4FA7E-BD70-4C11-A558-9C42FC27B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1BF-94C7-4AF0-A3A3-EFE0C5D7A488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3BA80B-4814-4F34-8928-B0E356498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CE8813-8517-4B75-B32C-964E09B86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83BB-9AD5-42E4-AE21-2B959F9D0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11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7916FD-4257-4680-B09D-C374DB561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64ED8F-AE45-4C8C-9920-79D25093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9FD388-1FC3-44B8-9029-5050BEFAB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1BF-94C7-4AF0-A3A3-EFE0C5D7A488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AF9021-0B8C-4E1D-8906-4F2064637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EE215D-84FF-4602-AE11-B76770C05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83BB-9AD5-42E4-AE21-2B959F9D0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85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B7A64-7184-476E-8FD2-18652C0F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EAD409-8674-4438-B76C-C4314F7BC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AB2302-CE52-4DF0-BD6D-18BB251B2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7F27A1-59BC-4A6F-BC4A-E70567A2D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1BF-94C7-4AF0-A3A3-EFE0C5D7A488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43F0A4-6A5D-4776-9C30-397982722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445397-6839-4795-8CBA-915D9809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83BB-9AD5-42E4-AE21-2B959F9D0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03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20E7B-D6C9-4C5F-81FF-60BF76D3F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80F3B9-7B25-4C45-8E5E-5E73CA2AE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F296C7-7C61-4E2D-BCB6-7E99F1B57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21A15C1-A472-4934-BC40-7A9E22A25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C0DD32A-5DB2-4CB6-B7F2-A77F8713B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E46F939-E69E-45AD-8DDC-B8D62173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1BF-94C7-4AF0-A3A3-EFE0C5D7A488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AA768E4-DC9C-4489-A2B7-23CEF9EE1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0C754DD-9C4D-401D-A66C-BF190E2CD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83BB-9AD5-42E4-AE21-2B959F9D0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6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2E6AD-E3DD-4172-9E59-BBAF5CDEE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7D5707D-DC24-4DF0-B210-2FCF9296F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1BF-94C7-4AF0-A3A3-EFE0C5D7A488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FE39ADB-DF75-43B9-A269-43390F970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978FB5-7059-4F0C-B2DD-8A9ABB851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83BB-9AD5-42E4-AE21-2B959F9D0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05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927498D-42DF-49A1-8D06-C1A2775B3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1BF-94C7-4AF0-A3A3-EFE0C5D7A488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1C653B5-8E33-488B-91A1-58C2E2B03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521060-663D-4A22-970F-3BAB5026D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83BB-9AD5-42E4-AE21-2B959F9D0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31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909B3-70D5-4E7E-97CF-6EE33A13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78FB4-DA95-4BEE-B3BE-59579835B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004EB8B-5AA9-4477-B1DD-A4CB2AA12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05FDDF-B48F-4FE1-9B2D-EB2FE09BA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1BF-94C7-4AF0-A3A3-EFE0C5D7A488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2C787A-E301-4BDA-8989-22F14A8CE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431E9E-4793-4DC3-B963-615383414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83BB-9AD5-42E4-AE21-2B959F9D0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5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5131E-122F-406C-AA5D-14454FF24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B48CA8-095E-4DCE-896F-0E8DF3DE0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43E282-A8A8-484F-8B4A-98311412D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069567-BA80-459B-9B98-D3D3E7157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1BF-94C7-4AF0-A3A3-EFE0C5D7A488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3384E2-D57B-4E10-BF69-B46D8FF6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5C1F35-F779-40CD-9589-9736B6F3B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83BB-9AD5-42E4-AE21-2B959F9D0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3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D546246-808A-420E-BE4D-F2E453EBF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88B5FE-D1EC-4400-A4D2-E7D891C33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A13774-D768-47A5-9E37-EC54F72BD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591BF-94C7-4AF0-A3A3-EFE0C5D7A488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C7ED20-5367-48A2-8A45-F94649A510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347100-74B8-4309-99D9-4802FE24F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783BB-9AD5-42E4-AE21-2B959F9D0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1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/>
              <a:t>A EXPANSÃO DO PORTUGUÊS 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Esperança Cardeira</a:t>
            </a:r>
          </a:p>
          <a:p>
            <a:r>
              <a:rPr lang="pt-PT" dirty="0"/>
              <a:t>História do Português</a:t>
            </a:r>
          </a:p>
          <a:p>
            <a:r>
              <a:rPr lang="pt-PT" b="1" dirty="0"/>
              <a:t>pp. 65-68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71705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t-PT" b="1">
                <a:solidFill>
                  <a:srgbClr val="C00000"/>
                </a:solidFill>
              </a:rPr>
              <a:t>EXPANSÃO DE PORTUGUÊS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dirty="0"/>
              <a:t>descobrimentos tinham como consequência:</a:t>
            </a:r>
          </a:p>
          <a:p>
            <a:r>
              <a:rPr lang="pt-PT" dirty="0"/>
              <a:t>surgimento de  novas línguas – </a:t>
            </a:r>
            <a:r>
              <a:rPr lang="pt-PT" b="1" dirty="0"/>
              <a:t>os crioulos </a:t>
            </a:r>
          </a:p>
          <a:p>
            <a:r>
              <a:rPr lang="pt-PT" dirty="0"/>
              <a:t>aumento do acervo lexical português: </a:t>
            </a:r>
          </a:p>
          <a:p>
            <a:pPr marL="800100" lvl="2" indent="0">
              <a:buNone/>
            </a:pPr>
            <a:r>
              <a:rPr lang="pt-PT" dirty="0"/>
              <a:t>línguas asiáticas: jangada, canja, pijama, biombo</a:t>
            </a:r>
          </a:p>
          <a:p>
            <a:pPr marL="800100" lvl="2" indent="0">
              <a:buNone/>
            </a:pPr>
            <a:r>
              <a:rPr lang="pt-PT" dirty="0"/>
              <a:t>línguas africanas: banana, girafa, missanga</a:t>
            </a:r>
          </a:p>
          <a:p>
            <a:pPr marL="800100" lvl="2" indent="0">
              <a:buNone/>
            </a:pPr>
            <a:r>
              <a:rPr lang="pt-PT" dirty="0"/>
              <a:t>Brasil:  ananás, </a:t>
            </a:r>
            <a:r>
              <a:rPr lang="pt-PT" dirty="0" err="1"/>
              <a:t>amenoim</a:t>
            </a:r>
            <a:r>
              <a:rPr lang="pt-PT" dirty="0"/>
              <a:t>, </a:t>
            </a:r>
            <a:r>
              <a:rPr lang="pt-PT" dirty="0" err="1"/>
              <a:t>cacu</a:t>
            </a:r>
            <a:endParaRPr lang="pt-PT" dirty="0"/>
          </a:p>
          <a:p>
            <a:r>
              <a:rPr lang="pt-PT" dirty="0"/>
              <a:t>introdução de vocábulos portugueses em várias línguas usadas nas ex-colónias: </a:t>
            </a:r>
          </a:p>
          <a:p>
            <a:pPr marL="800100" lvl="2" indent="0">
              <a:buNone/>
            </a:pPr>
            <a:r>
              <a:rPr lang="pt-PT" dirty="0"/>
              <a:t>no oriente (malaio): </a:t>
            </a:r>
            <a:r>
              <a:rPr lang="pt-PT" dirty="0" err="1"/>
              <a:t>kadera</a:t>
            </a:r>
            <a:r>
              <a:rPr lang="pt-PT" dirty="0"/>
              <a:t>, varanda, </a:t>
            </a:r>
            <a:r>
              <a:rPr lang="pt-PT" dirty="0" err="1"/>
              <a:t>kamija</a:t>
            </a:r>
            <a:r>
              <a:rPr lang="pt-PT" dirty="0"/>
              <a:t>, </a:t>
            </a:r>
            <a:r>
              <a:rPr lang="pt-PT" dirty="0" err="1"/>
              <a:t>terigo</a:t>
            </a:r>
            <a:endParaRPr lang="pt-PT" dirty="0"/>
          </a:p>
          <a:p>
            <a:pPr marL="800100" lvl="2" indent="0">
              <a:buNone/>
            </a:pPr>
            <a:r>
              <a:rPr lang="pt-PT" dirty="0"/>
              <a:t>no japonês: </a:t>
            </a:r>
            <a:r>
              <a:rPr lang="pt-PT" dirty="0" err="1"/>
              <a:t>furasuko</a:t>
            </a:r>
            <a:r>
              <a:rPr lang="pt-PT" dirty="0"/>
              <a:t> `frasco´, </a:t>
            </a:r>
            <a:r>
              <a:rPr lang="pt-PT" dirty="0" err="1"/>
              <a:t>bisuketto</a:t>
            </a:r>
            <a:r>
              <a:rPr lang="pt-PT" dirty="0"/>
              <a:t> `biscoito´</a:t>
            </a:r>
          </a:p>
          <a:p>
            <a:pPr marL="800100" lvl="2" indent="0">
              <a:buNone/>
            </a:pPr>
            <a:r>
              <a:rPr lang="pt-PT" dirty="0"/>
              <a:t>em África (quicongo) o- </a:t>
            </a:r>
            <a:r>
              <a:rPr lang="pt-PT" dirty="0" err="1"/>
              <a:t>kesu</a:t>
            </a:r>
            <a:r>
              <a:rPr lang="pt-PT" dirty="0"/>
              <a:t> `queijo´, </a:t>
            </a:r>
            <a:r>
              <a:rPr lang="pt-PT" dirty="0" err="1"/>
              <a:t>sapatu</a:t>
            </a:r>
            <a:r>
              <a:rPr lang="pt-PT" dirty="0"/>
              <a:t>, </a:t>
            </a:r>
            <a:r>
              <a:rPr lang="pt-PT" dirty="0" err="1"/>
              <a:t>lozo</a:t>
            </a:r>
            <a:r>
              <a:rPr lang="pt-PT" dirty="0"/>
              <a:t> `arroz´, </a:t>
            </a:r>
            <a:r>
              <a:rPr lang="pt-PT" dirty="0" err="1"/>
              <a:t>matelo</a:t>
            </a:r>
            <a:r>
              <a:rPr lang="pt-PT" dirty="0"/>
              <a:t>  `martelo´.</a:t>
            </a:r>
          </a:p>
          <a:p>
            <a:pPr marL="800100" lvl="2" indent="0">
              <a:buNone/>
            </a:pPr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958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A486FC-EFF5-47A7-9CF8-9CCF8B5DD5D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pt-PT" dirty="0"/>
              <a:t>Contexto histórico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D00057-C0A1-4417-9C95-29B18FF8A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História de Portugal </a:t>
            </a:r>
            <a:r>
              <a:rPr lang="cs-CZ" dirty="0"/>
              <a:t>(součástí dějin Portugalska) – udávám jen základní data pro připomenutí</a:t>
            </a:r>
          </a:p>
          <a:p>
            <a:endParaRPr lang="cs-CZ" dirty="0"/>
          </a:p>
          <a:p>
            <a:r>
              <a:rPr lang="cs-CZ" dirty="0"/>
              <a:t>1415 – </a:t>
            </a:r>
            <a:r>
              <a:rPr lang="cs-CZ" dirty="0" err="1"/>
              <a:t>tomada</a:t>
            </a:r>
            <a:r>
              <a:rPr lang="cs-CZ" dirty="0"/>
              <a:t> de </a:t>
            </a:r>
            <a:r>
              <a:rPr lang="cs-CZ" dirty="0" err="1"/>
              <a:t>Ceu</a:t>
            </a:r>
            <a:r>
              <a:rPr lang="pt-PT" dirty="0"/>
              <a:t>t</a:t>
            </a:r>
            <a:r>
              <a:rPr lang="cs-CZ" dirty="0"/>
              <a:t>a, </a:t>
            </a:r>
            <a:r>
              <a:rPr lang="cs-CZ" dirty="0" err="1"/>
              <a:t>ocupa</a:t>
            </a:r>
            <a:r>
              <a:rPr lang="pt-PT" dirty="0" err="1"/>
              <a:t>ção</a:t>
            </a:r>
            <a:r>
              <a:rPr lang="pt-PT" dirty="0"/>
              <a:t> militar  do Norte da África</a:t>
            </a:r>
          </a:p>
          <a:p>
            <a:r>
              <a:rPr lang="pt-PT" dirty="0"/>
              <a:t>1418 – descoberta do Porto Santo</a:t>
            </a:r>
          </a:p>
          <a:p>
            <a:r>
              <a:rPr lang="pt-PT" dirty="0"/>
              <a:t>1425 – colonização da Madeira</a:t>
            </a:r>
          </a:p>
          <a:p>
            <a:r>
              <a:rPr lang="pt-PT" dirty="0"/>
              <a:t>1500 – Pedro Álvares chega ao Brasil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43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8610E-E281-4E8B-9889-424B193CD2F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pt-PT" dirty="0"/>
              <a:t>Início de expansão ultramarina</a:t>
            </a:r>
            <a:endParaRPr lang="cs-CZ" dirty="0"/>
          </a:p>
        </p:txBody>
      </p:sp>
      <p:pic>
        <p:nvPicPr>
          <p:cNvPr id="5" name="Zástupný obsah 4" descr="Obsah obrázku mapa, text&#10;&#10;Popis byl vytvořen automaticky">
            <a:extLst>
              <a:ext uri="{FF2B5EF4-FFF2-40B4-BE49-F238E27FC236}">
                <a16:creationId xmlns:a16="http://schemas.microsoft.com/office/drawing/2014/main" id="{4478044B-799A-4473-A05F-E6FF8EED4F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0" y="1700808"/>
            <a:ext cx="6707682" cy="4758262"/>
          </a:xfrm>
        </p:spPr>
      </p:pic>
    </p:spTree>
    <p:extLst>
      <p:ext uri="{BB962C8B-B14F-4D97-AF65-F5344CB8AC3E}">
        <p14:creationId xmlns:p14="http://schemas.microsoft.com/office/powerpoint/2010/main" val="206889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A88DA-B08F-4C0F-A281-2A0827DAF9E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pt-PT" dirty="0"/>
              <a:t>Início da expansão ultramarina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77F780-8BDE-4CAF-8FA3-344B3D8F8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504" y="1600200"/>
            <a:ext cx="8579296" cy="51411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1100" dirty="0"/>
              <a:t>Impregnados pelo “espírito cruzadista”, adquirido na luta de reconquista contra os mouros, o primeiro passo da expansão ultramarina portuguesa foi a conquista de Ceuta em 1415. Esta cidade era um importante entreposto comercial muçulmano, situado ao norte da África (Marrocos), onde chegavam ouro, escravos e marfim vindos da África negra.</a:t>
            </a:r>
          </a:p>
          <a:p>
            <a:pPr marL="0" indent="0">
              <a:buNone/>
            </a:pPr>
            <a:r>
              <a:rPr lang="pt-BR" sz="1100" dirty="0"/>
              <a:t>Desde o século VIII, Ceuta estava sobre o domínio árabe, porém no século XV passou a ser usada como base de ataques a navios cristãos no Mediterrâneo. A burguesia estava interessada na exploração marítima e comercial da costa africana, ao passo que a nobreza, guiada pelo espírito cruzadista, pretendia tanto a difusão do cristianismo quanto a aquisição de novas terras.</a:t>
            </a:r>
          </a:p>
          <a:p>
            <a:pPr marL="0" indent="0">
              <a:buNone/>
            </a:pPr>
            <a:r>
              <a:rPr lang="pt-BR" sz="1100" dirty="0"/>
              <a:t>Além da busca de um caminho para as Índias, os portugueses interessavam-se muitíssimo no ouro vindo do Sudão e de outros produtos, cujas rotas haviam sido desviadas pelos comerciantes locais após a tomada de Ceuta. Além do ouro, outro produto de grande valor era o escravo.</a:t>
            </a:r>
          </a:p>
          <a:p>
            <a:pPr marL="0" indent="0">
              <a:buNone/>
            </a:pPr>
            <a:r>
              <a:rPr lang="pt-BR" sz="1100" dirty="0"/>
              <a:t>De início, os principais fornecedores de escravos eram os nômades do deserto e, posteriormente, as aldeias negras da região do Senegal. Porém, os portugueses passaram a observar ser mais vantajoso obter escravos por meio de transações pacíficas com os chefes tribais, que entregavam criminosos condenados, prisioneiros de guerras em troca de contas de vidros, facas e tecidos de lã. Inúmeras foram as feitorias portuguesas estabelecidas ao longo da costa africana.</a:t>
            </a:r>
          </a:p>
          <a:p>
            <a:pPr marL="0" indent="0">
              <a:buNone/>
            </a:pPr>
            <a:r>
              <a:rPr lang="pt-BR" sz="1100" dirty="0"/>
              <a:t>Com a descoberta do caminho para as Índias, Portugal passou a dominar o comércio de especiarias (pimenta, cravo, canela), com sua rede de feitorias, dominou o comércio de ouro por cem anos (1450-1550) e estava preparado para  ser o primeiro grande traficante de escravos quando, em 1500, chegou ao Brasil.</a:t>
            </a:r>
            <a:br>
              <a:rPr lang="pt-BR" sz="1100" dirty="0"/>
            </a:br>
            <a:br>
              <a:rPr lang="pt-BR" sz="1100" dirty="0"/>
            </a:br>
            <a:r>
              <a:rPr lang="pt-BR" sz="1100" b="1" dirty="0"/>
              <a:t>A REAÇÃO DA NOBREZA </a:t>
            </a:r>
            <a:br>
              <a:rPr lang="pt-BR" sz="1100" dirty="0"/>
            </a:br>
            <a:br>
              <a:rPr lang="pt-BR" sz="1100" dirty="0"/>
            </a:br>
            <a:r>
              <a:rPr lang="pt-BR" sz="1100" dirty="0"/>
              <a:t>No período entre a conquista de Ceuta e a chegada em Calicute, Portugal conheceu um intenso desenvolvimento comercial, porém isto gerou problemas na ordem aristocrática, uma vez que o comércio permitia "fazer iguais os desiguais", tornando possível aos membros da plebe equiparar-se em riqueza aos nobres pela atividade comercial.</a:t>
            </a:r>
            <a:br>
              <a:rPr lang="pt-BR" sz="1100" dirty="0"/>
            </a:br>
            <a:r>
              <a:rPr lang="pt-BR" sz="1100" dirty="0"/>
              <a:t>Ao longo de toda a Idade Média, os judeus eram numerosos e desfrutavam de relativa tranquilidade em Portugal, por viverem diretamente sobre proteção real (ao custo de altíssimos e numerosos tributos), apesar de ser constante a ameaça de confisco de bens por intolerância racial ou religiosa.</a:t>
            </a:r>
            <a:br>
              <a:rPr lang="pt-BR" sz="1100" dirty="0"/>
            </a:br>
            <a:r>
              <a:rPr lang="pt-BR" sz="1100" dirty="0"/>
              <a:t>Os judeus eram, em geral, comerciantes, ourives, cirurgiões, sapateiros, mas destacavam-se sobretudo nas áreas comerciais e bancárias, e com o advento da expansão marítima tais atividades vivenciaram um ambiente muito favorável para seu desenvolvimento, tornando a elite econômica judaica notória.</a:t>
            </a:r>
            <a:br>
              <a:rPr lang="pt-BR" sz="1100" dirty="0"/>
            </a:br>
            <a:r>
              <a:rPr lang="pt-BR" sz="1100" dirty="0"/>
              <a:t>Em 1492, os judeus foram expulsos da Espanha, migrando para Portugal em busca de melhores condições, porém em 1497 o rei português D. Manuel exigiu a conversão de todos ao catolicismo, passando os mesmos a serem chamados "cristãos-novos". O ataque aos cristãos-novos pode ser entendido como uma reação anti-burguesa na medida em que, o principal núcleo da burguesia era composta de judeus. Quando perseguidos e condenados pela Inquisição, além da pena capital, os burgueses perdiam também seus bens para a Igreja Católica através do confisco.</a:t>
            </a:r>
            <a:br>
              <a:rPr lang="pt-BR" sz="1100" dirty="0"/>
            </a:br>
            <a:r>
              <a:rPr lang="pt-BR" sz="1100" dirty="0"/>
              <a:t>Tal perseguição fez com que muitos cristãos novos deslocassem suas atividades para além-mar ou migrassem para outros países, como a Holanda, onde pudessem viver em paz. Impedidos de imobilizarem seus capitais em investimentos imobiliários, expulsos da agricultura em consequência, seus capitais ganhavam mobilidade no comércio e nas finanças, de forma que o enriquecimento lhes foi natural além de representar uma forma de defesa.</a:t>
            </a:r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750630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4AAD0AF1-5125-4DDB-B337-63D0852E9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23850"/>
            <a:ext cx="6610300" cy="66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1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t-PT" b="1">
                <a:solidFill>
                  <a:srgbClr val="C00000"/>
                </a:solidFill>
              </a:rPr>
              <a:t>acervo lexical europeu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/>
              <a:t>Através do português, as línguas europeias adquirem termos como </a:t>
            </a:r>
            <a:r>
              <a:rPr lang="pt-PT" i="1"/>
              <a:t>cobra, zebra, coco, manga, ananás, banana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31932651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846</Words>
  <Application>Microsoft Office PowerPoint</Application>
  <PresentationFormat>Širokoúhlá obrazovka</PresentationFormat>
  <Paragraphs>31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A EXPANSÃO DO PORTUGUÊS  </vt:lpstr>
      <vt:lpstr>EXPANSÃO DE PORTUGUÊS</vt:lpstr>
      <vt:lpstr>Contexto histórico</vt:lpstr>
      <vt:lpstr>Início de expansão ultramarina</vt:lpstr>
      <vt:lpstr>Início da expansão ultramarina</vt:lpstr>
      <vt:lpstr>Prezentace aplikace PowerPoint</vt:lpstr>
      <vt:lpstr>acervo lexical europeu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EXPANSÃO DO PORTUGUÊS  </dc:title>
  <dc:creator>Iva Svobodová</dc:creator>
  <cp:lastModifiedBy>Iva Svobodová</cp:lastModifiedBy>
  <cp:revision>1</cp:revision>
  <dcterms:created xsi:type="dcterms:W3CDTF">2021-04-16T08:37:44Z</dcterms:created>
  <dcterms:modified xsi:type="dcterms:W3CDTF">2021-04-16T08:40:21Z</dcterms:modified>
</cp:coreProperties>
</file>