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1"/>
  </p:notesMasterIdLst>
  <p:handoutMasterIdLst>
    <p:handoutMasterId r:id="rId22"/>
  </p:handoutMasterIdLst>
  <p:sldIdLst>
    <p:sldId id="257" r:id="rId2"/>
    <p:sldId id="278" r:id="rId3"/>
    <p:sldId id="273" r:id="rId4"/>
    <p:sldId id="264" r:id="rId5"/>
    <p:sldId id="259" r:id="rId6"/>
    <p:sldId id="272" r:id="rId7"/>
    <p:sldId id="266" r:id="rId8"/>
    <p:sldId id="271" r:id="rId9"/>
    <p:sldId id="268" r:id="rId10"/>
    <p:sldId id="267" r:id="rId11"/>
    <p:sldId id="265" r:id="rId12"/>
    <p:sldId id="262" r:id="rId13"/>
    <p:sldId id="269" r:id="rId14"/>
    <p:sldId id="270" r:id="rId15"/>
    <p:sldId id="277" r:id="rId16"/>
    <p:sldId id="263" r:id="rId17"/>
    <p:sldId id="276" r:id="rId18"/>
    <p:sldId id="274" r:id="rId19"/>
    <p:sldId id="275" r:id="rId20"/>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216" y="6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27DCA4C-7825-44A0-B31A-4BAD6120D580}" type="datetime1">
              <a:rPr lang="cs-CZ" smtClean="0"/>
              <a:t>22.03.2023</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1CCFE8D-08E6-40AC-BF4B-494C67BC535C}" type="datetime1">
              <a:rPr lang="cs-CZ" smtClean="0"/>
              <a:t>22.03.2023</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Somatopsychic disorders are mental disorders caused or exacerbated by somatic disorders. In contrast to psychosomatic disorders, the list of somatic conditions causing mental disorders keeps expanding as scientific knowledge advances. Many general medical conditions are recognized as causing psychiatric symptoms. Endocrine disorders, tumors, autoimmune disorders, and infections are particularly associated with causing psychiatric symptoms. Thousands of peer-reviewed journal articles demonstrate the causal association between infections, somatic illness, and mental illness. Most of these symptoms are immune mediated. The identified infectious triggers include viral, venereal, and vector-borne diseases </a:t>
            </a:r>
            <a:endParaRPr lang="cs-CZ" b="0" i="0" dirty="0">
              <a:solidFill>
                <a:srgbClr val="222222"/>
              </a:solidFill>
              <a:effectLst/>
              <a:latin typeface="Arial" panose="020B0604020202020204" pitchFamily="34" charset="0"/>
            </a:endParaRPr>
          </a:p>
          <a:p>
            <a:endParaRPr lang="en-GB" dirty="0"/>
          </a:p>
        </p:txBody>
      </p:sp>
      <p:sp>
        <p:nvSpPr>
          <p:cNvPr id="4" name="Zástupný symbol pro datum 3"/>
          <p:cNvSpPr>
            <a:spLocks noGrp="1"/>
          </p:cNvSpPr>
          <p:nvPr>
            <p:ph type="dt" idx="1"/>
          </p:nvPr>
        </p:nvSpPr>
        <p:spPr/>
        <p:txBody>
          <a:bodyPr/>
          <a:lstStyle/>
          <a:p>
            <a:pPr rtl="0"/>
            <a:fld id="{51CCFE8D-08E6-40AC-BF4B-494C67BC535C}" type="datetime1">
              <a:rPr lang="cs-CZ" smtClean="0"/>
              <a:t>24.03.2023</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7</a:t>
            </a:fld>
            <a:endParaRPr lang="en-US"/>
          </a:p>
        </p:txBody>
      </p:sp>
    </p:spTree>
    <p:extLst>
      <p:ext uri="{BB962C8B-B14F-4D97-AF65-F5344CB8AC3E}">
        <p14:creationId xmlns:p14="http://schemas.microsoft.com/office/powerpoint/2010/main" val="272614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Hypotalamus – hypofýza – kůra nadledvin </a:t>
            </a:r>
            <a:endParaRPr lang="en-GB" dirty="0"/>
          </a:p>
        </p:txBody>
      </p:sp>
      <p:sp>
        <p:nvSpPr>
          <p:cNvPr id="4" name="Zástupný symbol pro datum 3"/>
          <p:cNvSpPr>
            <a:spLocks noGrp="1"/>
          </p:cNvSpPr>
          <p:nvPr>
            <p:ph type="dt" idx="1"/>
          </p:nvPr>
        </p:nvSpPr>
        <p:spPr/>
        <p:txBody>
          <a:bodyPr/>
          <a:lstStyle/>
          <a:p>
            <a:pPr rtl="0"/>
            <a:fld id="{51CCFE8D-08E6-40AC-BF4B-494C67BC535C}" type="datetime1">
              <a:rPr lang="cs-CZ" smtClean="0"/>
              <a:t>24.03.2023</a:t>
            </a:fld>
            <a:endParaRPr lang="en-US"/>
          </a:p>
        </p:txBody>
      </p:sp>
      <p:sp>
        <p:nvSpPr>
          <p:cNvPr id="5" name="Zástupný symbol pro číslo snímku 4"/>
          <p:cNvSpPr>
            <a:spLocks noGrp="1"/>
          </p:cNvSpPr>
          <p:nvPr>
            <p:ph type="sldNum" sz="quarter" idx="5"/>
          </p:nvPr>
        </p:nvSpPr>
        <p:spPr/>
        <p:txBody>
          <a:bodyPr/>
          <a:lstStyle/>
          <a:p>
            <a:pPr rtl="0"/>
            <a:fld id="{01B41D33-19C8-4450-B3C5-BE83E9C8F0BC}" type="slidenum">
              <a:rPr lang="en-US" smtClean="0"/>
              <a:t>11</a:t>
            </a:fld>
            <a:endParaRPr lang="en-US"/>
          </a:p>
        </p:txBody>
      </p:sp>
    </p:spTree>
    <p:extLst>
      <p:ext uri="{BB962C8B-B14F-4D97-AF65-F5344CB8AC3E}">
        <p14:creationId xmlns:p14="http://schemas.microsoft.com/office/powerpoint/2010/main" val="36035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Obdélní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cs-CZ"/>
              <a:t>Kliknutím lze upravit styl.</a:t>
            </a:r>
            <a:endParaRPr lang="en-US" dirty="0"/>
          </a:p>
        </p:txBody>
      </p:sp>
      <p:sp>
        <p:nvSpPr>
          <p:cNvPr id="3" name="Podnadpis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a:t>Kliknutím můžete upravit styl předlohy.</a:t>
            </a:r>
            <a:endParaRPr lang="en-US" dirty="0"/>
          </a:p>
        </p:txBody>
      </p:sp>
      <p:sp>
        <p:nvSpPr>
          <p:cNvPr id="8" name="Zástupný symbol pro datum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A8EC4697-A511-4167-98D5-E240268A2670}" type="datetime1">
              <a:rPr lang="cs-CZ" smtClean="0"/>
              <a:t>22.03.2023</a:t>
            </a:fld>
            <a:endParaRPr lang="en-US" dirty="0"/>
          </a:p>
        </p:txBody>
      </p:sp>
      <p:sp>
        <p:nvSpPr>
          <p:cNvPr id="9" name="Zástupný symbol pro zápatí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9" name="Nadpis 1"/>
          <p:cNvSpPr>
            <a:spLocks noGrp="1"/>
          </p:cNvSpPr>
          <p:nvPr>
            <p:ph type="title"/>
          </p:nvPr>
        </p:nvSpPr>
        <p:spPr>
          <a:xfrm>
            <a:off x="581192" y="702156"/>
            <a:ext cx="11029616" cy="1013800"/>
          </a:xfrm>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75C2422F-D08F-49D0-98CD-DC7D2F2607DE}" type="datetime1">
              <a:rPr lang="cs-CZ" smtClean="0"/>
              <a:t>22.03.2023</a:t>
            </a:fld>
            <a:endParaRPr lang="en-US" dirty="0"/>
          </a:p>
        </p:txBody>
      </p:sp>
      <p:sp>
        <p:nvSpPr>
          <p:cNvPr id="5" name="Zástupný symbol pro zápatí 4"/>
          <p:cNvSpPr>
            <a:spLocks noGrp="1"/>
          </p:cNvSpPr>
          <p:nvPr>
            <p:ph type="ftr" sz="quarter" idx="11"/>
          </p:nvPr>
        </p:nvSpPr>
        <p:spPr/>
        <p:txBody>
          <a:bodyPr rtlCol="0"/>
          <a:lstStyle/>
          <a:p>
            <a:pPr rtl="0"/>
            <a:endParaRPr lang="en-US" dirty="0"/>
          </a:p>
        </p:txBody>
      </p:sp>
      <p:sp>
        <p:nvSpPr>
          <p:cNvPr id="6" name="Zástupný symbol pro číslo snímku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Obdélní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Svislý nadpis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774923" y="863600"/>
            <a:ext cx="7161625" cy="4807326"/>
          </a:xfrm>
        </p:spPr>
        <p:txBody>
          <a:bodyPr vert="eaVert" rtlCol="0" anchor="t"/>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8" name="Obdélní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Obdélní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Obdélní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Zástupný symbol pro datum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9472C44F-B7A3-4350-988C-CFC166A0AA82}" type="datetime1">
              <a:rPr lang="cs-CZ" smtClean="0"/>
              <a:t>22.03.2023</a:t>
            </a:fld>
            <a:endParaRPr lang="en-US" dirty="0"/>
          </a:p>
        </p:txBody>
      </p:sp>
      <p:sp>
        <p:nvSpPr>
          <p:cNvPr id="12" name="Zástupný symbol pro zápatí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Zástupný symbol pro číslo snímku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81192" y="702156"/>
            <a:ext cx="11029616" cy="1188720"/>
          </a:xfrm>
        </p:spPr>
        <p:txBody>
          <a:bodyPr rtlCol="0"/>
          <a:lstStyle/>
          <a:p>
            <a:pPr rtl="0"/>
            <a:r>
              <a:rPr lang="cs-CZ"/>
              <a:t>Kliknutím lze upravit styl.</a:t>
            </a:r>
            <a:endParaRPr lang="en-US" dirty="0"/>
          </a:p>
        </p:txBody>
      </p:sp>
      <p:sp>
        <p:nvSpPr>
          <p:cNvPr id="3" name="Zástupný symbol pro obsah 2"/>
          <p:cNvSpPr>
            <a:spLocks noGrp="1"/>
          </p:cNvSpPr>
          <p:nvPr>
            <p:ph idx="1"/>
          </p:nvPr>
        </p:nvSpPr>
        <p:spPr>
          <a:xfrm>
            <a:off x="581192" y="2340864"/>
            <a:ext cx="11029615" cy="3634486"/>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8" name="Zástupný symbol pro datum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9E25B38F-3440-48E9-8BA6-B9B0E297B628}" type="datetime1">
              <a:rPr lang="cs-CZ" smtClean="0"/>
              <a:t>22.03.2023</a:t>
            </a:fld>
            <a:endParaRPr lang="en-US" dirty="0"/>
          </a:p>
        </p:txBody>
      </p:sp>
      <p:sp>
        <p:nvSpPr>
          <p:cNvPr id="9" name="Zástupný symbol pro zápatí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8" name="Obdélní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cs-CZ"/>
              <a:t>Kliknutím lze upravit styl.</a:t>
            </a:r>
            <a:endParaRPr lang="en-US" dirty="0"/>
          </a:p>
        </p:txBody>
      </p:sp>
      <p:sp>
        <p:nvSpPr>
          <p:cNvPr id="3" name="Zástupný symbol pro tex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sp>
        <p:nvSpPr>
          <p:cNvPr id="7" name="Zástupný symbol pro datum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BACB43DD-355E-4ACB-AF6B-F0A0D93B1FF7}" type="datetime1">
              <a:rPr lang="cs-CZ" smtClean="0"/>
              <a:t>22.03.2023</a:t>
            </a:fld>
            <a:endParaRPr lang="en-US" dirty="0"/>
          </a:p>
        </p:txBody>
      </p:sp>
      <p:sp>
        <p:nvSpPr>
          <p:cNvPr id="9" name="Zástupný symbol pro zápatí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81193" y="729658"/>
            <a:ext cx="11029616" cy="988332"/>
          </a:xfrm>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581193" y="2228003"/>
            <a:ext cx="5194767" cy="3633047"/>
          </a:xfrm>
        </p:spPr>
        <p:txBody>
          <a:bodyPr rtlCol="0">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416039" y="2228003"/>
            <a:ext cx="5194769" cy="3633047"/>
          </a:xfrm>
        </p:spPr>
        <p:txBody>
          <a:bodyPr rtlCol="0">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datum 4"/>
          <p:cNvSpPr>
            <a:spLocks noGrp="1"/>
          </p:cNvSpPr>
          <p:nvPr>
            <p:ph type="dt" sz="half" idx="10"/>
          </p:nvPr>
        </p:nvSpPr>
        <p:spPr/>
        <p:txBody>
          <a:bodyPr rtlCol="0"/>
          <a:lstStyle/>
          <a:p>
            <a:pPr rtl="0"/>
            <a:fld id="{ED0DC0DA-1C84-4CFB-A589-758D033EC754}" type="datetime1">
              <a:rPr lang="cs-CZ" smtClean="0"/>
              <a:t>22.03.2023</a:t>
            </a:fld>
            <a:endParaRPr lang="en-US" dirty="0"/>
          </a:p>
        </p:txBody>
      </p:sp>
      <p:sp>
        <p:nvSpPr>
          <p:cNvPr id="6" name="Zástupný symbol pro zápatí 5"/>
          <p:cNvSpPr>
            <a:spLocks noGrp="1"/>
          </p:cNvSpPr>
          <p:nvPr>
            <p:ph type="ftr" sz="quarter" idx="11"/>
          </p:nvPr>
        </p:nvSpPr>
        <p:spPr/>
        <p:txBody>
          <a:bodyPr rtlCol="0"/>
          <a:lstStyle/>
          <a:p>
            <a:pPr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12" name="Nadpis 1"/>
          <p:cNvSpPr>
            <a:spLocks noGrp="1"/>
          </p:cNvSpPr>
          <p:nvPr>
            <p:ph type="title"/>
          </p:nvPr>
        </p:nvSpPr>
        <p:spPr>
          <a:xfrm>
            <a:off x="581193" y="729658"/>
            <a:ext cx="11029616" cy="988332"/>
          </a:xfrm>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581194" y="2926052"/>
            <a:ext cx="5194766" cy="2934999"/>
          </a:xfrm>
        </p:spPr>
        <p:txBody>
          <a:bodyPr rtlCol="0" anchor="t">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text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cs-CZ"/>
              <a:t>Po kliknutí můžete upravovat styly textu v předloze.</a:t>
            </a:r>
          </a:p>
        </p:txBody>
      </p:sp>
      <p:sp>
        <p:nvSpPr>
          <p:cNvPr id="6" name="Zástupný symbol pro obsah 5"/>
          <p:cNvSpPr>
            <a:spLocks noGrp="1"/>
          </p:cNvSpPr>
          <p:nvPr>
            <p:ph sz="quarter" idx="4"/>
          </p:nvPr>
        </p:nvSpPr>
        <p:spPr>
          <a:xfrm>
            <a:off x="6416037" y="2926052"/>
            <a:ext cx="5194771" cy="2934999"/>
          </a:xfrm>
        </p:spPr>
        <p:txBody>
          <a:bodyPr rtlCol="0" anchor="t">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p:cNvSpPr>
            <a:spLocks noGrp="1"/>
          </p:cNvSpPr>
          <p:nvPr>
            <p:ph type="dt" sz="half" idx="10"/>
          </p:nvPr>
        </p:nvSpPr>
        <p:spPr/>
        <p:txBody>
          <a:bodyPr rtlCol="0"/>
          <a:lstStyle/>
          <a:p>
            <a:pPr rtl="0"/>
            <a:fld id="{4E68CB40-5E53-430A-BC80-66A7330A3E11}" type="datetime1">
              <a:rPr lang="cs-CZ" smtClean="0"/>
              <a:t>22.03.2023</a:t>
            </a:fld>
            <a:endParaRPr lang="en-US" dirty="0"/>
          </a:p>
        </p:txBody>
      </p:sp>
      <p:sp>
        <p:nvSpPr>
          <p:cNvPr id="8" name="Zástupný symbol pro zápatí 7"/>
          <p:cNvSpPr>
            <a:spLocks noGrp="1"/>
          </p:cNvSpPr>
          <p:nvPr>
            <p:ph type="ftr" sz="quarter" idx="11"/>
          </p:nvPr>
        </p:nvSpPr>
        <p:spPr/>
        <p:txBody>
          <a:bodyPr rtlCol="0"/>
          <a:lstStyle/>
          <a:p>
            <a:pPr rtl="0"/>
            <a:endParaRPr lang="en-US" dirty="0"/>
          </a:p>
        </p:txBody>
      </p:sp>
      <p:sp>
        <p:nvSpPr>
          <p:cNvPr id="9" name="Zástupný symbol pro číslo snímku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8" name="Nadpis 1"/>
          <p:cNvSpPr>
            <a:spLocks noGrp="1"/>
          </p:cNvSpPr>
          <p:nvPr>
            <p:ph type="title"/>
          </p:nvPr>
        </p:nvSpPr>
        <p:spPr>
          <a:xfrm>
            <a:off x="575894" y="729658"/>
            <a:ext cx="11029616" cy="988332"/>
          </a:xfrm>
        </p:spPr>
        <p:txBody>
          <a:bodyPr rtlCol="0"/>
          <a:lstStyle/>
          <a:p>
            <a:pPr rtl="0"/>
            <a:r>
              <a:rPr lang="cs-CZ"/>
              <a:t>Kliknutím lze upravit styl.</a:t>
            </a:r>
            <a:endParaRPr lang="en-US" dirty="0"/>
          </a:p>
        </p:txBody>
      </p:sp>
      <p:sp>
        <p:nvSpPr>
          <p:cNvPr id="3" name="Zástupný symbol pro datum 2"/>
          <p:cNvSpPr>
            <a:spLocks noGrp="1"/>
          </p:cNvSpPr>
          <p:nvPr>
            <p:ph type="dt" sz="half" idx="10"/>
          </p:nvPr>
        </p:nvSpPr>
        <p:spPr/>
        <p:txBody>
          <a:bodyPr rtlCol="0"/>
          <a:lstStyle/>
          <a:p>
            <a:pPr rtl="0"/>
            <a:fld id="{AD030092-A1C2-46B4-B050-3676FFA9CD44}" type="datetime1">
              <a:rPr lang="cs-CZ" smtClean="0"/>
              <a:t>22.03.2023</a:t>
            </a:fld>
            <a:endParaRPr lang="en-US" dirty="0"/>
          </a:p>
        </p:txBody>
      </p:sp>
      <p:sp>
        <p:nvSpPr>
          <p:cNvPr id="4" name="Zástupný symbol pro zápatí 3"/>
          <p:cNvSpPr>
            <a:spLocks noGrp="1"/>
          </p:cNvSpPr>
          <p:nvPr>
            <p:ph type="ftr" sz="quarter" idx="11"/>
          </p:nvPr>
        </p:nvSpPr>
        <p:spPr/>
        <p:txBody>
          <a:bodyPr rtlCol="0"/>
          <a:lstStyle/>
          <a:p>
            <a:pPr rtl="0"/>
            <a:endParaRPr lang="en-US" dirty="0"/>
          </a:p>
        </p:txBody>
      </p:sp>
      <p:sp>
        <p:nvSpPr>
          <p:cNvPr id="5" name="Zástupný symbol pro číslo snímku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FECD7C02-7CC9-44AF-9768-6A6F42347937}" type="datetime1">
              <a:rPr lang="cs-CZ" smtClean="0"/>
              <a:t>22.03.2023</a:t>
            </a:fld>
            <a:endParaRPr lang="en-US" dirty="0"/>
          </a:p>
        </p:txBody>
      </p:sp>
      <p:sp>
        <p:nvSpPr>
          <p:cNvPr id="3" name="Zástupný symbol pro zápatí 2"/>
          <p:cNvSpPr>
            <a:spLocks noGrp="1"/>
          </p:cNvSpPr>
          <p:nvPr>
            <p:ph type="ftr" sz="quarter" idx="11"/>
          </p:nvPr>
        </p:nvSpPr>
        <p:spPr/>
        <p:txBody>
          <a:bodyPr rtlCol="0"/>
          <a:lstStyle/>
          <a:p>
            <a:pPr rtl="0"/>
            <a:endParaRPr lang="en-US" dirty="0"/>
          </a:p>
        </p:txBody>
      </p:sp>
      <p:sp>
        <p:nvSpPr>
          <p:cNvPr id="4" name="Zástupný symbol pro číslo snímku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Obdélní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cs-CZ"/>
              <a:t>Kliknutím lze upravit styl.</a:t>
            </a:r>
            <a:endParaRPr lang="en-US" dirty="0"/>
          </a:p>
        </p:txBody>
      </p:sp>
      <p:sp>
        <p:nvSpPr>
          <p:cNvPr id="3" name="Zástupný symbol pro obsah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8" name="Zástupný symbol pro datum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4E756D9B-B1BA-4BAF-99A5-DC08EF34F207}" type="datetime1">
              <a:rPr lang="cs-CZ" smtClean="0"/>
              <a:t>22.03.2023</a:t>
            </a:fld>
            <a:endParaRPr lang="en-US" dirty="0"/>
          </a:p>
        </p:txBody>
      </p:sp>
      <p:sp>
        <p:nvSpPr>
          <p:cNvPr id="10" name="Zástupný symbol pro zápatí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Zástupný symbol pro číslo snímku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cs-CZ"/>
              <a:t>Kliknutím lze upravit styl.</a:t>
            </a:r>
            <a:endParaRPr lang="en-US" dirty="0"/>
          </a:p>
        </p:txBody>
      </p:sp>
      <p:sp>
        <p:nvSpPr>
          <p:cNvPr id="3" name="Zástupný symbol obrázku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s-CZ"/>
              <a:t>Kliknutím na ikonu přidáte obrázek.</a:t>
            </a:r>
            <a:endParaRPr lang="en-US" dirty="0"/>
          </a:p>
        </p:txBody>
      </p:sp>
      <p:sp>
        <p:nvSpPr>
          <p:cNvPr id="4" name="Zástupný symbol pro text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p>
            <a:pPr rtl="0"/>
            <a:fld id="{48E295CD-EF07-4568-A35E-D8DFD54CCEB6}" type="datetime1">
              <a:rPr lang="cs-CZ" smtClean="0"/>
              <a:t>22.03.2023</a:t>
            </a:fld>
            <a:endParaRPr lang="en-US" dirty="0"/>
          </a:p>
        </p:txBody>
      </p:sp>
      <p:sp>
        <p:nvSpPr>
          <p:cNvPr id="6" name="Zástupný symbol pro zápatí 5"/>
          <p:cNvSpPr>
            <a:spLocks noGrp="1"/>
          </p:cNvSpPr>
          <p:nvPr>
            <p:ph type="ftr" sz="quarter" idx="11"/>
          </p:nvPr>
        </p:nvSpPr>
        <p:spPr/>
        <p:txBody>
          <a:bodyPr rtlCol="0"/>
          <a:lstStyle/>
          <a:p>
            <a:pPr algn="l"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1900C9E6-3834-4C30-AC74-37ACA7F99694}" type="datetime1">
              <a:rPr lang="cs-CZ" smtClean="0"/>
              <a:t>22.03.2023</a:t>
            </a:fld>
            <a:endParaRPr lang="en-US" dirty="0"/>
          </a:p>
        </p:txBody>
      </p:sp>
      <p:sp>
        <p:nvSpPr>
          <p:cNvPr id="5" name="Zástupné zápatí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Zástupný symbol pro číslo snímku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Obdélní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Obdélní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Obdélní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95ovIJ3dsNk&amp;ab_channel=TE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hyperlink" Target="https://acestoohigh.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Obdélní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Nadpis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cs" dirty="0"/>
              <a:t>Úvod do psychosomatiky</a:t>
            </a:r>
          </a:p>
        </p:txBody>
      </p:sp>
      <p:sp>
        <p:nvSpPr>
          <p:cNvPr id="3" name="Podnadpis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cs" dirty="0"/>
              <a:t>Mgr. </a:t>
            </a:r>
            <a:r>
              <a:rPr lang="cs-CZ" dirty="0"/>
              <a:t>J</a:t>
            </a:r>
            <a:r>
              <a:rPr lang="cs" dirty="0"/>
              <a:t>ana Horáková</a:t>
            </a:r>
          </a:p>
        </p:txBody>
      </p:sp>
      <p:sp>
        <p:nvSpPr>
          <p:cNvPr id="20" name="Obdélní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Obdélní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Obdélní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Obrázek 5" descr="Logo v detailu&#10;&#10;Automaticky generovaný popis">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D6A435-D8B4-CEDB-364E-BEF231334538}"/>
              </a:ext>
            </a:extLst>
          </p:cNvPr>
          <p:cNvSpPr>
            <a:spLocks noGrp="1"/>
          </p:cNvSpPr>
          <p:nvPr>
            <p:ph type="title"/>
          </p:nvPr>
        </p:nvSpPr>
        <p:spPr/>
        <p:txBody>
          <a:bodyPr/>
          <a:lstStyle/>
          <a:p>
            <a:r>
              <a:rPr lang="cs-CZ" dirty="0" err="1"/>
              <a:t>Multisystémová</a:t>
            </a:r>
            <a:r>
              <a:rPr lang="cs-CZ" dirty="0"/>
              <a:t> onemocnění</a:t>
            </a:r>
            <a:endParaRPr lang="en-GB" dirty="0"/>
          </a:p>
        </p:txBody>
      </p:sp>
      <p:sp>
        <p:nvSpPr>
          <p:cNvPr id="3" name="Zástupný obsah 2">
            <a:extLst>
              <a:ext uri="{FF2B5EF4-FFF2-40B4-BE49-F238E27FC236}">
                <a16:creationId xmlns:a16="http://schemas.microsoft.com/office/drawing/2014/main" id="{5D7B5358-4DFD-88E1-D501-125F1B0DC891}"/>
              </a:ext>
            </a:extLst>
          </p:cNvPr>
          <p:cNvSpPr>
            <a:spLocks noGrp="1"/>
          </p:cNvSpPr>
          <p:nvPr>
            <p:ph idx="1"/>
          </p:nvPr>
        </p:nvSpPr>
        <p:spPr/>
        <p:txBody>
          <a:bodyPr/>
          <a:lstStyle/>
          <a:p>
            <a:pPr algn="just"/>
            <a:r>
              <a:rPr lang="en-US" b="0" i="0" dirty="0">
                <a:solidFill>
                  <a:srgbClr val="222222"/>
                </a:solidFill>
                <a:effectLst/>
                <a:latin typeface="Arial" panose="020B0604020202020204" pitchFamily="34" charset="0"/>
              </a:rPr>
              <a:t>Multisystem disorders are not addressed in the APA DSM-5. </a:t>
            </a:r>
            <a:r>
              <a:rPr lang="en-US" b="1" i="0" dirty="0">
                <a:solidFill>
                  <a:srgbClr val="222222"/>
                </a:solidFill>
                <a:effectLst/>
                <a:latin typeface="Arial" panose="020B0604020202020204" pitchFamily="34" charset="0"/>
              </a:rPr>
              <a:t>Multisystem disorders are conditions that impact the entire body and cause symptoms in multiple systems</a:t>
            </a:r>
            <a:r>
              <a:rPr lang="en-US" b="0" i="0" dirty="0">
                <a:solidFill>
                  <a:srgbClr val="222222"/>
                </a:solidFill>
                <a:effectLst/>
                <a:latin typeface="Arial" panose="020B0604020202020204" pitchFamily="34" charset="0"/>
              </a:rPr>
              <a:t>, such as the nervous system, the immune system, the endocrine system, etc. In these conditions, there are both somatic and psychiatric symptoms. Sometimes, there is not a clear distinction between a somatopsychic and a multisystem disorder. The list of multisystem disorders associated with mental disorders keeps expanding, while the list of purely psychosomatic illnesses keeps shrinking as scientific knowledge advances. </a:t>
            </a:r>
            <a:endParaRPr lang="cs-CZ" b="0" i="0" dirty="0">
              <a:solidFill>
                <a:srgbClr val="222222"/>
              </a:solidFill>
              <a:effectLst/>
              <a:latin typeface="Arial" panose="020B0604020202020204" pitchFamily="34" charset="0"/>
            </a:endParaRPr>
          </a:p>
          <a:p>
            <a:pPr algn="just"/>
            <a:r>
              <a:rPr lang="en-US" b="0" i="0" dirty="0">
                <a:solidFill>
                  <a:srgbClr val="222222"/>
                </a:solidFill>
                <a:effectLst/>
                <a:latin typeface="Arial" panose="020B0604020202020204" pitchFamily="34" charset="0"/>
              </a:rPr>
              <a:t>Multisystem disorders include </a:t>
            </a:r>
            <a:r>
              <a:rPr lang="en-US" b="1" i="0" dirty="0">
                <a:solidFill>
                  <a:srgbClr val="222222"/>
                </a:solidFill>
                <a:effectLst/>
                <a:latin typeface="Arial" panose="020B0604020202020204" pitchFamily="34" charset="0"/>
              </a:rPr>
              <a:t>deficiencies, toxic states, systemic infections, and systemic immune disorders.</a:t>
            </a:r>
            <a:r>
              <a:rPr lang="en-US" b="0" i="0" dirty="0">
                <a:solidFill>
                  <a:srgbClr val="222222"/>
                </a:solidFill>
                <a:effectLst/>
                <a:latin typeface="Arial" panose="020B0604020202020204" pitchFamily="34" charset="0"/>
              </a:rPr>
              <a:t> Schizophrenia, bipolar disorders, and other mental disorders are not exclusively neuropsychiatric disorders. There is mounting evidence that these are multisystem disorders with immune-mediated metabolic components as </a:t>
            </a:r>
            <a:r>
              <a:rPr lang="en-US" b="0" i="0" dirty="0" err="1">
                <a:solidFill>
                  <a:srgbClr val="222222"/>
                </a:solidFill>
                <a:effectLst/>
                <a:latin typeface="Arial" panose="020B0604020202020204" pitchFamily="34" charset="0"/>
              </a:rPr>
              <a:t>wel</a:t>
            </a:r>
            <a:r>
              <a:rPr lang="cs-CZ" b="0" i="0" dirty="0">
                <a:solidFill>
                  <a:srgbClr val="222222"/>
                </a:solidFill>
                <a:effectLst/>
                <a:latin typeface="Arial" panose="020B0604020202020204" pitchFamily="34" charset="0"/>
              </a:rPr>
              <a:t>l.</a:t>
            </a:r>
            <a:endParaRPr lang="en-US" b="0" i="0" dirty="0">
              <a:solidFill>
                <a:srgbClr val="222222"/>
              </a:solidFill>
              <a:effectLst/>
              <a:latin typeface="Arial" panose="020B0604020202020204" pitchFamily="34" charset="0"/>
            </a:endParaRPr>
          </a:p>
          <a:p>
            <a:endParaRPr lang="en-GB" dirty="0"/>
          </a:p>
        </p:txBody>
      </p:sp>
      <p:sp>
        <p:nvSpPr>
          <p:cNvPr id="4" name="Zástupný symbol pro datum 3">
            <a:extLst>
              <a:ext uri="{FF2B5EF4-FFF2-40B4-BE49-F238E27FC236}">
                <a16:creationId xmlns:a16="http://schemas.microsoft.com/office/drawing/2014/main" id="{BC301F3B-64A7-CC22-2AAA-9B10F32FD317}"/>
              </a:ext>
            </a:extLst>
          </p:cNvPr>
          <p:cNvSpPr>
            <a:spLocks noGrp="1"/>
          </p:cNvSpPr>
          <p:nvPr>
            <p:ph type="dt" sz="half" idx="10"/>
          </p:nvPr>
        </p:nvSpPr>
        <p:spPr/>
        <p:txBody>
          <a:bodyPr/>
          <a:lstStyle/>
          <a:p>
            <a:pPr rtl="0"/>
            <a:fld id="{9E25B38F-3440-48E9-8BA6-B9B0E297B628}" type="datetime1">
              <a:rPr lang="cs-CZ" smtClean="0"/>
              <a:t>22.03.2023</a:t>
            </a:fld>
            <a:endParaRPr lang="en-US" dirty="0"/>
          </a:p>
        </p:txBody>
      </p:sp>
    </p:spTree>
    <p:extLst>
      <p:ext uri="{BB962C8B-B14F-4D97-AF65-F5344CB8AC3E}">
        <p14:creationId xmlns:p14="http://schemas.microsoft.com/office/powerpoint/2010/main" val="152462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C15111-C90D-A801-8CBE-30A5F99D9E8D}"/>
              </a:ext>
            </a:extLst>
          </p:cNvPr>
          <p:cNvSpPr>
            <a:spLocks noGrp="1"/>
          </p:cNvSpPr>
          <p:nvPr>
            <p:ph type="title"/>
          </p:nvPr>
        </p:nvSpPr>
        <p:spPr/>
        <p:txBody>
          <a:bodyPr/>
          <a:lstStyle/>
          <a:p>
            <a:r>
              <a:rPr lang="cs-CZ" dirty="0"/>
              <a:t>Reakce těla na stresovou reakci</a:t>
            </a:r>
            <a:endParaRPr lang="en-GB" dirty="0"/>
          </a:p>
        </p:txBody>
      </p:sp>
      <p:sp>
        <p:nvSpPr>
          <p:cNvPr id="3" name="Zástupný obsah 2">
            <a:extLst>
              <a:ext uri="{FF2B5EF4-FFF2-40B4-BE49-F238E27FC236}">
                <a16:creationId xmlns:a16="http://schemas.microsoft.com/office/drawing/2014/main" id="{A8130725-06A4-4A16-6E4A-CBA0BCCC3739}"/>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When stress occurs in an individual who is more emotionally and physiologically reactive, there will be an increased allostatic load (wear and tear on the body from stress) with accompanying physiological changes. These changes may include:</a:t>
            </a:r>
            <a:endParaRPr lang="cs-CZ"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 (1) a shift in the autonomic nervous system balance from parasympathetic to sympathetic control; (2) changes in the hypothalamic-pituitary-adrenal axis; (3) increased blood pressure, heart rate, breathing; (4) increased blood glucose;</a:t>
            </a:r>
            <a:r>
              <a:rPr lang="cs-CZ" b="0" i="0" dirty="0">
                <a:solidFill>
                  <a:srgbClr val="222222"/>
                </a:solidFill>
                <a:effectLst/>
                <a:latin typeface="Arial" panose="020B0604020202020204" pitchFamily="34" charset="0"/>
              </a:rPr>
              <a:t> </a:t>
            </a:r>
            <a:r>
              <a:rPr lang="en-US" b="0" i="0" dirty="0">
                <a:solidFill>
                  <a:srgbClr val="222222"/>
                </a:solidFill>
                <a:effectLst/>
                <a:latin typeface="Arial" panose="020B0604020202020204" pitchFamily="34" charset="0"/>
              </a:rPr>
              <a:t>(5) increased blood flow to skeletal muscles; (6) inflammation; (7) decreased regenerative (recovery) activity; (8) decreased digestive activity; and (9) decreased blood flow to the prefrontal cortex at higher levels of distress</a:t>
            </a:r>
            <a:r>
              <a:rPr lang="cs-CZ" b="0" i="0" dirty="0">
                <a:solidFill>
                  <a:srgbClr val="222222"/>
                </a:solidFill>
                <a:effectLst/>
                <a:latin typeface="Arial" panose="020B0604020202020204" pitchFamily="34" charset="0"/>
              </a:rPr>
              <a:t>. </a:t>
            </a:r>
            <a:r>
              <a:rPr lang="en-US" b="0" i="0" dirty="0">
                <a:solidFill>
                  <a:srgbClr val="222222"/>
                </a:solidFill>
                <a:effectLst/>
                <a:latin typeface="Arial" panose="020B0604020202020204" pitchFamily="34" charset="0"/>
              </a:rPr>
              <a:t>Although brief episodes of acute stress can generally be healthy and well tolerated in most, chronic unremitting stress in susceptible individuals can have a more deleterious effect. In an individual with genetic and other susceptibilities to stress, these changes may in turn result in psychosomatic symptoms and disorders. Individuals have different vulnerabilities that make them more prone to different psychosomatic conditions.</a:t>
            </a:r>
            <a:endParaRPr lang="en-GB" dirty="0"/>
          </a:p>
        </p:txBody>
      </p:sp>
      <p:sp>
        <p:nvSpPr>
          <p:cNvPr id="4" name="Zástupný symbol pro datum 3">
            <a:extLst>
              <a:ext uri="{FF2B5EF4-FFF2-40B4-BE49-F238E27FC236}">
                <a16:creationId xmlns:a16="http://schemas.microsoft.com/office/drawing/2014/main" id="{6AB852C4-9024-31A3-319B-8C3481AD0C9A}"/>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343079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C6986F-AB08-1777-1038-DE6C789D36B0}"/>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5A10DAD2-C63E-380B-7713-511FD0642A71}"/>
              </a:ext>
            </a:extLst>
          </p:cNvPr>
          <p:cNvSpPr>
            <a:spLocks noGrp="1"/>
          </p:cNvSpPr>
          <p:nvPr>
            <p:ph idx="1"/>
          </p:nvPr>
        </p:nvSpPr>
        <p:spPr/>
        <p:txBody>
          <a:bodyPr/>
          <a:lstStyle/>
          <a:p>
            <a:r>
              <a:rPr lang="cs-CZ" dirty="0"/>
              <a:t>U některých onemocnění je již naprosto běžnou praxí uvažovat v psychosomatických (</a:t>
            </a:r>
            <a:r>
              <a:rPr lang="cs-CZ" dirty="0" err="1"/>
              <a:t>somatopsychických</a:t>
            </a:r>
            <a:r>
              <a:rPr lang="cs-CZ" dirty="0"/>
              <a:t>) souvislostech </a:t>
            </a:r>
          </a:p>
          <a:p>
            <a:r>
              <a:rPr lang="cs-CZ" dirty="0"/>
              <a:t>U jiných se tato souvislost nepopisuje/neuznává…?</a:t>
            </a:r>
          </a:p>
          <a:p>
            <a:r>
              <a:rPr lang="cs-CZ" dirty="0"/>
              <a:t>Placebo/</a:t>
            </a:r>
            <a:r>
              <a:rPr lang="cs-CZ" dirty="0" err="1"/>
              <a:t>nocebo</a:t>
            </a:r>
            <a:endParaRPr lang="cs-CZ" dirty="0"/>
          </a:p>
          <a:p>
            <a:endParaRPr lang="en-GB" dirty="0"/>
          </a:p>
        </p:txBody>
      </p:sp>
      <p:sp>
        <p:nvSpPr>
          <p:cNvPr id="4" name="Zástupný symbol pro datum 3">
            <a:extLst>
              <a:ext uri="{FF2B5EF4-FFF2-40B4-BE49-F238E27FC236}">
                <a16:creationId xmlns:a16="http://schemas.microsoft.com/office/drawing/2014/main" id="{B7DF373B-4681-A547-6927-FC33A5A595AD}"/>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281327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E189A3-3E1E-C23D-E6D4-7D97AFD7909C}"/>
              </a:ext>
            </a:extLst>
          </p:cNvPr>
          <p:cNvSpPr>
            <a:spLocks noGrp="1"/>
          </p:cNvSpPr>
          <p:nvPr>
            <p:ph type="title"/>
          </p:nvPr>
        </p:nvSpPr>
        <p:spPr/>
        <p:txBody>
          <a:bodyPr/>
          <a:lstStyle/>
          <a:p>
            <a:r>
              <a:rPr lang="cs-CZ" dirty="0" err="1"/>
              <a:t>Adverse</a:t>
            </a:r>
            <a:r>
              <a:rPr lang="cs-CZ" dirty="0"/>
              <a:t> </a:t>
            </a:r>
            <a:r>
              <a:rPr lang="cs-CZ" dirty="0" err="1"/>
              <a:t>Childhood</a:t>
            </a:r>
            <a:r>
              <a:rPr lang="cs-CZ" dirty="0"/>
              <a:t> </a:t>
            </a:r>
            <a:r>
              <a:rPr lang="cs-CZ" dirty="0" err="1"/>
              <a:t>expericence</a:t>
            </a:r>
            <a:r>
              <a:rPr lang="cs-CZ" dirty="0"/>
              <a:t> (ACE)</a:t>
            </a:r>
            <a:endParaRPr lang="en-GB" dirty="0"/>
          </a:p>
        </p:txBody>
      </p:sp>
      <p:sp>
        <p:nvSpPr>
          <p:cNvPr id="3" name="Zástupný obsah 2">
            <a:extLst>
              <a:ext uri="{FF2B5EF4-FFF2-40B4-BE49-F238E27FC236}">
                <a16:creationId xmlns:a16="http://schemas.microsoft.com/office/drawing/2014/main" id="{38FB37EA-8246-5659-2313-7DA677E8C0B7}"/>
              </a:ext>
            </a:extLst>
          </p:cNvPr>
          <p:cNvSpPr>
            <a:spLocks noGrp="1"/>
          </p:cNvSpPr>
          <p:nvPr>
            <p:ph idx="1"/>
          </p:nvPr>
        </p:nvSpPr>
        <p:spPr/>
        <p:txBody>
          <a:bodyPr/>
          <a:lstStyle/>
          <a:p>
            <a:r>
              <a:rPr lang="en-GB" dirty="0">
                <a:hlinkClick r:id="rId2"/>
              </a:rPr>
              <a:t>https://www.youtube.com/watch?v=95ovIJ3dsNk&amp;ab_channel=TED</a:t>
            </a:r>
            <a:endParaRPr lang="cs-CZ" dirty="0"/>
          </a:p>
          <a:p>
            <a:endParaRPr lang="en-GB" dirty="0"/>
          </a:p>
        </p:txBody>
      </p:sp>
      <p:sp>
        <p:nvSpPr>
          <p:cNvPr id="4" name="Zástupný symbol pro datum 3">
            <a:extLst>
              <a:ext uri="{FF2B5EF4-FFF2-40B4-BE49-F238E27FC236}">
                <a16:creationId xmlns:a16="http://schemas.microsoft.com/office/drawing/2014/main" id="{8B42151F-8DC5-2671-E54C-CE7C7258B5D5}"/>
              </a:ext>
            </a:extLst>
          </p:cNvPr>
          <p:cNvSpPr>
            <a:spLocks noGrp="1"/>
          </p:cNvSpPr>
          <p:nvPr>
            <p:ph type="dt" sz="half" idx="10"/>
          </p:nvPr>
        </p:nvSpPr>
        <p:spPr/>
        <p:txBody>
          <a:bodyPr/>
          <a:lstStyle/>
          <a:p>
            <a:pPr rtl="0"/>
            <a:fld id="{9E25B38F-3440-48E9-8BA6-B9B0E297B628}" type="datetime1">
              <a:rPr lang="cs-CZ" smtClean="0"/>
              <a:t>23.03.2023</a:t>
            </a:fld>
            <a:endParaRPr lang="en-US" dirty="0"/>
          </a:p>
        </p:txBody>
      </p:sp>
    </p:spTree>
    <p:extLst>
      <p:ext uri="{BB962C8B-B14F-4D97-AF65-F5344CB8AC3E}">
        <p14:creationId xmlns:p14="http://schemas.microsoft.com/office/powerpoint/2010/main" val="147462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C5CC4F01-FD4E-9177-DE30-1ED694BF07DD}"/>
              </a:ext>
            </a:extLst>
          </p:cNvPr>
          <p:cNvPicPr>
            <a:picLocks noGrp="1" noChangeAspect="1"/>
          </p:cNvPicPr>
          <p:nvPr>
            <p:ph idx="1"/>
          </p:nvPr>
        </p:nvPicPr>
        <p:blipFill rotWithShape="1">
          <a:blip r:embed="rId2"/>
          <a:srcRect t="7025"/>
          <a:stretch/>
        </p:blipFill>
        <p:spPr>
          <a:xfrm>
            <a:off x="20" y="10"/>
            <a:ext cx="12191980" cy="6857990"/>
          </a:xfrm>
          <a:noFill/>
        </p:spPr>
      </p:pic>
      <p:sp>
        <p:nvSpPr>
          <p:cNvPr id="4" name="Zástupný symbol pro datum 3" hidden="1">
            <a:extLst>
              <a:ext uri="{FF2B5EF4-FFF2-40B4-BE49-F238E27FC236}">
                <a16:creationId xmlns:a16="http://schemas.microsoft.com/office/drawing/2014/main" id="{D6F865AE-DF82-6398-20C5-2EA5588F4DD2}"/>
              </a:ext>
            </a:extLst>
          </p:cNvPr>
          <p:cNvSpPr>
            <a:spLocks noGrp="1"/>
          </p:cNvSpPr>
          <p:nvPr>
            <p:ph type="dt" sz="half" idx="10"/>
          </p:nvPr>
        </p:nvSpPr>
        <p:spPr/>
        <p:txBody>
          <a:bodyPr/>
          <a:lstStyle/>
          <a:p>
            <a:pPr rtl="0">
              <a:spcAft>
                <a:spcPts val="600"/>
              </a:spcAft>
            </a:pPr>
            <a:fld id="{9E25B38F-3440-48E9-8BA6-B9B0E297B628}" type="datetime1">
              <a:rPr lang="cs-CZ" smtClean="0"/>
              <a:pPr rtl="0">
                <a:spcAft>
                  <a:spcPts val="600"/>
                </a:spcAft>
              </a:pPr>
              <a:t>23.03.2023</a:t>
            </a:fld>
            <a:endParaRPr lang="en-US"/>
          </a:p>
        </p:txBody>
      </p:sp>
      <p:sp>
        <p:nvSpPr>
          <p:cNvPr id="7" name="TextovéPole 6">
            <a:extLst>
              <a:ext uri="{FF2B5EF4-FFF2-40B4-BE49-F238E27FC236}">
                <a16:creationId xmlns:a16="http://schemas.microsoft.com/office/drawing/2014/main" id="{E8F4DC02-6822-FB18-0AB8-11EF68E7820B}"/>
              </a:ext>
            </a:extLst>
          </p:cNvPr>
          <p:cNvSpPr txBox="1"/>
          <p:nvPr/>
        </p:nvSpPr>
        <p:spPr>
          <a:xfrm>
            <a:off x="1199535" y="6351639"/>
            <a:ext cx="6302478" cy="261610"/>
          </a:xfrm>
          <a:prstGeom prst="rect">
            <a:avLst/>
          </a:prstGeom>
          <a:noFill/>
        </p:spPr>
        <p:txBody>
          <a:bodyPr wrap="square" rtlCol="0">
            <a:spAutoFit/>
          </a:bodyPr>
          <a:lstStyle/>
          <a:p>
            <a:r>
              <a:rPr lang="en-GB" sz="1100" dirty="0">
                <a:solidFill>
                  <a:schemeClr val="tx1">
                    <a:lumMod val="65000"/>
                    <a:lumOff val="35000"/>
                  </a:schemeClr>
                </a:solidFill>
              </a:rPr>
              <a:t>https://www.cdc.gov/violenceprevention/aces/ace-brfss.html</a:t>
            </a:r>
          </a:p>
        </p:txBody>
      </p:sp>
    </p:spTree>
    <p:extLst>
      <p:ext uri="{BB962C8B-B14F-4D97-AF65-F5344CB8AC3E}">
        <p14:creationId xmlns:p14="http://schemas.microsoft.com/office/powerpoint/2010/main" val="144886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CC0228-6A19-81A7-17D6-4DD72A866617}"/>
              </a:ext>
            </a:extLst>
          </p:cNvPr>
          <p:cNvSpPr>
            <a:spLocks noGrp="1"/>
          </p:cNvSpPr>
          <p:nvPr>
            <p:ph type="title"/>
          </p:nvPr>
        </p:nvSpPr>
        <p:spPr/>
        <p:txBody>
          <a:bodyPr/>
          <a:lstStyle/>
          <a:p>
            <a:r>
              <a:rPr lang="cs-CZ" dirty="0"/>
              <a:t>Psychosomatický pohled – porozumění potížím klienta</a:t>
            </a:r>
            <a:endParaRPr lang="en-GB" dirty="0"/>
          </a:p>
        </p:txBody>
      </p:sp>
      <p:sp>
        <p:nvSpPr>
          <p:cNvPr id="3" name="Zástupný obsah 2">
            <a:extLst>
              <a:ext uri="{FF2B5EF4-FFF2-40B4-BE49-F238E27FC236}">
                <a16:creationId xmlns:a16="http://schemas.microsoft.com/office/drawing/2014/main" id="{08666099-4A45-7AAB-BAFE-3297F9B0C01B}"/>
              </a:ext>
            </a:extLst>
          </p:cNvPr>
          <p:cNvSpPr>
            <a:spLocks noGrp="1"/>
          </p:cNvSpPr>
          <p:nvPr>
            <p:ph idx="1"/>
          </p:nvPr>
        </p:nvSpPr>
        <p:spPr/>
        <p:txBody>
          <a:bodyPr>
            <a:normAutofit fontScale="92500" lnSpcReduction="20000"/>
          </a:bodyPr>
          <a:lstStyle/>
          <a:p>
            <a:r>
              <a:rPr lang="cs-CZ" dirty="0"/>
              <a:t>Somatická vyšetření</a:t>
            </a:r>
          </a:p>
          <a:p>
            <a:r>
              <a:rPr lang="cs-CZ" dirty="0"/>
              <a:t>Biologický zátěž (anamnéza (pra)rodičů…)</a:t>
            </a:r>
          </a:p>
          <a:p>
            <a:r>
              <a:rPr lang="cs-CZ" dirty="0"/>
              <a:t>Stres (psychický i fyzický) – akutní, ale zejména chronický</a:t>
            </a:r>
          </a:p>
          <a:p>
            <a:r>
              <a:rPr lang="cs-CZ" dirty="0"/>
              <a:t>Významné životní události</a:t>
            </a:r>
          </a:p>
          <a:p>
            <a:r>
              <a:rPr lang="cs-CZ" dirty="0"/>
              <a:t>Prostředí vývoje (těhotenství, rodina, socio-ekonomický status, rodinné hodnoty…)</a:t>
            </a:r>
          </a:p>
          <a:p>
            <a:r>
              <a:rPr lang="cs-CZ" dirty="0"/>
              <a:t>Psychodynamická rozvaha </a:t>
            </a:r>
          </a:p>
          <a:p>
            <a:r>
              <a:rPr lang="cs-CZ" dirty="0"/>
              <a:t>Základní porozumění biochemickým procesům </a:t>
            </a:r>
          </a:p>
          <a:p>
            <a:r>
              <a:rPr lang="cs-CZ" dirty="0"/>
              <a:t>(Alexithymie?)</a:t>
            </a:r>
          </a:p>
          <a:p>
            <a:endParaRPr lang="cs-CZ" dirty="0"/>
          </a:p>
          <a:p>
            <a:r>
              <a:rPr lang="cs-CZ" b="1" dirty="0"/>
              <a:t>Zjistit/doptat se klienta na tyto body by mělo být (zejména v psychologickém vyšetření) součástí každé anamnézy – základem je porozumění klientovi </a:t>
            </a:r>
            <a:endParaRPr lang="en-GB" b="1" dirty="0"/>
          </a:p>
        </p:txBody>
      </p:sp>
      <p:sp>
        <p:nvSpPr>
          <p:cNvPr id="4" name="Zástupný symbol pro datum 3">
            <a:extLst>
              <a:ext uri="{FF2B5EF4-FFF2-40B4-BE49-F238E27FC236}">
                <a16:creationId xmlns:a16="http://schemas.microsoft.com/office/drawing/2014/main" id="{56B8B00A-5865-47E0-BB30-385DBF6CAAC4}"/>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77529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B9058-F351-4194-FE7B-C86DC2CCC8C3}"/>
              </a:ext>
            </a:extLst>
          </p:cNvPr>
          <p:cNvSpPr>
            <a:spLocks noGrp="1"/>
          </p:cNvSpPr>
          <p:nvPr>
            <p:ph type="title"/>
          </p:nvPr>
        </p:nvSpPr>
        <p:spPr/>
        <p:txBody>
          <a:bodyPr/>
          <a:lstStyle/>
          <a:p>
            <a:r>
              <a:rPr lang="cs-CZ" dirty="0"/>
              <a:t>Závěrem…</a:t>
            </a:r>
            <a:endParaRPr lang="en-GB" dirty="0"/>
          </a:p>
        </p:txBody>
      </p:sp>
      <p:sp>
        <p:nvSpPr>
          <p:cNvPr id="3" name="Zástupný obsah 2">
            <a:extLst>
              <a:ext uri="{FF2B5EF4-FFF2-40B4-BE49-F238E27FC236}">
                <a16:creationId xmlns:a16="http://schemas.microsoft.com/office/drawing/2014/main" id="{FE246707-90C2-AB64-E069-C8EA6D2F9FE1}"/>
              </a:ext>
            </a:extLst>
          </p:cNvPr>
          <p:cNvSpPr>
            <a:spLocks noGrp="1"/>
          </p:cNvSpPr>
          <p:nvPr>
            <p:ph idx="1"/>
          </p:nvPr>
        </p:nvSpPr>
        <p:spPr/>
        <p:txBody>
          <a:bodyPr/>
          <a:lstStyle/>
          <a:p>
            <a:r>
              <a:rPr lang="cs-CZ" dirty="0"/>
              <a:t>Člověk je bio-psycho-sociální (spirituální) tvor a obvykle onemocní všechny části (nebo jsou všechny součástí onemocnění) – </a:t>
            </a:r>
            <a:r>
              <a:rPr lang="cs-CZ" b="1" dirty="0" err="1"/>
              <a:t>multifaktorová</a:t>
            </a:r>
            <a:r>
              <a:rPr lang="cs-CZ" b="1" dirty="0"/>
              <a:t> etiologie onemocnění</a:t>
            </a:r>
            <a:r>
              <a:rPr lang="cs-CZ" dirty="0"/>
              <a:t>. </a:t>
            </a:r>
          </a:p>
          <a:p>
            <a:r>
              <a:rPr lang="cs-CZ" dirty="0"/>
              <a:t>Užší pojetí: existují </a:t>
            </a:r>
            <a:r>
              <a:rPr lang="cs-CZ" dirty="0" err="1"/>
              <a:t>psycho-somatická</a:t>
            </a:r>
            <a:r>
              <a:rPr lang="cs-CZ" dirty="0"/>
              <a:t> onemocnění, kde jasně vnímáme vlivy psychiky.</a:t>
            </a:r>
          </a:p>
          <a:p>
            <a:r>
              <a:rPr lang="cs-CZ" dirty="0"/>
              <a:t>Širší pojetí: psychosomatika jako přístup k porozumění (tedy i léčbě) potíží.</a:t>
            </a:r>
          </a:p>
          <a:p>
            <a:r>
              <a:rPr lang="cs-CZ" dirty="0"/>
              <a:t>Přesun od lineární kauzality k </a:t>
            </a:r>
            <a:r>
              <a:rPr lang="cs-CZ" b="1" dirty="0"/>
              <a:t>cirkulární kauzalitě.</a:t>
            </a:r>
          </a:p>
          <a:p>
            <a:r>
              <a:rPr lang="cs-CZ" dirty="0"/>
              <a:t>Psyché a sóma jsou spojené nádoby – nejdou od sebe oddělit, navzájem se významně ovlivňují.  </a:t>
            </a:r>
          </a:p>
          <a:p>
            <a:r>
              <a:rPr lang="cs-CZ" dirty="0"/>
              <a:t>Není (a nemůže být) jasný výčet, co všechno je a není psychosomatické onemocnění. </a:t>
            </a:r>
          </a:p>
          <a:p>
            <a:endParaRPr lang="cs-CZ" b="1" dirty="0"/>
          </a:p>
          <a:p>
            <a:pPr marL="0" indent="0">
              <a:buNone/>
            </a:pPr>
            <a:endParaRPr lang="cs-CZ" dirty="0"/>
          </a:p>
          <a:p>
            <a:endParaRPr lang="en-GB" dirty="0"/>
          </a:p>
        </p:txBody>
      </p:sp>
      <p:sp>
        <p:nvSpPr>
          <p:cNvPr id="4" name="Zástupný symbol pro datum 3">
            <a:extLst>
              <a:ext uri="{FF2B5EF4-FFF2-40B4-BE49-F238E27FC236}">
                <a16:creationId xmlns:a16="http://schemas.microsoft.com/office/drawing/2014/main" id="{3EE477F0-6A6B-B0E5-B20B-008FF4A1CBC4}"/>
              </a:ext>
            </a:extLst>
          </p:cNvPr>
          <p:cNvSpPr>
            <a:spLocks noGrp="1"/>
          </p:cNvSpPr>
          <p:nvPr>
            <p:ph type="dt" sz="half" idx="10"/>
          </p:nvPr>
        </p:nvSpPr>
        <p:spPr/>
        <p:txBody>
          <a:bodyPr/>
          <a:lstStyle/>
          <a:p>
            <a:pPr rtl="0"/>
            <a:fld id="{9E25B38F-3440-48E9-8BA6-B9B0E297B628}" type="datetime1">
              <a:rPr lang="cs-CZ" smtClean="0"/>
              <a:t>22.03.2023</a:t>
            </a:fld>
            <a:endParaRPr lang="en-US" dirty="0"/>
          </a:p>
        </p:txBody>
      </p:sp>
    </p:spTree>
    <p:extLst>
      <p:ext uri="{BB962C8B-B14F-4D97-AF65-F5344CB8AC3E}">
        <p14:creationId xmlns:p14="http://schemas.microsoft.com/office/powerpoint/2010/main" val="48236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C0AC39-E14F-EBBD-3280-6AF105D70841}"/>
              </a:ext>
            </a:extLst>
          </p:cNvPr>
          <p:cNvSpPr>
            <a:spLocks noGrp="1"/>
          </p:cNvSpPr>
          <p:nvPr>
            <p:ph type="title"/>
          </p:nvPr>
        </p:nvSpPr>
        <p:spPr/>
        <p:txBody>
          <a:bodyPr/>
          <a:lstStyle/>
          <a:p>
            <a:r>
              <a:rPr lang="cs-CZ" dirty="0"/>
              <a:t>Kazuistiky</a:t>
            </a:r>
            <a:endParaRPr lang="en-GB" dirty="0"/>
          </a:p>
        </p:txBody>
      </p:sp>
      <p:sp>
        <p:nvSpPr>
          <p:cNvPr id="3" name="Zástupný obsah 2">
            <a:extLst>
              <a:ext uri="{FF2B5EF4-FFF2-40B4-BE49-F238E27FC236}">
                <a16:creationId xmlns:a16="http://schemas.microsoft.com/office/drawing/2014/main" id="{9A575E80-F9CC-1076-1113-008926B78B46}"/>
              </a:ext>
            </a:extLst>
          </p:cNvPr>
          <p:cNvSpPr>
            <a:spLocks noGrp="1"/>
          </p:cNvSpPr>
          <p:nvPr>
            <p:ph idx="1"/>
          </p:nvPr>
        </p:nvSpPr>
        <p:spPr/>
        <p:txBody>
          <a:bodyPr/>
          <a:lstStyle/>
          <a:p>
            <a:r>
              <a:rPr lang="cs-CZ" dirty="0"/>
              <a:t>(1) Muž, 55 let, léčen pro opakované infarkty</a:t>
            </a:r>
          </a:p>
          <a:p>
            <a:r>
              <a:rPr lang="cs-CZ" dirty="0"/>
              <a:t>(2) Psychogenní poruchy chůze</a:t>
            </a:r>
            <a:endParaRPr lang="en-GB" dirty="0"/>
          </a:p>
        </p:txBody>
      </p:sp>
      <p:sp>
        <p:nvSpPr>
          <p:cNvPr id="4" name="Zástupný symbol pro datum 3">
            <a:extLst>
              <a:ext uri="{FF2B5EF4-FFF2-40B4-BE49-F238E27FC236}">
                <a16:creationId xmlns:a16="http://schemas.microsoft.com/office/drawing/2014/main" id="{F45005C3-3BDC-04A8-8B5E-3702A7E289E9}"/>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3804825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591A74CA-D5EC-8F86-AAF6-5DA3F42713F8}"/>
              </a:ext>
            </a:extLst>
          </p:cNvPr>
          <p:cNvPicPr>
            <a:picLocks noGrp="1" noChangeAspect="1"/>
          </p:cNvPicPr>
          <p:nvPr>
            <p:ph idx="1"/>
          </p:nvPr>
        </p:nvPicPr>
        <p:blipFill>
          <a:blip r:embed="rId2"/>
          <a:stretch>
            <a:fillRect/>
          </a:stretch>
        </p:blipFill>
        <p:spPr>
          <a:xfrm>
            <a:off x="772195" y="738157"/>
            <a:ext cx="1813717" cy="2752159"/>
          </a:xfrm>
        </p:spPr>
      </p:pic>
      <p:pic>
        <p:nvPicPr>
          <p:cNvPr id="8" name="Obrázek 7">
            <a:extLst>
              <a:ext uri="{FF2B5EF4-FFF2-40B4-BE49-F238E27FC236}">
                <a16:creationId xmlns:a16="http://schemas.microsoft.com/office/drawing/2014/main" id="{03EDAD07-AB3E-9032-ADBC-DE046D3D68E7}"/>
              </a:ext>
            </a:extLst>
          </p:cNvPr>
          <p:cNvPicPr>
            <a:picLocks noChangeAspect="1"/>
          </p:cNvPicPr>
          <p:nvPr/>
        </p:nvPicPr>
        <p:blipFill>
          <a:blip r:embed="rId3"/>
          <a:stretch>
            <a:fillRect/>
          </a:stretch>
        </p:blipFill>
        <p:spPr>
          <a:xfrm>
            <a:off x="7503201" y="3850514"/>
            <a:ext cx="1964075" cy="2690843"/>
          </a:xfrm>
          <a:prstGeom prst="rect">
            <a:avLst/>
          </a:prstGeom>
        </p:spPr>
      </p:pic>
      <p:pic>
        <p:nvPicPr>
          <p:cNvPr id="10" name="Obrázek 9">
            <a:extLst>
              <a:ext uri="{FF2B5EF4-FFF2-40B4-BE49-F238E27FC236}">
                <a16:creationId xmlns:a16="http://schemas.microsoft.com/office/drawing/2014/main" id="{A4026B8C-1E32-5FC2-E7F6-7047A175D609}"/>
              </a:ext>
            </a:extLst>
          </p:cNvPr>
          <p:cNvPicPr>
            <a:picLocks noChangeAspect="1"/>
          </p:cNvPicPr>
          <p:nvPr/>
        </p:nvPicPr>
        <p:blipFill>
          <a:blip r:embed="rId4"/>
          <a:stretch>
            <a:fillRect/>
          </a:stretch>
        </p:blipFill>
        <p:spPr>
          <a:xfrm>
            <a:off x="2895303" y="3749512"/>
            <a:ext cx="2015954" cy="2892849"/>
          </a:xfrm>
          <a:prstGeom prst="rect">
            <a:avLst/>
          </a:prstGeom>
        </p:spPr>
      </p:pic>
      <p:pic>
        <p:nvPicPr>
          <p:cNvPr id="12" name="Obrázek 11">
            <a:extLst>
              <a:ext uri="{FF2B5EF4-FFF2-40B4-BE49-F238E27FC236}">
                <a16:creationId xmlns:a16="http://schemas.microsoft.com/office/drawing/2014/main" id="{7AB98890-A1F9-E711-851E-F1038039B139}"/>
              </a:ext>
            </a:extLst>
          </p:cNvPr>
          <p:cNvPicPr>
            <a:picLocks noChangeAspect="1"/>
          </p:cNvPicPr>
          <p:nvPr/>
        </p:nvPicPr>
        <p:blipFill>
          <a:blip r:embed="rId5"/>
          <a:stretch>
            <a:fillRect/>
          </a:stretch>
        </p:blipFill>
        <p:spPr>
          <a:xfrm>
            <a:off x="5206010" y="738157"/>
            <a:ext cx="2015954" cy="2710526"/>
          </a:xfrm>
          <a:prstGeom prst="rect">
            <a:avLst/>
          </a:prstGeom>
        </p:spPr>
      </p:pic>
      <p:pic>
        <p:nvPicPr>
          <p:cNvPr id="14" name="Obrázek 13">
            <a:extLst>
              <a:ext uri="{FF2B5EF4-FFF2-40B4-BE49-F238E27FC236}">
                <a16:creationId xmlns:a16="http://schemas.microsoft.com/office/drawing/2014/main" id="{7822D5D8-E915-EBA4-6477-FDD847A572D5}"/>
              </a:ext>
            </a:extLst>
          </p:cNvPr>
          <p:cNvPicPr>
            <a:picLocks noChangeAspect="1"/>
          </p:cNvPicPr>
          <p:nvPr/>
        </p:nvPicPr>
        <p:blipFill>
          <a:blip r:embed="rId6"/>
          <a:stretch>
            <a:fillRect/>
          </a:stretch>
        </p:blipFill>
        <p:spPr>
          <a:xfrm>
            <a:off x="9842062" y="717340"/>
            <a:ext cx="2060919" cy="2752159"/>
          </a:xfrm>
          <a:prstGeom prst="rect">
            <a:avLst/>
          </a:prstGeom>
        </p:spPr>
      </p:pic>
    </p:spTree>
    <p:extLst>
      <p:ext uri="{BB962C8B-B14F-4D97-AF65-F5344CB8AC3E}">
        <p14:creationId xmlns:p14="http://schemas.microsoft.com/office/powerpoint/2010/main" val="263002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96A872-E396-F1C2-CBF9-96AC20E8E6AB}"/>
              </a:ext>
            </a:extLst>
          </p:cNvPr>
          <p:cNvSpPr>
            <a:spLocks noGrp="1"/>
          </p:cNvSpPr>
          <p:nvPr>
            <p:ph type="title"/>
          </p:nvPr>
        </p:nvSpPr>
        <p:spPr/>
        <p:txBody>
          <a:bodyPr/>
          <a:lstStyle/>
          <a:p>
            <a:r>
              <a:rPr lang="cs-CZ" dirty="0"/>
              <a:t>Zdroje:</a:t>
            </a:r>
            <a:endParaRPr lang="en-GB" dirty="0"/>
          </a:p>
        </p:txBody>
      </p:sp>
      <p:sp>
        <p:nvSpPr>
          <p:cNvPr id="3" name="Zástupný obsah 2">
            <a:extLst>
              <a:ext uri="{FF2B5EF4-FFF2-40B4-BE49-F238E27FC236}">
                <a16:creationId xmlns:a16="http://schemas.microsoft.com/office/drawing/2014/main" id="{F312B02D-A30E-2ECB-E479-3D1835A0C5C4}"/>
              </a:ext>
            </a:extLst>
          </p:cNvPr>
          <p:cNvSpPr>
            <a:spLocks noGrp="1"/>
          </p:cNvSpPr>
          <p:nvPr>
            <p:ph idx="1"/>
          </p:nvPr>
        </p:nvSpPr>
        <p:spPr/>
        <p:txBody>
          <a:bodyPr/>
          <a:lstStyle/>
          <a:p>
            <a:r>
              <a:rPr lang="cs-CZ" b="0" i="0" dirty="0" err="1">
                <a:solidFill>
                  <a:srgbClr val="222222"/>
                </a:solidFill>
                <a:effectLst/>
                <a:latin typeface="Arial" panose="020B0604020202020204" pitchFamily="34" charset="0"/>
              </a:rPr>
              <a:t>Bransfield</a:t>
            </a:r>
            <a:r>
              <a:rPr lang="cs-CZ" b="0" i="0" dirty="0">
                <a:solidFill>
                  <a:srgbClr val="222222"/>
                </a:solidFill>
                <a:effectLst/>
                <a:latin typeface="Arial" panose="020B0604020202020204" pitchFamily="34" charset="0"/>
              </a:rPr>
              <a:t>, R. C., &amp; </a:t>
            </a:r>
            <a:r>
              <a:rPr lang="cs-CZ" b="0" i="0" dirty="0" err="1">
                <a:solidFill>
                  <a:srgbClr val="222222"/>
                </a:solidFill>
                <a:effectLst/>
                <a:latin typeface="Arial" panose="020B0604020202020204" pitchFamily="34" charset="0"/>
              </a:rPr>
              <a:t>Friedman</a:t>
            </a:r>
            <a:r>
              <a:rPr lang="cs-CZ" b="0" i="0" dirty="0">
                <a:solidFill>
                  <a:srgbClr val="222222"/>
                </a:solidFill>
                <a:effectLst/>
                <a:latin typeface="Arial" panose="020B0604020202020204" pitchFamily="34" charset="0"/>
              </a:rPr>
              <a:t>, K. J. (2019, </a:t>
            </a:r>
            <a:r>
              <a:rPr lang="cs-CZ" b="0" i="0" dirty="0" err="1">
                <a:solidFill>
                  <a:srgbClr val="222222"/>
                </a:solidFill>
                <a:effectLst/>
                <a:latin typeface="Arial" panose="020B0604020202020204" pitchFamily="34" charset="0"/>
              </a:rPr>
              <a:t>October</a:t>
            </a:r>
            <a:r>
              <a:rPr lang="cs-CZ" b="0" i="0" dirty="0">
                <a:solidFill>
                  <a:srgbClr val="222222"/>
                </a:solidFill>
                <a:effectLst/>
                <a:latin typeface="Arial" panose="020B0604020202020204" pitchFamily="34" charset="0"/>
              </a:rPr>
              <a:t>). </a:t>
            </a:r>
            <a:r>
              <a:rPr lang="cs-CZ" b="0" i="0" dirty="0" err="1">
                <a:solidFill>
                  <a:srgbClr val="222222"/>
                </a:solidFill>
                <a:effectLst/>
                <a:latin typeface="Arial" panose="020B0604020202020204" pitchFamily="34" charset="0"/>
              </a:rPr>
              <a:t>Differentiating</a:t>
            </a:r>
            <a:r>
              <a:rPr lang="cs-CZ" b="0" i="0" dirty="0">
                <a:solidFill>
                  <a:srgbClr val="222222"/>
                </a:solidFill>
                <a:effectLst/>
                <a:latin typeface="Arial" panose="020B0604020202020204" pitchFamily="34" charset="0"/>
              </a:rPr>
              <a:t> </a:t>
            </a:r>
            <a:r>
              <a:rPr lang="cs-CZ" b="0" i="0" dirty="0" err="1">
                <a:solidFill>
                  <a:srgbClr val="222222"/>
                </a:solidFill>
                <a:effectLst/>
                <a:latin typeface="Arial" panose="020B0604020202020204" pitchFamily="34" charset="0"/>
              </a:rPr>
              <a:t>psychosomatic</a:t>
            </a:r>
            <a:r>
              <a:rPr lang="cs-CZ" b="0" i="0" dirty="0">
                <a:solidFill>
                  <a:srgbClr val="222222"/>
                </a:solidFill>
                <a:effectLst/>
                <a:latin typeface="Arial" panose="020B0604020202020204" pitchFamily="34" charset="0"/>
              </a:rPr>
              <a:t>, </a:t>
            </a:r>
            <a:r>
              <a:rPr lang="cs-CZ" b="0" i="0" dirty="0" err="1">
                <a:solidFill>
                  <a:srgbClr val="222222"/>
                </a:solidFill>
                <a:effectLst/>
                <a:latin typeface="Arial" panose="020B0604020202020204" pitchFamily="34" charset="0"/>
              </a:rPr>
              <a:t>somatopsychic</a:t>
            </a:r>
            <a:r>
              <a:rPr lang="cs-CZ" b="0" i="0" dirty="0">
                <a:solidFill>
                  <a:srgbClr val="222222"/>
                </a:solidFill>
                <a:effectLst/>
                <a:latin typeface="Arial" panose="020B0604020202020204" pitchFamily="34" charset="0"/>
              </a:rPr>
              <a:t>, </a:t>
            </a:r>
            <a:r>
              <a:rPr lang="cs-CZ" b="0" i="0" dirty="0" err="1">
                <a:solidFill>
                  <a:srgbClr val="222222"/>
                </a:solidFill>
                <a:effectLst/>
                <a:latin typeface="Arial" panose="020B0604020202020204" pitchFamily="34" charset="0"/>
              </a:rPr>
              <a:t>multisystem</a:t>
            </a:r>
            <a:r>
              <a:rPr lang="cs-CZ" b="0" i="0" dirty="0">
                <a:solidFill>
                  <a:srgbClr val="222222"/>
                </a:solidFill>
                <a:effectLst/>
                <a:latin typeface="Arial" panose="020B0604020202020204" pitchFamily="34" charset="0"/>
              </a:rPr>
              <a:t> </a:t>
            </a:r>
            <a:r>
              <a:rPr lang="cs-CZ" b="0" i="0" dirty="0" err="1">
                <a:solidFill>
                  <a:srgbClr val="222222"/>
                </a:solidFill>
                <a:effectLst/>
                <a:latin typeface="Arial" panose="020B0604020202020204" pitchFamily="34" charset="0"/>
              </a:rPr>
              <a:t>illnesses</a:t>
            </a:r>
            <a:r>
              <a:rPr lang="cs-CZ" b="0" i="0" dirty="0">
                <a:solidFill>
                  <a:srgbClr val="222222"/>
                </a:solidFill>
                <a:effectLst/>
                <a:latin typeface="Arial" panose="020B0604020202020204" pitchFamily="34" charset="0"/>
              </a:rPr>
              <a:t> and </a:t>
            </a:r>
            <a:r>
              <a:rPr lang="cs-CZ" b="0" i="0" dirty="0" err="1">
                <a:solidFill>
                  <a:srgbClr val="222222"/>
                </a:solidFill>
                <a:effectLst/>
                <a:latin typeface="Arial" panose="020B0604020202020204" pitchFamily="34" charset="0"/>
              </a:rPr>
              <a:t>medical</a:t>
            </a:r>
            <a:r>
              <a:rPr lang="cs-CZ" b="0" i="0" dirty="0">
                <a:solidFill>
                  <a:srgbClr val="222222"/>
                </a:solidFill>
                <a:effectLst/>
                <a:latin typeface="Arial" panose="020B0604020202020204" pitchFamily="34" charset="0"/>
              </a:rPr>
              <a:t> </a:t>
            </a:r>
            <a:r>
              <a:rPr lang="cs-CZ" b="0" i="0" dirty="0" err="1">
                <a:solidFill>
                  <a:srgbClr val="222222"/>
                </a:solidFill>
                <a:effectLst/>
                <a:latin typeface="Arial" panose="020B0604020202020204" pitchFamily="34" charset="0"/>
              </a:rPr>
              <a:t>uncertainty</a:t>
            </a:r>
            <a:r>
              <a:rPr lang="cs-CZ" b="0" i="0" dirty="0">
                <a:solidFill>
                  <a:srgbClr val="222222"/>
                </a:solidFill>
                <a:effectLst/>
                <a:latin typeface="Arial" panose="020B0604020202020204" pitchFamily="34" charset="0"/>
              </a:rPr>
              <a:t>. In </a:t>
            </a:r>
            <a:r>
              <a:rPr lang="cs-CZ" b="0" i="1" dirty="0" err="1">
                <a:solidFill>
                  <a:srgbClr val="222222"/>
                </a:solidFill>
                <a:effectLst/>
                <a:latin typeface="Arial" panose="020B0604020202020204" pitchFamily="34" charset="0"/>
              </a:rPr>
              <a:t>Healthcare</a:t>
            </a:r>
            <a:r>
              <a:rPr lang="cs-CZ" b="0" i="0" dirty="0">
                <a:solidFill>
                  <a:srgbClr val="222222"/>
                </a:solidFill>
                <a:effectLst/>
                <a:latin typeface="Arial" panose="020B0604020202020204" pitchFamily="34" charset="0"/>
              </a:rPr>
              <a:t> (Vol. 7, No. 4, p. 114). MDPI.</a:t>
            </a:r>
          </a:p>
          <a:p>
            <a:r>
              <a:rPr lang="en-GB" dirty="0">
                <a:hlinkClick r:id="rId2"/>
              </a:rPr>
              <a:t>https://acestoohigh.com/</a:t>
            </a:r>
            <a:r>
              <a:rPr lang="cs-CZ" dirty="0">
                <a:solidFill>
                  <a:srgbClr val="222222"/>
                </a:solidFill>
                <a:latin typeface="Arial" panose="020B0604020202020204" pitchFamily="34" charset="0"/>
              </a:rPr>
              <a:t> </a:t>
            </a:r>
            <a:endParaRPr lang="en-GB" dirty="0"/>
          </a:p>
        </p:txBody>
      </p:sp>
      <p:sp>
        <p:nvSpPr>
          <p:cNvPr id="4" name="Zástupný symbol pro datum 3">
            <a:extLst>
              <a:ext uri="{FF2B5EF4-FFF2-40B4-BE49-F238E27FC236}">
                <a16:creationId xmlns:a16="http://schemas.microsoft.com/office/drawing/2014/main" id="{EFDC9591-A5F4-46A9-9C33-DD6F684B980C}"/>
              </a:ext>
            </a:extLst>
          </p:cNvPr>
          <p:cNvSpPr>
            <a:spLocks noGrp="1"/>
          </p:cNvSpPr>
          <p:nvPr>
            <p:ph type="dt" sz="half" idx="10"/>
          </p:nvPr>
        </p:nvSpPr>
        <p:spPr/>
        <p:txBody>
          <a:bodyPr/>
          <a:lstStyle/>
          <a:p>
            <a:pPr rtl="0"/>
            <a:fld id="{9E25B38F-3440-48E9-8BA6-B9B0E297B628}" type="datetime1">
              <a:rPr lang="cs-CZ" smtClean="0"/>
              <a:t>24.03.2023</a:t>
            </a:fld>
            <a:endParaRPr lang="en-US" dirty="0"/>
          </a:p>
        </p:txBody>
      </p:sp>
    </p:spTree>
    <p:extLst>
      <p:ext uri="{BB962C8B-B14F-4D97-AF65-F5344CB8AC3E}">
        <p14:creationId xmlns:p14="http://schemas.microsoft.com/office/powerpoint/2010/main" val="249951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4D6539-279C-0B1D-E204-4963E3377BA2}"/>
              </a:ext>
            </a:extLst>
          </p:cNvPr>
          <p:cNvSpPr>
            <a:spLocks noGrp="1"/>
          </p:cNvSpPr>
          <p:nvPr>
            <p:ph type="title"/>
          </p:nvPr>
        </p:nvSpPr>
        <p:spPr/>
        <p:txBody>
          <a:bodyPr/>
          <a:lstStyle/>
          <a:p>
            <a:r>
              <a:rPr lang="cs-CZ" dirty="0"/>
              <a:t>Jak to bude dnes vypadat?</a:t>
            </a:r>
            <a:endParaRPr lang="en-GB" dirty="0"/>
          </a:p>
        </p:txBody>
      </p:sp>
      <p:sp>
        <p:nvSpPr>
          <p:cNvPr id="3" name="Zástupný obsah 2">
            <a:extLst>
              <a:ext uri="{FF2B5EF4-FFF2-40B4-BE49-F238E27FC236}">
                <a16:creationId xmlns:a16="http://schemas.microsoft.com/office/drawing/2014/main" id="{731DC281-336B-5D9C-594C-F93C2FA74D1A}"/>
              </a:ext>
            </a:extLst>
          </p:cNvPr>
          <p:cNvSpPr>
            <a:spLocks noGrp="1"/>
          </p:cNvSpPr>
          <p:nvPr>
            <p:ph idx="1"/>
          </p:nvPr>
        </p:nvSpPr>
        <p:spPr/>
        <p:txBody>
          <a:bodyPr/>
          <a:lstStyle/>
          <a:p>
            <a:r>
              <a:rPr lang="cs-CZ" dirty="0"/>
              <a:t>Cíl: zvědomení/připomenutí důležitých konceptů v oblasti psychosomatiky</a:t>
            </a:r>
          </a:p>
          <a:p>
            <a:r>
              <a:rPr lang="cs-CZ" dirty="0"/>
              <a:t>Obsah: </a:t>
            </a:r>
          </a:p>
          <a:p>
            <a:pPr lvl="1"/>
            <a:r>
              <a:rPr lang="cs-CZ" dirty="0"/>
              <a:t>Historie</a:t>
            </a:r>
          </a:p>
          <a:p>
            <a:pPr lvl="1"/>
            <a:r>
              <a:rPr lang="cs-CZ" dirty="0"/>
              <a:t>Definice pojmů (psychosomatický, </a:t>
            </a:r>
            <a:r>
              <a:rPr lang="cs-CZ" dirty="0" err="1"/>
              <a:t>somatopsychický</a:t>
            </a:r>
            <a:r>
              <a:rPr lang="cs-CZ" dirty="0"/>
              <a:t> apod.)</a:t>
            </a:r>
          </a:p>
          <a:p>
            <a:pPr lvl="1"/>
            <a:r>
              <a:rPr lang="cs-CZ" dirty="0"/>
              <a:t>Stresová reakce v těle</a:t>
            </a:r>
          </a:p>
          <a:p>
            <a:pPr lvl="1"/>
            <a:r>
              <a:rPr lang="cs-CZ" dirty="0"/>
              <a:t>Vliv dětských zážitků na zdraví</a:t>
            </a:r>
          </a:p>
          <a:p>
            <a:pPr lvl="1"/>
            <a:r>
              <a:rPr lang="cs-CZ" dirty="0"/>
              <a:t>Kazuistiky</a:t>
            </a:r>
          </a:p>
        </p:txBody>
      </p:sp>
      <p:sp>
        <p:nvSpPr>
          <p:cNvPr id="4" name="Zástupný symbol pro datum 3">
            <a:extLst>
              <a:ext uri="{FF2B5EF4-FFF2-40B4-BE49-F238E27FC236}">
                <a16:creationId xmlns:a16="http://schemas.microsoft.com/office/drawing/2014/main" id="{7CC711E0-3790-D166-6836-71FDB0686B52}"/>
              </a:ext>
            </a:extLst>
          </p:cNvPr>
          <p:cNvSpPr>
            <a:spLocks noGrp="1"/>
          </p:cNvSpPr>
          <p:nvPr>
            <p:ph type="dt" sz="half" idx="10"/>
          </p:nvPr>
        </p:nvSpPr>
        <p:spPr/>
        <p:txBody>
          <a:bodyPr/>
          <a:lstStyle/>
          <a:p>
            <a:pPr rtl="0"/>
            <a:fld id="{9E25B38F-3440-48E9-8BA6-B9B0E297B628}" type="datetime1">
              <a:rPr lang="cs-CZ" smtClean="0"/>
              <a:t>24.03.2023</a:t>
            </a:fld>
            <a:endParaRPr lang="en-US" dirty="0"/>
          </a:p>
        </p:txBody>
      </p:sp>
    </p:spTree>
    <p:extLst>
      <p:ext uri="{BB962C8B-B14F-4D97-AF65-F5344CB8AC3E}">
        <p14:creationId xmlns:p14="http://schemas.microsoft.com/office/powerpoint/2010/main" val="356611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BEABD5-06CE-8612-EB6F-6BC9A35CEE75}"/>
              </a:ext>
            </a:extLst>
          </p:cNvPr>
          <p:cNvSpPr>
            <a:spLocks noGrp="1"/>
          </p:cNvSpPr>
          <p:nvPr>
            <p:ph type="title"/>
          </p:nvPr>
        </p:nvSpPr>
        <p:spPr/>
        <p:txBody>
          <a:bodyPr/>
          <a:lstStyle/>
          <a:p>
            <a:r>
              <a:rPr lang="cs-CZ" dirty="0"/>
              <a:t>Historie Psychosomatického smýšlení</a:t>
            </a:r>
            <a:endParaRPr lang="en-GB" dirty="0"/>
          </a:p>
        </p:txBody>
      </p:sp>
      <p:sp>
        <p:nvSpPr>
          <p:cNvPr id="3" name="Zástupný obsah 2">
            <a:extLst>
              <a:ext uri="{FF2B5EF4-FFF2-40B4-BE49-F238E27FC236}">
                <a16:creationId xmlns:a16="http://schemas.microsoft.com/office/drawing/2014/main" id="{3223CFA0-5532-4B31-14EB-8924C83011C5}"/>
              </a:ext>
            </a:extLst>
          </p:cNvPr>
          <p:cNvSpPr>
            <a:spLocks noGrp="1"/>
          </p:cNvSpPr>
          <p:nvPr>
            <p:ph idx="1"/>
          </p:nvPr>
        </p:nvSpPr>
        <p:spPr/>
        <p:txBody>
          <a:bodyPr>
            <a:normAutofit fontScale="85000" lnSpcReduction="20000"/>
          </a:bodyPr>
          <a:lstStyle/>
          <a:p>
            <a:r>
              <a:rPr lang="cs-CZ" dirty="0"/>
              <a:t>John Christian August </a:t>
            </a:r>
            <a:r>
              <a:rPr lang="cs-CZ" dirty="0" err="1"/>
              <a:t>Heinroth</a:t>
            </a:r>
            <a:r>
              <a:rPr lang="cs-CZ" dirty="0"/>
              <a:t> v roce 1818 poprvé použil pojem „</a:t>
            </a:r>
            <a:r>
              <a:rPr lang="cs-CZ" dirty="0" err="1"/>
              <a:t>psycho-somatický</a:t>
            </a:r>
            <a:r>
              <a:rPr lang="cs-CZ" dirty="0"/>
              <a:t>“ </a:t>
            </a:r>
          </a:p>
          <a:p>
            <a:r>
              <a:rPr lang="cs-CZ" dirty="0"/>
              <a:t>Freud – neurózy s konverzními tělesnými příznaky a psychoanalýza </a:t>
            </a:r>
          </a:p>
          <a:p>
            <a:r>
              <a:rPr lang="cs-CZ" dirty="0"/>
              <a:t>Psychoanalytický institut v Chicagu – </a:t>
            </a:r>
            <a:r>
              <a:rPr lang="cs-CZ" b="1" dirty="0"/>
              <a:t>Franz Alexander</a:t>
            </a:r>
            <a:endParaRPr lang="cs-CZ" dirty="0"/>
          </a:p>
          <a:p>
            <a:r>
              <a:rPr lang="cs-CZ" b="1" dirty="0"/>
              <a:t>Helen </a:t>
            </a:r>
            <a:r>
              <a:rPr lang="cs-CZ" b="1" dirty="0" err="1"/>
              <a:t>Dunbar</a:t>
            </a:r>
            <a:r>
              <a:rPr lang="cs-CZ" b="1" dirty="0"/>
              <a:t>  - </a:t>
            </a:r>
            <a:r>
              <a:rPr lang="en-US" dirty="0"/>
              <a:t>Council for the Clinical Training of Theological Students in New York City</a:t>
            </a:r>
            <a:endParaRPr lang="cs-CZ" dirty="0"/>
          </a:p>
          <a:p>
            <a:r>
              <a:rPr lang="cs-CZ" dirty="0"/>
              <a:t>Představitele tzv. berlínské a heidelberské školy psychosomatiky (G. von Bergmann, E. </a:t>
            </a:r>
            <a:r>
              <a:rPr lang="cs-CZ" dirty="0" err="1"/>
              <a:t>Wittkower</a:t>
            </a:r>
            <a:r>
              <a:rPr lang="cs-CZ" dirty="0"/>
              <a:t>, K. Goldstein, L. von </a:t>
            </a:r>
            <a:r>
              <a:rPr lang="cs-CZ" dirty="0" err="1"/>
              <a:t>Krehl</a:t>
            </a:r>
            <a:r>
              <a:rPr lang="cs-CZ" dirty="0"/>
              <a:t>, V. von </a:t>
            </a:r>
            <a:r>
              <a:rPr lang="cs-CZ" dirty="0" err="1"/>
              <a:t>Weizsäcker</a:t>
            </a:r>
            <a:r>
              <a:rPr lang="cs-CZ" dirty="0"/>
              <a:t>…)</a:t>
            </a:r>
          </a:p>
          <a:p>
            <a:r>
              <a:rPr lang="cs-CZ" dirty="0"/>
              <a:t>1939 – první číslo časopisu </a:t>
            </a:r>
            <a:r>
              <a:rPr lang="cs-CZ" dirty="0" err="1"/>
              <a:t>Psychosomatic</a:t>
            </a:r>
            <a:r>
              <a:rPr lang="cs-CZ" dirty="0"/>
              <a:t> </a:t>
            </a:r>
            <a:r>
              <a:rPr lang="cs-CZ" dirty="0" err="1"/>
              <a:t>Medicine</a:t>
            </a:r>
            <a:endParaRPr lang="cs-CZ" dirty="0"/>
          </a:p>
          <a:p>
            <a:r>
              <a:rPr lang="cs-CZ" dirty="0"/>
              <a:t>Sedm psychosomatických chorob (hypertenze, hypertyreóza, astma, vředová choroba, ulcerativní kolitida, revmatoidní artritida a atopická dermatitida) – věřilo se ve specifičnost </a:t>
            </a:r>
          </a:p>
          <a:p>
            <a:r>
              <a:rPr lang="cs-CZ" b="1" dirty="0" err="1"/>
              <a:t>Cannon</a:t>
            </a:r>
            <a:r>
              <a:rPr lang="cs-CZ" b="1" dirty="0"/>
              <a:t> + </a:t>
            </a:r>
            <a:r>
              <a:rPr lang="cs-CZ" b="1" dirty="0" err="1"/>
              <a:t>Selye</a:t>
            </a:r>
            <a:r>
              <a:rPr lang="cs-CZ" b="1" dirty="0"/>
              <a:t> </a:t>
            </a:r>
            <a:r>
              <a:rPr lang="cs-CZ" dirty="0"/>
              <a:t>– stresová reakce + poznání, že stresory na psychické úrovni mohou být stejně škodlivé jako ty biologické a zdůrazňování </a:t>
            </a:r>
            <a:r>
              <a:rPr lang="cs-CZ" dirty="0" err="1"/>
              <a:t>NEspecifičnosti</a:t>
            </a:r>
            <a:r>
              <a:rPr lang="cs-CZ" dirty="0"/>
              <a:t>  </a:t>
            </a:r>
          </a:p>
          <a:p>
            <a:r>
              <a:rPr lang="cs-CZ" dirty="0"/>
              <a:t>V ČR: 1989 – Vladislav Chvála: </a:t>
            </a:r>
            <a:r>
              <a:rPr lang="cs-CZ" b="0" i="0" dirty="0">
                <a:solidFill>
                  <a:srgbClr val="4D5156"/>
                </a:solidFill>
                <a:effectLst/>
              </a:rPr>
              <a:t>Středisko komplexní terapie </a:t>
            </a:r>
            <a:r>
              <a:rPr lang="cs-CZ" i="0" dirty="0">
                <a:solidFill>
                  <a:srgbClr val="5F6368"/>
                </a:solidFill>
                <a:effectLst/>
              </a:rPr>
              <a:t>psychosomatických</a:t>
            </a:r>
            <a:r>
              <a:rPr lang="cs-CZ" b="0" i="0" dirty="0">
                <a:solidFill>
                  <a:srgbClr val="4D5156"/>
                </a:solidFill>
                <a:effectLst/>
              </a:rPr>
              <a:t> poruch</a:t>
            </a:r>
            <a:endParaRPr lang="cs-CZ" dirty="0"/>
          </a:p>
          <a:p>
            <a:endParaRPr lang="en-GB" dirty="0"/>
          </a:p>
        </p:txBody>
      </p:sp>
      <p:sp>
        <p:nvSpPr>
          <p:cNvPr id="4" name="Zástupný symbol pro datum 3">
            <a:extLst>
              <a:ext uri="{FF2B5EF4-FFF2-40B4-BE49-F238E27FC236}">
                <a16:creationId xmlns:a16="http://schemas.microsoft.com/office/drawing/2014/main" id="{8996D199-5A19-E81B-BC09-FC56517C52AD}"/>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375651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A6F45B-A560-5D6E-BAC1-28991B869254}"/>
              </a:ext>
            </a:extLst>
          </p:cNvPr>
          <p:cNvSpPr>
            <a:spLocks noGrp="1"/>
          </p:cNvSpPr>
          <p:nvPr>
            <p:ph type="title"/>
          </p:nvPr>
        </p:nvSpPr>
        <p:spPr/>
        <p:txBody>
          <a:bodyPr/>
          <a:lstStyle/>
          <a:p>
            <a:r>
              <a:rPr lang="cs-CZ" dirty="0"/>
              <a:t>Definice pojmů</a:t>
            </a:r>
            <a:endParaRPr lang="en-GB" dirty="0"/>
          </a:p>
        </p:txBody>
      </p:sp>
      <p:sp>
        <p:nvSpPr>
          <p:cNvPr id="3" name="Zástupný obsah 2">
            <a:extLst>
              <a:ext uri="{FF2B5EF4-FFF2-40B4-BE49-F238E27FC236}">
                <a16:creationId xmlns:a16="http://schemas.microsoft.com/office/drawing/2014/main" id="{76A3F343-B9AF-AB40-7D3E-B67E68F547B2}"/>
              </a:ext>
            </a:extLst>
          </p:cNvPr>
          <p:cNvSpPr>
            <a:spLocks noGrp="1"/>
          </p:cNvSpPr>
          <p:nvPr>
            <p:ph idx="1"/>
          </p:nvPr>
        </p:nvSpPr>
        <p:spPr/>
        <p:txBody>
          <a:bodyPr/>
          <a:lstStyle/>
          <a:p>
            <a:r>
              <a:rPr lang="cs-CZ" dirty="0"/>
              <a:t>Psychosomatické potíže</a:t>
            </a:r>
          </a:p>
          <a:p>
            <a:r>
              <a:rPr lang="cs-CZ" dirty="0" err="1"/>
              <a:t>Somatopsychické</a:t>
            </a:r>
            <a:r>
              <a:rPr lang="cs-CZ" dirty="0"/>
              <a:t> potíže</a:t>
            </a:r>
          </a:p>
          <a:p>
            <a:r>
              <a:rPr lang="cs-CZ" dirty="0"/>
              <a:t>Somatoformní poruchy</a:t>
            </a:r>
          </a:p>
          <a:p>
            <a:r>
              <a:rPr lang="cs-CZ" dirty="0" err="1"/>
              <a:t>Multisystémové</a:t>
            </a:r>
            <a:r>
              <a:rPr lang="cs-CZ" dirty="0"/>
              <a:t> potíže</a:t>
            </a:r>
          </a:p>
          <a:p>
            <a:r>
              <a:rPr lang="cs-CZ" dirty="0"/>
              <a:t>Medicínsky nevysvětlitelné symptomy (MUS)</a:t>
            </a:r>
          </a:p>
          <a:p>
            <a:endParaRPr lang="en-GB" dirty="0"/>
          </a:p>
        </p:txBody>
      </p:sp>
      <p:sp>
        <p:nvSpPr>
          <p:cNvPr id="4" name="Zástupný symbol pro datum 3">
            <a:extLst>
              <a:ext uri="{FF2B5EF4-FFF2-40B4-BE49-F238E27FC236}">
                <a16:creationId xmlns:a16="http://schemas.microsoft.com/office/drawing/2014/main" id="{229E87BA-D330-B8D1-A56A-B3E363946C0D}"/>
              </a:ext>
            </a:extLst>
          </p:cNvPr>
          <p:cNvSpPr>
            <a:spLocks noGrp="1"/>
          </p:cNvSpPr>
          <p:nvPr>
            <p:ph type="dt" sz="half" idx="10"/>
          </p:nvPr>
        </p:nvSpPr>
        <p:spPr/>
        <p:txBody>
          <a:bodyPr/>
          <a:lstStyle/>
          <a:p>
            <a:pPr rtl="0"/>
            <a:fld id="{9E25B38F-3440-48E9-8BA6-B9B0E297B628}" type="datetime1">
              <a:rPr lang="cs-CZ" smtClean="0"/>
              <a:t>22.03.2023</a:t>
            </a:fld>
            <a:endParaRPr lang="en-US" dirty="0"/>
          </a:p>
        </p:txBody>
      </p:sp>
    </p:spTree>
    <p:extLst>
      <p:ext uri="{BB962C8B-B14F-4D97-AF65-F5344CB8AC3E}">
        <p14:creationId xmlns:p14="http://schemas.microsoft.com/office/powerpoint/2010/main" val="62360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1C285D-E95F-A02F-6E02-1B56E5358C64}"/>
              </a:ext>
            </a:extLst>
          </p:cNvPr>
          <p:cNvSpPr>
            <a:spLocks noGrp="1"/>
          </p:cNvSpPr>
          <p:nvPr>
            <p:ph type="title"/>
          </p:nvPr>
        </p:nvSpPr>
        <p:spPr/>
        <p:txBody>
          <a:bodyPr/>
          <a:lstStyle/>
          <a:p>
            <a:r>
              <a:rPr lang="cs-CZ" dirty="0"/>
              <a:t>Psychosomatické onemocnění</a:t>
            </a:r>
            <a:endParaRPr lang="en-GB" dirty="0"/>
          </a:p>
        </p:txBody>
      </p:sp>
      <p:sp>
        <p:nvSpPr>
          <p:cNvPr id="3" name="Zástupný obsah 2">
            <a:extLst>
              <a:ext uri="{FF2B5EF4-FFF2-40B4-BE49-F238E27FC236}">
                <a16:creationId xmlns:a16="http://schemas.microsoft.com/office/drawing/2014/main" id="{7C0CB887-E0CF-5810-A5A4-A988FCE9F5F9}"/>
              </a:ext>
            </a:extLst>
          </p:cNvPr>
          <p:cNvSpPr>
            <a:spLocks noGrp="1"/>
          </p:cNvSpPr>
          <p:nvPr>
            <p:ph idx="1"/>
          </p:nvPr>
        </p:nvSpPr>
        <p:spPr/>
        <p:txBody>
          <a:bodyPr/>
          <a:lstStyle/>
          <a:p>
            <a:r>
              <a:rPr lang="cs-CZ" b="1" dirty="0"/>
              <a:t>Psychosomatické (psychogenní) onemocnění </a:t>
            </a:r>
            <a:r>
              <a:rPr lang="cs-CZ" dirty="0"/>
              <a:t>– fyzické (somatické) onemocnění mající příčinu v psychických potížích/stresu.</a:t>
            </a:r>
          </a:p>
          <a:p>
            <a:r>
              <a:rPr lang="cs-CZ" dirty="0"/>
              <a:t>„… </a:t>
            </a:r>
            <a:r>
              <a:rPr lang="cs-CZ" i="1" dirty="0"/>
              <a:t>duševně podmíněné a </a:t>
            </a:r>
            <a:r>
              <a:rPr lang="cs-CZ" b="1" i="1" dirty="0"/>
              <a:t>spolu-podmíněné klinické obrazy nemoci </a:t>
            </a:r>
            <a:r>
              <a:rPr lang="cs-CZ" i="1" dirty="0"/>
              <a:t>s nimiž se někdy setkáváme spíše v rámci tělesného prožívání, jindy spíše v rámci duševního prožívání a velmi často také v mezilidském chování</a:t>
            </a:r>
            <a:r>
              <a:rPr lang="cs-CZ" dirty="0"/>
              <a:t>“ (</a:t>
            </a:r>
            <a:r>
              <a:rPr lang="cs-CZ" dirty="0" err="1"/>
              <a:t>Tress</a:t>
            </a:r>
            <a:r>
              <a:rPr lang="cs-CZ" dirty="0"/>
              <a:t>, </a:t>
            </a:r>
            <a:r>
              <a:rPr lang="cs-CZ" dirty="0" err="1"/>
              <a:t>Krusse</a:t>
            </a:r>
            <a:r>
              <a:rPr lang="cs-CZ" dirty="0"/>
              <a:t>, Ott; 2008; str. 25)</a:t>
            </a:r>
          </a:p>
          <a:p>
            <a:r>
              <a:rPr lang="cs-CZ" dirty="0"/>
              <a:t>Psychosomatické onemocnění není kategorie v DSM-5 (protože DMS-5 nezahrnuje kauzalitu onemocnění), MKN tyto potíže zmiňuje, ale stále nejsou jasně stanovené definice a standardizované postupy.  </a:t>
            </a:r>
          </a:p>
          <a:p>
            <a:r>
              <a:rPr lang="cs-CZ" dirty="0"/>
              <a:t>Často je klinický obraz onemocnění proměnlivý</a:t>
            </a:r>
          </a:p>
          <a:p>
            <a:endParaRPr lang="en-GB" dirty="0"/>
          </a:p>
        </p:txBody>
      </p:sp>
      <p:sp>
        <p:nvSpPr>
          <p:cNvPr id="4" name="Zástupný symbol pro datum 3">
            <a:extLst>
              <a:ext uri="{FF2B5EF4-FFF2-40B4-BE49-F238E27FC236}">
                <a16:creationId xmlns:a16="http://schemas.microsoft.com/office/drawing/2014/main" id="{A2C96DBA-CBCE-5E65-9186-29DC3731861C}"/>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160465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descr="Obsah obrázku text, kresba tužkou">
            <a:extLst>
              <a:ext uri="{FF2B5EF4-FFF2-40B4-BE49-F238E27FC236}">
                <a16:creationId xmlns:a16="http://schemas.microsoft.com/office/drawing/2014/main" id="{56531624-7618-C418-550D-DE75AE4590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1487" y="592721"/>
            <a:ext cx="6169025" cy="6169025"/>
          </a:xfrm>
          <a:noFill/>
        </p:spPr>
      </p:pic>
      <p:sp>
        <p:nvSpPr>
          <p:cNvPr id="4" name="Zástupný symbol pro datum 3" hidden="1">
            <a:extLst>
              <a:ext uri="{FF2B5EF4-FFF2-40B4-BE49-F238E27FC236}">
                <a16:creationId xmlns:a16="http://schemas.microsoft.com/office/drawing/2014/main" id="{B312215F-A324-1B9C-D45E-3F6D8FD7AE7F}"/>
              </a:ext>
            </a:extLst>
          </p:cNvPr>
          <p:cNvSpPr>
            <a:spLocks noGrp="1"/>
          </p:cNvSpPr>
          <p:nvPr>
            <p:ph type="dt" sz="half" idx="10"/>
          </p:nvPr>
        </p:nvSpPr>
        <p:spPr/>
        <p:txBody>
          <a:bodyPr/>
          <a:lstStyle/>
          <a:p>
            <a:pPr rtl="0">
              <a:spcAft>
                <a:spcPts val="600"/>
              </a:spcAft>
            </a:pPr>
            <a:fld id="{9E25B38F-3440-48E9-8BA6-B9B0E297B628}" type="datetime1">
              <a:rPr lang="cs-CZ" smtClean="0"/>
              <a:pPr rtl="0">
                <a:spcAft>
                  <a:spcPts val="600"/>
                </a:spcAft>
              </a:pPr>
              <a:t>23.03.2023</a:t>
            </a:fld>
            <a:endParaRPr lang="en-US"/>
          </a:p>
        </p:txBody>
      </p:sp>
      <p:pic>
        <p:nvPicPr>
          <p:cNvPr id="8" name="Obrázek 7">
            <a:extLst>
              <a:ext uri="{FF2B5EF4-FFF2-40B4-BE49-F238E27FC236}">
                <a16:creationId xmlns:a16="http://schemas.microsoft.com/office/drawing/2014/main" id="{1EA882CA-CF57-0D78-99F7-E384C4C3184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835793" y="3339505"/>
            <a:ext cx="5029636" cy="1394581"/>
          </a:xfrm>
          <a:prstGeom prst="rect">
            <a:avLst/>
          </a:prstGeom>
        </p:spPr>
      </p:pic>
      <p:pic>
        <p:nvPicPr>
          <p:cNvPr id="10" name="Obrázek 9">
            <a:extLst>
              <a:ext uri="{FF2B5EF4-FFF2-40B4-BE49-F238E27FC236}">
                <a16:creationId xmlns:a16="http://schemas.microsoft.com/office/drawing/2014/main" id="{14A1C227-1CE5-AE47-E784-AD92AAF3E029}"/>
              </a:ext>
            </a:extLst>
          </p:cNvPr>
          <p:cNvPicPr>
            <a:picLocks noChangeAspect="1"/>
          </p:cNvPicPr>
          <p:nvPr/>
        </p:nvPicPr>
        <p:blipFill>
          <a:blip r:embed="rId5"/>
          <a:stretch>
            <a:fillRect/>
          </a:stretch>
        </p:blipFill>
        <p:spPr>
          <a:xfrm>
            <a:off x="7048053" y="1181524"/>
            <a:ext cx="4991533" cy="754008"/>
          </a:xfrm>
          <a:prstGeom prst="rect">
            <a:avLst/>
          </a:prstGeom>
        </p:spPr>
      </p:pic>
      <p:pic>
        <p:nvPicPr>
          <p:cNvPr id="12" name="Obrázek 11">
            <a:extLst>
              <a:ext uri="{FF2B5EF4-FFF2-40B4-BE49-F238E27FC236}">
                <a16:creationId xmlns:a16="http://schemas.microsoft.com/office/drawing/2014/main" id="{D47281C7-12B4-2A0E-E549-7342CEC3DE53}"/>
              </a:ext>
            </a:extLst>
          </p:cNvPr>
          <p:cNvPicPr>
            <a:picLocks noChangeAspect="1"/>
          </p:cNvPicPr>
          <p:nvPr/>
        </p:nvPicPr>
        <p:blipFill>
          <a:blip r:embed="rId6"/>
          <a:stretch>
            <a:fillRect/>
          </a:stretch>
        </p:blipFill>
        <p:spPr>
          <a:xfrm>
            <a:off x="3491961" y="5755029"/>
            <a:ext cx="5688551" cy="1102971"/>
          </a:xfrm>
          <a:prstGeom prst="rect">
            <a:avLst/>
          </a:prstGeom>
        </p:spPr>
      </p:pic>
      <p:pic>
        <p:nvPicPr>
          <p:cNvPr id="14" name="Obrázek 13">
            <a:extLst>
              <a:ext uri="{FF2B5EF4-FFF2-40B4-BE49-F238E27FC236}">
                <a16:creationId xmlns:a16="http://schemas.microsoft.com/office/drawing/2014/main" id="{9E9DFF9C-683F-7B0B-0DE7-EC747EA9212E}"/>
              </a:ext>
            </a:extLst>
          </p:cNvPr>
          <p:cNvPicPr>
            <a:picLocks noChangeAspect="1"/>
          </p:cNvPicPr>
          <p:nvPr/>
        </p:nvPicPr>
        <p:blipFill>
          <a:blip r:embed="rId7"/>
          <a:stretch>
            <a:fillRect/>
          </a:stretch>
        </p:blipFill>
        <p:spPr>
          <a:xfrm>
            <a:off x="152413" y="2943238"/>
            <a:ext cx="4721570" cy="2035521"/>
          </a:xfrm>
          <a:prstGeom prst="rect">
            <a:avLst/>
          </a:prstGeom>
        </p:spPr>
      </p:pic>
      <p:pic>
        <p:nvPicPr>
          <p:cNvPr id="16" name="Obrázek 15">
            <a:extLst>
              <a:ext uri="{FF2B5EF4-FFF2-40B4-BE49-F238E27FC236}">
                <a16:creationId xmlns:a16="http://schemas.microsoft.com/office/drawing/2014/main" id="{AC719A50-3FBF-EB5D-5211-F84F89CD6C90}"/>
              </a:ext>
            </a:extLst>
          </p:cNvPr>
          <p:cNvPicPr>
            <a:picLocks noChangeAspect="1"/>
          </p:cNvPicPr>
          <p:nvPr/>
        </p:nvPicPr>
        <p:blipFill>
          <a:blip r:embed="rId8"/>
          <a:stretch>
            <a:fillRect/>
          </a:stretch>
        </p:blipFill>
        <p:spPr>
          <a:xfrm>
            <a:off x="175277" y="906844"/>
            <a:ext cx="4968671" cy="861135"/>
          </a:xfrm>
          <a:prstGeom prst="rect">
            <a:avLst/>
          </a:prstGeom>
        </p:spPr>
      </p:pic>
    </p:spTree>
    <p:extLst>
      <p:ext uri="{BB962C8B-B14F-4D97-AF65-F5344CB8AC3E}">
        <p14:creationId xmlns:p14="http://schemas.microsoft.com/office/powerpoint/2010/main" val="4692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CD072E-4E5B-D954-AD5D-2749A29B31AA}"/>
              </a:ext>
            </a:extLst>
          </p:cNvPr>
          <p:cNvSpPr>
            <a:spLocks noGrp="1"/>
          </p:cNvSpPr>
          <p:nvPr>
            <p:ph type="title"/>
          </p:nvPr>
        </p:nvSpPr>
        <p:spPr/>
        <p:txBody>
          <a:bodyPr/>
          <a:lstStyle/>
          <a:p>
            <a:r>
              <a:rPr lang="cs-CZ" dirty="0" err="1"/>
              <a:t>Somatopsychické</a:t>
            </a:r>
            <a:r>
              <a:rPr lang="cs-CZ" dirty="0"/>
              <a:t> poruchy</a:t>
            </a:r>
            <a:endParaRPr lang="en-GB" dirty="0"/>
          </a:p>
        </p:txBody>
      </p:sp>
      <p:sp>
        <p:nvSpPr>
          <p:cNvPr id="3" name="Zástupný obsah 2">
            <a:extLst>
              <a:ext uri="{FF2B5EF4-FFF2-40B4-BE49-F238E27FC236}">
                <a16:creationId xmlns:a16="http://schemas.microsoft.com/office/drawing/2014/main" id="{C4B5EFA4-139F-B179-C5DF-B1CA4D041AE7}"/>
              </a:ext>
            </a:extLst>
          </p:cNvPr>
          <p:cNvSpPr>
            <a:spLocks noGrp="1"/>
          </p:cNvSpPr>
          <p:nvPr>
            <p:ph idx="1"/>
          </p:nvPr>
        </p:nvSpPr>
        <p:spPr/>
        <p:txBody>
          <a:bodyPr/>
          <a:lstStyle/>
          <a:p>
            <a:r>
              <a:rPr lang="cs-CZ" dirty="0">
                <a:solidFill>
                  <a:srgbClr val="222222"/>
                </a:solidFill>
                <a:latin typeface="Arial" panose="020B0604020202020204" pitchFamily="34" charset="0"/>
              </a:rPr>
              <a:t>Duševní onemocnění, která jsou způsobena nebo zhoršena somatickými potížemi. </a:t>
            </a:r>
          </a:p>
          <a:p>
            <a:r>
              <a:rPr lang="cs-CZ" dirty="0">
                <a:solidFill>
                  <a:srgbClr val="222222"/>
                </a:solidFill>
                <a:latin typeface="Arial" panose="020B0604020202020204" pitchFamily="34" charset="0"/>
              </a:rPr>
              <a:t>Máme poměrně široké spektrum onemocnění, která řadíme do této skupiny – např. endokrinní onemocnění, nádory, autoimunitní onemocnění, infekční onemocnění (často virová). </a:t>
            </a:r>
            <a:endParaRPr lang="en-GB" dirty="0"/>
          </a:p>
        </p:txBody>
      </p:sp>
      <p:sp>
        <p:nvSpPr>
          <p:cNvPr id="4" name="Zástupný symbol pro datum 3">
            <a:extLst>
              <a:ext uri="{FF2B5EF4-FFF2-40B4-BE49-F238E27FC236}">
                <a16:creationId xmlns:a16="http://schemas.microsoft.com/office/drawing/2014/main" id="{DF09C036-A7A5-76A2-ABC7-A5DB9D09A801}"/>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94107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19455D-4C10-FE4F-8EA0-0648FB1632EF}"/>
              </a:ext>
            </a:extLst>
          </p:cNvPr>
          <p:cNvSpPr>
            <a:spLocks noGrp="1"/>
          </p:cNvSpPr>
          <p:nvPr>
            <p:ph type="title"/>
          </p:nvPr>
        </p:nvSpPr>
        <p:spPr/>
        <p:txBody>
          <a:bodyPr/>
          <a:lstStyle/>
          <a:p>
            <a:r>
              <a:rPr lang="cs-CZ" dirty="0" err="1"/>
              <a:t>SOMATOformní</a:t>
            </a:r>
            <a:r>
              <a:rPr lang="cs-CZ" dirty="0"/>
              <a:t> poruchy (F45)</a:t>
            </a:r>
            <a:endParaRPr lang="en-GB" dirty="0"/>
          </a:p>
        </p:txBody>
      </p:sp>
      <p:sp>
        <p:nvSpPr>
          <p:cNvPr id="3" name="Zástupný obsah 2">
            <a:extLst>
              <a:ext uri="{FF2B5EF4-FFF2-40B4-BE49-F238E27FC236}">
                <a16:creationId xmlns:a16="http://schemas.microsoft.com/office/drawing/2014/main" id="{2BAB9BD5-28C6-5FAD-CC5E-FBBF0D9B7F31}"/>
              </a:ext>
            </a:extLst>
          </p:cNvPr>
          <p:cNvSpPr>
            <a:spLocks noGrp="1"/>
          </p:cNvSpPr>
          <p:nvPr>
            <p:ph idx="1"/>
          </p:nvPr>
        </p:nvSpPr>
        <p:spPr/>
        <p:txBody>
          <a:bodyPr/>
          <a:lstStyle/>
          <a:p>
            <a:r>
              <a:rPr lang="cs-CZ" b="0" i="0" dirty="0">
                <a:solidFill>
                  <a:srgbClr val="000000"/>
                </a:solidFill>
                <a:effectLst/>
                <a:latin typeface="Open Sans" panose="020B0606030504020204" pitchFamily="34" charset="0"/>
              </a:rPr>
              <a:t>Hlavním rysem je opakovaná stížnost na tělesné symptomy spolu s trvalým vyžadováním lékařského vyšetřování i přes opakované negativní nálezy a ujišťování lékaře‚ že obtíže nemají fyzickou podstatu  (NEBO ji neumíme zatím najít? </a:t>
            </a:r>
            <a:r>
              <a:rPr lang="cs-CZ" b="0" i="0" dirty="0">
                <a:solidFill>
                  <a:srgbClr val="000000"/>
                </a:solidFill>
                <a:effectLst/>
                <a:latin typeface="Open Sans" panose="020B0606030504020204" pitchFamily="34" charset="0"/>
                <a:sym typeface="Wingdings" panose="05000000000000000000" pitchFamily="2" charset="2"/>
              </a:rPr>
              <a:t>)</a:t>
            </a:r>
            <a:r>
              <a:rPr lang="cs-CZ" b="0" i="0" dirty="0">
                <a:solidFill>
                  <a:srgbClr val="000000"/>
                </a:solidFill>
                <a:effectLst/>
                <a:latin typeface="Open Sans" panose="020B0606030504020204" pitchFamily="34" charset="0"/>
              </a:rPr>
              <a:t>. </a:t>
            </a:r>
          </a:p>
          <a:p>
            <a:r>
              <a:rPr lang="cs-CZ" b="0" i="0" dirty="0">
                <a:solidFill>
                  <a:srgbClr val="000000"/>
                </a:solidFill>
                <a:effectLst/>
                <a:latin typeface="Open Sans" panose="020B0606030504020204" pitchFamily="34" charset="0"/>
              </a:rPr>
              <a:t>Pokud existuje nějaká tělesná nemoc‚ pak nevysvětluje rozsah a podstatu potíží nebo příznaků a nešťastnost a zaujetí pacienta. </a:t>
            </a:r>
            <a:r>
              <a:rPr lang="cs-CZ" dirty="0">
                <a:solidFill>
                  <a:srgbClr val="000000"/>
                </a:solidFill>
                <a:latin typeface="Open Sans" panose="020B0606030504020204" pitchFamily="34" charset="0"/>
              </a:rPr>
              <a:t>Patří sem: </a:t>
            </a:r>
            <a:r>
              <a:rPr lang="cs-CZ" dirty="0" err="1">
                <a:solidFill>
                  <a:srgbClr val="000000"/>
                </a:solidFill>
                <a:latin typeface="Open Sans" panose="020B0606030504020204" pitchFamily="34" charset="0"/>
              </a:rPr>
              <a:t>somatizační</a:t>
            </a:r>
            <a:r>
              <a:rPr lang="cs-CZ" dirty="0">
                <a:solidFill>
                  <a:srgbClr val="000000"/>
                </a:solidFill>
                <a:latin typeface="Open Sans" panose="020B0606030504020204" pitchFamily="34" charset="0"/>
              </a:rPr>
              <a:t> porucha; nediferencovaná somatoformní porucha; hypochondrická porucha; somatoformní vegetativní dysfunkce (psychogenní kašel, průjmy, dysurie…); </a:t>
            </a:r>
            <a:r>
              <a:rPr lang="cs-CZ" dirty="0" err="1">
                <a:solidFill>
                  <a:srgbClr val="000000"/>
                </a:solidFill>
                <a:latin typeface="Open Sans" panose="020B0606030504020204" pitchFamily="34" charset="0"/>
              </a:rPr>
              <a:t>persistující</a:t>
            </a:r>
            <a:r>
              <a:rPr lang="cs-CZ" dirty="0">
                <a:solidFill>
                  <a:srgbClr val="000000"/>
                </a:solidFill>
                <a:latin typeface="Open Sans" panose="020B0606030504020204" pitchFamily="34" charset="0"/>
              </a:rPr>
              <a:t> somatoformní bolestivá porucha; jiné somatoformní poruchy).</a:t>
            </a:r>
          </a:p>
          <a:p>
            <a:pPr marL="0" indent="0">
              <a:buNone/>
            </a:pPr>
            <a:endParaRPr lang="en-GB" dirty="0"/>
          </a:p>
        </p:txBody>
      </p:sp>
      <p:sp>
        <p:nvSpPr>
          <p:cNvPr id="4" name="Zástupný symbol pro datum 3">
            <a:extLst>
              <a:ext uri="{FF2B5EF4-FFF2-40B4-BE49-F238E27FC236}">
                <a16:creationId xmlns:a16="http://schemas.microsoft.com/office/drawing/2014/main" id="{E9F45550-642C-E99F-F930-0FB5CDA42E98}"/>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265097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230D9-9E33-5114-2152-37358AEE01BE}"/>
              </a:ext>
            </a:extLst>
          </p:cNvPr>
          <p:cNvSpPr>
            <a:spLocks noGrp="1"/>
          </p:cNvSpPr>
          <p:nvPr>
            <p:ph type="title"/>
          </p:nvPr>
        </p:nvSpPr>
        <p:spPr/>
        <p:txBody>
          <a:bodyPr/>
          <a:lstStyle/>
          <a:p>
            <a:r>
              <a:rPr lang="cs-CZ" dirty="0" err="1"/>
              <a:t>Medically</a:t>
            </a:r>
            <a:r>
              <a:rPr lang="cs-CZ" dirty="0"/>
              <a:t> </a:t>
            </a:r>
            <a:r>
              <a:rPr lang="cs-CZ" dirty="0" err="1"/>
              <a:t>Unexplained</a:t>
            </a:r>
            <a:r>
              <a:rPr lang="cs-CZ" dirty="0"/>
              <a:t> </a:t>
            </a:r>
            <a:r>
              <a:rPr lang="cs-CZ" dirty="0" err="1"/>
              <a:t>Symptoms</a:t>
            </a:r>
            <a:r>
              <a:rPr lang="cs-CZ" dirty="0"/>
              <a:t> (MUS) </a:t>
            </a:r>
            <a:endParaRPr lang="en-GB" dirty="0"/>
          </a:p>
        </p:txBody>
      </p:sp>
      <p:sp>
        <p:nvSpPr>
          <p:cNvPr id="3" name="Zástupný obsah 2">
            <a:extLst>
              <a:ext uri="{FF2B5EF4-FFF2-40B4-BE49-F238E27FC236}">
                <a16:creationId xmlns:a16="http://schemas.microsoft.com/office/drawing/2014/main" id="{C524359A-8D84-1233-F785-B5E2460004B5}"/>
              </a:ext>
            </a:extLst>
          </p:cNvPr>
          <p:cNvSpPr>
            <a:spLocks noGrp="1"/>
          </p:cNvSpPr>
          <p:nvPr>
            <p:ph idx="1"/>
          </p:nvPr>
        </p:nvSpPr>
        <p:spPr/>
        <p:txBody>
          <a:bodyPr/>
          <a:lstStyle/>
          <a:p>
            <a:r>
              <a:rPr lang="cs-CZ" b="0" i="0" dirty="0">
                <a:solidFill>
                  <a:srgbClr val="222222"/>
                </a:solidFill>
                <a:effectLst/>
                <a:latin typeface="Arial" panose="020B0604020202020204" pitchFamily="34" charset="0"/>
              </a:rPr>
              <a:t>„</a:t>
            </a:r>
            <a:r>
              <a:rPr lang="en-US" b="0" i="0" dirty="0">
                <a:solidFill>
                  <a:srgbClr val="222222"/>
                </a:solidFill>
                <a:effectLst/>
                <a:latin typeface="Arial" panose="020B0604020202020204" pitchFamily="34" charset="0"/>
              </a:rPr>
              <a:t>Medically unexplained symptoms” is a term that is no longer valid in the APA DSM-5. They were physical symptoms for which a treating healthcare provider had found no medical cause or where the cause remained contested, unknown, or disputed. Most who used the term considered the symptoms had to be of a psychological origin. The phrase “medically unexplained symptoms” never was a diagnosis but was used in the </a:t>
            </a:r>
            <a:r>
              <a:rPr lang="en-US" b="1" i="0" dirty="0">
                <a:solidFill>
                  <a:srgbClr val="222222"/>
                </a:solidFill>
                <a:effectLst/>
                <a:latin typeface="Arial" panose="020B0604020202020204" pitchFamily="34" charset="0"/>
              </a:rPr>
              <a:t>DSM-IV-TR to refer to the criteria used to diagnose somatoform disorder. It is now outdated</a:t>
            </a:r>
            <a:r>
              <a:rPr lang="en-US" b="0" i="0" dirty="0">
                <a:solidFill>
                  <a:srgbClr val="222222"/>
                </a:solidFill>
                <a:effectLst/>
                <a:latin typeface="Arial" panose="020B0604020202020204" pitchFamily="34" charset="0"/>
              </a:rPr>
              <a:t> and is not included as being relevant in the diagnosis of somatic symptom disorder in the APA DSM-5. An explanation for eliminating this phrase is the recognition that no medical condition is totally explained or unexplained; instead, knowledge is on a continuum, and all conditions are partially explained to different degrees. This label is impacted by the bias and the level of knowledge of anyone calling it “unexplained”. These symptoms are often unexamined rather than unexplained</a:t>
            </a:r>
            <a:r>
              <a:rPr lang="cs-CZ" b="0" i="0" dirty="0">
                <a:solidFill>
                  <a:srgbClr val="222222"/>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3966756262"/>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98_TF33552983" id="{76B99DA1-8F4B-4CDD-AF17-E230D0ABAD07}" vid="{3FF160E1-38F3-4E00-BD3B-0B3A46B6642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{D96FA107-F094-46C8-BCF2-15326CB919FB}tf33552983_win32</Template>
  <TotalTime>2793</TotalTime>
  <Words>1418</Words>
  <Application>Microsoft Office PowerPoint</Application>
  <PresentationFormat>Širokoúhlá obrazovka</PresentationFormat>
  <Paragraphs>90</Paragraphs>
  <Slides>19</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Arial</vt:lpstr>
      <vt:lpstr>Calibri</vt:lpstr>
      <vt:lpstr>Franklin Gothic Book</vt:lpstr>
      <vt:lpstr>Franklin Gothic Demi</vt:lpstr>
      <vt:lpstr>Open Sans</vt:lpstr>
      <vt:lpstr>Wingdings 2</vt:lpstr>
      <vt:lpstr>DividendVTI</vt:lpstr>
      <vt:lpstr>Úvod do psychosomatiky</vt:lpstr>
      <vt:lpstr>Jak to bude dnes vypadat?</vt:lpstr>
      <vt:lpstr>Historie Psychosomatického smýšlení</vt:lpstr>
      <vt:lpstr>Definice pojmů</vt:lpstr>
      <vt:lpstr>Psychosomatické onemocnění</vt:lpstr>
      <vt:lpstr>Prezentace aplikace PowerPoint</vt:lpstr>
      <vt:lpstr>Somatopsychické poruchy</vt:lpstr>
      <vt:lpstr>SOMATOformní poruchy (F45)</vt:lpstr>
      <vt:lpstr>Medically Unexplained Symptoms (MUS) </vt:lpstr>
      <vt:lpstr>Multisystémová onemocnění</vt:lpstr>
      <vt:lpstr>Reakce těla na stresovou reakci</vt:lpstr>
      <vt:lpstr>Prezentace aplikace PowerPoint</vt:lpstr>
      <vt:lpstr>Adverse Childhood expericence (ACE)</vt:lpstr>
      <vt:lpstr>Prezentace aplikace PowerPoint</vt:lpstr>
      <vt:lpstr>Psychosomatický pohled – porozumění potížím klienta</vt:lpstr>
      <vt:lpstr>Závěrem…</vt:lpstr>
      <vt:lpstr>Kazuistiky</vt:lpstr>
      <vt:lpstr>Prezentace aplikace PowerPoint</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psychosomatiky</dc:title>
  <dc:creator>Jana Horáková</dc:creator>
  <cp:lastModifiedBy>Jana Horáková</cp:lastModifiedBy>
  <cp:revision>8</cp:revision>
  <dcterms:created xsi:type="dcterms:W3CDTF">2023-03-22T14:26:11Z</dcterms:created>
  <dcterms:modified xsi:type="dcterms:W3CDTF">2023-03-24T12:59:50Z</dcterms:modified>
</cp:coreProperties>
</file>