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6" r:id="rId5"/>
    <p:sldId id="259" r:id="rId6"/>
    <p:sldId id="261" r:id="rId7"/>
    <p:sldId id="266" r:id="rId8"/>
    <p:sldId id="269" r:id="rId9"/>
    <p:sldId id="267" r:id="rId10"/>
    <p:sldId id="279" r:id="rId11"/>
    <p:sldId id="268" r:id="rId12"/>
    <p:sldId id="265" r:id="rId13"/>
    <p:sldId id="278" r:id="rId14"/>
    <p:sldId id="270" r:id="rId15"/>
    <p:sldId id="27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4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A1E3A5-7687-494B-8011-6409839536B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EE7DE8A-9F44-4F53-B554-AAB3F21AD5D0}">
      <dgm:prSet phldrT="[Text]"/>
      <dgm:spPr/>
      <dgm:t>
        <a:bodyPr/>
        <a:lstStyle/>
        <a:p>
          <a:r>
            <a:rPr lang="cs-CZ" dirty="0"/>
            <a:t>Úroveň I.</a:t>
          </a:r>
        </a:p>
      </dgm:t>
    </dgm:pt>
    <dgm:pt modelId="{DEFD0152-E616-40D7-BD60-8D984E936A4D}" type="parTrans" cxnId="{5048A827-9636-4DB6-BCC5-2712E107471C}">
      <dgm:prSet/>
      <dgm:spPr/>
      <dgm:t>
        <a:bodyPr/>
        <a:lstStyle/>
        <a:p>
          <a:endParaRPr lang="cs-CZ"/>
        </a:p>
      </dgm:t>
    </dgm:pt>
    <dgm:pt modelId="{12802FB1-80E9-4B86-970E-A2D18C4CBFDF}" type="sibTrans" cxnId="{5048A827-9636-4DB6-BCC5-2712E107471C}">
      <dgm:prSet/>
      <dgm:spPr/>
      <dgm:t>
        <a:bodyPr/>
        <a:lstStyle/>
        <a:p>
          <a:endParaRPr lang="cs-CZ"/>
        </a:p>
      </dgm:t>
    </dgm:pt>
    <dgm:pt modelId="{06F86D56-E4F0-4558-AFAA-E6636C7D3BE3}">
      <dgm:prSet phldrT="[Text]"/>
      <dgm:spPr/>
      <dgm:t>
        <a:bodyPr/>
        <a:lstStyle/>
        <a:p>
          <a:r>
            <a:rPr lang="cs-CZ" dirty="0"/>
            <a:t>Všichni odborníci sociální a zdravotní péče</a:t>
          </a:r>
        </a:p>
      </dgm:t>
    </dgm:pt>
    <dgm:pt modelId="{DEDC85FC-7222-481E-AF4F-C97ABABA8A68}" type="parTrans" cxnId="{DB47F88F-57D2-455B-9030-9FAE6B3F3FBE}">
      <dgm:prSet/>
      <dgm:spPr/>
      <dgm:t>
        <a:bodyPr/>
        <a:lstStyle/>
        <a:p>
          <a:endParaRPr lang="cs-CZ"/>
        </a:p>
      </dgm:t>
    </dgm:pt>
    <dgm:pt modelId="{B86F21E4-B503-4ED5-8D8F-43BF66F6271C}" type="sibTrans" cxnId="{DB47F88F-57D2-455B-9030-9FAE6B3F3FBE}">
      <dgm:prSet/>
      <dgm:spPr/>
      <dgm:t>
        <a:bodyPr/>
        <a:lstStyle/>
        <a:p>
          <a:endParaRPr lang="cs-CZ"/>
        </a:p>
      </dgm:t>
    </dgm:pt>
    <dgm:pt modelId="{C224905C-195E-4E17-A7F4-B38C1080F558}">
      <dgm:prSet phldrT="[Text]"/>
      <dgm:spPr/>
      <dgm:t>
        <a:bodyPr/>
        <a:lstStyle/>
        <a:p>
          <a:pPr algn="ctr"/>
          <a:r>
            <a:rPr lang="cs-CZ" dirty="0"/>
            <a:t>Obecná psychologická podpora a empatická komunikace</a:t>
          </a:r>
        </a:p>
      </dgm:t>
    </dgm:pt>
    <dgm:pt modelId="{A633F155-775A-4049-BCDF-83143BA01A93}" type="parTrans" cxnId="{6BE51EF1-12B8-4914-9158-6CE421FCBA83}">
      <dgm:prSet/>
      <dgm:spPr/>
      <dgm:t>
        <a:bodyPr/>
        <a:lstStyle/>
        <a:p>
          <a:endParaRPr lang="cs-CZ"/>
        </a:p>
      </dgm:t>
    </dgm:pt>
    <dgm:pt modelId="{6D142223-548E-430E-9915-2692BEF435DF}" type="sibTrans" cxnId="{6BE51EF1-12B8-4914-9158-6CE421FCBA83}">
      <dgm:prSet/>
      <dgm:spPr/>
      <dgm:t>
        <a:bodyPr/>
        <a:lstStyle/>
        <a:p>
          <a:endParaRPr lang="cs-CZ"/>
        </a:p>
      </dgm:t>
    </dgm:pt>
    <dgm:pt modelId="{7A698440-D142-4110-A4AF-9E0D7AF939FB}">
      <dgm:prSet phldrT="[Text]"/>
      <dgm:spPr/>
      <dgm:t>
        <a:bodyPr/>
        <a:lstStyle/>
        <a:p>
          <a:r>
            <a:rPr lang="cs-CZ" dirty="0"/>
            <a:t>Úroveň III.</a:t>
          </a:r>
        </a:p>
      </dgm:t>
    </dgm:pt>
    <dgm:pt modelId="{434E3424-F2B0-4F8F-A0F5-5634BB4585A9}" type="parTrans" cxnId="{9BF46F40-74A5-4BBD-B787-58085A421D1B}">
      <dgm:prSet/>
      <dgm:spPr/>
      <dgm:t>
        <a:bodyPr/>
        <a:lstStyle/>
        <a:p>
          <a:endParaRPr lang="cs-CZ"/>
        </a:p>
      </dgm:t>
    </dgm:pt>
    <dgm:pt modelId="{24B90D91-8BBD-4842-8458-878FC3E093D9}" type="sibTrans" cxnId="{9BF46F40-74A5-4BBD-B787-58085A421D1B}">
      <dgm:prSet/>
      <dgm:spPr/>
      <dgm:t>
        <a:bodyPr/>
        <a:lstStyle/>
        <a:p>
          <a:endParaRPr lang="cs-CZ"/>
        </a:p>
      </dgm:t>
    </dgm:pt>
    <dgm:pt modelId="{EAACDA21-6751-4FC1-AFDA-274D26C918EF}">
      <dgm:prSet phldrT="[Text]"/>
      <dgm:spPr/>
      <dgm:t>
        <a:bodyPr/>
        <a:lstStyle/>
        <a:p>
          <a:r>
            <a:rPr lang="cs-CZ" dirty="0"/>
            <a:t>Psycholog ve zdravotnictví, psychoterapeut, krizový intervent</a:t>
          </a:r>
        </a:p>
      </dgm:t>
    </dgm:pt>
    <dgm:pt modelId="{563AA15B-7B8A-4070-A1D4-35F534DE10E0}" type="parTrans" cxnId="{A3AB02E2-14A8-4BFA-947E-1DBC04F4C345}">
      <dgm:prSet/>
      <dgm:spPr/>
      <dgm:t>
        <a:bodyPr/>
        <a:lstStyle/>
        <a:p>
          <a:endParaRPr lang="cs-CZ"/>
        </a:p>
      </dgm:t>
    </dgm:pt>
    <dgm:pt modelId="{35851478-E02E-4C1D-A071-9405965ACB7E}" type="sibTrans" cxnId="{A3AB02E2-14A8-4BFA-947E-1DBC04F4C345}">
      <dgm:prSet/>
      <dgm:spPr/>
      <dgm:t>
        <a:bodyPr/>
        <a:lstStyle/>
        <a:p>
          <a:endParaRPr lang="cs-CZ"/>
        </a:p>
      </dgm:t>
    </dgm:pt>
    <dgm:pt modelId="{8339BDAC-8D42-47C8-AED7-AA47623DF8E5}">
      <dgm:prSet phldrT="[Text]"/>
      <dgm:spPr/>
      <dgm:t>
        <a:bodyPr/>
        <a:lstStyle/>
        <a:p>
          <a:r>
            <a:rPr lang="cs-CZ" dirty="0"/>
            <a:t>Poradenství, pomoc prostřednictvím speciálních technik a intervencí (př. managment úzkosti)</a:t>
          </a:r>
        </a:p>
      </dgm:t>
    </dgm:pt>
    <dgm:pt modelId="{D79EEB2A-386E-4BE0-BC9C-36ADB21CA19E}" type="parTrans" cxnId="{D613AFC9-F532-4901-9FE4-AFE1DD89C251}">
      <dgm:prSet/>
      <dgm:spPr/>
      <dgm:t>
        <a:bodyPr/>
        <a:lstStyle/>
        <a:p>
          <a:endParaRPr lang="cs-CZ"/>
        </a:p>
      </dgm:t>
    </dgm:pt>
    <dgm:pt modelId="{2440A5B4-F750-46E8-BE26-5376F1D3CD81}" type="sibTrans" cxnId="{D613AFC9-F532-4901-9FE4-AFE1DD89C251}">
      <dgm:prSet/>
      <dgm:spPr/>
      <dgm:t>
        <a:bodyPr/>
        <a:lstStyle/>
        <a:p>
          <a:endParaRPr lang="cs-CZ"/>
        </a:p>
      </dgm:t>
    </dgm:pt>
    <dgm:pt modelId="{CD383760-867F-4EA0-8336-5ABCE3E57776}">
      <dgm:prSet/>
      <dgm:spPr/>
      <dgm:t>
        <a:bodyPr/>
        <a:lstStyle/>
        <a:p>
          <a:r>
            <a:rPr lang="cs-CZ" dirty="0"/>
            <a:t>Odborníci zdravotní a sociální péče s další kvalifikací (kurzy)</a:t>
          </a:r>
        </a:p>
      </dgm:t>
    </dgm:pt>
    <dgm:pt modelId="{38D0D024-2879-4A0B-AE5A-F19A9EE6E7E8}" type="parTrans" cxnId="{6813D335-B6F2-4463-AFBC-375F9BC9D25B}">
      <dgm:prSet/>
      <dgm:spPr/>
      <dgm:t>
        <a:bodyPr/>
        <a:lstStyle/>
        <a:p>
          <a:endParaRPr lang="cs-CZ"/>
        </a:p>
      </dgm:t>
    </dgm:pt>
    <dgm:pt modelId="{4A3F7D99-4C7A-4917-8290-06C8DF82A721}" type="sibTrans" cxnId="{6813D335-B6F2-4463-AFBC-375F9BC9D25B}">
      <dgm:prSet/>
      <dgm:spPr/>
      <dgm:t>
        <a:bodyPr/>
        <a:lstStyle/>
        <a:p>
          <a:endParaRPr lang="cs-CZ"/>
        </a:p>
      </dgm:t>
    </dgm:pt>
    <dgm:pt modelId="{BB404E79-992F-4EAC-AD24-9352C50D3ECF}">
      <dgm:prSet/>
      <dgm:spPr/>
      <dgm:t>
        <a:bodyPr/>
        <a:lstStyle/>
        <a:p>
          <a:r>
            <a:rPr lang="cs-CZ" dirty="0"/>
            <a:t>Úroveň II.</a:t>
          </a:r>
        </a:p>
      </dgm:t>
    </dgm:pt>
    <dgm:pt modelId="{D0F39EBC-BB8E-4A6D-94FA-7D24B02CC067}" type="parTrans" cxnId="{5BCC90CD-94A8-443C-9E97-05536362E079}">
      <dgm:prSet/>
      <dgm:spPr/>
      <dgm:t>
        <a:bodyPr/>
        <a:lstStyle/>
        <a:p>
          <a:endParaRPr lang="cs-CZ"/>
        </a:p>
      </dgm:t>
    </dgm:pt>
    <dgm:pt modelId="{68053B60-BCBF-4715-9E15-678EBA535921}" type="sibTrans" cxnId="{5BCC90CD-94A8-443C-9E97-05536362E079}">
      <dgm:prSet/>
      <dgm:spPr/>
      <dgm:t>
        <a:bodyPr/>
        <a:lstStyle/>
        <a:p>
          <a:endParaRPr lang="cs-CZ"/>
        </a:p>
      </dgm:t>
    </dgm:pt>
    <dgm:pt modelId="{DC33BDC0-BE51-446A-B964-A174F25B95CF}">
      <dgm:prSet/>
      <dgm:spPr/>
      <dgm:t>
        <a:bodyPr/>
        <a:lstStyle/>
        <a:p>
          <a:r>
            <a:rPr lang="cs-CZ" dirty="0"/>
            <a:t>Základní psychologické techniky (př. řešení problémů)</a:t>
          </a:r>
        </a:p>
      </dgm:t>
    </dgm:pt>
    <dgm:pt modelId="{F24847E9-420E-45A9-9408-1B30D0249377}" type="parTrans" cxnId="{7753080F-D54D-46F3-9D16-5E62C77636A5}">
      <dgm:prSet/>
      <dgm:spPr/>
      <dgm:t>
        <a:bodyPr/>
        <a:lstStyle/>
        <a:p>
          <a:endParaRPr lang="cs-CZ"/>
        </a:p>
      </dgm:t>
    </dgm:pt>
    <dgm:pt modelId="{32C78320-E9E2-4186-AA5B-DED3331198BD}" type="sibTrans" cxnId="{7753080F-D54D-46F3-9D16-5E62C77636A5}">
      <dgm:prSet/>
      <dgm:spPr/>
      <dgm:t>
        <a:bodyPr/>
        <a:lstStyle/>
        <a:p>
          <a:endParaRPr lang="cs-CZ"/>
        </a:p>
      </dgm:t>
    </dgm:pt>
    <dgm:pt modelId="{CBCDC969-276D-4C2B-B00A-E8FA28DBDF22}">
      <dgm:prSet/>
      <dgm:spPr/>
      <dgm:t>
        <a:bodyPr/>
        <a:lstStyle/>
        <a:p>
          <a:r>
            <a:rPr lang="cs-CZ" dirty="0"/>
            <a:t>Úroveň IV.</a:t>
          </a:r>
        </a:p>
      </dgm:t>
    </dgm:pt>
    <dgm:pt modelId="{2DD5DD4A-464F-4D85-94AB-5FB1875ADFDF}" type="parTrans" cxnId="{A4C413F2-3BB1-47D6-93C9-6023BC8019BB}">
      <dgm:prSet/>
      <dgm:spPr/>
      <dgm:t>
        <a:bodyPr/>
        <a:lstStyle/>
        <a:p>
          <a:endParaRPr lang="cs-CZ"/>
        </a:p>
      </dgm:t>
    </dgm:pt>
    <dgm:pt modelId="{AC3C5F3F-D162-4839-90BA-ABD2075C1728}" type="sibTrans" cxnId="{A4C413F2-3BB1-47D6-93C9-6023BC8019BB}">
      <dgm:prSet/>
      <dgm:spPr/>
      <dgm:t>
        <a:bodyPr/>
        <a:lstStyle/>
        <a:p>
          <a:endParaRPr lang="cs-CZ"/>
        </a:p>
      </dgm:t>
    </dgm:pt>
    <dgm:pt modelId="{7CDF9651-3C54-419C-814F-B9930F4CFE0B}">
      <dgm:prSet/>
      <dgm:spPr/>
      <dgm:t>
        <a:bodyPr/>
        <a:lstStyle/>
        <a:p>
          <a:r>
            <a:rPr lang="cs-CZ" dirty="0"/>
            <a:t>Klinický psycholog a psychoterapeut</a:t>
          </a:r>
        </a:p>
      </dgm:t>
    </dgm:pt>
    <dgm:pt modelId="{A0666B1C-EBF1-4AB6-8B95-EB84C60BEB10}" type="parTrans" cxnId="{F608CFE4-775F-4C0E-8577-47A17248803E}">
      <dgm:prSet/>
      <dgm:spPr/>
      <dgm:t>
        <a:bodyPr/>
        <a:lstStyle/>
        <a:p>
          <a:endParaRPr lang="cs-CZ"/>
        </a:p>
      </dgm:t>
    </dgm:pt>
    <dgm:pt modelId="{6A2C2489-D834-4AC3-A93D-C2F41FB331A7}" type="sibTrans" cxnId="{F608CFE4-775F-4C0E-8577-47A17248803E}">
      <dgm:prSet/>
      <dgm:spPr/>
      <dgm:t>
        <a:bodyPr/>
        <a:lstStyle/>
        <a:p>
          <a:endParaRPr lang="cs-CZ"/>
        </a:p>
      </dgm:t>
    </dgm:pt>
    <dgm:pt modelId="{3B79AF6F-54E2-45EA-9918-8A307DEF5F51}">
      <dgm:prSet/>
      <dgm:spPr/>
      <dgm:t>
        <a:bodyPr/>
        <a:lstStyle/>
        <a:p>
          <a:r>
            <a:rPr lang="cs-CZ" dirty="0"/>
            <a:t>Specializované psychologické intervence (psychoterapie)</a:t>
          </a:r>
        </a:p>
      </dgm:t>
    </dgm:pt>
    <dgm:pt modelId="{25178E6C-ECD4-4D48-A89F-0A34E6CF8D8A}" type="parTrans" cxnId="{7A626EBB-461D-4287-A820-F73AC957E7C0}">
      <dgm:prSet/>
      <dgm:spPr/>
      <dgm:t>
        <a:bodyPr/>
        <a:lstStyle/>
        <a:p>
          <a:endParaRPr lang="cs-CZ"/>
        </a:p>
      </dgm:t>
    </dgm:pt>
    <dgm:pt modelId="{AD43382E-73AE-42BD-B545-1BB183A44E35}" type="sibTrans" cxnId="{7A626EBB-461D-4287-A820-F73AC957E7C0}">
      <dgm:prSet/>
      <dgm:spPr/>
      <dgm:t>
        <a:bodyPr/>
        <a:lstStyle/>
        <a:p>
          <a:endParaRPr lang="cs-CZ"/>
        </a:p>
      </dgm:t>
    </dgm:pt>
    <dgm:pt modelId="{7226F174-422E-40D2-88C8-855B4857304E}" type="pres">
      <dgm:prSet presAssocID="{8CA1E3A5-7687-494B-8011-6409839536B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841405-A905-4A03-9630-2CF2AAF90A91}" type="pres">
      <dgm:prSet presAssocID="{BEE7DE8A-9F44-4F53-B554-AAB3F21AD5D0}" presName="root" presStyleCnt="0"/>
      <dgm:spPr/>
    </dgm:pt>
    <dgm:pt modelId="{213F2269-9260-4CE8-9E3A-1E7005556CC6}" type="pres">
      <dgm:prSet presAssocID="{BEE7DE8A-9F44-4F53-B554-AAB3F21AD5D0}" presName="rootComposite" presStyleCnt="0"/>
      <dgm:spPr/>
    </dgm:pt>
    <dgm:pt modelId="{C49BAEF1-590B-42D6-903E-D7FF63589877}" type="pres">
      <dgm:prSet presAssocID="{BEE7DE8A-9F44-4F53-B554-AAB3F21AD5D0}" presName="rootText" presStyleLbl="node1" presStyleIdx="0" presStyleCnt="4"/>
      <dgm:spPr/>
    </dgm:pt>
    <dgm:pt modelId="{0FC42805-016F-42DE-B49E-451C86FB21EC}" type="pres">
      <dgm:prSet presAssocID="{BEE7DE8A-9F44-4F53-B554-AAB3F21AD5D0}" presName="rootConnector" presStyleLbl="node1" presStyleIdx="0" presStyleCnt="4"/>
      <dgm:spPr/>
    </dgm:pt>
    <dgm:pt modelId="{F6ECF524-3C4D-47F9-985D-50F0B8B4A324}" type="pres">
      <dgm:prSet presAssocID="{BEE7DE8A-9F44-4F53-B554-AAB3F21AD5D0}" presName="childShape" presStyleCnt="0"/>
      <dgm:spPr/>
    </dgm:pt>
    <dgm:pt modelId="{F46A1F37-7406-4A4D-AD13-32E4BD76016E}" type="pres">
      <dgm:prSet presAssocID="{DEDC85FC-7222-481E-AF4F-C97ABABA8A68}" presName="Name13" presStyleLbl="parChTrans1D2" presStyleIdx="0" presStyleCnt="8"/>
      <dgm:spPr/>
    </dgm:pt>
    <dgm:pt modelId="{DEE3404B-2D34-4745-AE9E-661EE0686A15}" type="pres">
      <dgm:prSet presAssocID="{06F86D56-E4F0-4558-AFAA-E6636C7D3BE3}" presName="childText" presStyleLbl="bgAcc1" presStyleIdx="0" presStyleCnt="8">
        <dgm:presLayoutVars>
          <dgm:bulletEnabled val="1"/>
        </dgm:presLayoutVars>
      </dgm:prSet>
      <dgm:spPr/>
    </dgm:pt>
    <dgm:pt modelId="{7FC95C03-9595-4A1D-882D-1E9180F7D501}" type="pres">
      <dgm:prSet presAssocID="{A633F155-775A-4049-BCDF-83143BA01A93}" presName="Name13" presStyleLbl="parChTrans1D2" presStyleIdx="1" presStyleCnt="8"/>
      <dgm:spPr/>
    </dgm:pt>
    <dgm:pt modelId="{302D080D-8F1E-4B7F-B90E-166B0D7D2228}" type="pres">
      <dgm:prSet presAssocID="{C224905C-195E-4E17-A7F4-B38C1080F558}" presName="childText" presStyleLbl="bgAcc1" presStyleIdx="1" presStyleCnt="8">
        <dgm:presLayoutVars>
          <dgm:bulletEnabled val="1"/>
        </dgm:presLayoutVars>
      </dgm:prSet>
      <dgm:spPr/>
    </dgm:pt>
    <dgm:pt modelId="{BCB623AE-42E0-4F27-B929-E1A6CF116816}" type="pres">
      <dgm:prSet presAssocID="{BB404E79-992F-4EAC-AD24-9352C50D3ECF}" presName="root" presStyleCnt="0"/>
      <dgm:spPr/>
    </dgm:pt>
    <dgm:pt modelId="{6DB40552-3BEE-4A94-BBF7-9F967F9DB399}" type="pres">
      <dgm:prSet presAssocID="{BB404E79-992F-4EAC-AD24-9352C50D3ECF}" presName="rootComposite" presStyleCnt="0"/>
      <dgm:spPr/>
    </dgm:pt>
    <dgm:pt modelId="{A3A056ED-8460-4482-8139-3E9174FB6F61}" type="pres">
      <dgm:prSet presAssocID="{BB404E79-992F-4EAC-AD24-9352C50D3ECF}" presName="rootText" presStyleLbl="node1" presStyleIdx="1" presStyleCnt="4"/>
      <dgm:spPr/>
    </dgm:pt>
    <dgm:pt modelId="{C9DB6FA2-1E25-471A-A9F8-C82FFBD5F52C}" type="pres">
      <dgm:prSet presAssocID="{BB404E79-992F-4EAC-AD24-9352C50D3ECF}" presName="rootConnector" presStyleLbl="node1" presStyleIdx="1" presStyleCnt="4"/>
      <dgm:spPr/>
    </dgm:pt>
    <dgm:pt modelId="{CD98F2F5-7320-4111-9E5A-413F1A3C45DF}" type="pres">
      <dgm:prSet presAssocID="{BB404E79-992F-4EAC-AD24-9352C50D3ECF}" presName="childShape" presStyleCnt="0"/>
      <dgm:spPr/>
    </dgm:pt>
    <dgm:pt modelId="{C75A1C1A-AD91-46F8-A93D-5476D482868F}" type="pres">
      <dgm:prSet presAssocID="{38D0D024-2879-4A0B-AE5A-F19A9EE6E7E8}" presName="Name13" presStyleLbl="parChTrans1D2" presStyleIdx="2" presStyleCnt="8"/>
      <dgm:spPr/>
    </dgm:pt>
    <dgm:pt modelId="{B10A240D-BF0C-44D3-A0AF-E4D438CD10C3}" type="pres">
      <dgm:prSet presAssocID="{CD383760-867F-4EA0-8336-5ABCE3E57776}" presName="childText" presStyleLbl="bgAcc1" presStyleIdx="2" presStyleCnt="8">
        <dgm:presLayoutVars>
          <dgm:bulletEnabled val="1"/>
        </dgm:presLayoutVars>
      </dgm:prSet>
      <dgm:spPr/>
    </dgm:pt>
    <dgm:pt modelId="{785F0E52-7BEF-4B2C-B390-0F713119BC54}" type="pres">
      <dgm:prSet presAssocID="{F24847E9-420E-45A9-9408-1B30D0249377}" presName="Name13" presStyleLbl="parChTrans1D2" presStyleIdx="3" presStyleCnt="8"/>
      <dgm:spPr/>
    </dgm:pt>
    <dgm:pt modelId="{37CDF6E5-B5B3-4D6B-909A-FCDEC3EA4110}" type="pres">
      <dgm:prSet presAssocID="{DC33BDC0-BE51-446A-B964-A174F25B95CF}" presName="childText" presStyleLbl="bgAcc1" presStyleIdx="3" presStyleCnt="8">
        <dgm:presLayoutVars>
          <dgm:bulletEnabled val="1"/>
        </dgm:presLayoutVars>
      </dgm:prSet>
      <dgm:spPr/>
    </dgm:pt>
    <dgm:pt modelId="{B80ED83E-39D0-4ADA-910E-740BDC543DB0}" type="pres">
      <dgm:prSet presAssocID="{7A698440-D142-4110-A4AF-9E0D7AF939FB}" presName="root" presStyleCnt="0"/>
      <dgm:spPr/>
    </dgm:pt>
    <dgm:pt modelId="{D61B2CF8-B6C2-47B4-A6A9-9635AB8EFCF2}" type="pres">
      <dgm:prSet presAssocID="{7A698440-D142-4110-A4AF-9E0D7AF939FB}" presName="rootComposite" presStyleCnt="0"/>
      <dgm:spPr/>
    </dgm:pt>
    <dgm:pt modelId="{F26FEABF-3317-404B-9151-CD2491E1A14C}" type="pres">
      <dgm:prSet presAssocID="{7A698440-D142-4110-A4AF-9E0D7AF939FB}" presName="rootText" presStyleLbl="node1" presStyleIdx="2" presStyleCnt="4"/>
      <dgm:spPr/>
    </dgm:pt>
    <dgm:pt modelId="{7A13C9BB-2102-4070-8EBD-6B96F1578D65}" type="pres">
      <dgm:prSet presAssocID="{7A698440-D142-4110-A4AF-9E0D7AF939FB}" presName="rootConnector" presStyleLbl="node1" presStyleIdx="2" presStyleCnt="4"/>
      <dgm:spPr/>
    </dgm:pt>
    <dgm:pt modelId="{03041C0E-D1B4-49DF-954C-302159F384B5}" type="pres">
      <dgm:prSet presAssocID="{7A698440-D142-4110-A4AF-9E0D7AF939FB}" presName="childShape" presStyleCnt="0"/>
      <dgm:spPr/>
    </dgm:pt>
    <dgm:pt modelId="{F78B1164-8731-401B-8B32-E1273327EFCA}" type="pres">
      <dgm:prSet presAssocID="{563AA15B-7B8A-4070-A1D4-35F534DE10E0}" presName="Name13" presStyleLbl="parChTrans1D2" presStyleIdx="4" presStyleCnt="8"/>
      <dgm:spPr/>
    </dgm:pt>
    <dgm:pt modelId="{CAFB88E3-3E5E-40A7-9209-88C2FC8F53AE}" type="pres">
      <dgm:prSet presAssocID="{EAACDA21-6751-4FC1-AFDA-274D26C918EF}" presName="childText" presStyleLbl="bgAcc1" presStyleIdx="4" presStyleCnt="8">
        <dgm:presLayoutVars>
          <dgm:bulletEnabled val="1"/>
        </dgm:presLayoutVars>
      </dgm:prSet>
      <dgm:spPr/>
    </dgm:pt>
    <dgm:pt modelId="{4C4796D5-6641-42C7-848F-CC7163F90D80}" type="pres">
      <dgm:prSet presAssocID="{D79EEB2A-386E-4BE0-BC9C-36ADB21CA19E}" presName="Name13" presStyleLbl="parChTrans1D2" presStyleIdx="5" presStyleCnt="8"/>
      <dgm:spPr/>
    </dgm:pt>
    <dgm:pt modelId="{7E745410-3D4A-4C04-B7E7-CCF9E857F533}" type="pres">
      <dgm:prSet presAssocID="{8339BDAC-8D42-47C8-AED7-AA47623DF8E5}" presName="childText" presStyleLbl="bgAcc1" presStyleIdx="5" presStyleCnt="8">
        <dgm:presLayoutVars>
          <dgm:bulletEnabled val="1"/>
        </dgm:presLayoutVars>
      </dgm:prSet>
      <dgm:spPr/>
    </dgm:pt>
    <dgm:pt modelId="{C4A31EDC-B616-422B-A26A-5098061ABADF}" type="pres">
      <dgm:prSet presAssocID="{CBCDC969-276D-4C2B-B00A-E8FA28DBDF22}" presName="root" presStyleCnt="0"/>
      <dgm:spPr/>
    </dgm:pt>
    <dgm:pt modelId="{94E332DA-10C4-459E-B9B5-36CFD96EC042}" type="pres">
      <dgm:prSet presAssocID="{CBCDC969-276D-4C2B-B00A-E8FA28DBDF22}" presName="rootComposite" presStyleCnt="0"/>
      <dgm:spPr/>
    </dgm:pt>
    <dgm:pt modelId="{99C4D18E-92B6-4FD5-BD0A-48EFBD08843A}" type="pres">
      <dgm:prSet presAssocID="{CBCDC969-276D-4C2B-B00A-E8FA28DBDF22}" presName="rootText" presStyleLbl="node1" presStyleIdx="3" presStyleCnt="4"/>
      <dgm:spPr/>
    </dgm:pt>
    <dgm:pt modelId="{B8A21817-A1AD-4C02-9ABC-62A123E8ADD6}" type="pres">
      <dgm:prSet presAssocID="{CBCDC969-276D-4C2B-B00A-E8FA28DBDF22}" presName="rootConnector" presStyleLbl="node1" presStyleIdx="3" presStyleCnt="4"/>
      <dgm:spPr/>
    </dgm:pt>
    <dgm:pt modelId="{FD43CECA-AAA0-4EDE-99DB-F1E68B29084D}" type="pres">
      <dgm:prSet presAssocID="{CBCDC969-276D-4C2B-B00A-E8FA28DBDF22}" presName="childShape" presStyleCnt="0"/>
      <dgm:spPr/>
    </dgm:pt>
    <dgm:pt modelId="{E3EC933C-F5D9-4D23-9B28-079151962894}" type="pres">
      <dgm:prSet presAssocID="{A0666B1C-EBF1-4AB6-8B95-EB84C60BEB10}" presName="Name13" presStyleLbl="parChTrans1D2" presStyleIdx="6" presStyleCnt="8"/>
      <dgm:spPr/>
    </dgm:pt>
    <dgm:pt modelId="{3D710713-6F54-4148-957A-E85476769D9C}" type="pres">
      <dgm:prSet presAssocID="{7CDF9651-3C54-419C-814F-B9930F4CFE0B}" presName="childText" presStyleLbl="bgAcc1" presStyleIdx="6" presStyleCnt="8">
        <dgm:presLayoutVars>
          <dgm:bulletEnabled val="1"/>
        </dgm:presLayoutVars>
      </dgm:prSet>
      <dgm:spPr/>
    </dgm:pt>
    <dgm:pt modelId="{957FB207-F40B-4B78-9BDC-7F6B7CAEA192}" type="pres">
      <dgm:prSet presAssocID="{25178E6C-ECD4-4D48-A89F-0A34E6CF8D8A}" presName="Name13" presStyleLbl="parChTrans1D2" presStyleIdx="7" presStyleCnt="8"/>
      <dgm:spPr/>
    </dgm:pt>
    <dgm:pt modelId="{B1626F03-9A06-4220-8931-990B75981839}" type="pres">
      <dgm:prSet presAssocID="{3B79AF6F-54E2-45EA-9918-8A307DEF5F51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7753080F-D54D-46F3-9D16-5E62C77636A5}" srcId="{BB404E79-992F-4EAC-AD24-9352C50D3ECF}" destId="{DC33BDC0-BE51-446A-B964-A174F25B95CF}" srcOrd="1" destOrd="0" parTransId="{F24847E9-420E-45A9-9408-1B30D0249377}" sibTransId="{32C78320-E9E2-4186-AA5B-DED3331198BD}"/>
    <dgm:cxn modelId="{BD11EE21-FB18-48BB-8CD9-5C4EC4EE4C7E}" type="presOf" srcId="{F24847E9-420E-45A9-9408-1B30D0249377}" destId="{785F0E52-7BEF-4B2C-B390-0F713119BC54}" srcOrd="0" destOrd="0" presId="urn:microsoft.com/office/officeart/2005/8/layout/hierarchy3"/>
    <dgm:cxn modelId="{5048A827-9636-4DB6-BCC5-2712E107471C}" srcId="{8CA1E3A5-7687-494B-8011-6409839536BE}" destId="{BEE7DE8A-9F44-4F53-B554-AAB3F21AD5D0}" srcOrd="0" destOrd="0" parTransId="{DEFD0152-E616-40D7-BD60-8D984E936A4D}" sibTransId="{12802FB1-80E9-4B86-970E-A2D18C4CBFDF}"/>
    <dgm:cxn modelId="{5F68F732-34F9-4A6A-9730-1719EDDCDDC4}" type="presOf" srcId="{7A698440-D142-4110-A4AF-9E0D7AF939FB}" destId="{7A13C9BB-2102-4070-8EBD-6B96F1578D65}" srcOrd="1" destOrd="0" presId="urn:microsoft.com/office/officeart/2005/8/layout/hierarchy3"/>
    <dgm:cxn modelId="{A2567133-5C53-4692-BD11-4ED9F9899CEA}" type="presOf" srcId="{8339BDAC-8D42-47C8-AED7-AA47623DF8E5}" destId="{7E745410-3D4A-4C04-B7E7-CCF9E857F533}" srcOrd="0" destOrd="0" presId="urn:microsoft.com/office/officeart/2005/8/layout/hierarchy3"/>
    <dgm:cxn modelId="{5F87F734-123D-4DCF-8772-26E3B9E84271}" type="presOf" srcId="{7CDF9651-3C54-419C-814F-B9930F4CFE0B}" destId="{3D710713-6F54-4148-957A-E85476769D9C}" srcOrd="0" destOrd="0" presId="urn:microsoft.com/office/officeart/2005/8/layout/hierarchy3"/>
    <dgm:cxn modelId="{6813D335-B6F2-4463-AFBC-375F9BC9D25B}" srcId="{BB404E79-992F-4EAC-AD24-9352C50D3ECF}" destId="{CD383760-867F-4EA0-8336-5ABCE3E57776}" srcOrd="0" destOrd="0" parTransId="{38D0D024-2879-4A0B-AE5A-F19A9EE6E7E8}" sibTransId="{4A3F7D99-4C7A-4917-8290-06C8DF82A721}"/>
    <dgm:cxn modelId="{24E95C39-2782-439F-9132-D076D5378060}" type="presOf" srcId="{DEDC85FC-7222-481E-AF4F-C97ABABA8A68}" destId="{F46A1F37-7406-4A4D-AD13-32E4BD76016E}" srcOrd="0" destOrd="0" presId="urn:microsoft.com/office/officeart/2005/8/layout/hierarchy3"/>
    <dgm:cxn modelId="{9BF46F40-74A5-4BBD-B787-58085A421D1B}" srcId="{8CA1E3A5-7687-494B-8011-6409839536BE}" destId="{7A698440-D142-4110-A4AF-9E0D7AF939FB}" srcOrd="2" destOrd="0" parTransId="{434E3424-F2B0-4F8F-A0F5-5634BB4585A9}" sibTransId="{24B90D91-8BBD-4842-8458-878FC3E093D9}"/>
    <dgm:cxn modelId="{57059861-52AE-4948-8C70-54D7E7EB661E}" type="presOf" srcId="{D79EEB2A-386E-4BE0-BC9C-36ADB21CA19E}" destId="{4C4796D5-6641-42C7-848F-CC7163F90D80}" srcOrd="0" destOrd="0" presId="urn:microsoft.com/office/officeart/2005/8/layout/hierarchy3"/>
    <dgm:cxn modelId="{36BDB863-F26B-4064-916C-77A051402415}" type="presOf" srcId="{7A698440-D142-4110-A4AF-9E0D7AF939FB}" destId="{F26FEABF-3317-404B-9151-CD2491E1A14C}" srcOrd="0" destOrd="0" presId="urn:microsoft.com/office/officeart/2005/8/layout/hierarchy3"/>
    <dgm:cxn modelId="{5C40CF4A-D282-42D7-A056-C51CC4FD6200}" type="presOf" srcId="{A633F155-775A-4049-BCDF-83143BA01A93}" destId="{7FC95C03-9595-4A1D-882D-1E9180F7D501}" srcOrd="0" destOrd="0" presId="urn:microsoft.com/office/officeart/2005/8/layout/hierarchy3"/>
    <dgm:cxn modelId="{E0889B74-337B-4145-A08C-DDCEC9B76D0D}" type="presOf" srcId="{25178E6C-ECD4-4D48-A89F-0A34E6CF8D8A}" destId="{957FB207-F40B-4B78-9BDC-7F6B7CAEA192}" srcOrd="0" destOrd="0" presId="urn:microsoft.com/office/officeart/2005/8/layout/hierarchy3"/>
    <dgm:cxn modelId="{B6274D79-7D54-44A7-95B4-B546CB65A0EE}" type="presOf" srcId="{CD383760-867F-4EA0-8336-5ABCE3E57776}" destId="{B10A240D-BF0C-44D3-A0AF-E4D438CD10C3}" srcOrd="0" destOrd="0" presId="urn:microsoft.com/office/officeart/2005/8/layout/hierarchy3"/>
    <dgm:cxn modelId="{E1F8B57D-CF38-4836-81B9-BFD5DE07E6FB}" type="presOf" srcId="{BB404E79-992F-4EAC-AD24-9352C50D3ECF}" destId="{A3A056ED-8460-4482-8139-3E9174FB6F61}" srcOrd="0" destOrd="0" presId="urn:microsoft.com/office/officeart/2005/8/layout/hierarchy3"/>
    <dgm:cxn modelId="{27B1FF80-41FE-46F7-8D3E-E83E64174BE9}" type="presOf" srcId="{CBCDC969-276D-4C2B-B00A-E8FA28DBDF22}" destId="{B8A21817-A1AD-4C02-9ABC-62A123E8ADD6}" srcOrd="1" destOrd="0" presId="urn:microsoft.com/office/officeart/2005/8/layout/hierarchy3"/>
    <dgm:cxn modelId="{5A3B628D-7980-44C6-81E3-DB3E82B834A7}" type="presOf" srcId="{06F86D56-E4F0-4558-AFAA-E6636C7D3BE3}" destId="{DEE3404B-2D34-4745-AE9E-661EE0686A15}" srcOrd="0" destOrd="0" presId="urn:microsoft.com/office/officeart/2005/8/layout/hierarchy3"/>
    <dgm:cxn modelId="{DB47F88F-57D2-455B-9030-9FAE6B3F3FBE}" srcId="{BEE7DE8A-9F44-4F53-B554-AAB3F21AD5D0}" destId="{06F86D56-E4F0-4558-AFAA-E6636C7D3BE3}" srcOrd="0" destOrd="0" parTransId="{DEDC85FC-7222-481E-AF4F-C97ABABA8A68}" sibTransId="{B86F21E4-B503-4ED5-8D8F-43BF66F6271C}"/>
    <dgm:cxn modelId="{A95FF790-48F6-4F57-B327-07EE58119DD1}" type="presOf" srcId="{38D0D024-2879-4A0B-AE5A-F19A9EE6E7E8}" destId="{C75A1C1A-AD91-46F8-A93D-5476D482868F}" srcOrd="0" destOrd="0" presId="urn:microsoft.com/office/officeart/2005/8/layout/hierarchy3"/>
    <dgm:cxn modelId="{37F0E89F-98CA-48CB-9CDC-61357F0234B2}" type="presOf" srcId="{C224905C-195E-4E17-A7F4-B38C1080F558}" destId="{302D080D-8F1E-4B7F-B90E-166B0D7D2228}" srcOrd="0" destOrd="0" presId="urn:microsoft.com/office/officeart/2005/8/layout/hierarchy3"/>
    <dgm:cxn modelId="{C7FEC3A3-66CA-4EC2-8FBE-913A8ED82DEC}" type="presOf" srcId="{BEE7DE8A-9F44-4F53-B554-AAB3F21AD5D0}" destId="{C49BAEF1-590B-42D6-903E-D7FF63589877}" srcOrd="0" destOrd="0" presId="urn:microsoft.com/office/officeart/2005/8/layout/hierarchy3"/>
    <dgm:cxn modelId="{064430A4-A8CE-4997-AEBD-98B6EFE9A15F}" type="presOf" srcId="{DC33BDC0-BE51-446A-B964-A174F25B95CF}" destId="{37CDF6E5-B5B3-4D6B-909A-FCDEC3EA4110}" srcOrd="0" destOrd="0" presId="urn:microsoft.com/office/officeart/2005/8/layout/hierarchy3"/>
    <dgm:cxn modelId="{7A626EBB-461D-4287-A820-F73AC957E7C0}" srcId="{CBCDC969-276D-4C2B-B00A-E8FA28DBDF22}" destId="{3B79AF6F-54E2-45EA-9918-8A307DEF5F51}" srcOrd="1" destOrd="0" parTransId="{25178E6C-ECD4-4D48-A89F-0A34E6CF8D8A}" sibTransId="{AD43382E-73AE-42BD-B545-1BB183A44E35}"/>
    <dgm:cxn modelId="{ACDE8BBE-35C9-418D-9FC3-5DBBCBA633B2}" type="presOf" srcId="{563AA15B-7B8A-4070-A1D4-35F534DE10E0}" destId="{F78B1164-8731-401B-8B32-E1273327EFCA}" srcOrd="0" destOrd="0" presId="urn:microsoft.com/office/officeart/2005/8/layout/hierarchy3"/>
    <dgm:cxn modelId="{652A48C4-89B4-4F54-B220-707204A0E136}" type="presOf" srcId="{BEE7DE8A-9F44-4F53-B554-AAB3F21AD5D0}" destId="{0FC42805-016F-42DE-B49E-451C86FB21EC}" srcOrd="1" destOrd="0" presId="urn:microsoft.com/office/officeart/2005/8/layout/hierarchy3"/>
    <dgm:cxn modelId="{54F3F6C6-AD58-478F-8467-CD0738704362}" type="presOf" srcId="{EAACDA21-6751-4FC1-AFDA-274D26C918EF}" destId="{CAFB88E3-3E5E-40A7-9209-88C2FC8F53AE}" srcOrd="0" destOrd="0" presId="urn:microsoft.com/office/officeart/2005/8/layout/hierarchy3"/>
    <dgm:cxn modelId="{D613AFC9-F532-4901-9FE4-AFE1DD89C251}" srcId="{7A698440-D142-4110-A4AF-9E0D7AF939FB}" destId="{8339BDAC-8D42-47C8-AED7-AA47623DF8E5}" srcOrd="1" destOrd="0" parTransId="{D79EEB2A-386E-4BE0-BC9C-36ADB21CA19E}" sibTransId="{2440A5B4-F750-46E8-BE26-5376F1D3CD81}"/>
    <dgm:cxn modelId="{5BCC90CD-94A8-443C-9E97-05536362E079}" srcId="{8CA1E3A5-7687-494B-8011-6409839536BE}" destId="{BB404E79-992F-4EAC-AD24-9352C50D3ECF}" srcOrd="1" destOrd="0" parTransId="{D0F39EBC-BB8E-4A6D-94FA-7D24B02CC067}" sibTransId="{68053B60-BCBF-4715-9E15-678EBA535921}"/>
    <dgm:cxn modelId="{1582CCDD-44B2-4EFD-93C3-37430216BC02}" type="presOf" srcId="{3B79AF6F-54E2-45EA-9918-8A307DEF5F51}" destId="{B1626F03-9A06-4220-8931-990B75981839}" srcOrd="0" destOrd="0" presId="urn:microsoft.com/office/officeart/2005/8/layout/hierarchy3"/>
    <dgm:cxn modelId="{A3AB02E2-14A8-4BFA-947E-1DBC04F4C345}" srcId="{7A698440-D142-4110-A4AF-9E0D7AF939FB}" destId="{EAACDA21-6751-4FC1-AFDA-274D26C918EF}" srcOrd="0" destOrd="0" parTransId="{563AA15B-7B8A-4070-A1D4-35F534DE10E0}" sibTransId="{35851478-E02E-4C1D-A071-9405965ACB7E}"/>
    <dgm:cxn modelId="{9E2BF5E2-C742-418D-AB56-3369B2C1F691}" type="presOf" srcId="{CBCDC969-276D-4C2B-B00A-E8FA28DBDF22}" destId="{99C4D18E-92B6-4FD5-BD0A-48EFBD08843A}" srcOrd="0" destOrd="0" presId="urn:microsoft.com/office/officeart/2005/8/layout/hierarchy3"/>
    <dgm:cxn modelId="{F608CFE4-775F-4C0E-8577-47A17248803E}" srcId="{CBCDC969-276D-4C2B-B00A-E8FA28DBDF22}" destId="{7CDF9651-3C54-419C-814F-B9930F4CFE0B}" srcOrd="0" destOrd="0" parTransId="{A0666B1C-EBF1-4AB6-8B95-EB84C60BEB10}" sibTransId="{6A2C2489-D834-4AC3-A93D-C2F41FB331A7}"/>
    <dgm:cxn modelId="{ECEBD9E8-3056-4FE5-BBDC-E71CD106916B}" type="presOf" srcId="{BB404E79-992F-4EAC-AD24-9352C50D3ECF}" destId="{C9DB6FA2-1E25-471A-A9F8-C82FFBD5F52C}" srcOrd="1" destOrd="0" presId="urn:microsoft.com/office/officeart/2005/8/layout/hierarchy3"/>
    <dgm:cxn modelId="{307389EF-403D-4724-9036-D110CBEC7D63}" type="presOf" srcId="{8CA1E3A5-7687-494B-8011-6409839536BE}" destId="{7226F174-422E-40D2-88C8-855B4857304E}" srcOrd="0" destOrd="0" presId="urn:microsoft.com/office/officeart/2005/8/layout/hierarchy3"/>
    <dgm:cxn modelId="{6BE51EF1-12B8-4914-9158-6CE421FCBA83}" srcId="{BEE7DE8A-9F44-4F53-B554-AAB3F21AD5D0}" destId="{C224905C-195E-4E17-A7F4-B38C1080F558}" srcOrd="1" destOrd="0" parTransId="{A633F155-775A-4049-BCDF-83143BA01A93}" sibTransId="{6D142223-548E-430E-9915-2692BEF435DF}"/>
    <dgm:cxn modelId="{A4C413F2-3BB1-47D6-93C9-6023BC8019BB}" srcId="{8CA1E3A5-7687-494B-8011-6409839536BE}" destId="{CBCDC969-276D-4C2B-B00A-E8FA28DBDF22}" srcOrd="3" destOrd="0" parTransId="{2DD5DD4A-464F-4D85-94AB-5FB1875ADFDF}" sibTransId="{AC3C5F3F-D162-4839-90BA-ABD2075C1728}"/>
    <dgm:cxn modelId="{A8E373FB-B32E-4861-ADFD-AF654784AEA1}" type="presOf" srcId="{A0666B1C-EBF1-4AB6-8B95-EB84C60BEB10}" destId="{E3EC933C-F5D9-4D23-9B28-079151962894}" srcOrd="0" destOrd="0" presId="urn:microsoft.com/office/officeart/2005/8/layout/hierarchy3"/>
    <dgm:cxn modelId="{ED9B5AEF-93FD-432E-B9A9-216142077391}" type="presParOf" srcId="{7226F174-422E-40D2-88C8-855B4857304E}" destId="{DC841405-A905-4A03-9630-2CF2AAF90A91}" srcOrd="0" destOrd="0" presId="urn:microsoft.com/office/officeart/2005/8/layout/hierarchy3"/>
    <dgm:cxn modelId="{59372FDA-E20C-485C-9055-D62BEA9FCDA3}" type="presParOf" srcId="{DC841405-A905-4A03-9630-2CF2AAF90A91}" destId="{213F2269-9260-4CE8-9E3A-1E7005556CC6}" srcOrd="0" destOrd="0" presId="urn:microsoft.com/office/officeart/2005/8/layout/hierarchy3"/>
    <dgm:cxn modelId="{9E27B76D-5020-47EB-B7A5-34D83449525B}" type="presParOf" srcId="{213F2269-9260-4CE8-9E3A-1E7005556CC6}" destId="{C49BAEF1-590B-42D6-903E-D7FF63589877}" srcOrd="0" destOrd="0" presId="urn:microsoft.com/office/officeart/2005/8/layout/hierarchy3"/>
    <dgm:cxn modelId="{842BD09A-A332-4EE0-BC09-F2CD6695830A}" type="presParOf" srcId="{213F2269-9260-4CE8-9E3A-1E7005556CC6}" destId="{0FC42805-016F-42DE-B49E-451C86FB21EC}" srcOrd="1" destOrd="0" presId="urn:microsoft.com/office/officeart/2005/8/layout/hierarchy3"/>
    <dgm:cxn modelId="{D675FF6D-9347-4C1C-A26A-E0F53FD76F9D}" type="presParOf" srcId="{DC841405-A905-4A03-9630-2CF2AAF90A91}" destId="{F6ECF524-3C4D-47F9-985D-50F0B8B4A324}" srcOrd="1" destOrd="0" presId="urn:microsoft.com/office/officeart/2005/8/layout/hierarchy3"/>
    <dgm:cxn modelId="{2BD6D135-A254-4106-B6E3-434B1D811A9B}" type="presParOf" srcId="{F6ECF524-3C4D-47F9-985D-50F0B8B4A324}" destId="{F46A1F37-7406-4A4D-AD13-32E4BD76016E}" srcOrd="0" destOrd="0" presId="urn:microsoft.com/office/officeart/2005/8/layout/hierarchy3"/>
    <dgm:cxn modelId="{44C19AAF-B050-4EEB-9696-97232CBAFB57}" type="presParOf" srcId="{F6ECF524-3C4D-47F9-985D-50F0B8B4A324}" destId="{DEE3404B-2D34-4745-AE9E-661EE0686A15}" srcOrd="1" destOrd="0" presId="urn:microsoft.com/office/officeart/2005/8/layout/hierarchy3"/>
    <dgm:cxn modelId="{9C85E370-0DB4-4A2F-BEDD-7EA9306BD4F3}" type="presParOf" srcId="{F6ECF524-3C4D-47F9-985D-50F0B8B4A324}" destId="{7FC95C03-9595-4A1D-882D-1E9180F7D501}" srcOrd="2" destOrd="0" presId="urn:microsoft.com/office/officeart/2005/8/layout/hierarchy3"/>
    <dgm:cxn modelId="{354B1F54-CC5B-4C45-A495-B42FCC436A6E}" type="presParOf" srcId="{F6ECF524-3C4D-47F9-985D-50F0B8B4A324}" destId="{302D080D-8F1E-4B7F-B90E-166B0D7D2228}" srcOrd="3" destOrd="0" presId="urn:microsoft.com/office/officeart/2005/8/layout/hierarchy3"/>
    <dgm:cxn modelId="{4FEFD3A0-3D1D-4DA5-ADE1-D1D206AF7D37}" type="presParOf" srcId="{7226F174-422E-40D2-88C8-855B4857304E}" destId="{BCB623AE-42E0-4F27-B929-E1A6CF116816}" srcOrd="1" destOrd="0" presId="urn:microsoft.com/office/officeart/2005/8/layout/hierarchy3"/>
    <dgm:cxn modelId="{075250CD-C0BF-4125-9F52-5BAA54C281C3}" type="presParOf" srcId="{BCB623AE-42E0-4F27-B929-E1A6CF116816}" destId="{6DB40552-3BEE-4A94-BBF7-9F967F9DB399}" srcOrd="0" destOrd="0" presId="urn:microsoft.com/office/officeart/2005/8/layout/hierarchy3"/>
    <dgm:cxn modelId="{DE1749DE-71D2-478A-AC96-EECD04ACBBEE}" type="presParOf" srcId="{6DB40552-3BEE-4A94-BBF7-9F967F9DB399}" destId="{A3A056ED-8460-4482-8139-3E9174FB6F61}" srcOrd="0" destOrd="0" presId="urn:microsoft.com/office/officeart/2005/8/layout/hierarchy3"/>
    <dgm:cxn modelId="{ADA06A11-11FC-4216-A6ED-4B80CBC5E559}" type="presParOf" srcId="{6DB40552-3BEE-4A94-BBF7-9F967F9DB399}" destId="{C9DB6FA2-1E25-471A-A9F8-C82FFBD5F52C}" srcOrd="1" destOrd="0" presId="urn:microsoft.com/office/officeart/2005/8/layout/hierarchy3"/>
    <dgm:cxn modelId="{4CA0F93B-E026-4F39-A76F-F40308223E7C}" type="presParOf" srcId="{BCB623AE-42E0-4F27-B929-E1A6CF116816}" destId="{CD98F2F5-7320-4111-9E5A-413F1A3C45DF}" srcOrd="1" destOrd="0" presId="urn:microsoft.com/office/officeart/2005/8/layout/hierarchy3"/>
    <dgm:cxn modelId="{370CBDE6-ED5F-491E-8967-B23795E5543B}" type="presParOf" srcId="{CD98F2F5-7320-4111-9E5A-413F1A3C45DF}" destId="{C75A1C1A-AD91-46F8-A93D-5476D482868F}" srcOrd="0" destOrd="0" presId="urn:microsoft.com/office/officeart/2005/8/layout/hierarchy3"/>
    <dgm:cxn modelId="{A16B48DB-96FF-44CD-B147-41062826E87F}" type="presParOf" srcId="{CD98F2F5-7320-4111-9E5A-413F1A3C45DF}" destId="{B10A240D-BF0C-44D3-A0AF-E4D438CD10C3}" srcOrd="1" destOrd="0" presId="urn:microsoft.com/office/officeart/2005/8/layout/hierarchy3"/>
    <dgm:cxn modelId="{B3CA2C27-60BF-428C-AE7F-B67FD339560F}" type="presParOf" srcId="{CD98F2F5-7320-4111-9E5A-413F1A3C45DF}" destId="{785F0E52-7BEF-4B2C-B390-0F713119BC54}" srcOrd="2" destOrd="0" presId="urn:microsoft.com/office/officeart/2005/8/layout/hierarchy3"/>
    <dgm:cxn modelId="{A415FA8C-4C06-4C00-8FA3-80F04892BDA6}" type="presParOf" srcId="{CD98F2F5-7320-4111-9E5A-413F1A3C45DF}" destId="{37CDF6E5-B5B3-4D6B-909A-FCDEC3EA4110}" srcOrd="3" destOrd="0" presId="urn:microsoft.com/office/officeart/2005/8/layout/hierarchy3"/>
    <dgm:cxn modelId="{572554C1-7141-4D6A-9B35-6B7F63F65C35}" type="presParOf" srcId="{7226F174-422E-40D2-88C8-855B4857304E}" destId="{B80ED83E-39D0-4ADA-910E-740BDC543DB0}" srcOrd="2" destOrd="0" presId="urn:microsoft.com/office/officeart/2005/8/layout/hierarchy3"/>
    <dgm:cxn modelId="{76E2EF73-5BFA-461F-8B84-12D5A5B351C3}" type="presParOf" srcId="{B80ED83E-39D0-4ADA-910E-740BDC543DB0}" destId="{D61B2CF8-B6C2-47B4-A6A9-9635AB8EFCF2}" srcOrd="0" destOrd="0" presId="urn:microsoft.com/office/officeart/2005/8/layout/hierarchy3"/>
    <dgm:cxn modelId="{06D0BA16-7F9D-4B08-9401-F9F3F4C74FEF}" type="presParOf" srcId="{D61B2CF8-B6C2-47B4-A6A9-9635AB8EFCF2}" destId="{F26FEABF-3317-404B-9151-CD2491E1A14C}" srcOrd="0" destOrd="0" presId="urn:microsoft.com/office/officeart/2005/8/layout/hierarchy3"/>
    <dgm:cxn modelId="{3255C400-2337-4AD7-9A7F-EDE902CC4A6E}" type="presParOf" srcId="{D61B2CF8-B6C2-47B4-A6A9-9635AB8EFCF2}" destId="{7A13C9BB-2102-4070-8EBD-6B96F1578D65}" srcOrd="1" destOrd="0" presId="urn:microsoft.com/office/officeart/2005/8/layout/hierarchy3"/>
    <dgm:cxn modelId="{1EACDA4C-E171-4EEF-B140-277410DCC5DD}" type="presParOf" srcId="{B80ED83E-39D0-4ADA-910E-740BDC543DB0}" destId="{03041C0E-D1B4-49DF-954C-302159F384B5}" srcOrd="1" destOrd="0" presId="urn:microsoft.com/office/officeart/2005/8/layout/hierarchy3"/>
    <dgm:cxn modelId="{B6EDFE8A-8368-4DCA-BDF9-85F114EB2636}" type="presParOf" srcId="{03041C0E-D1B4-49DF-954C-302159F384B5}" destId="{F78B1164-8731-401B-8B32-E1273327EFCA}" srcOrd="0" destOrd="0" presId="urn:microsoft.com/office/officeart/2005/8/layout/hierarchy3"/>
    <dgm:cxn modelId="{8896FD90-B51D-48D4-A3D5-580FDAA4B683}" type="presParOf" srcId="{03041C0E-D1B4-49DF-954C-302159F384B5}" destId="{CAFB88E3-3E5E-40A7-9209-88C2FC8F53AE}" srcOrd="1" destOrd="0" presId="urn:microsoft.com/office/officeart/2005/8/layout/hierarchy3"/>
    <dgm:cxn modelId="{8BB67CEF-7966-45C3-81B8-DED054118627}" type="presParOf" srcId="{03041C0E-D1B4-49DF-954C-302159F384B5}" destId="{4C4796D5-6641-42C7-848F-CC7163F90D80}" srcOrd="2" destOrd="0" presId="urn:microsoft.com/office/officeart/2005/8/layout/hierarchy3"/>
    <dgm:cxn modelId="{678B6CE8-D9EB-4720-A58D-AE1FCC9062D9}" type="presParOf" srcId="{03041C0E-D1B4-49DF-954C-302159F384B5}" destId="{7E745410-3D4A-4C04-B7E7-CCF9E857F533}" srcOrd="3" destOrd="0" presId="urn:microsoft.com/office/officeart/2005/8/layout/hierarchy3"/>
    <dgm:cxn modelId="{C49F2644-3663-46A8-9E39-F059381E97B2}" type="presParOf" srcId="{7226F174-422E-40D2-88C8-855B4857304E}" destId="{C4A31EDC-B616-422B-A26A-5098061ABADF}" srcOrd="3" destOrd="0" presId="urn:microsoft.com/office/officeart/2005/8/layout/hierarchy3"/>
    <dgm:cxn modelId="{813C2D2F-9634-4050-B534-5E0D02302193}" type="presParOf" srcId="{C4A31EDC-B616-422B-A26A-5098061ABADF}" destId="{94E332DA-10C4-459E-B9B5-36CFD96EC042}" srcOrd="0" destOrd="0" presId="urn:microsoft.com/office/officeart/2005/8/layout/hierarchy3"/>
    <dgm:cxn modelId="{594F27B7-DEA7-4234-B910-33BC9D531C3B}" type="presParOf" srcId="{94E332DA-10C4-459E-B9B5-36CFD96EC042}" destId="{99C4D18E-92B6-4FD5-BD0A-48EFBD08843A}" srcOrd="0" destOrd="0" presId="urn:microsoft.com/office/officeart/2005/8/layout/hierarchy3"/>
    <dgm:cxn modelId="{56A7F07A-AE80-4684-A3C2-FFADD2570135}" type="presParOf" srcId="{94E332DA-10C4-459E-B9B5-36CFD96EC042}" destId="{B8A21817-A1AD-4C02-9ABC-62A123E8ADD6}" srcOrd="1" destOrd="0" presId="urn:microsoft.com/office/officeart/2005/8/layout/hierarchy3"/>
    <dgm:cxn modelId="{2818CB4C-3FAA-42B0-855B-2830E8B410D5}" type="presParOf" srcId="{C4A31EDC-B616-422B-A26A-5098061ABADF}" destId="{FD43CECA-AAA0-4EDE-99DB-F1E68B29084D}" srcOrd="1" destOrd="0" presId="urn:microsoft.com/office/officeart/2005/8/layout/hierarchy3"/>
    <dgm:cxn modelId="{8E6F29B2-8803-402F-8E5A-0E32095968A9}" type="presParOf" srcId="{FD43CECA-AAA0-4EDE-99DB-F1E68B29084D}" destId="{E3EC933C-F5D9-4D23-9B28-079151962894}" srcOrd="0" destOrd="0" presId="urn:microsoft.com/office/officeart/2005/8/layout/hierarchy3"/>
    <dgm:cxn modelId="{DBE580D9-C759-4759-8D0A-885BA487A5EE}" type="presParOf" srcId="{FD43CECA-AAA0-4EDE-99DB-F1E68B29084D}" destId="{3D710713-6F54-4148-957A-E85476769D9C}" srcOrd="1" destOrd="0" presId="urn:microsoft.com/office/officeart/2005/8/layout/hierarchy3"/>
    <dgm:cxn modelId="{2913A3FB-28D5-4F05-BFD6-4109306DCA5B}" type="presParOf" srcId="{FD43CECA-AAA0-4EDE-99DB-F1E68B29084D}" destId="{957FB207-F40B-4B78-9BDC-7F6B7CAEA192}" srcOrd="2" destOrd="0" presId="urn:microsoft.com/office/officeart/2005/8/layout/hierarchy3"/>
    <dgm:cxn modelId="{623090B1-3C50-438D-9241-9B06AEE614A9}" type="presParOf" srcId="{FD43CECA-AAA0-4EDE-99DB-F1E68B29084D}" destId="{B1626F03-9A06-4220-8931-990B7598183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BAEF1-590B-42D6-903E-D7FF63589877}">
      <dsp:nvSpPr>
        <dsp:cNvPr id="0" name=""/>
        <dsp:cNvSpPr/>
      </dsp:nvSpPr>
      <dsp:spPr>
        <a:xfrm>
          <a:off x="1914" y="130645"/>
          <a:ext cx="2200190" cy="1100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Úroveň I.</a:t>
          </a:r>
        </a:p>
      </dsp:txBody>
      <dsp:txXfrm>
        <a:off x="34135" y="162866"/>
        <a:ext cx="2135748" cy="1035653"/>
      </dsp:txXfrm>
    </dsp:sp>
    <dsp:sp modelId="{F46A1F37-7406-4A4D-AD13-32E4BD76016E}">
      <dsp:nvSpPr>
        <dsp:cNvPr id="0" name=""/>
        <dsp:cNvSpPr/>
      </dsp:nvSpPr>
      <dsp:spPr>
        <a:xfrm>
          <a:off x="221933" y="1230740"/>
          <a:ext cx="220019" cy="825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71"/>
              </a:lnTo>
              <a:lnTo>
                <a:pt x="220019" y="8250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3404B-2D34-4745-AE9E-661EE0686A15}">
      <dsp:nvSpPr>
        <dsp:cNvPr id="0" name=""/>
        <dsp:cNvSpPr/>
      </dsp:nvSpPr>
      <dsp:spPr>
        <a:xfrm>
          <a:off x="441952" y="1505764"/>
          <a:ext cx="1760152" cy="1100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Všichni odborníci sociální a zdravotní péče</a:t>
          </a:r>
        </a:p>
      </dsp:txBody>
      <dsp:txXfrm>
        <a:off x="474173" y="1537985"/>
        <a:ext cx="1695710" cy="1035653"/>
      </dsp:txXfrm>
    </dsp:sp>
    <dsp:sp modelId="{7FC95C03-9595-4A1D-882D-1E9180F7D501}">
      <dsp:nvSpPr>
        <dsp:cNvPr id="0" name=""/>
        <dsp:cNvSpPr/>
      </dsp:nvSpPr>
      <dsp:spPr>
        <a:xfrm>
          <a:off x="221933" y="1230740"/>
          <a:ext cx="220019" cy="2200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190"/>
              </a:lnTo>
              <a:lnTo>
                <a:pt x="220019" y="22001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D080D-8F1E-4B7F-B90E-166B0D7D2228}">
      <dsp:nvSpPr>
        <dsp:cNvPr id="0" name=""/>
        <dsp:cNvSpPr/>
      </dsp:nvSpPr>
      <dsp:spPr>
        <a:xfrm>
          <a:off x="441952" y="2880884"/>
          <a:ext cx="1760152" cy="1100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Obecná psychologická podpora a empatická komunikace</a:t>
          </a:r>
        </a:p>
      </dsp:txBody>
      <dsp:txXfrm>
        <a:off x="474173" y="2913105"/>
        <a:ext cx="1695710" cy="1035653"/>
      </dsp:txXfrm>
    </dsp:sp>
    <dsp:sp modelId="{A3A056ED-8460-4482-8139-3E9174FB6F61}">
      <dsp:nvSpPr>
        <dsp:cNvPr id="0" name=""/>
        <dsp:cNvSpPr/>
      </dsp:nvSpPr>
      <dsp:spPr>
        <a:xfrm>
          <a:off x="2752152" y="130645"/>
          <a:ext cx="2200190" cy="1100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Úroveň II.</a:t>
          </a:r>
        </a:p>
      </dsp:txBody>
      <dsp:txXfrm>
        <a:off x="2784373" y="162866"/>
        <a:ext cx="2135748" cy="1035653"/>
      </dsp:txXfrm>
    </dsp:sp>
    <dsp:sp modelId="{C75A1C1A-AD91-46F8-A93D-5476D482868F}">
      <dsp:nvSpPr>
        <dsp:cNvPr id="0" name=""/>
        <dsp:cNvSpPr/>
      </dsp:nvSpPr>
      <dsp:spPr>
        <a:xfrm>
          <a:off x="2972171" y="1230740"/>
          <a:ext cx="220019" cy="825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71"/>
              </a:lnTo>
              <a:lnTo>
                <a:pt x="220019" y="8250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A240D-BF0C-44D3-A0AF-E4D438CD10C3}">
      <dsp:nvSpPr>
        <dsp:cNvPr id="0" name=""/>
        <dsp:cNvSpPr/>
      </dsp:nvSpPr>
      <dsp:spPr>
        <a:xfrm>
          <a:off x="3192190" y="1505764"/>
          <a:ext cx="1760152" cy="1100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Odborníci zdravotní a sociální péče s další kvalifikací (kurzy)</a:t>
          </a:r>
        </a:p>
      </dsp:txBody>
      <dsp:txXfrm>
        <a:off x="3224411" y="1537985"/>
        <a:ext cx="1695710" cy="1035653"/>
      </dsp:txXfrm>
    </dsp:sp>
    <dsp:sp modelId="{785F0E52-7BEF-4B2C-B390-0F713119BC54}">
      <dsp:nvSpPr>
        <dsp:cNvPr id="0" name=""/>
        <dsp:cNvSpPr/>
      </dsp:nvSpPr>
      <dsp:spPr>
        <a:xfrm>
          <a:off x="2972171" y="1230740"/>
          <a:ext cx="220019" cy="2200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190"/>
              </a:lnTo>
              <a:lnTo>
                <a:pt x="220019" y="22001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DF6E5-B5B3-4D6B-909A-FCDEC3EA4110}">
      <dsp:nvSpPr>
        <dsp:cNvPr id="0" name=""/>
        <dsp:cNvSpPr/>
      </dsp:nvSpPr>
      <dsp:spPr>
        <a:xfrm>
          <a:off x="3192190" y="2880884"/>
          <a:ext cx="1760152" cy="1100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Základní psychologické techniky (př. řešení problémů)</a:t>
          </a:r>
        </a:p>
      </dsp:txBody>
      <dsp:txXfrm>
        <a:off x="3224411" y="2913105"/>
        <a:ext cx="1695710" cy="1035653"/>
      </dsp:txXfrm>
    </dsp:sp>
    <dsp:sp modelId="{F26FEABF-3317-404B-9151-CD2491E1A14C}">
      <dsp:nvSpPr>
        <dsp:cNvPr id="0" name=""/>
        <dsp:cNvSpPr/>
      </dsp:nvSpPr>
      <dsp:spPr>
        <a:xfrm>
          <a:off x="5502391" y="130645"/>
          <a:ext cx="2200190" cy="1100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Úroveň III.</a:t>
          </a:r>
        </a:p>
      </dsp:txBody>
      <dsp:txXfrm>
        <a:off x="5534612" y="162866"/>
        <a:ext cx="2135748" cy="1035653"/>
      </dsp:txXfrm>
    </dsp:sp>
    <dsp:sp modelId="{F78B1164-8731-401B-8B32-E1273327EFCA}">
      <dsp:nvSpPr>
        <dsp:cNvPr id="0" name=""/>
        <dsp:cNvSpPr/>
      </dsp:nvSpPr>
      <dsp:spPr>
        <a:xfrm>
          <a:off x="5722410" y="1230740"/>
          <a:ext cx="220019" cy="825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71"/>
              </a:lnTo>
              <a:lnTo>
                <a:pt x="220019" y="8250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B88E3-3E5E-40A7-9209-88C2FC8F53AE}">
      <dsp:nvSpPr>
        <dsp:cNvPr id="0" name=""/>
        <dsp:cNvSpPr/>
      </dsp:nvSpPr>
      <dsp:spPr>
        <a:xfrm>
          <a:off x="5942429" y="1505764"/>
          <a:ext cx="1760152" cy="1100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Psycholog ve zdravotnictví, psychoterapeut, krizový intervent</a:t>
          </a:r>
        </a:p>
      </dsp:txBody>
      <dsp:txXfrm>
        <a:off x="5974650" y="1537985"/>
        <a:ext cx="1695710" cy="1035653"/>
      </dsp:txXfrm>
    </dsp:sp>
    <dsp:sp modelId="{4C4796D5-6641-42C7-848F-CC7163F90D80}">
      <dsp:nvSpPr>
        <dsp:cNvPr id="0" name=""/>
        <dsp:cNvSpPr/>
      </dsp:nvSpPr>
      <dsp:spPr>
        <a:xfrm>
          <a:off x="5722410" y="1230740"/>
          <a:ext cx="220019" cy="2200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190"/>
              </a:lnTo>
              <a:lnTo>
                <a:pt x="220019" y="22001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45410-3D4A-4C04-B7E7-CCF9E857F533}">
      <dsp:nvSpPr>
        <dsp:cNvPr id="0" name=""/>
        <dsp:cNvSpPr/>
      </dsp:nvSpPr>
      <dsp:spPr>
        <a:xfrm>
          <a:off x="5942429" y="2880884"/>
          <a:ext cx="1760152" cy="1100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Poradenství, pomoc prostřednictvím speciálních technik a intervencí (př. managment úzkosti)</a:t>
          </a:r>
        </a:p>
      </dsp:txBody>
      <dsp:txXfrm>
        <a:off x="5974650" y="2913105"/>
        <a:ext cx="1695710" cy="1035653"/>
      </dsp:txXfrm>
    </dsp:sp>
    <dsp:sp modelId="{99C4D18E-92B6-4FD5-BD0A-48EFBD08843A}">
      <dsp:nvSpPr>
        <dsp:cNvPr id="0" name=""/>
        <dsp:cNvSpPr/>
      </dsp:nvSpPr>
      <dsp:spPr>
        <a:xfrm>
          <a:off x="8252629" y="130645"/>
          <a:ext cx="2200190" cy="1100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Úroveň IV.</a:t>
          </a:r>
        </a:p>
      </dsp:txBody>
      <dsp:txXfrm>
        <a:off x="8284850" y="162866"/>
        <a:ext cx="2135748" cy="1035653"/>
      </dsp:txXfrm>
    </dsp:sp>
    <dsp:sp modelId="{E3EC933C-F5D9-4D23-9B28-079151962894}">
      <dsp:nvSpPr>
        <dsp:cNvPr id="0" name=""/>
        <dsp:cNvSpPr/>
      </dsp:nvSpPr>
      <dsp:spPr>
        <a:xfrm>
          <a:off x="8472648" y="1230740"/>
          <a:ext cx="220019" cy="825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71"/>
              </a:lnTo>
              <a:lnTo>
                <a:pt x="220019" y="8250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10713-6F54-4148-957A-E85476769D9C}">
      <dsp:nvSpPr>
        <dsp:cNvPr id="0" name=""/>
        <dsp:cNvSpPr/>
      </dsp:nvSpPr>
      <dsp:spPr>
        <a:xfrm>
          <a:off x="8692668" y="1505764"/>
          <a:ext cx="1760152" cy="1100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Klinický psycholog a psychoterapeut</a:t>
          </a:r>
        </a:p>
      </dsp:txBody>
      <dsp:txXfrm>
        <a:off x="8724889" y="1537985"/>
        <a:ext cx="1695710" cy="1035653"/>
      </dsp:txXfrm>
    </dsp:sp>
    <dsp:sp modelId="{957FB207-F40B-4B78-9BDC-7F6B7CAEA192}">
      <dsp:nvSpPr>
        <dsp:cNvPr id="0" name=""/>
        <dsp:cNvSpPr/>
      </dsp:nvSpPr>
      <dsp:spPr>
        <a:xfrm>
          <a:off x="8472648" y="1230740"/>
          <a:ext cx="220019" cy="2200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190"/>
              </a:lnTo>
              <a:lnTo>
                <a:pt x="220019" y="22001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626F03-9A06-4220-8931-990B75981839}">
      <dsp:nvSpPr>
        <dsp:cNvPr id="0" name=""/>
        <dsp:cNvSpPr/>
      </dsp:nvSpPr>
      <dsp:spPr>
        <a:xfrm>
          <a:off x="8692668" y="2880884"/>
          <a:ext cx="1760152" cy="1100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Specializované psychologické intervence (psychoterapie)</a:t>
          </a:r>
        </a:p>
      </dsp:txBody>
      <dsp:txXfrm>
        <a:off x="8724889" y="2913105"/>
        <a:ext cx="1695710" cy="1035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1587EF6-3430-46AD-B66B-6BB1EB8DC3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0122BDA-3A72-4621-9F63-47C191072C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CD207-9F03-4B45-829B-C2F83BE3F567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43E400-B78C-49C4-8705-3AC2083464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National Institute for Health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975ED5-9369-495D-8FB2-A9D574EBB7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44AB-9A84-408A-AE4A-0DDA87FCC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53409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27698-36A9-4E4F-A072-C1D3D0B6B0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National Institute for Health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3C470-887D-4998-AC10-6E24CF249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11289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8893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33796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979576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8685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305875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8370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8501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799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4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4850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3761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3612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4629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409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86455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441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CF6C-748E-4B7A-BC8B-3011EF78ED13}" type="datetime1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5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who.int/iris/bitstream/handle/10665/44024/9241547345_eng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Obsah obrázku příroda, hora&#10;&#10;Popis byl vytvořen automaticky">
            <a:extLst>
              <a:ext uri="{FF2B5EF4-FFF2-40B4-BE49-F238E27FC236}">
                <a16:creationId xmlns:a16="http://schemas.microsoft.com/office/drawing/2014/main" id="{C06DE854-0AD0-49D5-AE98-7A090EADC1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39" r="10948" b="9093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8FE9B47-5025-49D4-BE59-2C8FB778E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0563" y="1678665"/>
            <a:ext cx="3887839" cy="23721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800"/>
              <a:t>Práce s osobami v terminálním stádiu onemocnění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57C177-D357-402E-9856-24791D6D0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0563" y="4050833"/>
            <a:ext cx="3893440" cy="1096899"/>
          </a:xfrm>
        </p:spPr>
        <p:txBody>
          <a:bodyPr>
            <a:normAutofit/>
          </a:bodyPr>
          <a:lstStyle/>
          <a:p>
            <a:r>
              <a:rPr lang="cs-CZ"/>
              <a:t>Mgr. Martina Vyhnalová</a:t>
            </a:r>
          </a:p>
        </p:txBody>
      </p:sp>
    </p:spTree>
    <p:extLst>
      <p:ext uri="{BB962C8B-B14F-4D97-AF65-F5344CB8AC3E}">
        <p14:creationId xmlns:p14="http://schemas.microsoft.com/office/powerpoint/2010/main" val="3307347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36A0C-C7BB-380D-9121-308F7717D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terapeutické práce v 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316286-204D-7168-FE4E-8E4F98BCE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Zakázka </a:t>
            </a:r>
          </a:p>
          <a:p>
            <a:r>
              <a:rPr lang="cs-CZ" dirty="0"/>
              <a:t>Struktura času </a:t>
            </a:r>
          </a:p>
          <a:p>
            <a:r>
              <a:rPr lang="cs-CZ" dirty="0"/>
              <a:t>Emočně nabité prostředí </a:t>
            </a:r>
          </a:p>
          <a:p>
            <a:r>
              <a:rPr lang="cs-CZ" dirty="0"/>
              <a:t>Terapeutický cíl </a:t>
            </a:r>
          </a:p>
          <a:p>
            <a:r>
              <a:rPr lang="cs-CZ" dirty="0"/>
              <a:t>Forma práce </a:t>
            </a:r>
          </a:p>
          <a:p>
            <a:r>
              <a:rPr lang="cs-CZ" dirty="0"/>
              <a:t>Možnosti PT působení – stav pacienta (somatický, poruchy kognice a vědomí…)</a:t>
            </a:r>
          </a:p>
          <a:p>
            <a:r>
              <a:rPr lang="cs-CZ" dirty="0"/>
              <a:t>Komunikace - individuální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932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BCEEFA-DA84-4905-909F-63AD5A689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Časté oblasti pro terapeutickou práci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B0048-3B53-4934-9C85-550CF0521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8083"/>
            <a:ext cx="8596668" cy="4971494"/>
          </a:xfrm>
        </p:spPr>
        <p:txBody>
          <a:bodyPr numCol="2" spcCol="540000">
            <a:normAutofit fontScale="92500" lnSpcReduction="20000"/>
          </a:bodyPr>
          <a:lstStyle/>
          <a:p>
            <a:r>
              <a:rPr lang="cs-CZ" b="1" dirty="0"/>
              <a:t>Existenciální úzkost </a:t>
            </a:r>
          </a:p>
          <a:p>
            <a:pPr lvl="1"/>
            <a:r>
              <a:rPr lang="cs-CZ" dirty="0"/>
              <a:t>strach ze smrti, z bolesti, z osamělosti, ze ztráty autonomie, ze změny zevnějšku, nedovršení životního poslání, o blízké a z regrese (ztratí tvář, neobstojí…)</a:t>
            </a:r>
          </a:p>
          <a:p>
            <a:r>
              <a:rPr lang="cs-CZ" b="1" dirty="0"/>
              <a:t>Čas</a:t>
            </a:r>
          </a:p>
          <a:p>
            <a:pPr lvl="1"/>
            <a:r>
              <a:rPr lang="cs-CZ" dirty="0"/>
              <a:t>Snaha o kontrolu nad zbytkem času, touha po vědění „kdy bude konec“, strach z nevědění „kdy a jak to přijde“, chce ještě něco stihnout, dokončit</a:t>
            </a:r>
          </a:p>
          <a:p>
            <a:r>
              <a:rPr lang="cs-CZ" b="1" dirty="0"/>
              <a:t>Vina</a:t>
            </a:r>
          </a:p>
          <a:p>
            <a:pPr lvl="1"/>
            <a:r>
              <a:rPr lang="cs-CZ" dirty="0"/>
              <a:t>Iracionální (neurotická) a reálná</a:t>
            </a:r>
          </a:p>
          <a:p>
            <a:r>
              <a:rPr lang="cs-CZ" b="1" dirty="0"/>
              <a:t>Důstojnost a autonomie</a:t>
            </a:r>
          </a:p>
          <a:p>
            <a:pPr lvl="1"/>
            <a:r>
              <a:rPr lang="cs-CZ" dirty="0"/>
              <a:t>Ohrožení intimity, sebepéče, samostatnosti + potřeba být informován a zahrnut do procesu, mít kompetence, nebýt vyčleňován</a:t>
            </a:r>
          </a:p>
          <a:p>
            <a:pPr lvl="1"/>
            <a:endParaRPr lang="cs-CZ" dirty="0"/>
          </a:p>
          <a:p>
            <a:r>
              <a:rPr lang="cs-CZ" b="1" dirty="0"/>
              <a:t>Zlost</a:t>
            </a:r>
          </a:p>
          <a:p>
            <a:pPr lvl="1"/>
            <a:r>
              <a:rPr lang="cs-CZ" dirty="0"/>
              <a:t>Vyvoláno často frustrací z nenaplnění potřeb, vyhýbání vzteku ze strany okolí vztek umocňuje a způsobuje pocit izolace a opuštěnosti</a:t>
            </a:r>
          </a:p>
          <a:p>
            <a:r>
              <a:rPr lang="cs-CZ" b="1" dirty="0"/>
              <a:t>Bolest</a:t>
            </a:r>
          </a:p>
          <a:p>
            <a:pPr lvl="1"/>
            <a:r>
              <a:rPr lang="cs-CZ" dirty="0"/>
              <a:t>Fyzická vs. emoční bolest – „psychosomatický bludný kruh“</a:t>
            </a:r>
          </a:p>
          <a:p>
            <a:r>
              <a:rPr lang="cs-CZ" b="1" dirty="0"/>
              <a:t>Lítost</a:t>
            </a:r>
          </a:p>
          <a:p>
            <a:pPr lvl="1"/>
            <a:r>
              <a:rPr lang="cs-CZ" dirty="0"/>
              <a:t>Pocity bezmoci, možné suicidální myšlenky, lítost nad věcmi, které neučinili</a:t>
            </a:r>
          </a:p>
          <a:p>
            <a:r>
              <a:rPr lang="cs-CZ" b="1" dirty="0"/>
              <a:t>Demoralizace</a:t>
            </a:r>
          </a:p>
          <a:p>
            <a:pPr lvl="1"/>
            <a:r>
              <a:rPr lang="cs-CZ" dirty="0"/>
              <a:t>Pocit nekompetentnosti, </a:t>
            </a:r>
            <a:r>
              <a:rPr lang="cs-CZ" b="1" u="sng" dirty="0"/>
              <a:t>ztráta smyslu</a:t>
            </a:r>
            <a:r>
              <a:rPr lang="cs-CZ" dirty="0"/>
              <a:t>, pocity bezmoci a existenciální tísně, opuštěnost a odcizenost od sebe, ztráta naděje</a:t>
            </a:r>
          </a:p>
          <a:p>
            <a:pPr lvl="1"/>
            <a:r>
              <a:rPr lang="cs-CZ" dirty="0"/>
              <a:t>Riziko </a:t>
            </a:r>
            <a:r>
              <a:rPr lang="cs-CZ" dirty="0" err="1"/>
              <a:t>suicida</a:t>
            </a:r>
            <a:endParaRPr lang="cs-CZ" dirty="0"/>
          </a:p>
          <a:p>
            <a:pPr lvl="1"/>
            <a:r>
              <a:rPr lang="cs-CZ" dirty="0"/>
              <a:t>X deprese (ztráta radosti a potěšení)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AEB3056-C433-4CCA-819A-92FE46B0DFBD}"/>
              </a:ext>
            </a:extLst>
          </p:cNvPr>
          <p:cNvCxnSpPr/>
          <p:nvPr/>
        </p:nvCxnSpPr>
        <p:spPr>
          <a:xfrm>
            <a:off x="4909351" y="1393794"/>
            <a:ext cx="0" cy="53621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909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Operating From Fear | Psychology Today">
            <a:extLst>
              <a:ext uri="{FF2B5EF4-FFF2-40B4-BE49-F238E27FC236}">
                <a16:creationId xmlns:a16="http://schemas.microsoft.com/office/drawing/2014/main" id="{20DC5C46-8536-43DA-921F-A4C9BFEDFB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" r="52742" b="-2"/>
          <a:stretch/>
        </p:blipFill>
        <p:spPr bwMode="auto">
          <a:xfrm>
            <a:off x="33787" y="1731"/>
            <a:ext cx="46357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ECAD4-0030-4428-9A77-35B6CE83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740" y="1046409"/>
            <a:ext cx="5733757" cy="49341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Nejčastější strachy, které pacienti prožívají: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ze ztráty blízkých osob, izolace, opuštění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 nepochopení, nepřijetí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 vedlejších účinků terapie a souvisejících postižení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ze ztráty tělesné integrity, lidské důstojnosti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ze závislosti na druhých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ze ztráty sebekontroly, psychofyzické regrese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ze žárlivosti vůči zdravým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 vlastní vnitřní zloby a zlosti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z bolesti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dirty="0"/>
              <a:t> ze smrti</a:t>
            </a:r>
          </a:p>
        </p:txBody>
      </p:sp>
    </p:spTree>
    <p:extLst>
      <p:ext uri="{BB962C8B-B14F-4D97-AF65-F5344CB8AC3E}">
        <p14:creationId xmlns:p14="http://schemas.microsoft.com/office/powerpoint/2010/main" val="1771972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738D-037C-4583-8115-53733B7C2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225" y="609600"/>
            <a:ext cx="5114776" cy="1320800"/>
          </a:xfrm>
        </p:spPr>
        <p:txBody>
          <a:bodyPr>
            <a:normAutofit/>
          </a:bodyPr>
          <a:lstStyle/>
          <a:p>
            <a:r>
              <a:rPr lang="cs-CZ"/>
              <a:t>Využití terapeutických technik v PP</a:t>
            </a:r>
          </a:p>
        </p:txBody>
      </p:sp>
      <p:pic>
        <p:nvPicPr>
          <p:cNvPr id="7174" name="Picture 6" descr="Prostředí snoezelen">
            <a:extLst>
              <a:ext uri="{FF2B5EF4-FFF2-40B4-BE49-F238E27FC236}">
                <a16:creationId xmlns:a16="http://schemas.microsoft.com/office/drawing/2014/main" id="{6C08132E-8AEE-4122-8FA1-1480E4692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2787"/>
          <a:stretch/>
        </p:blipFill>
        <p:spPr bwMode="auto">
          <a:xfrm>
            <a:off x="509136" y="10"/>
            <a:ext cx="3517876" cy="2282808"/>
          </a:xfrm>
          <a:custGeom>
            <a:avLst/>
            <a:gdLst/>
            <a:ahLst/>
            <a:cxnLst/>
            <a:rect l="l" t="t" r="r" b="b"/>
            <a:pathLst>
              <a:path w="3517876" h="2282818">
                <a:moveTo>
                  <a:pt x="339471" y="0"/>
                </a:moveTo>
                <a:lnTo>
                  <a:pt x="3517876" y="0"/>
                </a:lnTo>
                <a:lnTo>
                  <a:pt x="3471247" y="312174"/>
                </a:lnTo>
                <a:lnTo>
                  <a:pt x="3471133" y="312174"/>
                </a:lnTo>
                <a:lnTo>
                  <a:pt x="3176778" y="2282818"/>
                </a:lnTo>
                <a:lnTo>
                  <a:pt x="0" y="22828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anisterapie | Nemocnice Břeclav">
            <a:extLst>
              <a:ext uri="{FF2B5EF4-FFF2-40B4-BE49-F238E27FC236}">
                <a16:creationId xmlns:a16="http://schemas.microsoft.com/office/drawing/2014/main" id="{7A5ACB9A-07A0-4188-BC94-05ACB5D064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6" r="-1" b="-1"/>
          <a:stretch/>
        </p:blipFill>
        <p:spPr bwMode="auto">
          <a:xfrm>
            <a:off x="169666" y="2289183"/>
            <a:ext cx="3514822" cy="2273270"/>
          </a:xfrm>
          <a:custGeom>
            <a:avLst/>
            <a:gdLst/>
            <a:ahLst/>
            <a:cxnLst/>
            <a:rect l="l" t="t" r="r" b="b"/>
            <a:pathLst>
              <a:path w="3514822" h="2273270">
                <a:moveTo>
                  <a:pt x="338051" y="0"/>
                </a:moveTo>
                <a:lnTo>
                  <a:pt x="3514822" y="0"/>
                </a:lnTo>
                <a:lnTo>
                  <a:pt x="3175264" y="2273270"/>
                </a:lnTo>
                <a:lnTo>
                  <a:pt x="0" y="227327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Víte co je snoezelen? • Styl / inStory.cz">
            <a:extLst>
              <a:ext uri="{FF2B5EF4-FFF2-40B4-BE49-F238E27FC236}">
                <a16:creationId xmlns:a16="http://schemas.microsoft.com/office/drawing/2014/main" id="{BE5D275C-E9D5-4E2E-8784-89D682EF34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1" r="16585" b="-1"/>
          <a:stretch/>
        </p:blipFill>
        <p:spPr bwMode="auto">
          <a:xfrm>
            <a:off x="-10633" y="4565636"/>
            <a:ext cx="3355563" cy="2292364"/>
          </a:xfrm>
          <a:custGeom>
            <a:avLst/>
            <a:gdLst/>
            <a:ahLst/>
            <a:cxnLst/>
            <a:rect l="l" t="t" r="r" b="b"/>
            <a:pathLst>
              <a:path w="3355563" h="2292364">
                <a:moveTo>
                  <a:pt x="180299" y="0"/>
                </a:moveTo>
                <a:lnTo>
                  <a:pt x="3355563" y="0"/>
                </a:lnTo>
                <a:lnTo>
                  <a:pt x="3013153" y="2292364"/>
                </a:lnTo>
                <a:lnTo>
                  <a:pt x="0" y="2292364"/>
                </a:lnTo>
                <a:lnTo>
                  <a:pt x="0" y="121244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Isosceles Triangle 30">
            <a:extLst>
              <a:ext uri="{FF2B5EF4-FFF2-40B4-BE49-F238E27FC236}">
                <a16:creationId xmlns:a16="http://schemas.microsoft.com/office/drawing/2014/main" id="{FD076C4F-CB47-4A2D-95A1-9D5E3C2B7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63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EAF915B-5344-46DC-8097-7DAF06277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232" y="2282818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0B738F4-B505-468D-996C-FEC3D1CA10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2696" y="4565636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Isosceles Triangle 30">
            <a:extLst>
              <a:ext uri="{FF2B5EF4-FFF2-40B4-BE49-F238E27FC236}">
                <a16:creationId xmlns:a16="http://schemas.microsoft.com/office/drawing/2014/main" id="{6F953D60-C1AF-4BFA-9B22-BFE8F0BA1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97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94A80-FD21-4C71-A365-BC3B9BF38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25" y="2160589"/>
            <a:ext cx="5114776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/>
              <a:t>Relaxace, imaginace, autogenní trénink</a:t>
            </a:r>
          </a:p>
          <a:p>
            <a:pPr>
              <a:lnSpc>
                <a:spcPct val="90000"/>
              </a:lnSpc>
            </a:pPr>
            <a:r>
              <a:rPr lang="cs-CZ" sz="1500" err="1"/>
              <a:t>Neurorehabilitace</a:t>
            </a:r>
            <a:r>
              <a:rPr lang="cs-CZ" sz="1500"/>
              <a:t>, kognitivní trénink, bazální stimulace</a:t>
            </a:r>
          </a:p>
          <a:p>
            <a:pPr>
              <a:lnSpc>
                <a:spcPct val="90000"/>
              </a:lnSpc>
            </a:pPr>
            <a:r>
              <a:rPr lang="cs-CZ" sz="1500" err="1"/>
              <a:t>Snoezelen</a:t>
            </a:r>
            <a:r>
              <a:rPr lang="cs-CZ" sz="1500"/>
              <a:t> (zabraňujeme podnětové deprivaci + dosahování relaxovaného stavu)</a:t>
            </a:r>
          </a:p>
          <a:p>
            <a:pPr>
              <a:lnSpc>
                <a:spcPct val="90000"/>
              </a:lnSpc>
            </a:pPr>
            <a:r>
              <a:rPr lang="cs-CZ" sz="1500" err="1"/>
              <a:t>Psychedelika</a:t>
            </a:r>
            <a:r>
              <a:rPr lang="cs-CZ" sz="1500"/>
              <a:t> v pp?</a:t>
            </a:r>
          </a:p>
          <a:p>
            <a:pPr>
              <a:lnSpc>
                <a:spcPct val="90000"/>
              </a:lnSpc>
            </a:pPr>
            <a:r>
              <a:rPr lang="cs-CZ" sz="1500"/>
              <a:t>Arteterapie, muzikoterapie, ergoterapie, canisterapie, dramaterapie</a:t>
            </a:r>
          </a:p>
          <a:p>
            <a:pPr>
              <a:lnSpc>
                <a:spcPct val="90000"/>
              </a:lnSpc>
            </a:pPr>
            <a:r>
              <a:rPr lang="cs-CZ" sz="1500"/>
              <a:t>Biblioterapie </a:t>
            </a:r>
          </a:p>
          <a:p>
            <a:pPr>
              <a:lnSpc>
                <a:spcPct val="90000"/>
              </a:lnSpc>
            </a:pPr>
            <a:r>
              <a:rPr lang="cs-CZ" sz="1500"/>
              <a:t>Aktivní naslouchání, síla doteku</a:t>
            </a:r>
          </a:p>
          <a:p>
            <a:pPr>
              <a:lnSpc>
                <a:spcPct val="90000"/>
              </a:lnSpc>
            </a:pPr>
            <a:r>
              <a:rPr lang="cs-CZ" sz="1500"/>
              <a:t>Jednotlivé prvky terapeutických směrů </a:t>
            </a:r>
          </a:p>
          <a:p>
            <a:pPr>
              <a:lnSpc>
                <a:spcPct val="90000"/>
              </a:lnSpc>
            </a:pPr>
            <a:r>
              <a:rPr lang="cs-CZ" sz="1500"/>
              <a:t>Individuální i skupinová psychoterapie</a:t>
            </a:r>
          </a:p>
          <a:p>
            <a:pPr>
              <a:lnSpc>
                <a:spcPct val="90000"/>
              </a:lnSpc>
            </a:pPr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375761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Picture 4" descr="Mnoho otazníků na černém pozadí">
            <a:extLst>
              <a:ext uri="{FF2B5EF4-FFF2-40B4-BE49-F238E27FC236}">
                <a16:creationId xmlns:a16="http://schemas.microsoft.com/office/drawing/2014/main" id="{059B956F-82BF-482D-8905-8D88034207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34" r="2" b="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7733387-D3B8-4B35-A818-3CC5CCD0C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1678666"/>
            <a:ext cx="4088190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dirty="0" err="1"/>
              <a:t>Otázky</a:t>
            </a:r>
            <a:r>
              <a:rPr lang="en-US" sz="4800" dirty="0"/>
              <a:t>?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1359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1B155-0E82-46C6-A67E-D2EF45AC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CF991A-F049-4034-8AA6-235E5CFE0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Démuthová</a:t>
            </a:r>
            <a:r>
              <a:rPr lang="cs-CZ" dirty="0"/>
              <a:t>, S. (2015). </a:t>
            </a:r>
            <a:r>
              <a:rPr lang="cs-CZ" i="1" dirty="0"/>
              <a:t>Vybrané problémy </a:t>
            </a:r>
            <a:r>
              <a:rPr lang="cs-CZ" i="1" dirty="0" err="1"/>
              <a:t>tanatológie</a:t>
            </a:r>
            <a:r>
              <a:rPr lang="cs-CZ" dirty="0"/>
              <a:t>. Brno: Masarykova Univerzita </a:t>
            </a:r>
          </a:p>
          <a:p>
            <a:r>
              <a:rPr lang="cs-CZ" dirty="0"/>
              <a:t>Haškovcová, H. (2007). </a:t>
            </a:r>
            <a:r>
              <a:rPr lang="cs-CZ" i="1" dirty="0"/>
              <a:t>Thanatologie: nauka o umírání a smrti. 2. vyd. </a:t>
            </a:r>
            <a:r>
              <a:rPr lang="cs-CZ" dirty="0"/>
              <a:t>Praha: </a:t>
            </a:r>
            <a:r>
              <a:rPr lang="cs-CZ" dirty="0" err="1"/>
              <a:t>Galén</a:t>
            </a:r>
            <a:r>
              <a:rPr lang="cs-CZ" dirty="0"/>
              <a:t>. </a:t>
            </a:r>
          </a:p>
          <a:p>
            <a:r>
              <a:rPr lang="cs-CZ" dirty="0"/>
              <a:t>Haškovcová, H. (2015). </a:t>
            </a:r>
            <a:r>
              <a:rPr lang="cs-CZ" i="1" dirty="0"/>
              <a:t>Lékařská etika. </a:t>
            </a:r>
            <a:r>
              <a:rPr lang="cs-CZ" dirty="0"/>
              <a:t>4. vyd. Praha: Grada.</a:t>
            </a:r>
          </a:p>
          <a:p>
            <a:r>
              <a:rPr lang="cs-CZ" dirty="0" err="1"/>
              <a:t>Kübler</a:t>
            </a:r>
            <a:r>
              <a:rPr lang="cs-CZ" dirty="0"/>
              <a:t>-Rossová, E. (2015). </a:t>
            </a:r>
            <a:r>
              <a:rPr lang="cs-CZ" i="1" dirty="0"/>
              <a:t>O smrti a umírání: co by se lidé měli naučit od umírajících</a:t>
            </a:r>
            <a:r>
              <a:rPr lang="cs-CZ" dirty="0"/>
              <a:t>. 2.vyd. Praha: Portál.</a:t>
            </a:r>
          </a:p>
          <a:p>
            <a:r>
              <a:rPr lang="cs-CZ" dirty="0"/>
              <a:t>Marková, M. (2010). </a:t>
            </a:r>
            <a:r>
              <a:rPr lang="cs-CZ" i="1" dirty="0"/>
              <a:t>Sestra a pacient v paliativní péči</a:t>
            </a:r>
            <a:r>
              <a:rPr lang="cs-CZ" dirty="0"/>
              <a:t>. Praha: Grada.</a:t>
            </a:r>
          </a:p>
          <a:p>
            <a:r>
              <a:rPr lang="en-US" dirty="0"/>
              <a:t>National Institute for Health and Clinical Excellence</a:t>
            </a:r>
            <a:r>
              <a:rPr lang="cs-CZ" dirty="0"/>
              <a:t>.</a:t>
            </a:r>
            <a:r>
              <a:rPr lang="en-US" dirty="0"/>
              <a:t> (2004). </a:t>
            </a:r>
            <a:r>
              <a:rPr lang="en-US" i="1" dirty="0"/>
              <a:t>Improving supportive and palliative care for adults with cancer. </a:t>
            </a:r>
            <a:r>
              <a:rPr lang="en-US" dirty="0"/>
              <a:t>The manual. London: NICE.</a:t>
            </a:r>
            <a:endParaRPr lang="cs-CZ" dirty="0"/>
          </a:p>
          <a:p>
            <a:r>
              <a:rPr lang="cs-CZ" dirty="0"/>
              <a:t>Sláma, O., Kabelka, L., &amp; Vorlíček, J. (2007). </a:t>
            </a:r>
            <a:r>
              <a:rPr lang="cs-CZ" i="1" dirty="0"/>
              <a:t>Paliativní medicína pro praxi. </a:t>
            </a:r>
            <a:r>
              <a:rPr lang="cs-CZ" dirty="0"/>
              <a:t>1. vyd. Praha: </a:t>
            </a:r>
            <a:r>
              <a:rPr lang="cs-CZ" dirty="0" err="1"/>
              <a:t>Galén</a:t>
            </a:r>
            <a:r>
              <a:rPr lang="cs-CZ" dirty="0"/>
              <a:t> </a:t>
            </a:r>
          </a:p>
          <a:p>
            <a:r>
              <a:rPr lang="cs-CZ" dirty="0"/>
              <a:t>Špatenková, N. (2014). </a:t>
            </a:r>
            <a:r>
              <a:rPr lang="cs-CZ" i="1" dirty="0"/>
              <a:t>O posledních věcech člověka. </a:t>
            </a:r>
            <a:r>
              <a:rPr lang="cs-CZ" dirty="0"/>
              <a:t>Vybrané kapitoly z </a:t>
            </a:r>
            <a:r>
              <a:rPr lang="cs-CZ" dirty="0" err="1"/>
              <a:t>thanatologie</a:t>
            </a:r>
            <a:r>
              <a:rPr lang="cs-CZ" dirty="0"/>
              <a:t>. Praha: </a:t>
            </a:r>
            <a:r>
              <a:rPr lang="cs-CZ" dirty="0" err="1"/>
              <a:t>Galén</a:t>
            </a:r>
            <a:r>
              <a:rPr lang="cs-CZ" dirty="0"/>
              <a:t>.</a:t>
            </a:r>
          </a:p>
          <a:p>
            <a:r>
              <a:rPr lang="cs-CZ" dirty="0"/>
              <a:t>Vorlíček, J., Adam, Z., &amp; Pospíšilová, Y. (2004). </a:t>
            </a:r>
            <a:r>
              <a:rPr lang="cs-CZ" i="1" dirty="0"/>
              <a:t>Paliativní medicína</a:t>
            </a:r>
            <a:r>
              <a:rPr lang="cs-CZ" dirty="0"/>
              <a:t>. Praha: Grada </a:t>
            </a:r>
            <a:r>
              <a:rPr lang="cs-CZ" dirty="0" err="1"/>
              <a:t>publishing</a:t>
            </a:r>
            <a:r>
              <a:rPr lang="cs-CZ" dirty="0"/>
              <a:t>. </a:t>
            </a:r>
          </a:p>
          <a:p>
            <a:r>
              <a:rPr lang="en-US" dirty="0"/>
              <a:t>World Health Organization. (2007</a:t>
            </a:r>
            <a:r>
              <a:rPr lang="en-US" i="1" dirty="0"/>
              <a:t>). Palliative care</a:t>
            </a:r>
            <a:r>
              <a:rPr lang="en-US" dirty="0"/>
              <a:t>. [Online]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cs-CZ" dirty="0"/>
              <a:t>11</a:t>
            </a:r>
            <a:r>
              <a:rPr lang="en-US" dirty="0"/>
              <a:t>.</a:t>
            </a:r>
            <a:r>
              <a:rPr lang="cs-CZ" dirty="0"/>
              <a:t>5</a:t>
            </a:r>
            <a:r>
              <a:rPr lang="en-US" dirty="0"/>
              <a:t>.20</a:t>
            </a:r>
            <a:r>
              <a:rPr lang="cs-CZ" dirty="0"/>
              <a:t>21</a:t>
            </a:r>
            <a:r>
              <a:rPr lang="en-US" dirty="0"/>
              <a:t> z </a:t>
            </a:r>
            <a:r>
              <a:rPr lang="en-US" dirty="0">
                <a:hlinkClick r:id="rId2"/>
              </a:rPr>
              <a:t>https://apps.who.int/iris/bitstream/handle/10665/44024/9241547345_eng.pdf</a:t>
            </a:r>
            <a:r>
              <a:rPr lang="cs-CZ" dirty="0"/>
              <a:t> </a:t>
            </a:r>
          </a:p>
          <a:p>
            <a:r>
              <a:rPr lang="cs-CZ" dirty="0" err="1"/>
              <a:t>Yalom</a:t>
            </a:r>
            <a:r>
              <a:rPr lang="cs-CZ" dirty="0"/>
              <a:t>, I. D. (2006). </a:t>
            </a:r>
            <a:r>
              <a:rPr lang="cs-CZ" i="1" dirty="0"/>
              <a:t>Existenciální psychoterapie. </a:t>
            </a:r>
            <a:r>
              <a:rPr lang="cs-CZ" dirty="0"/>
              <a:t>Praha: Portál. </a:t>
            </a:r>
          </a:p>
          <a:p>
            <a:r>
              <a:rPr lang="cs-CZ" dirty="0" err="1"/>
              <a:t>Yalom</a:t>
            </a:r>
            <a:r>
              <a:rPr lang="cs-CZ" dirty="0"/>
              <a:t>, I. D. (2014). </a:t>
            </a:r>
            <a:r>
              <a:rPr lang="cs-CZ" i="1" dirty="0"/>
              <a:t>Pohled do slunce: o překonávání strachu ze smrti. </a:t>
            </a:r>
            <a:r>
              <a:rPr lang="cs-CZ" dirty="0"/>
              <a:t>Vyd. 3. Praha: Portál.</a:t>
            </a:r>
          </a:p>
        </p:txBody>
      </p:sp>
    </p:spTree>
    <p:extLst>
      <p:ext uri="{BB962C8B-B14F-4D97-AF65-F5344CB8AC3E}">
        <p14:creationId xmlns:p14="http://schemas.microsoft.com/office/powerpoint/2010/main" val="1487312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F16113E-82F4-4872-BBB6-E68FC36A1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Děkuji za pozornost! </a:t>
            </a:r>
            <a:r>
              <a:rPr lang="en-US" sz="5400">
                <a:sym typeface="Wingdings" panose="05000000000000000000" pitchFamily="2" charset="2"/>
              </a:rPr>
              <a:t></a:t>
            </a:r>
            <a:endParaRPr lang="en-US" sz="5400"/>
          </a:p>
        </p:txBody>
      </p:sp>
    </p:spTree>
    <p:extLst>
      <p:ext uri="{BB962C8B-B14F-4D97-AF65-F5344CB8AC3E}">
        <p14:creationId xmlns:p14="http://schemas.microsoft.com/office/powerpoint/2010/main" val="2444140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ECB82-2E89-44AE-8B8C-F1E8B79B1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Smrtelné onemocnění a jeho stádia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27E48B-C08E-4E24-BB12-A2FA4DF49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Život ohrožující onemocnění </a:t>
            </a:r>
            <a:r>
              <a:rPr lang="cs-CZ" b="1" dirty="0"/>
              <a:t>vs. </a:t>
            </a:r>
            <a:r>
              <a:rPr lang="cs-CZ" dirty="0"/>
              <a:t>letální onemocnění </a:t>
            </a:r>
            <a:r>
              <a:rPr lang="cs-CZ" b="1" dirty="0"/>
              <a:t>vs. </a:t>
            </a:r>
            <a:r>
              <a:rPr lang="cs-CZ" dirty="0"/>
              <a:t>terminální stádium</a:t>
            </a:r>
          </a:p>
          <a:p>
            <a:r>
              <a:rPr lang="cs-CZ" dirty="0"/>
              <a:t>Kurativní, kauzální léčba a paliativní péče/léčba (nádorová onemocnění)</a:t>
            </a:r>
          </a:p>
          <a:p>
            <a:r>
              <a:rPr lang="cs-CZ" b="1" dirty="0"/>
              <a:t>Stádia onemocnění</a:t>
            </a:r>
            <a:r>
              <a:rPr lang="cs-CZ" dirty="0"/>
              <a:t>: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u="sng" dirty="0"/>
              <a:t>Fáze kontroly </a:t>
            </a:r>
            <a:r>
              <a:rPr lang="cs-CZ" dirty="0"/>
              <a:t>– kurativní a kauzální léčba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u="sng" dirty="0"/>
              <a:t>Fáze zlomu </a:t>
            </a:r>
            <a:r>
              <a:rPr lang="cs-CZ" dirty="0"/>
              <a:t>– kurativní, kauzální a symptomatická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u="sng" dirty="0"/>
              <a:t>Terminální fáze </a:t>
            </a:r>
            <a:r>
              <a:rPr lang="cs-CZ" dirty="0"/>
              <a:t>– cca 6 měsíců přežití, nejčastěji týdny a dny</a:t>
            </a:r>
          </a:p>
          <a:p>
            <a:r>
              <a:rPr lang="cs-CZ" b="1" dirty="0"/>
              <a:t>Kdy je čas na paliativní péči? Jak to poznáme?</a:t>
            </a:r>
          </a:p>
          <a:p>
            <a:r>
              <a:rPr lang="cs-CZ" dirty="0"/>
              <a:t>V terminálním stádiu – nástup a indikace paliativní péče – symptomatická léčba</a:t>
            </a:r>
          </a:p>
          <a:p>
            <a:r>
              <a:rPr lang="cs-CZ" dirty="0"/>
              <a:t>V některých případech je složité odlišit fázi zlomu od fáze terminální – </a:t>
            </a:r>
            <a:r>
              <a:rPr lang="cs-CZ" b="1" dirty="0"/>
              <a:t>dekompenzace</a:t>
            </a:r>
            <a:r>
              <a:rPr lang="cs-CZ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08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6094F8-0C42-419A-A54D-88670B2BB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umírání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8B8D0-62D3-476F-BE95-891A68C17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988" y="212507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cs-CZ" b="1" dirty="0" err="1"/>
              <a:t>Pre</a:t>
            </a:r>
            <a:r>
              <a:rPr lang="cs-CZ" b="1" dirty="0"/>
              <a:t> </a:t>
            </a:r>
            <a:r>
              <a:rPr lang="cs-CZ" b="1" dirty="0" err="1"/>
              <a:t>finem</a:t>
            </a:r>
            <a:endParaRPr lang="cs-CZ" b="1" dirty="0"/>
          </a:p>
          <a:p>
            <a:pPr lvl="1"/>
            <a:r>
              <a:rPr lang="cs-CZ" dirty="0"/>
              <a:t>Zahájena momentem sdělení a udělení život ohrožující diagnózy</a:t>
            </a:r>
          </a:p>
          <a:p>
            <a:pPr lvl="1"/>
            <a:r>
              <a:rPr lang="cs-CZ" dirty="0"/>
              <a:t>Snaha dosažení remise nebo minimalizace obtíží</a:t>
            </a:r>
          </a:p>
          <a:p>
            <a:pPr lvl="1"/>
            <a:r>
              <a:rPr lang="cs-CZ" dirty="0"/>
              <a:t>Konfrontace se strachem z nebytí, změna životního stylu, ovlivnění kvality života</a:t>
            </a:r>
          </a:p>
          <a:p>
            <a:r>
              <a:rPr lang="cs-CZ" b="1" dirty="0"/>
              <a:t>In </a:t>
            </a:r>
            <a:r>
              <a:rPr lang="cs-CZ" b="1" dirty="0" err="1"/>
              <a:t>finem</a:t>
            </a:r>
            <a:endParaRPr lang="cs-CZ" b="1" dirty="0"/>
          </a:p>
          <a:p>
            <a:pPr lvl="1"/>
            <a:r>
              <a:rPr lang="cs-CZ" dirty="0"/>
              <a:t>„terminální stav“</a:t>
            </a:r>
          </a:p>
          <a:p>
            <a:pPr lvl="1"/>
            <a:r>
              <a:rPr lang="cs-CZ" dirty="0"/>
              <a:t>Institucionalizace péče – rozhodnutí, pacient v nemocnici/hospici/doma?</a:t>
            </a:r>
          </a:p>
          <a:p>
            <a:pPr lvl="1"/>
            <a:r>
              <a:rPr lang="cs-CZ" dirty="0"/>
              <a:t>Před smrtí tzv. </a:t>
            </a:r>
            <a:r>
              <a:rPr lang="cs-CZ" b="1" dirty="0"/>
              <a:t>labutí píseň </a:t>
            </a:r>
            <a:r>
              <a:rPr lang="cs-CZ" dirty="0"/>
              <a:t>– předsmrtná euforie, zvýšení životní energie, ústup příznaků – není známkou „zázračného“ zlepšení – ukazuje na blízkost smrti</a:t>
            </a:r>
          </a:p>
          <a:p>
            <a:r>
              <a:rPr lang="cs-CZ" b="1" dirty="0"/>
              <a:t>Post </a:t>
            </a:r>
            <a:r>
              <a:rPr lang="cs-CZ" b="1" dirty="0" err="1"/>
              <a:t>finem</a:t>
            </a:r>
            <a:endParaRPr lang="cs-CZ" b="1" dirty="0"/>
          </a:p>
          <a:p>
            <a:pPr lvl="1"/>
            <a:r>
              <a:rPr lang="cs-CZ" dirty="0"/>
              <a:t>Poslední fáze – zahrnuje především starostlivost o mrtvé tělo, pietní akty</a:t>
            </a:r>
          </a:p>
          <a:p>
            <a:endParaRPr lang="cs-CZ" dirty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8582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463DE-7CA4-4E33-AC62-A624FFA7A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smrti, jak poznáme, že člověk umírá?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3C600-27EF-4A10-8B37-5E6F88B67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Narůstající slabost a únava</a:t>
            </a:r>
          </a:p>
          <a:p>
            <a:r>
              <a:rPr lang="cs-CZ" dirty="0"/>
              <a:t>Prodlužuje se spánek</a:t>
            </a:r>
          </a:p>
          <a:p>
            <a:r>
              <a:rPr lang="cs-CZ" dirty="0"/>
              <a:t>Ztráta zájmu o okolí, dezorientace, halucinace, delirium</a:t>
            </a:r>
          </a:p>
          <a:p>
            <a:r>
              <a:rPr lang="cs-CZ" dirty="0"/>
              <a:t>Odmítání potravy a hydratace</a:t>
            </a:r>
          </a:p>
          <a:p>
            <a:r>
              <a:rPr lang="cs-CZ" dirty="0"/>
              <a:t>Nepravidelnost nebo chrčivé dýchání</a:t>
            </a:r>
          </a:p>
          <a:p>
            <a:r>
              <a:rPr lang="cs-CZ" dirty="0"/>
              <a:t>Anurie a oligurie</a:t>
            </a:r>
          </a:p>
          <a:p>
            <a:r>
              <a:rPr lang="cs-CZ" dirty="0"/>
              <a:t>Změny ve vzhledu – „špičatý“ nos, mramorovaná kůže</a:t>
            </a:r>
          </a:p>
        </p:txBody>
      </p:sp>
    </p:spTree>
    <p:extLst>
      <p:ext uri="{BB962C8B-B14F-4D97-AF65-F5344CB8AC3E}">
        <p14:creationId xmlns:p14="http://schemas.microsoft.com/office/powerpoint/2010/main" val="57515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D190F-573C-48B5-8504-ED18FAB65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Paliativní péče – „dobrá smrt“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B8C47-75B8-46E8-BC4B-D6EE8BA9E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1247"/>
            <a:ext cx="10038014" cy="4971495"/>
          </a:xfrm>
        </p:spPr>
        <p:txBody>
          <a:bodyPr>
            <a:normAutofit lnSpcReduction="10000"/>
          </a:bodyPr>
          <a:lstStyle/>
          <a:p>
            <a:r>
              <a:rPr lang="cs-CZ" sz="1800" dirty="0"/>
              <a:t>WHO:  „…. přístup zlepšující kvalitu života pacientů a jejich rodin, kteří čelí problémům spojeným s život ohrožující nemocí, prostřednictvím předcházení a zmírňování utrpení, pomocí včasného zjištění, vyhodnocení a řešení bolesti a dalších fyzických, psychosociálních a duchovních potíží.“</a:t>
            </a:r>
          </a:p>
          <a:p>
            <a:r>
              <a:rPr lang="cs-CZ" dirty="0"/>
              <a:t>Principy paliativní péče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/>
              <a:t>Úleva od bolestí a symptomů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/>
              <a:t>Podpora života, smrt je přirozený proces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/>
              <a:t>NEUSILUJE O ODDÁLENÍ ANI URYCHLENÍ SMRTI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/>
              <a:t>Komplexní péče, tělo i duše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/>
              <a:t>Usilování o aktivitu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/>
              <a:t>Podpora rodiny, zvládání zármutku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1" dirty="0"/>
              <a:t>Multidisciplinární – lékaři, sestry, soc. pracovník, duchovní, psycholog, rehabilitační, nutriční…..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/>
              <a:t>Usilování o zvyšování kvality života pacientů (vliv na průběh onemocnění)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/>
              <a:t>Použitelnost již při kurativní léčbě</a:t>
            </a:r>
          </a:p>
          <a:p>
            <a:r>
              <a:rPr lang="cs-CZ" sz="1600" dirty="0"/>
              <a:t>STĚŽEJNÍ JE VŽDY POHODLÍ, DŮSTOJNOST A </a:t>
            </a:r>
            <a:r>
              <a:rPr lang="cs-CZ" sz="1600" b="1" u="sng" dirty="0"/>
              <a:t>KVALITA ŽIVOTA PACIENTA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03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DB47C-E1CE-4FFC-8047-4A50F6C78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vyrovnávání se smrtí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A88E8-4DC7-4553-98F6-59C636487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2049263"/>
            <a:ext cx="8457789" cy="4199137"/>
          </a:xfrm>
        </p:spPr>
        <p:txBody>
          <a:bodyPr numCol="2" spcCol="540000">
            <a:normAutofit/>
          </a:bodyPr>
          <a:lstStyle/>
          <a:p>
            <a:pPr marL="0" indent="0">
              <a:buNone/>
            </a:pPr>
            <a:r>
              <a:rPr lang="cs-CZ" b="1" dirty="0"/>
              <a:t>Model Elisabeth </a:t>
            </a:r>
            <a:r>
              <a:rPr lang="cs-CZ" b="1" dirty="0" err="1"/>
              <a:t>Kübler</a:t>
            </a:r>
            <a:r>
              <a:rPr lang="cs-CZ" b="1" dirty="0"/>
              <a:t> – Rossové</a:t>
            </a:r>
          </a:p>
          <a:p>
            <a:r>
              <a:rPr lang="cs-CZ" sz="1400" dirty="0"/>
              <a:t>Založen na rozhovorech s umírajícími (stovky)</a:t>
            </a:r>
          </a:p>
          <a:p>
            <a:r>
              <a:rPr lang="cs-CZ" sz="1400" dirty="0"/>
              <a:t>V současnosti nejpoužívanější model</a:t>
            </a:r>
          </a:p>
          <a:p>
            <a:r>
              <a:rPr lang="cs-CZ" sz="1400" dirty="0"/>
              <a:t>5 základních stádií</a:t>
            </a:r>
          </a:p>
          <a:p>
            <a:r>
              <a:rPr lang="cs-CZ" sz="1400" dirty="0"/>
              <a:t>Chronologická posloupnost stádii není pravidlem</a:t>
            </a:r>
          </a:p>
          <a:p>
            <a:r>
              <a:rPr lang="cs-CZ" sz="1400" dirty="0"/>
              <a:t>Strnulost v jednom stádiu</a:t>
            </a:r>
          </a:p>
          <a:p>
            <a:r>
              <a:rPr lang="cs-CZ" sz="1400" dirty="0"/>
              <a:t>Přeskočení stádia nebo vracení se v čase </a:t>
            </a:r>
          </a:p>
          <a:p>
            <a:r>
              <a:rPr lang="cs-CZ" sz="1400" dirty="0"/>
              <a:t>Všech pět stádií během „pěti minut“ – šok </a:t>
            </a:r>
          </a:p>
          <a:p>
            <a:r>
              <a:rPr lang="cs-CZ" sz="1400" dirty="0"/>
              <a:t>Důležitost všech stádií – odžití všech emocí</a:t>
            </a:r>
          </a:p>
          <a:p>
            <a:endParaRPr lang="cs-CZ" sz="1400" dirty="0"/>
          </a:p>
          <a:p>
            <a:endParaRPr lang="cs-CZ" sz="1400" dirty="0"/>
          </a:p>
          <a:p>
            <a:r>
              <a:rPr lang="cs-CZ" b="1" dirty="0"/>
              <a:t>Stádia: </a:t>
            </a:r>
          </a:p>
          <a:p>
            <a:pPr lvl="1">
              <a:buFont typeface="+mj-lt"/>
              <a:buAutoNum type="arabicPeriod"/>
            </a:pPr>
            <a:r>
              <a:rPr lang="cs-CZ" dirty="0"/>
              <a:t>ŠOK, POPÍRÁNÍ, IZOLACE – „ten test musel být špatný“</a:t>
            </a:r>
          </a:p>
          <a:p>
            <a:pPr lvl="1">
              <a:buFont typeface="+mj-lt"/>
              <a:buAutoNum type="arabicPeriod"/>
            </a:pPr>
            <a:r>
              <a:rPr lang="cs-CZ" dirty="0"/>
              <a:t>VZTEK, ZLOST – „proč já?“ „co jsem komu udělal?“</a:t>
            </a:r>
          </a:p>
          <a:p>
            <a:pPr lvl="1">
              <a:buFont typeface="+mj-lt"/>
              <a:buAutoNum type="arabicPeriod"/>
            </a:pPr>
            <a:r>
              <a:rPr lang="cs-CZ" dirty="0"/>
              <a:t>SMLOUVÁNÍ – „já se polepším“ „ještě chci stihnout…“</a:t>
            </a:r>
          </a:p>
          <a:p>
            <a:pPr lvl="1">
              <a:buFont typeface="+mj-lt"/>
              <a:buAutoNum type="arabicPeriod"/>
            </a:pPr>
            <a:r>
              <a:rPr lang="cs-CZ" dirty="0"/>
              <a:t>DEPRESE – „stejně umřu, proč se snažit“</a:t>
            </a:r>
          </a:p>
          <a:p>
            <a:pPr lvl="1">
              <a:buFont typeface="+mj-lt"/>
              <a:buAutoNum type="arabicPeriod"/>
            </a:pPr>
            <a:r>
              <a:rPr lang="cs-CZ" dirty="0"/>
              <a:t>SMÍŘENÍ, PŘIJETÍ – „nebojím se zemřít“</a:t>
            </a:r>
          </a:p>
        </p:txBody>
      </p:sp>
    </p:spTree>
    <p:extLst>
      <p:ext uri="{BB962C8B-B14F-4D97-AF65-F5344CB8AC3E}">
        <p14:creationId xmlns:p14="http://schemas.microsoft.com/office/powerpoint/2010/main" val="750339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F6315-55CB-4ED2-99BB-861D194F2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 v péči o umírající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A08DC-106B-42E9-8E42-435F986DD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67" y="1571625"/>
            <a:ext cx="8915400" cy="4810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Oblasti působení:</a:t>
            </a:r>
          </a:p>
          <a:p>
            <a:pPr lvl="1">
              <a:buAutoNum type="arabicPeriod"/>
            </a:pPr>
            <a:r>
              <a:rPr lang="cs-CZ" b="1" dirty="0"/>
              <a:t>Klinická role </a:t>
            </a:r>
            <a:r>
              <a:rPr lang="cs-CZ" dirty="0"/>
              <a:t>– pomáhá s léčbou depresí, úzkostí, provází vyrovnáváním se se smrtí, ztrátou, zármutkem, je podporou pro pacienta a jeho rodinu, funguje jako komunikační kanál mezi rodinou a personálem, mezi pacientem a rodinou</a:t>
            </a:r>
          </a:p>
          <a:p>
            <a:pPr lvl="1">
              <a:buAutoNum type="arabicPeriod"/>
            </a:pPr>
            <a:r>
              <a:rPr lang="cs-CZ" b="1" dirty="0"/>
              <a:t>Edukace a podíl na léčbě </a:t>
            </a:r>
            <a:r>
              <a:rPr lang="cs-CZ" dirty="0"/>
              <a:t>– pomáhá pacientu a jeho rodině porozumět probíhajícím externím i interním procesům, může být součástí rozhodovacího procesu o dalším postupu léčby</a:t>
            </a:r>
          </a:p>
          <a:p>
            <a:pPr lvl="1">
              <a:buAutoNum type="arabicPeriod"/>
            </a:pPr>
            <a:r>
              <a:rPr lang="cs-CZ" b="1" dirty="0"/>
              <a:t>Výzkumná úloha </a:t>
            </a:r>
            <a:r>
              <a:rPr lang="cs-CZ" dirty="0"/>
              <a:t>– psycholog jako facilitátor výzkumných studií?</a:t>
            </a:r>
          </a:p>
          <a:p>
            <a:pPr lvl="1">
              <a:buAutoNum type="arabicPeriod"/>
            </a:pPr>
            <a:r>
              <a:rPr lang="cs-CZ" b="1" dirty="0"/>
              <a:t>Péče o tým </a:t>
            </a:r>
            <a:r>
              <a:rPr lang="cs-CZ" dirty="0"/>
              <a:t>– řešení konfliktů v týmu, emoční podpora, edukace týmu, preventivní programy (syndrom vyhoření), tmelení</a:t>
            </a:r>
          </a:p>
          <a:p>
            <a:pPr lvl="1">
              <a:buAutoNum type="arabicPeriod"/>
            </a:pPr>
            <a:r>
              <a:rPr lang="cs-CZ" b="1" dirty="0"/>
              <a:t>Politická role </a:t>
            </a:r>
            <a:r>
              <a:rPr lang="cs-CZ" dirty="0"/>
              <a:t>– podílení se na pořádání přednášek, konferencí, spolupráce s médii, zprostředkovávání informací běžné populaci, PR paliativní péče</a:t>
            </a:r>
          </a:p>
          <a:p>
            <a:r>
              <a:rPr lang="cs-CZ" dirty="0"/>
              <a:t>Ústřední jsou pro psychologa </a:t>
            </a:r>
            <a:r>
              <a:rPr lang="cs-CZ" b="1" dirty="0"/>
              <a:t>potřeby</a:t>
            </a:r>
            <a:r>
              <a:rPr lang="cs-CZ" dirty="0"/>
              <a:t> pacienta a rodiny, prožívání a zpracování emocí a individuální zakázky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6A80B6E-F82B-4F35-BB0E-4E0C57BB8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474" y="252413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0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1294D-E8B7-43B5-92FB-AB7ADA1D2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Diferencovaný model psychologické podpory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5031F00-6DBB-49A5-92C5-9990AC708D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517978"/>
              </p:ext>
            </p:extLst>
          </p:nvPr>
        </p:nvGraphicFramePr>
        <p:xfrm>
          <a:off x="677862" y="1930400"/>
          <a:ext cx="10454735" cy="4111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E9632F-A652-4612-AB19-5A0598CE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cs-CZ" dirty="0"/>
              <a:t>upraveno dle </a:t>
            </a:r>
            <a:r>
              <a:rPr lang="en-US" dirty="0"/>
              <a:t>National Institute for Health and Clinical Excellence, 2004)</a:t>
            </a:r>
          </a:p>
        </p:txBody>
      </p:sp>
    </p:spTree>
    <p:extLst>
      <p:ext uri="{BB962C8B-B14F-4D97-AF65-F5344CB8AC3E}">
        <p14:creationId xmlns:p14="http://schemas.microsoft.com/office/powerpoint/2010/main" val="186880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8B313-48AC-43B2-82F4-F0F7CB43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pacientů v 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8D2036-272B-4024-9817-5955FE941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Fyzické potřeby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Kontrola symptomů, léčba bolesti, nutrice, kvalita spánku, únava</a:t>
            </a:r>
          </a:p>
          <a:p>
            <a:r>
              <a:rPr lang="cs-CZ" b="1" dirty="0"/>
              <a:t>Psychologické potřeby – intervence psychologa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Zpracování, prožití a odžití emocí, zármutek, ztráta, beznaděj, vina, existenciální krize….</a:t>
            </a:r>
          </a:p>
          <a:p>
            <a:r>
              <a:rPr lang="cs-CZ" b="1" dirty="0"/>
              <a:t>Sociální a intimní potřeby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Sociální kontakt, opora, sociální aktivita, prostá přítomnost, sociální role, sexuální a intimní aktivita</a:t>
            </a:r>
          </a:p>
          <a:p>
            <a:r>
              <a:rPr lang="cs-CZ" b="1" dirty="0"/>
              <a:t>Potřeba autonomie, důstojnosti a informovanosti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Právo na informace, zapojení do procesu léčby, možnost o sobě rozhodovat, soběstačnost a kompetence</a:t>
            </a:r>
          </a:p>
          <a:p>
            <a:r>
              <a:rPr lang="cs-CZ" b="1" dirty="0"/>
              <a:t>Spirituální potřeby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Potřeba smyslu, transcendence, věřit v „něco“</a:t>
            </a:r>
          </a:p>
          <a:p>
            <a:r>
              <a:rPr lang="cs-CZ" dirty="0"/>
              <a:t>V neposlední řadě i </a:t>
            </a:r>
            <a:r>
              <a:rPr lang="cs-CZ" b="1" dirty="0"/>
              <a:t>materiální potřeby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687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2302</TotalTime>
  <Words>1458</Words>
  <Application>Microsoft Office PowerPoint</Application>
  <PresentationFormat>Širokoúhlá obrazovka</PresentationFormat>
  <Paragraphs>160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Fazeta</vt:lpstr>
      <vt:lpstr>Práce s osobami v terminálním stádiu onemocnění</vt:lpstr>
      <vt:lpstr>Smrtelné onemocnění a jeho stádia</vt:lpstr>
      <vt:lpstr>Proces umírání </vt:lpstr>
      <vt:lpstr>Příznaky smrti, jak poznáme, že člověk umírá?</vt:lpstr>
      <vt:lpstr>Paliativní péče – „dobrá smrt“</vt:lpstr>
      <vt:lpstr>Proces vyrovnávání se smrtí</vt:lpstr>
      <vt:lpstr>Psycholog v péči o umírající</vt:lpstr>
      <vt:lpstr>Diferencovaný model psychologické podpory</vt:lpstr>
      <vt:lpstr>Potřeby pacientů v PP</vt:lpstr>
      <vt:lpstr>Specifika terapeutické práce v PP</vt:lpstr>
      <vt:lpstr>Časté oblasti pro terapeutickou práci </vt:lpstr>
      <vt:lpstr>Prezentace aplikace PowerPoint</vt:lpstr>
      <vt:lpstr>Využití terapeutických technik v PP</vt:lpstr>
      <vt:lpstr>Otázky?</vt:lpstr>
      <vt:lpstr>Zdroje</vt:lpstr>
      <vt:lpstr>Děkuji za pozornost!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osobami v terminálním stádiu onemocnění</dc:title>
  <dc:creator>marťafoun</dc:creator>
  <cp:lastModifiedBy>Martina Vyhnalová</cp:lastModifiedBy>
  <cp:revision>57</cp:revision>
  <dcterms:created xsi:type="dcterms:W3CDTF">2021-05-10T07:53:37Z</dcterms:created>
  <dcterms:modified xsi:type="dcterms:W3CDTF">2022-05-19T18:33:17Z</dcterms:modified>
</cp:coreProperties>
</file>