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011e6c837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011e6c83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dd75cef4b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dd75cef4b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dd75cef4b2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dd75cef4b2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dd75cef4b2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dd75cef4b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dd75cef4b2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dd75cef4b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0f9b99a55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0f9b99a55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f0f8f5891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6f0f8f5891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6f0f8f5891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6f0f8f5891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6f0f8f5891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6f0f8f5891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dd75cef4b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dd75cef4b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7004ff1b2f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7004ff1b2f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6f1eff51f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6f1eff51f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7004ff1b2f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7004ff1b2f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52ca3ab457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52ca3ab45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0f9b99a558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g20f9b99a558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0f9b99a558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g20f9b99a558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0f9b99a558_0_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g20f9b99a558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0f9b99a558_0_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g20f9b99a558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0f9b99a558_0_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g20f9b99a558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0f9b99a558_0_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g20f9b99a558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0f9b99a558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g20f9b99a558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f0f8f5891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6f0f8f5891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0f9b99a558_0_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g20f9b99a558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0f9b99a558_0_6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g20f9b99a558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0f9b99a558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g20f9b99a558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0f9b99a558_0_7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g20f9b99a558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0f9b99a558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g20f9b99a558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6f0f8f5891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6f0f8f5891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dd75cef4b2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dd75cef4b2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0f9b99a558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0f9b99a55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0f9b99a558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0f9b99a558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004ff1b2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004ff1b2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0f9b99a558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0f9b99a558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Relationship Id="rId4" Type="http://schemas.openxmlformats.org/officeDocument/2006/relationships/image" Target="../media/image1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jpg"/><Relationship Id="rId4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jpg"/><Relationship Id="rId4" Type="http://schemas.openxmlformats.org/officeDocument/2006/relationships/image" Target="../media/image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20" Type="http://schemas.openxmlformats.org/officeDocument/2006/relationships/hyperlink" Target="https://cdn.onebauer.media/one/empire-legacy/uploaded/nightcrawler-rene-russo-jake-gyllenhaal.jpg?quality=50&amp;width=1000&amp;ratio=1-1&amp;resizeStyle=aspectfit&amp;format=jpg" TargetMode="External"/><Relationship Id="rId11" Type="http://schemas.openxmlformats.org/officeDocument/2006/relationships/hyperlink" Target="https://www.lempertz.com/uploads/tx_lempertzproject/Lempertz-988-109-Photography-Weegee-Arthur-Fellig-Murder-in-Hells-Kitchen.jpg" TargetMode="External"/><Relationship Id="rId22" Type="http://schemas.openxmlformats.org/officeDocument/2006/relationships/hyperlink" Target="https://industrialscripts.com/wp-content/uploads/2017/09/nightcrawler.jpg" TargetMode="External"/><Relationship Id="rId10" Type="http://schemas.openxmlformats.org/officeDocument/2006/relationships/hyperlink" Target="https://i.pinimg.com/originals/d2/de/f0/d2def0a57a3e8af2731f40612d49ede4.jpg" TargetMode="External"/><Relationship Id="rId21" Type="http://schemas.openxmlformats.org/officeDocument/2006/relationships/hyperlink" Target="https://pop-verse.com/wp-content/uploads/2014/10/nightcrawler-smile-620x330.jpg" TargetMode="External"/><Relationship Id="rId13" Type="http://schemas.openxmlformats.org/officeDocument/2006/relationships/hyperlink" Target="https://cdn.idolnetworth.com/images/46/casey-anthony.jpg" TargetMode="External"/><Relationship Id="rId12" Type="http://schemas.openxmlformats.org/officeDocument/2006/relationships/hyperlink" Target="https://upload.wikimedia.org/wikipedia/en/thumb/f/f6/Weegee-International_Center_of_Photography.jpg/225px-Weegee-International_Center_of_Photography.jpg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66.media.tumblr.com/54d990f3670018055c933ae18b65d667/tumblr_inline_o63vi35pZD1sjvh98_1280.png" TargetMode="External"/><Relationship Id="rId4" Type="http://schemas.openxmlformats.org/officeDocument/2006/relationships/hyperlink" Target="https://theplaylist.net/wp-content/uploads/2015/07/nightcrawler-jake-gyllenhaal-02543.jpg" TargetMode="External"/><Relationship Id="rId9" Type="http://schemas.openxmlformats.org/officeDocument/2006/relationships/hyperlink" Target="https://3.bp.blogspot.com/-Q-5HRFSWOrs/VFzjbiYFMdI/AAAAAAAALj0/ppatTaPxsg0/s1600/download.jpg" TargetMode="External"/><Relationship Id="rId15" Type="http://schemas.openxmlformats.org/officeDocument/2006/relationships/hyperlink" Target="https://thumborcdn.acast.com/3OIcgPPJ3d0TxXY6pylST7nHWiA=/1500x1500/https:/mediacdn.acast.com/assets/afceb62a-3487-4c96-b760-72421fdf7891/-jrosbpfb-insidecrimeinvestigation.png" TargetMode="External"/><Relationship Id="rId14" Type="http://schemas.openxmlformats.org/officeDocument/2006/relationships/hyperlink" Target="https://i.insider.com/562691c2bd86ef175c8b848a?width=1100&amp;format=jpeg&amp;auto=webp" TargetMode="External"/><Relationship Id="rId17" Type="http://schemas.openxmlformats.org/officeDocument/2006/relationships/hyperlink" Target="https://img.csfd.cz/files/images/film/posters/163/671/163671603_6633ca.jpg?w370h370" TargetMode="External"/><Relationship Id="rId16" Type="http://schemas.openxmlformats.org/officeDocument/2006/relationships/hyperlink" Target="https://i.grassets.com/images/S/compressed.photo.goodreads.com/books/1525118358l/40005323.jpg" TargetMode="External"/><Relationship Id="rId5" Type="http://schemas.openxmlformats.org/officeDocument/2006/relationships/hyperlink" Target="https://i.redd.it/cg3hapb5s4f31.jpg" TargetMode="External"/><Relationship Id="rId19" Type="http://schemas.openxmlformats.org/officeDocument/2006/relationships/hyperlink" Target="https://pmcvariety.files.wordpress.com/2017/06/nightcrawler.jpg?w=700&amp;h=393&amp;crop=1" TargetMode="External"/><Relationship Id="rId6" Type="http://schemas.openxmlformats.org/officeDocument/2006/relationships/hyperlink" Target="https://i.pinimg.com/originals/94/6a/11/946a11bc8c2539457d8c8d2636f0cf94.jpg" TargetMode="External"/><Relationship Id="rId18" Type="http://schemas.openxmlformats.org/officeDocument/2006/relationships/hyperlink" Target="https://oftenofftopic.files.wordpress.com/2019/04/movie-job-interviews-nightcrawler-2014.jpg?w=660" TargetMode="External"/><Relationship Id="rId7" Type="http://schemas.openxmlformats.org/officeDocument/2006/relationships/hyperlink" Target="https://pbs.twimg.com/profile_images/514415603990290433/IVG_F-32.jpeg" TargetMode="External"/><Relationship Id="rId8" Type="http://schemas.openxmlformats.org/officeDocument/2006/relationships/hyperlink" Target="https://scontent-lga3-1.cdninstagram.com/v/t51.2885-15/sh0.08/e35/c0.135.1080.1080a/s640x640/76820603_2370842703026067_867043874665907836_n.jpg?_nc_ht=scontent-lga3-1.cdninstagram.com&amp;_nc_cat=103&amp;_nc_ohc=q3qO9nD86uwAX-7yTWs&amp;oh=3d5c52cf661f00ed604cd53e5ebe539e&amp;oe=5EB027DC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19.jpg"/><Relationship Id="rId5" Type="http://schemas.openxmlformats.org/officeDocument/2006/relationships/image" Target="../media/image1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59333" y="10693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Psychologické charakteristiky filmových postav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41416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Dan Čáslava, Ondro Haľama, Katarína Kemková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2"/>
          <p:cNvPicPr preferRelativeResize="0"/>
          <p:nvPr/>
        </p:nvPicPr>
        <p:blipFill rotWithShape="1">
          <a:blip r:embed="rId3">
            <a:alphaModFix/>
          </a:blip>
          <a:srcRect b="7584" l="0" r="0" t="11469"/>
          <a:stretch/>
        </p:blipFill>
        <p:spPr>
          <a:xfrm>
            <a:off x="270938" y="697675"/>
            <a:ext cx="8602123" cy="3916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3"/>
          <p:cNvPicPr preferRelativeResize="0"/>
          <p:nvPr/>
        </p:nvPicPr>
        <p:blipFill rotWithShape="1">
          <a:blip r:embed="rId3">
            <a:alphaModFix/>
          </a:blip>
          <a:srcRect b="8189" l="0" r="0" t="9836"/>
          <a:stretch/>
        </p:blipFill>
        <p:spPr>
          <a:xfrm>
            <a:off x="270938" y="588525"/>
            <a:ext cx="8602123" cy="3966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4"/>
          <p:cNvPicPr preferRelativeResize="0"/>
          <p:nvPr/>
        </p:nvPicPr>
        <p:blipFill rotWithShape="1">
          <a:blip r:embed="rId3">
            <a:alphaModFix/>
          </a:blip>
          <a:srcRect b="9817" l="0" r="0" t="6772"/>
          <a:stretch/>
        </p:blipFill>
        <p:spPr>
          <a:xfrm>
            <a:off x="270938" y="553925"/>
            <a:ext cx="8602123" cy="403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5"/>
          <p:cNvPicPr preferRelativeResize="0"/>
          <p:nvPr/>
        </p:nvPicPr>
        <p:blipFill rotWithShape="1">
          <a:blip r:embed="rId3">
            <a:alphaModFix/>
          </a:blip>
          <a:srcRect b="8795" l="0" r="0" t="8614"/>
          <a:stretch/>
        </p:blipFill>
        <p:spPr>
          <a:xfrm>
            <a:off x="270938" y="573687"/>
            <a:ext cx="8602123" cy="3996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Aké boli medzi postavami vzťahy?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9725" y="192300"/>
            <a:ext cx="4899926" cy="204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5375" y="2262644"/>
            <a:ext cx="5028625" cy="2823207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7"/>
          <p:cNvSpPr txBox="1"/>
          <p:nvPr/>
        </p:nvSpPr>
        <p:spPr>
          <a:xfrm>
            <a:off x="201425" y="3463750"/>
            <a:ext cx="3978300" cy="16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600">
                <a:solidFill>
                  <a:srgbClr val="D9D9D9"/>
                </a:solidFill>
              </a:rPr>
              <a:t>“Hey man, don’t film that, he’s one of us.”</a:t>
            </a:r>
            <a:endParaRPr sz="1600">
              <a:solidFill>
                <a:srgbClr val="D9D9D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D9D9D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600">
                <a:solidFill>
                  <a:srgbClr val="D9D9D9"/>
                </a:solidFill>
              </a:rPr>
              <a:t>“Not anymore, Rick, we’re professionals, he’s a sale.”</a:t>
            </a:r>
            <a:endParaRPr sz="1600">
              <a:solidFill>
                <a:srgbClr val="D9D9D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D9D9D9"/>
              </a:solidFill>
            </a:endParaRPr>
          </a:p>
        </p:txBody>
      </p:sp>
      <p:sp>
        <p:nvSpPr>
          <p:cNvPr id="137" name="Google Shape;137;p27"/>
          <p:cNvSpPr txBox="1"/>
          <p:nvPr/>
        </p:nvSpPr>
        <p:spPr>
          <a:xfrm>
            <a:off x="360700" y="192300"/>
            <a:ext cx="3489000" cy="12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D9D9D9"/>
                </a:solidFill>
              </a:rPr>
              <a:t>“Okay. Well, I’m Rick, of course. I took three buses to get here. I finished high school. I need a job. I’ll do just about anything. That’s me. Hire Rick.”</a:t>
            </a:r>
            <a:endParaRPr/>
          </a:p>
        </p:txBody>
      </p:sp>
      <p:sp>
        <p:nvSpPr>
          <p:cNvPr id="138" name="Google Shape;138;p27"/>
          <p:cNvSpPr txBox="1"/>
          <p:nvPr/>
        </p:nvSpPr>
        <p:spPr>
          <a:xfrm>
            <a:off x="360700" y="1772075"/>
            <a:ext cx="4094400" cy="14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600">
                <a:solidFill>
                  <a:srgbClr val="D9D9D9"/>
                </a:solidFill>
              </a:rPr>
              <a:t>“You gotta call the cops.”</a:t>
            </a:r>
            <a:endParaRPr sz="1600">
              <a:solidFill>
                <a:srgbClr val="D9D9D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D9D9D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600">
                <a:solidFill>
                  <a:srgbClr val="D9D9D9"/>
                </a:solidFill>
              </a:rPr>
              <a:t>“And we will. At the right time.”</a:t>
            </a:r>
            <a:endParaRPr sz="1600">
              <a:solidFill>
                <a:srgbClr val="D9D9D9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350" y="1967975"/>
            <a:ext cx="5159425" cy="29666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8"/>
          <p:cNvSpPr txBox="1"/>
          <p:nvPr/>
        </p:nvSpPr>
        <p:spPr>
          <a:xfrm>
            <a:off x="313600" y="922500"/>
            <a:ext cx="52212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D9D9D9"/>
                </a:solidFill>
              </a:rPr>
              <a:t>“The best and clearest way that I can phrase it to you, Lou, to capture the spirit of what we air, is think of our newscast as a screaming woman running down the street with her throat cut.”</a:t>
            </a:r>
            <a:endParaRPr>
              <a:solidFill>
                <a:srgbClr val="D9D9D9"/>
              </a:solidFill>
            </a:endParaRPr>
          </a:p>
        </p:txBody>
      </p:sp>
      <p:sp>
        <p:nvSpPr>
          <p:cNvPr id="145" name="Google Shape;145;p28"/>
          <p:cNvSpPr txBox="1"/>
          <p:nvPr/>
        </p:nvSpPr>
        <p:spPr>
          <a:xfrm>
            <a:off x="5772450" y="1967975"/>
            <a:ext cx="3172800" cy="24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>
                <a:solidFill>
                  <a:srgbClr val="D9D9D9"/>
                </a:solidFill>
              </a:rPr>
              <a:t>“Friends don’t pressure friends to sleep with them.”</a:t>
            </a:r>
            <a:endParaRPr sz="1800">
              <a:solidFill>
                <a:srgbClr val="D9D9D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D9D9D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>
                <a:solidFill>
                  <a:srgbClr val="D9D9D9"/>
                </a:solidFill>
              </a:rPr>
              <a:t>“Actually that’s not true because as you know Nina, a friend is a gift you give yourself.”</a:t>
            </a:r>
            <a:endParaRPr sz="1800">
              <a:solidFill>
                <a:srgbClr val="D9D9D9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400" y="0"/>
            <a:ext cx="51435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9"/>
          <p:cNvSpPr txBox="1"/>
          <p:nvPr/>
        </p:nvSpPr>
        <p:spPr>
          <a:xfrm>
            <a:off x="6736875" y="1048275"/>
            <a:ext cx="1272000" cy="17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9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9"/>
          <p:cNvSpPr txBox="1"/>
          <p:nvPr/>
        </p:nvSpPr>
        <p:spPr>
          <a:xfrm>
            <a:off x="5506900" y="405325"/>
            <a:ext cx="3466200" cy="46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sk">
                <a:solidFill>
                  <a:srgbClr val="EFEFEF"/>
                </a:solidFill>
              </a:rPr>
              <a:t>F60.2 Disociální porucha osobnosti</a:t>
            </a:r>
            <a:endParaRPr b="1">
              <a:solidFill>
                <a:srgbClr val="EFEFEF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EFEFEF"/>
              </a:solidFill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EFEFEF"/>
                </a:solidFill>
              </a:rPr>
              <a:t>“</a:t>
            </a:r>
            <a:r>
              <a:rPr lang="sk">
                <a:solidFill>
                  <a:srgbClr val="EFEFEF"/>
                </a:solidFill>
              </a:rPr>
              <a:t>Porucha osobnosti charakterizovaná </a:t>
            </a:r>
            <a:r>
              <a:rPr lang="sk">
                <a:solidFill>
                  <a:srgbClr val="FF0000"/>
                </a:solidFill>
              </a:rPr>
              <a:t>bezohledností v sociálních závazcích‚ nedostatkem cítění</a:t>
            </a:r>
            <a:endParaRPr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FF0000"/>
                </a:solidFill>
              </a:rPr>
              <a:t>pro druhé</a:t>
            </a:r>
            <a:r>
              <a:rPr lang="sk">
                <a:solidFill>
                  <a:srgbClr val="EFEFEF"/>
                </a:solidFill>
              </a:rPr>
              <a:t>. Je velká nerovnováha mezi chováním a současnými sociálními normami. Chování</a:t>
            </a:r>
            <a:endParaRPr>
              <a:solidFill>
                <a:srgbClr val="EFEFEF"/>
              </a:solidFill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EFEFEF"/>
                </a:solidFill>
              </a:rPr>
              <a:t>nelze snadno změnit zkušeností‚ dokonce ani trestem. Je nízká tolerance k frustraci‚ nízký</a:t>
            </a:r>
            <a:endParaRPr>
              <a:solidFill>
                <a:srgbClr val="EFEFEF"/>
              </a:solidFill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EFEFEF"/>
                </a:solidFill>
              </a:rPr>
              <a:t>práh pro spouštění agrese včetně násilných činů; subjekt má tendenci klamat druhé nebo</a:t>
            </a:r>
            <a:endParaRPr>
              <a:solidFill>
                <a:srgbClr val="EFEFEF"/>
              </a:solidFill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EFEFEF"/>
                </a:solidFill>
              </a:rPr>
              <a:t>nabízet přijatelné vysvětlení pro chování‚ které ho přivádí do konfliktu se společností.”</a:t>
            </a:r>
            <a:endParaRPr>
              <a:solidFill>
                <a:srgbClr val="EFEFEF"/>
              </a:solidFill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EFEFEF"/>
                </a:solidFill>
              </a:rPr>
              <a:t>(MKN-10)</a:t>
            </a:r>
            <a:endParaRPr>
              <a:solidFill>
                <a:srgbClr val="EFEFE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/>
          <p:cNvSpPr txBox="1"/>
          <p:nvPr>
            <p:ph type="title"/>
          </p:nvPr>
        </p:nvSpPr>
        <p:spPr>
          <a:xfrm>
            <a:off x="311700" y="217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Disociálna porucha osobnosti</a:t>
            </a:r>
            <a:endParaRPr/>
          </a:p>
        </p:txBody>
      </p:sp>
      <p:sp>
        <p:nvSpPr>
          <p:cNvPr id="159" name="Google Shape;159;p30"/>
          <p:cNvSpPr txBox="1"/>
          <p:nvPr>
            <p:ph idx="1" type="body"/>
          </p:nvPr>
        </p:nvSpPr>
        <p:spPr>
          <a:xfrm>
            <a:off x="311700" y="790225"/>
            <a:ext cx="6010500" cy="38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Vznik - multifaktoriálny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Prevalencia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celková: 0,2 - 9,4%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hospitalizovaní psychiatrickí pacienti: 3 - 37%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väzni: 75%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Diferenciálna diagnostika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Iné poruchy osobnosti (histriónska, narcistická, hraničná, paranoidná)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Mentálna retardácia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Iné poruchy so psychotickými prejavmi (bludy, halucinácie)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Poruchy vyvolané účinkom psychoaktívnych látok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Liečba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antipsychotiká a anxiolytiká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terapia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sk" sz="1400"/>
              <a:t>(Dušek &amp; Večeřová-Procházková, 2015)</a:t>
            </a:r>
            <a:endParaRPr sz="1400"/>
          </a:p>
        </p:txBody>
      </p:sp>
      <p:pic>
        <p:nvPicPr>
          <p:cNvPr id="160" name="Google Shape;160;p30"/>
          <p:cNvPicPr preferRelativeResize="0"/>
          <p:nvPr/>
        </p:nvPicPr>
        <p:blipFill rotWithShape="1">
          <a:blip r:embed="rId3">
            <a:alphaModFix/>
          </a:blip>
          <a:srcRect b="0" l="53886" r="681" t="0"/>
          <a:stretch/>
        </p:blipFill>
        <p:spPr>
          <a:xfrm>
            <a:off x="6065151" y="790225"/>
            <a:ext cx="2987174" cy="369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 txBox="1"/>
          <p:nvPr>
            <p:ph idx="1" type="body"/>
          </p:nvPr>
        </p:nvSpPr>
        <p:spPr>
          <a:xfrm>
            <a:off x="744975" y="339950"/>
            <a:ext cx="4887600" cy="30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2400">
                <a:solidFill>
                  <a:srgbClr val="FFFFFF"/>
                </a:solidFill>
              </a:rPr>
              <a:t>Hungry coyote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i="1" lang="sk" sz="2400">
                <a:solidFill>
                  <a:srgbClr val="D9D9D9"/>
                </a:solidFill>
              </a:rPr>
              <a:t>“As Nightcrawler compellingly depicts, every member of society is one rent payment away from tapping into their dark side.” </a:t>
            </a:r>
            <a:endParaRPr i="1" sz="2400">
              <a:solidFill>
                <a:srgbClr val="D9D9D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4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6" name="Google Shape;16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0900" y="168525"/>
            <a:ext cx="2369028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4975" y="2730750"/>
            <a:ext cx="3238500" cy="22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2296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"/>
          <p:cNvSpPr txBox="1"/>
          <p:nvPr>
            <p:ph idx="4294967295" type="body"/>
          </p:nvPr>
        </p:nvSpPr>
        <p:spPr>
          <a:xfrm>
            <a:off x="182200" y="3896150"/>
            <a:ext cx="4046100" cy="7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2400"/>
              <a:t>Arthur "Weegee" Fellig </a:t>
            </a:r>
            <a:endParaRPr sz="24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3" name="Google Shape;17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5932" y="0"/>
            <a:ext cx="404598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0501" y="678700"/>
            <a:ext cx="2369500" cy="296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3"/>
          <p:cNvSpPr txBox="1"/>
          <p:nvPr>
            <p:ph idx="1" type="body"/>
          </p:nvPr>
        </p:nvSpPr>
        <p:spPr>
          <a:xfrm>
            <a:off x="311700" y="167725"/>
            <a:ext cx="5998800" cy="466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1100">
                <a:solidFill>
                  <a:srgbClr val="EFEFEF"/>
                </a:solidFill>
              </a:rPr>
              <a:t>Zdroje:</a:t>
            </a:r>
            <a:endParaRPr sz="1100">
              <a:solidFill>
                <a:srgbClr val="EFEFE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1100">
                <a:solidFill>
                  <a:srgbClr val="EFEFEF"/>
                </a:solidFill>
              </a:rPr>
              <a:t>Svoboda, M., Češková, E. &amp; Kučerová, H. (2006). Psychopatologie a psychiatrie. 1. vyd. Praha: Portál. ISBN 80-7367-154-9. </a:t>
            </a:r>
            <a:endParaRPr sz="1100">
              <a:solidFill>
                <a:srgbClr val="EFEFE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1100">
                <a:solidFill>
                  <a:srgbClr val="EFEFEF"/>
                </a:solidFill>
              </a:rPr>
              <a:t>Mezinárodní statistická klasifikace nemocí a přidružených zdravotních problémů: MKN-10 :desátá revize : aktualizovaná druhá verze k 1.1.2009., aktualizované vydání. Praha: Bomton Agency, 2008-. ISBN 978-80-904259-0.3. </a:t>
            </a:r>
            <a:endParaRPr sz="1100">
              <a:solidFill>
                <a:srgbClr val="EFEFE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1100">
                <a:solidFill>
                  <a:srgbClr val="EFEFEF"/>
                </a:solidFill>
              </a:rPr>
              <a:t>Dušek, K. &amp; Večeřová-Procházková, A. (2015) Diagnostika a terapie duševních poruch. Praha: Grada Publishing, ISBN 978-80-247-4826-9 </a:t>
            </a:r>
            <a:endParaRPr sz="1100">
              <a:solidFill>
                <a:srgbClr val="EFEFE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FEFE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4"/>
          <p:cNvSpPr txBox="1"/>
          <p:nvPr>
            <p:ph idx="1" type="body"/>
          </p:nvPr>
        </p:nvSpPr>
        <p:spPr>
          <a:xfrm>
            <a:off x="311700" y="74525"/>
            <a:ext cx="8520600" cy="44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sk" sz="900"/>
              <a:t>Odkazy obrázkov:</a:t>
            </a:r>
            <a:br>
              <a:rPr lang="sk" sz="900"/>
            </a:br>
            <a:r>
              <a:rPr lang="sk" sz="800" u="sng">
                <a:solidFill>
                  <a:schemeClr val="hlink"/>
                </a:solidFill>
                <a:hlinkClick r:id="rId3"/>
              </a:rPr>
              <a:t>https://66.media.tumblr.com/54d990f3670018055c933ae18b65d667/tumblr_inline_o63vi35pZD1sjvh98_1280.png</a:t>
            </a:r>
            <a:br>
              <a:rPr lang="sk" sz="800"/>
            </a:br>
            <a:r>
              <a:rPr lang="sk" sz="800" u="sng">
                <a:solidFill>
                  <a:schemeClr val="hlink"/>
                </a:solidFill>
                <a:hlinkClick r:id="rId4"/>
              </a:rPr>
              <a:t>https://theplaylist.net/wp-content/uploads/2015/07/nightcrawler-jake-gyllenhaal-02543.jpg</a:t>
            </a:r>
            <a:br>
              <a:rPr lang="sk" sz="800"/>
            </a:br>
            <a:r>
              <a:rPr lang="sk" sz="800" u="sng">
                <a:solidFill>
                  <a:schemeClr val="hlink"/>
                </a:solidFill>
                <a:hlinkClick r:id="rId5"/>
              </a:rPr>
              <a:t>https://i.redd.it/cg3hapb5s4f31.jpg</a:t>
            </a:r>
            <a:br>
              <a:rPr lang="sk" sz="800"/>
            </a:br>
            <a:r>
              <a:rPr lang="sk" sz="800" u="sng">
                <a:solidFill>
                  <a:schemeClr val="hlink"/>
                </a:solidFill>
                <a:hlinkClick r:id="rId6"/>
              </a:rPr>
              <a:t>https://i.pinimg.com/originals/94/6a/11/946a11bc8c2539457d8c8d2636f0cf94.jpg</a:t>
            </a:r>
            <a:br>
              <a:rPr lang="sk" sz="800"/>
            </a:br>
            <a:r>
              <a:rPr lang="sk" sz="800" u="sng">
                <a:solidFill>
                  <a:schemeClr val="hlink"/>
                </a:solidFill>
                <a:hlinkClick r:id="rId7"/>
              </a:rPr>
              <a:t>https://pbs.twimg.com/profile_images/514415603990290433/IVG_F-32.jpeg</a:t>
            </a:r>
            <a:br>
              <a:rPr lang="sk" sz="800"/>
            </a:br>
            <a:r>
              <a:rPr lang="sk" sz="800" u="sng">
                <a:solidFill>
                  <a:schemeClr val="hlink"/>
                </a:solidFill>
                <a:hlinkClick r:id="rId8"/>
              </a:rPr>
              <a:t>https://scontent-lga3-1.cdninstagram.com/v/t51.2885-15/sh0.08/e35/c0.135.1080.1080a/s640x640/76820603_2370842703026067_867043874665907836_n.jpg?_nc_ht=scontent-lga3-1.cdninstagram.com&amp;_nc_cat=103&amp;_nc_ohc=q3qO9nD86uwAX-7yTWs&amp;oh=3d5c52cf661f00ed604cd53e5ebe539e&amp;oe=5EB027DC</a:t>
            </a:r>
            <a:br>
              <a:rPr lang="sk" sz="800"/>
            </a:br>
            <a:r>
              <a:rPr lang="sk" sz="800" u="sng">
                <a:solidFill>
                  <a:schemeClr val="hlink"/>
                </a:solidFill>
                <a:hlinkClick r:id="rId9"/>
              </a:rPr>
              <a:t>https://3.bp.blogspot.com/-Q-5HRFSWOrs/VFzjbiYFMdI/AAAAAAAALj0/ppatTaPxsg0/s1600/download.jpg</a:t>
            </a:r>
            <a:br>
              <a:rPr lang="sk" sz="800"/>
            </a:br>
            <a:r>
              <a:rPr lang="sk" sz="800" u="sng">
                <a:solidFill>
                  <a:schemeClr val="hlink"/>
                </a:solidFill>
                <a:hlinkClick r:id="rId10"/>
              </a:rPr>
              <a:t>https://i.pinimg.com/originals/d2/de/f0/d2def0a57a3e8af2731f40612d49ede4.jpg</a:t>
            </a:r>
            <a:br>
              <a:rPr lang="sk" sz="800"/>
            </a:br>
            <a:r>
              <a:rPr lang="sk" sz="800" u="sng">
                <a:solidFill>
                  <a:schemeClr val="hlink"/>
                </a:solidFill>
                <a:hlinkClick r:id="rId11"/>
              </a:rPr>
              <a:t>https://www.lempertz.com/uploads/tx_lempertzproject/Lempertz-988-109-Photography-Weegee-Arthur-Fellig-Murder-in-Hells-Kitchen.jpg</a:t>
            </a:r>
            <a:br>
              <a:rPr lang="sk" sz="800"/>
            </a:br>
            <a:r>
              <a:rPr lang="sk" sz="800" u="sng">
                <a:solidFill>
                  <a:schemeClr val="hlink"/>
                </a:solidFill>
                <a:hlinkClick r:id="rId12"/>
              </a:rPr>
              <a:t>https://upload.wikimedia.org/wikipedia/en/thumb/f/f6/Weegee-International_Center_of_Photography.jpg/225px-Weegee-International_Center_of_Photography.jpg</a:t>
            </a:r>
            <a:br>
              <a:rPr lang="sk" sz="800"/>
            </a:br>
            <a:r>
              <a:rPr lang="sk" sz="800" u="sng">
                <a:solidFill>
                  <a:schemeClr val="hlink"/>
                </a:solidFill>
                <a:hlinkClick r:id="rId13"/>
              </a:rPr>
              <a:t>https://cdn.idolnetworth.com/images/46/casey-anthony.jpg</a:t>
            </a:r>
            <a:br>
              <a:rPr lang="sk" sz="800"/>
            </a:br>
            <a:r>
              <a:rPr lang="sk" sz="800" u="sng">
                <a:solidFill>
                  <a:schemeClr val="hlink"/>
                </a:solidFill>
                <a:hlinkClick r:id="rId14"/>
              </a:rPr>
              <a:t>https://i.insider.com/562691c2bd86ef175c8b848a?width=1100&amp;format=jpeg&amp;auto=webp</a:t>
            </a:r>
            <a:br>
              <a:rPr lang="sk" sz="800"/>
            </a:br>
            <a:r>
              <a:rPr lang="sk" sz="800" u="sng">
                <a:solidFill>
                  <a:schemeClr val="hlink"/>
                </a:solidFill>
                <a:hlinkClick r:id="rId15"/>
              </a:rPr>
              <a:t>https://thumborcdn.acast.com/3OIcgPPJ3d0TxXY6pylST7nHWiA=/1500x1500/https://mediacdn.acast.com/assets/afceb62a-3487-4c96-b760-72421fdf7891/-jrosbpfb-insidecrimeinvestigation.png</a:t>
            </a:r>
            <a:br>
              <a:rPr lang="sk" sz="800"/>
            </a:br>
            <a:r>
              <a:rPr lang="sk" sz="800" u="sng">
                <a:solidFill>
                  <a:schemeClr val="hlink"/>
                </a:solidFill>
                <a:hlinkClick r:id="rId16"/>
              </a:rPr>
              <a:t>https://i.grassets.com/images/S/compressed.photo.goodreads.com/books/1525118358l/40005323.jpg</a:t>
            </a:r>
            <a:br>
              <a:rPr lang="sk" sz="800"/>
            </a:br>
            <a:r>
              <a:rPr lang="sk" sz="800" u="sng">
                <a:solidFill>
                  <a:schemeClr val="hlink"/>
                </a:solidFill>
                <a:hlinkClick r:id="rId17"/>
              </a:rPr>
              <a:t>https://img.csfd.cz/files/images/film/posters/163/671/163671603_6633ca.jpg?w370h370</a:t>
            </a:r>
            <a:br>
              <a:rPr lang="sk" sz="800"/>
            </a:br>
            <a:r>
              <a:rPr lang="sk" sz="800" u="sng">
                <a:solidFill>
                  <a:schemeClr val="hlink"/>
                </a:solidFill>
                <a:hlinkClick r:id="rId18"/>
              </a:rPr>
              <a:t>https://oftenofftopic.files.wordpress.com/2019/04/movie-job-interviews-nightcrawler-2014.jpg?w=660</a:t>
            </a:r>
            <a:br>
              <a:rPr lang="sk" sz="800"/>
            </a:br>
            <a:r>
              <a:rPr lang="sk" sz="800" u="sng">
                <a:solidFill>
                  <a:schemeClr val="hlink"/>
                </a:solidFill>
                <a:hlinkClick r:id="rId19"/>
              </a:rPr>
              <a:t>https://pmcvariety.files.wordpress.com/2017/06/nightcrawler.jpg?w=700&amp;h=393&amp;crop=1</a:t>
            </a:r>
            <a:br>
              <a:rPr lang="sk" sz="800"/>
            </a:br>
            <a:r>
              <a:rPr lang="sk" sz="800" u="sng">
                <a:solidFill>
                  <a:schemeClr val="hlink"/>
                </a:solidFill>
                <a:hlinkClick r:id="rId20"/>
              </a:rPr>
              <a:t>https://cdn.onebauer.media/one/empire-legacy/uploaded/nightcrawler-rene-russo-jake-gyllenhaal.jpg?quality=50&amp;width=1000&amp;ratio=1-1&amp;resizeStyle=aspectfit&amp;format=jpg</a:t>
            </a:r>
            <a:br>
              <a:rPr lang="sk" sz="800"/>
            </a:br>
            <a:r>
              <a:rPr lang="sk" sz="800" u="sng">
                <a:solidFill>
                  <a:schemeClr val="hlink"/>
                </a:solidFill>
                <a:hlinkClick r:id="rId21"/>
              </a:rPr>
              <a:t>https://pop-verse.com/wp-content/uploads/2014/10/nightcrawler-smile-620x330.jpg</a:t>
            </a:r>
            <a:br>
              <a:rPr lang="sk" sz="800"/>
            </a:br>
            <a:r>
              <a:rPr lang="sk" sz="800" u="sng">
                <a:solidFill>
                  <a:schemeClr val="hlink"/>
                </a:solidFill>
                <a:hlinkClick r:id="rId22"/>
              </a:rPr>
              <a:t>https://industrialscripts.com/wp-content/uploads/2017/09/nightcrawler.jpg</a:t>
            </a:r>
            <a:br>
              <a:rPr lang="sk" sz="800"/>
            </a:br>
            <a:endParaRPr sz="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/>
          <p:nvPr>
            <p:ph type="title"/>
          </p:nvPr>
        </p:nvSpPr>
        <p:spPr>
          <a:xfrm>
            <a:off x="311700" y="55420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sk"/>
              <a:t>Co </a:t>
            </a:r>
            <a:r>
              <a:rPr lang="sk">
                <a:solidFill>
                  <a:srgbClr val="F3F3F3"/>
                </a:solidFill>
              </a:rPr>
              <a:t>se bude dít?</a:t>
            </a:r>
            <a:endParaRPr/>
          </a:p>
        </p:txBody>
      </p:sp>
      <p:sp>
        <p:nvSpPr>
          <p:cNvPr id="190" name="Google Shape;190;p35"/>
          <p:cNvSpPr txBox="1"/>
          <p:nvPr/>
        </p:nvSpPr>
        <p:spPr>
          <a:xfrm>
            <a:off x="516025" y="1651275"/>
            <a:ext cx="8431500" cy="26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900"/>
              <a:buFont typeface="Arial"/>
              <a:buChar char="●"/>
            </a:pPr>
            <a:r>
              <a:rPr b="0" i="0" lang="sk" sz="19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skupinová práce (příprava filmu)</a:t>
            </a:r>
            <a:endParaRPr b="0" i="0" sz="19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900"/>
              <a:buFont typeface="Arial"/>
              <a:buChar char="●"/>
            </a:pPr>
            <a:r>
              <a:rPr b="0" i="0" lang="sk" sz="19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seminární práce (zpracovat pozorování)</a:t>
            </a:r>
            <a:endParaRPr b="0" i="0" sz="19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sk"/>
              <a:t>Na co si dávat pozor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7"/>
          <p:cNvSpPr txBox="1"/>
          <p:nvPr>
            <p:ph type="title"/>
          </p:nvPr>
        </p:nvSpPr>
        <p:spPr>
          <a:xfrm>
            <a:off x="311700" y="55420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sk"/>
              <a:t>Před hodinou</a:t>
            </a:r>
            <a:endParaRPr/>
          </a:p>
        </p:txBody>
      </p:sp>
      <p:sp>
        <p:nvSpPr>
          <p:cNvPr id="201" name="Google Shape;201;p37"/>
          <p:cNvSpPr txBox="1"/>
          <p:nvPr/>
        </p:nvSpPr>
        <p:spPr>
          <a:xfrm>
            <a:off x="470450" y="1986176"/>
            <a:ext cx="8431500" cy="3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900"/>
              <a:buFont typeface="Arial"/>
              <a:buChar char="●"/>
            </a:pPr>
            <a:r>
              <a:rPr lang="sk" sz="1600">
                <a:solidFill>
                  <a:schemeClr val="dk1"/>
                </a:solidFill>
              </a:rPr>
              <a:t>Prezentující skupina musí m</a:t>
            </a:r>
            <a:r>
              <a:rPr b="0" i="0" lang="sk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ít stažený/zakoupený film </a:t>
            </a:r>
            <a:r>
              <a:rPr b="1" i="0" lang="sk" sz="1600" u="none" cap="none" strike="noStrike">
                <a:solidFill>
                  <a:schemeClr val="dk1"/>
                </a:solidFill>
              </a:rPr>
              <a:t>(originál + titulky)</a:t>
            </a:r>
            <a:endParaRPr b="1" sz="1600">
              <a:solidFill>
                <a:schemeClr val="dk1"/>
              </a:solidFill>
            </a:endParaRPr>
          </a:p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900"/>
              <a:buFont typeface="Arial"/>
              <a:buChar char="●"/>
            </a:pPr>
            <a:r>
              <a:rPr b="0" i="0" lang="sk" sz="16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Zvolit ve skupině </a:t>
            </a:r>
            <a:r>
              <a:rPr b="0" i="0" lang="sk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jednotné téma prezentace</a:t>
            </a:r>
            <a:r>
              <a:rPr b="0" i="0" lang="sk" sz="16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6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sk" sz="16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 - nemusí jít jen o patologii (vývojový úkol, mechanismy sociální psychologie…) </a:t>
            </a:r>
            <a:endParaRPr/>
          </a:p>
          <a:p>
            <a:pPr indent="-349250" lvl="2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900"/>
              <a:buFont typeface="Arial"/>
              <a:buChar char="●"/>
            </a:pPr>
            <a:r>
              <a:rPr b="0" i="0" lang="sk" sz="16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Odevzdat prezentaci do </a:t>
            </a:r>
            <a:r>
              <a:rPr b="0" i="0" lang="sk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odevzdávárny </a:t>
            </a:r>
            <a:r>
              <a:rPr lang="sk" sz="1600">
                <a:solidFill>
                  <a:srgbClr val="FF0000"/>
                </a:solidFill>
              </a:rPr>
              <a:t>24 hodin </a:t>
            </a:r>
            <a:r>
              <a:rPr b="0" i="0" lang="sk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sk" sz="1600">
                <a:solidFill>
                  <a:srgbClr val="FF0000"/>
                </a:solidFill>
              </a:rPr>
              <a:t>řed termínem prezentace (za nedodržanie termínu nasleduje strata 4 bodov)!</a:t>
            </a:r>
            <a:endParaRPr b="0" i="0" sz="16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8"/>
          <p:cNvSpPr txBox="1"/>
          <p:nvPr>
            <p:ph type="title"/>
          </p:nvPr>
        </p:nvSpPr>
        <p:spPr>
          <a:xfrm>
            <a:off x="311700" y="55420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sk"/>
              <a:t>Před filmem</a:t>
            </a:r>
            <a:endParaRPr/>
          </a:p>
        </p:txBody>
      </p:sp>
      <p:sp>
        <p:nvSpPr>
          <p:cNvPr id="207" name="Google Shape;207;p38"/>
          <p:cNvSpPr txBox="1"/>
          <p:nvPr/>
        </p:nvSpPr>
        <p:spPr>
          <a:xfrm>
            <a:off x="516025" y="1651275"/>
            <a:ext cx="8431500" cy="26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900"/>
              <a:buFont typeface="Arial"/>
              <a:buChar char="●"/>
            </a:pPr>
            <a:r>
              <a:rPr b="0" i="0" lang="sk" sz="19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Představit každého člena skupiny</a:t>
            </a:r>
            <a:endParaRPr b="0" i="0" sz="19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900"/>
              <a:buFont typeface="Arial"/>
              <a:buChar char="●"/>
            </a:pPr>
            <a:r>
              <a:rPr b="0" i="0" lang="sk" sz="19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V rychlosti uvést film </a:t>
            </a:r>
            <a:endParaRPr b="0" i="0" sz="19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900"/>
              <a:buFont typeface="Arial"/>
              <a:buChar char="●"/>
            </a:pPr>
            <a:r>
              <a:rPr b="0" i="0" lang="sk" sz="19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Sdělit třídě co mají pozorovat </a:t>
            </a:r>
            <a:endParaRPr b="0" i="0" sz="19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900"/>
              <a:buFont typeface="Arial"/>
              <a:buChar char="●"/>
            </a:pPr>
            <a:r>
              <a:rPr b="0" i="0" lang="sk" sz="19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Pokud je to pro pozorování potřeba, představit a vysvětlit teorii</a:t>
            </a:r>
            <a:endParaRPr b="0" i="0" sz="19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9"/>
          <p:cNvSpPr txBox="1"/>
          <p:nvPr>
            <p:ph type="title"/>
          </p:nvPr>
        </p:nvSpPr>
        <p:spPr>
          <a:xfrm>
            <a:off x="311700" y="55420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sk"/>
              <a:t>Po filmu - Teoretická část</a:t>
            </a:r>
            <a:endParaRPr/>
          </a:p>
        </p:txBody>
      </p:sp>
      <p:sp>
        <p:nvSpPr>
          <p:cNvPr id="213" name="Google Shape;213;p39"/>
          <p:cNvSpPr txBox="1"/>
          <p:nvPr/>
        </p:nvSpPr>
        <p:spPr>
          <a:xfrm>
            <a:off x="516025" y="1651275"/>
            <a:ext cx="8431500" cy="26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900"/>
              <a:buFont typeface="Arial"/>
              <a:buChar char="●"/>
            </a:pPr>
            <a:r>
              <a:rPr b="0" i="0" lang="sk" sz="19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Představit teorii </a:t>
            </a:r>
            <a:endParaRPr b="0" i="0" sz="19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900"/>
              <a:buFont typeface="Arial"/>
              <a:buChar char="●"/>
            </a:pPr>
            <a:r>
              <a:rPr b="0" i="0" lang="sk" sz="19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Porovnat teorii s vykreslením problematiky ve filmu - uvést konkrétní příklady z filmu</a:t>
            </a:r>
            <a:endParaRPr b="0" i="0" sz="19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900"/>
              <a:buFont typeface="Arial"/>
              <a:buChar char="●"/>
            </a:pPr>
            <a:r>
              <a:rPr b="0" i="0" lang="sk" sz="19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Vycházet z literatury, odkazovat na ní</a:t>
            </a:r>
            <a:endParaRPr b="0" i="0" sz="19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0"/>
          <p:cNvSpPr txBox="1"/>
          <p:nvPr>
            <p:ph type="title"/>
          </p:nvPr>
        </p:nvSpPr>
        <p:spPr>
          <a:xfrm>
            <a:off x="311700" y="55420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sk"/>
              <a:t>Po filmu - Diskuze</a:t>
            </a:r>
            <a:endParaRPr/>
          </a:p>
        </p:txBody>
      </p:sp>
      <p:sp>
        <p:nvSpPr>
          <p:cNvPr id="219" name="Google Shape;219;p40"/>
          <p:cNvSpPr txBox="1"/>
          <p:nvPr/>
        </p:nvSpPr>
        <p:spPr>
          <a:xfrm>
            <a:off x="516025" y="1651275"/>
            <a:ext cx="8431500" cy="26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900"/>
              <a:buFont typeface="Arial"/>
              <a:buChar char="●"/>
            </a:pPr>
            <a:r>
              <a:rPr b="0" i="0" lang="sk" sz="19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Klást otevřené otázky (Proč myslíte, že…) </a:t>
            </a:r>
            <a:endParaRPr b="0" i="0" sz="19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900"/>
              <a:buFont typeface="Arial"/>
              <a:buChar char="●"/>
            </a:pPr>
            <a:r>
              <a:rPr b="0" i="0" lang="sk" sz="19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Do diskuze se také zapojovat, dávat podněty</a:t>
            </a:r>
            <a:endParaRPr b="0" i="0" sz="19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900"/>
              <a:buFont typeface="Arial"/>
              <a:buChar char="●"/>
            </a:pPr>
            <a:r>
              <a:rPr b="0" i="0" lang="sk" sz="19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Souvislost s tématem </a:t>
            </a:r>
            <a:endParaRPr b="0" i="0" sz="19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900"/>
              <a:buFont typeface="Arial"/>
              <a:buChar char="●"/>
            </a:pPr>
            <a:r>
              <a:rPr b="0" i="0" lang="sk" sz="19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Ujistit se, že každý měl prostor pro vyjádření </a:t>
            </a:r>
            <a:endParaRPr b="0" i="0" sz="19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900"/>
              <a:buFont typeface="Arial"/>
              <a:buChar char="●"/>
            </a:pPr>
            <a:r>
              <a:rPr b="0" i="0" lang="sk" sz="19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Hlídat čas</a:t>
            </a:r>
            <a:endParaRPr b="0" i="0" sz="19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1"/>
          <p:cNvSpPr txBox="1"/>
          <p:nvPr>
            <p:ph type="title"/>
          </p:nvPr>
        </p:nvSpPr>
        <p:spPr>
          <a:xfrm>
            <a:off x="311700" y="55420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sk"/>
              <a:t>Po filmu - zdroje</a:t>
            </a:r>
            <a:endParaRPr/>
          </a:p>
        </p:txBody>
      </p:sp>
      <p:sp>
        <p:nvSpPr>
          <p:cNvPr id="225" name="Google Shape;225;p41"/>
          <p:cNvSpPr txBox="1"/>
          <p:nvPr/>
        </p:nvSpPr>
        <p:spPr>
          <a:xfrm>
            <a:off x="516025" y="1651275"/>
            <a:ext cx="8431500" cy="26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900"/>
              <a:buFont typeface="Arial"/>
              <a:buChar char="●"/>
            </a:pPr>
            <a:r>
              <a:rPr b="0" i="0" lang="sk" sz="19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Pro diagnostiku používat MKN-10 nebo DSM </a:t>
            </a:r>
            <a:endParaRPr b="0" i="0" sz="19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900"/>
              <a:buFont typeface="Arial"/>
              <a:buChar char="●"/>
            </a:pPr>
            <a:r>
              <a:rPr b="0" i="0" lang="sk" sz="19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Pro teorie relevantní literaturu či výzkumy</a:t>
            </a:r>
            <a:endParaRPr b="0" i="0" sz="19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283075" y="724850"/>
            <a:ext cx="2657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Louis  Bloom</a:t>
            </a:r>
            <a:endParaRPr/>
          </a:p>
        </p:txBody>
      </p:sp>
      <p:pic>
        <p:nvPicPr>
          <p:cNvPr id="66" name="Google Shape;66;p15"/>
          <p:cNvPicPr preferRelativeResize="0"/>
          <p:nvPr/>
        </p:nvPicPr>
        <p:blipFill rotWithShape="1">
          <a:blip r:embed="rId3">
            <a:alphaModFix/>
          </a:blip>
          <a:srcRect b="0" l="25099" r="0" t="0"/>
          <a:stretch/>
        </p:blipFill>
        <p:spPr>
          <a:xfrm>
            <a:off x="283087" y="1553625"/>
            <a:ext cx="2909776" cy="258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 rotWithShape="1">
          <a:blip r:embed="rId4">
            <a:alphaModFix/>
          </a:blip>
          <a:srcRect b="0" l="27946" r="9868" t="0"/>
          <a:stretch/>
        </p:blipFill>
        <p:spPr>
          <a:xfrm>
            <a:off x="3537325" y="1553625"/>
            <a:ext cx="2413725" cy="25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3551150" y="724850"/>
            <a:ext cx="2657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2800">
                <a:solidFill>
                  <a:schemeClr val="dk1"/>
                </a:solidFill>
              </a:rPr>
              <a:t>Rick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6295488" y="724850"/>
            <a:ext cx="1617900" cy="12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2800">
                <a:solidFill>
                  <a:schemeClr val="dk1"/>
                </a:solidFill>
              </a:rPr>
              <a:t>Nina</a:t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 rotWithShape="1">
          <a:blip r:embed="rId5">
            <a:alphaModFix/>
          </a:blip>
          <a:srcRect b="47687" l="13712" r="10316" t="0"/>
          <a:stretch/>
        </p:blipFill>
        <p:spPr>
          <a:xfrm>
            <a:off x="6295502" y="1553625"/>
            <a:ext cx="2606723" cy="2586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2"/>
          <p:cNvSpPr txBox="1"/>
          <p:nvPr>
            <p:ph type="title"/>
          </p:nvPr>
        </p:nvSpPr>
        <p:spPr>
          <a:xfrm>
            <a:off x="311700" y="55420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sk"/>
              <a:t>Obecné</a:t>
            </a:r>
            <a:endParaRPr/>
          </a:p>
        </p:txBody>
      </p:sp>
      <p:sp>
        <p:nvSpPr>
          <p:cNvPr id="231" name="Google Shape;231;p42"/>
          <p:cNvSpPr txBox="1"/>
          <p:nvPr/>
        </p:nvSpPr>
        <p:spPr>
          <a:xfrm>
            <a:off x="516025" y="1651275"/>
            <a:ext cx="8431500" cy="26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900"/>
              <a:buFont typeface="Arial"/>
              <a:buChar char="●"/>
            </a:pPr>
            <a:r>
              <a:rPr b="0" i="0" lang="sk" sz="19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Zapojit do prezentace všechny členy skupiny </a:t>
            </a:r>
            <a:endParaRPr b="0" i="0" sz="19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900"/>
              <a:buFont typeface="Arial"/>
              <a:buChar char="●"/>
            </a:pPr>
            <a:r>
              <a:rPr b="0" i="0" lang="sk" sz="19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“Neschovávat se” za počítačem </a:t>
            </a:r>
            <a:endParaRPr b="0" i="0" sz="19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900"/>
              <a:buFont typeface="Arial"/>
              <a:buChar char="●"/>
            </a:pPr>
            <a:r>
              <a:rPr b="0" i="0" lang="sk" sz="19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Mluvit zřetelně </a:t>
            </a:r>
            <a:endParaRPr b="0" i="0" sz="19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900"/>
              <a:buFont typeface="Arial"/>
              <a:buChar char="●"/>
            </a:pPr>
            <a:r>
              <a:rPr b="0" i="0" lang="sk" sz="19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Pracovat s časem (líp jak my)</a:t>
            </a:r>
            <a:endParaRPr b="0" i="0" sz="19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900"/>
              <a:buFont typeface="Arial"/>
              <a:buChar char="●"/>
            </a:pPr>
            <a:r>
              <a:rPr b="0" i="0" lang="sk" sz="19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Držet se jednotného tématu</a:t>
            </a:r>
            <a:endParaRPr b="0" i="0" sz="19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3"/>
          <p:cNvSpPr txBox="1"/>
          <p:nvPr>
            <p:ph type="title"/>
          </p:nvPr>
        </p:nvSpPr>
        <p:spPr>
          <a:xfrm>
            <a:off x="311700" y="55420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sk"/>
              <a:t>Práce</a:t>
            </a:r>
            <a:endParaRPr/>
          </a:p>
        </p:txBody>
      </p:sp>
      <p:sp>
        <p:nvSpPr>
          <p:cNvPr id="237" name="Google Shape;237;p43"/>
          <p:cNvSpPr txBox="1"/>
          <p:nvPr/>
        </p:nvSpPr>
        <p:spPr>
          <a:xfrm>
            <a:off x="516025" y="1651275"/>
            <a:ext cx="8431500" cy="28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Arial"/>
              <a:buChar char="●"/>
            </a:pPr>
            <a:r>
              <a:rPr b="0" i="0" lang="sk" sz="1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Termín odevzdání: </a:t>
            </a:r>
            <a:r>
              <a:rPr lang="sk" sz="1900">
                <a:solidFill>
                  <a:srgbClr val="FF0000"/>
                </a:solidFill>
              </a:rPr>
              <a:t>19.5. 2023</a:t>
            </a:r>
            <a:endParaRPr/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Arial"/>
              <a:buChar char="●"/>
            </a:pPr>
            <a:r>
              <a:rPr b="0" i="0" lang="sk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Vybrat si jednu postavu z filmu, který jste tento semestr na semináři viděli a na základě literatury a pozorování napsat úvahu 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900"/>
              <a:buFont typeface="Arial"/>
              <a:buChar char="●"/>
            </a:pPr>
            <a:r>
              <a:rPr b="0" i="0" lang="sk" sz="19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 Rozsah: 2-3 normostrany</a:t>
            </a:r>
            <a:endParaRPr b="0" i="0" sz="19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900"/>
              <a:buFont typeface="Arial"/>
              <a:buChar char="●"/>
            </a:pPr>
            <a:r>
              <a:rPr b="0" i="0" lang="sk" sz="19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 Hodnotí se: Formální hledisko, Obsahové hledisko (pozorování +    vlastní úvaha) </a:t>
            </a:r>
            <a:r>
              <a:rPr b="0" i="0" lang="sk" sz="1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podrobně vše </a:t>
            </a:r>
            <a:r>
              <a:rPr lang="sk" sz="1900">
                <a:solidFill>
                  <a:srgbClr val="FF0000"/>
                </a:solidFill>
              </a:rPr>
              <a:t>v studijních materiálech</a:t>
            </a:r>
            <a:endParaRPr b="0" i="0" sz="19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900"/>
              <a:buFont typeface="Arial"/>
              <a:buChar char="●"/>
            </a:pPr>
            <a:r>
              <a:rPr b="0" i="0" lang="sk" sz="19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 Práci umíme, ač neradi, i vrátit.</a:t>
            </a:r>
            <a:endParaRPr b="0" i="0" sz="19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sk"/>
              <a:t>Zpětná vazba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sk"/>
              <a:t>Děkujeme za pozornost :)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sk"/>
              <a:t>Otázky?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Pozorovateľné charakteristiky v správaní Luisa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(mimika, gestika, jazykový prejav,...)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Ako by ste Louisa opísali ako človeka?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Čo ho formovalo?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Ktoré sú významné momenty, ktoré vykresľujú Louisa, Ricka a Ninu?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Bol niekedy v ich správaní rozpor?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Aké boli medzi postavami vzťahy?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Celkové dojmy z filmu…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Pozorovateľné charakteristiky v správaní Louisa…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Ako by ste Louisa opísali ako človeka?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idx="1" type="body"/>
          </p:nvPr>
        </p:nvSpPr>
        <p:spPr>
          <a:xfrm>
            <a:off x="100675" y="771600"/>
            <a:ext cx="2858400" cy="4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rozpráva zrozumiteľne, nahlas a rýchlo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pseudofilozofovanie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udržuje očný kontakt (až moc)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málo žmurká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dbá na zovňajšok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gestá akoby nacvičené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klame</a:t>
            </a:r>
            <a:endParaRPr/>
          </a:p>
        </p:txBody>
      </p:sp>
      <p:pic>
        <p:nvPicPr>
          <p:cNvPr id="91" name="Google Shape;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0413" y="1545700"/>
            <a:ext cx="3023175" cy="30231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6270300" y="1459300"/>
            <a:ext cx="2647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cieľavedomý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netrpezlivý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manipulatívny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chladný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podliezavý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idx="1" type="body"/>
          </p:nvPr>
        </p:nvSpPr>
        <p:spPr>
          <a:xfrm>
            <a:off x="3657925" y="780600"/>
            <a:ext cx="4978200" cy="40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oploštelosť vyšších citov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krajný egoizmus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nedostatok súcitu, empatie a pochopenia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minimálne morálne a etické zábrany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intelekt v pásme priemeru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rýchle tempo myslenia s občasným pseudofilozofovaním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bez porúch pamäte a vnímania (bludy, halucinácie)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sklony k protispoločenskému a agresívnemu správaniu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patológia osobnosti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sk" sz="1300"/>
              <a:t>(Svoboda, Češková &amp; Kučerová, 2006)</a:t>
            </a:r>
            <a:endParaRPr sz="13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175" y="923225"/>
            <a:ext cx="3537750" cy="35377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0"/>
          <p:cNvSpPr txBox="1"/>
          <p:nvPr/>
        </p:nvSpPr>
        <p:spPr>
          <a:xfrm>
            <a:off x="120175" y="361400"/>
            <a:ext cx="4431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2000">
                <a:solidFill>
                  <a:schemeClr val="dk1"/>
                </a:solidFill>
              </a:rPr>
              <a:t>Klinický pohľad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Čo postavy formovalo a ktoré boli významné momenty?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