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5" r:id="rId2"/>
    <p:sldId id="257" r:id="rId3"/>
    <p:sldId id="258" r:id="rId4"/>
    <p:sldId id="259" r:id="rId5"/>
    <p:sldId id="260" r:id="rId6"/>
    <p:sldId id="261" r:id="rId7"/>
    <p:sldId id="262" r:id="rId8"/>
    <p:sldId id="263" r:id="rId9"/>
    <p:sldId id="264" r:id="rId10"/>
    <p:sldId id="265" r:id="rId11"/>
    <p:sldId id="266" r:id="rId12"/>
    <p:sldId id="267" r:id="rId13"/>
    <p:sldId id="281" r:id="rId14"/>
    <p:sldId id="268" r:id="rId15"/>
    <p:sldId id="296" r:id="rId16"/>
    <p:sldId id="269" r:id="rId17"/>
    <p:sldId id="270" r:id="rId18"/>
    <p:sldId id="271" r:id="rId19"/>
    <p:sldId id="272" r:id="rId20"/>
    <p:sldId id="273" r:id="rId21"/>
    <p:sldId id="274" r:id="rId22"/>
    <p:sldId id="275" r:id="rId23"/>
    <p:sldId id="276" r:id="rId24"/>
    <p:sldId id="277" r:id="rId25"/>
    <p:sldId id="299" r:id="rId26"/>
    <p:sldId id="300" r:id="rId27"/>
    <p:sldId id="302" r:id="rId28"/>
    <p:sldId id="303" r:id="rId29"/>
    <p:sldId id="301" r:id="rId30"/>
    <p:sldId id="297" r:id="rId31"/>
    <p:sldId id="298" r:id="rId32"/>
    <p:sldId id="304" r:id="rId33"/>
    <p:sldId id="305" r:id="rId34"/>
    <p:sldId id="306" r:id="rId35"/>
    <p:sldId id="278" r:id="rId36"/>
    <p:sldId id="279" r:id="rId37"/>
    <p:sldId id="280" r:id="rId38"/>
    <p:sldId id="307" r:id="rId3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4" d="100"/>
          <a:sy n="114" d="100"/>
        </p:scale>
        <p:origin x="39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3/27/2023</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79793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3/27/2023</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90105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3/27/2023</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60666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3/27/2023</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5478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3/27/2023</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36128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3/27/2023</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86860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3/27/2023</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29644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3/27/2023</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73954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3/27/2023</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82295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3/27/2023</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4275073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3/27/2023</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87783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3/27/2023</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105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56857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e-psycholog.eu/pdf/stritesky.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cmpsy.cz/files/EK/Eticky-kodex-psychologicke-profese-12-2017.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youtube.com/watch?v=yNh3N3r48-0&amp;t=63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zakonyprolidi.cz/cs/2009-40#f3921515"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usoud.cz/fileadmin/user_upload/Tiskova_mluvci/Publikovane_nalezy/II._US_2050_14_pro_web.pdf" TargetMode="Externa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37.xml.rels><?xml version="1.0" encoding="UTF-8" standalone="yes"?>
<Relationships xmlns="http://schemas.openxmlformats.org/package/2006/relationships"><Relationship Id="rId2" Type="http://schemas.openxmlformats.org/officeDocument/2006/relationships/hyperlink" Target="https://www.youtube.com/watch?v=crtpAozyWu4"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0AF4F2BA-3C03-4E2C-8ABC-0949B61B3C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124FF693-C9C1-4CFC-B8CA-628558FB9F65}"/>
              </a:ext>
            </a:extLst>
          </p:cNvPr>
          <p:cNvPicPr>
            <a:picLocks noChangeAspect="1"/>
          </p:cNvPicPr>
          <p:nvPr/>
        </p:nvPicPr>
        <p:blipFill rotWithShape="1">
          <a:blip r:embed="rId2">
            <a:alphaModFix amt="35000"/>
          </a:blip>
          <a:srcRect t="1607" b="4643"/>
          <a:stretch/>
        </p:blipFill>
        <p:spPr>
          <a:xfrm>
            <a:off x="-1" y="10"/>
            <a:ext cx="12191999" cy="6857990"/>
          </a:xfrm>
          <a:prstGeom prst="rect">
            <a:avLst/>
          </a:prstGeom>
        </p:spPr>
      </p:pic>
      <p:sp>
        <p:nvSpPr>
          <p:cNvPr id="2" name="Nadpis 1">
            <a:extLst>
              <a:ext uri="{FF2B5EF4-FFF2-40B4-BE49-F238E27FC236}">
                <a16:creationId xmlns:a16="http://schemas.microsoft.com/office/drawing/2014/main" id="{4AA6F682-2814-4B44-95D6-C956D1D19493}"/>
              </a:ext>
            </a:extLst>
          </p:cNvPr>
          <p:cNvSpPr>
            <a:spLocks noGrp="1"/>
          </p:cNvSpPr>
          <p:nvPr>
            <p:ph type="ctrTitle"/>
          </p:nvPr>
        </p:nvSpPr>
        <p:spPr>
          <a:xfrm>
            <a:off x="1097280" y="758952"/>
            <a:ext cx="10058400" cy="3566160"/>
          </a:xfrm>
        </p:spPr>
        <p:txBody>
          <a:bodyPr>
            <a:normAutofit/>
          </a:bodyPr>
          <a:lstStyle/>
          <a:p>
            <a:r>
              <a:rPr lang="cs-CZ" dirty="0">
                <a:solidFill>
                  <a:srgbClr val="FFFFFF"/>
                </a:solidFill>
              </a:rPr>
              <a:t>Právo v klinické psychologii</a:t>
            </a:r>
            <a:br>
              <a:rPr lang="cs-CZ" dirty="0">
                <a:solidFill>
                  <a:srgbClr val="FFFFFF"/>
                </a:solidFill>
              </a:rPr>
            </a:br>
            <a:r>
              <a:rPr lang="cs-CZ" dirty="0">
                <a:solidFill>
                  <a:srgbClr val="FFFFFF"/>
                </a:solidFill>
              </a:rPr>
              <a:t>2. seminář</a:t>
            </a:r>
          </a:p>
        </p:txBody>
      </p:sp>
      <p:sp>
        <p:nvSpPr>
          <p:cNvPr id="3" name="Podnadpis 2">
            <a:extLst>
              <a:ext uri="{FF2B5EF4-FFF2-40B4-BE49-F238E27FC236}">
                <a16:creationId xmlns:a16="http://schemas.microsoft.com/office/drawing/2014/main" id="{5B619A9C-D160-48EA-A8AF-471DEC6B4EBE}"/>
              </a:ext>
            </a:extLst>
          </p:cNvPr>
          <p:cNvSpPr>
            <a:spLocks noGrp="1"/>
          </p:cNvSpPr>
          <p:nvPr>
            <p:ph type="subTitle" idx="1"/>
          </p:nvPr>
        </p:nvSpPr>
        <p:spPr>
          <a:xfrm>
            <a:off x="1100051" y="4645152"/>
            <a:ext cx="10058400" cy="1143000"/>
          </a:xfrm>
        </p:spPr>
        <p:txBody>
          <a:bodyPr>
            <a:normAutofit/>
          </a:bodyPr>
          <a:lstStyle/>
          <a:p>
            <a:r>
              <a:rPr lang="cs-CZ">
                <a:solidFill>
                  <a:srgbClr val="FFFFFF"/>
                </a:solidFill>
              </a:rPr>
              <a:t>Matěj Stříteský</a:t>
            </a:r>
          </a:p>
        </p:txBody>
      </p:sp>
      <p:cxnSp>
        <p:nvCxnSpPr>
          <p:cNvPr id="20" name="Straight Connector 19">
            <a:extLst>
              <a:ext uri="{FF2B5EF4-FFF2-40B4-BE49-F238E27FC236}">
                <a16:creationId xmlns:a16="http://schemas.microsoft.com/office/drawing/2014/main" id="{A07787ED-5EDC-4C54-AD87-55B60D0FE3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B40A8CA7-7D5A-43B0-A1A0-B558ECA9E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2955466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02888C-FD10-4A42-8FA8-43F718260A85}"/>
              </a:ext>
            </a:extLst>
          </p:cNvPr>
          <p:cNvSpPr>
            <a:spLocks noGrp="1"/>
          </p:cNvSpPr>
          <p:nvPr>
            <p:ph type="title"/>
          </p:nvPr>
        </p:nvSpPr>
        <p:spPr/>
        <p:txBody>
          <a:bodyPr/>
          <a:lstStyle/>
          <a:p>
            <a:r>
              <a:rPr lang="cs-CZ" dirty="0">
                <a:effectLst>
                  <a:outerShdw blurRad="38100" dist="38100" dir="2700000" algn="tl">
                    <a:srgbClr val="C0C0C0"/>
                  </a:outerShdw>
                </a:effectLst>
              </a:rPr>
              <a:t>Schizofrenie a násilí</a:t>
            </a:r>
            <a:endParaRPr lang="cs-CZ" dirty="0"/>
          </a:p>
        </p:txBody>
      </p:sp>
      <p:sp>
        <p:nvSpPr>
          <p:cNvPr id="3" name="Zástupný obsah 2">
            <a:extLst>
              <a:ext uri="{FF2B5EF4-FFF2-40B4-BE49-F238E27FC236}">
                <a16:creationId xmlns:a16="http://schemas.microsoft.com/office/drawing/2014/main" id="{C4131495-8CFC-47F1-8455-369297AF8A62}"/>
              </a:ext>
            </a:extLst>
          </p:cNvPr>
          <p:cNvSpPr>
            <a:spLocks noGrp="1"/>
          </p:cNvSpPr>
          <p:nvPr>
            <p:ph idx="1"/>
          </p:nvPr>
        </p:nvSpPr>
        <p:spPr/>
        <p:txBody>
          <a:bodyPr/>
          <a:lstStyle/>
          <a:p>
            <a:pPr marL="0" indent="0">
              <a:buNone/>
            </a:pPr>
            <a:r>
              <a:rPr lang="cs-CZ" sz="2800" dirty="0" err="1"/>
              <a:t>Vevera</a:t>
            </a:r>
            <a:r>
              <a:rPr lang="cs-CZ" sz="2800" dirty="0"/>
              <a:t> (2015)</a:t>
            </a:r>
          </a:p>
          <a:p>
            <a:pPr marL="0" indent="0">
              <a:buNone/>
            </a:pPr>
            <a:r>
              <a:rPr lang="cs-CZ" sz="2800" dirty="0"/>
              <a:t>47% násilného chování proti rodině</a:t>
            </a:r>
          </a:p>
          <a:p>
            <a:pPr marL="0" indent="0">
              <a:buNone/>
            </a:pPr>
            <a:r>
              <a:rPr lang="cs-CZ" sz="2800" dirty="0"/>
              <a:t>27 % násilného chování proti personálu</a:t>
            </a:r>
          </a:p>
          <a:p>
            <a:pPr marL="0" indent="0">
              <a:buNone/>
            </a:pPr>
            <a:r>
              <a:rPr lang="cs-CZ" sz="2800" dirty="0"/>
              <a:t>61 % násilného chování je vyvoláno vnějším impulzem v kombinaci se zvýšenou impulzivitou způsobenou duševním onemocněním.</a:t>
            </a:r>
          </a:p>
          <a:p>
            <a:endParaRPr lang="cs-CZ" dirty="0"/>
          </a:p>
        </p:txBody>
      </p:sp>
    </p:spTree>
    <p:extLst>
      <p:ext uri="{BB962C8B-B14F-4D97-AF65-F5344CB8AC3E}">
        <p14:creationId xmlns:p14="http://schemas.microsoft.com/office/powerpoint/2010/main" val="162682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02888C-FD10-4A42-8FA8-43F718260A85}"/>
              </a:ext>
            </a:extLst>
          </p:cNvPr>
          <p:cNvSpPr>
            <a:spLocks noGrp="1"/>
          </p:cNvSpPr>
          <p:nvPr>
            <p:ph type="title"/>
          </p:nvPr>
        </p:nvSpPr>
        <p:spPr/>
        <p:txBody>
          <a:bodyPr/>
          <a:lstStyle/>
          <a:p>
            <a:r>
              <a:rPr lang="cs-CZ" dirty="0">
                <a:effectLst>
                  <a:outerShdw blurRad="38100" dist="38100" dir="2700000" algn="tl">
                    <a:srgbClr val="C0C0C0"/>
                  </a:outerShdw>
                </a:effectLst>
              </a:rPr>
              <a:t>Schizofrenie a násilí</a:t>
            </a:r>
            <a:endParaRPr lang="cs-CZ" dirty="0"/>
          </a:p>
        </p:txBody>
      </p:sp>
      <p:sp>
        <p:nvSpPr>
          <p:cNvPr id="3" name="Zástupný obsah 2">
            <a:extLst>
              <a:ext uri="{FF2B5EF4-FFF2-40B4-BE49-F238E27FC236}">
                <a16:creationId xmlns:a16="http://schemas.microsoft.com/office/drawing/2014/main" id="{C4131495-8CFC-47F1-8455-369297AF8A62}"/>
              </a:ext>
            </a:extLst>
          </p:cNvPr>
          <p:cNvSpPr>
            <a:spLocks noGrp="1"/>
          </p:cNvSpPr>
          <p:nvPr>
            <p:ph idx="1"/>
          </p:nvPr>
        </p:nvSpPr>
        <p:spPr/>
        <p:txBody>
          <a:bodyPr/>
          <a:lstStyle/>
          <a:p>
            <a:r>
              <a:rPr lang="cs-CZ" sz="2000" b="1" dirty="0"/>
              <a:t>Stříteský (2019)</a:t>
            </a:r>
          </a:p>
          <a:p>
            <a:endParaRPr lang="cs-CZ" dirty="0"/>
          </a:p>
        </p:txBody>
      </p:sp>
      <p:pic>
        <p:nvPicPr>
          <p:cNvPr id="4" name="Obrázek 3">
            <a:extLst>
              <a:ext uri="{FF2B5EF4-FFF2-40B4-BE49-F238E27FC236}">
                <a16:creationId xmlns:a16="http://schemas.microsoft.com/office/drawing/2014/main" id="{C8786169-34D3-4DC4-BCBD-F1BDE73777EE}"/>
              </a:ext>
            </a:extLst>
          </p:cNvPr>
          <p:cNvPicPr>
            <a:picLocks noChangeAspect="1"/>
          </p:cNvPicPr>
          <p:nvPr/>
        </p:nvPicPr>
        <p:blipFill>
          <a:blip r:embed="rId2"/>
          <a:stretch>
            <a:fillRect/>
          </a:stretch>
        </p:blipFill>
        <p:spPr>
          <a:xfrm>
            <a:off x="1718571" y="2552323"/>
            <a:ext cx="5966881" cy="3457002"/>
          </a:xfrm>
          <a:prstGeom prst="rect">
            <a:avLst/>
          </a:prstGeom>
        </p:spPr>
      </p:pic>
    </p:spTree>
    <p:extLst>
      <p:ext uri="{BB962C8B-B14F-4D97-AF65-F5344CB8AC3E}">
        <p14:creationId xmlns:p14="http://schemas.microsoft.com/office/powerpoint/2010/main" val="1126649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5F0FBC-8D06-4F9C-90E0-F43DCA4B3FDD}"/>
              </a:ext>
            </a:extLst>
          </p:cNvPr>
          <p:cNvSpPr>
            <a:spLocks noGrp="1"/>
          </p:cNvSpPr>
          <p:nvPr>
            <p:ph type="title"/>
          </p:nvPr>
        </p:nvSpPr>
        <p:spPr/>
        <p:txBody>
          <a:bodyPr/>
          <a:lstStyle/>
          <a:p>
            <a:r>
              <a:rPr lang="cs-CZ" dirty="0">
                <a:effectLst>
                  <a:outerShdw blurRad="38100" dist="38100" dir="2700000" algn="tl">
                    <a:srgbClr val="C0C0C0"/>
                  </a:outerShdw>
                </a:effectLst>
              </a:rPr>
              <a:t>Schizofrenie a násilí</a:t>
            </a:r>
            <a:endParaRPr lang="cs-CZ" dirty="0"/>
          </a:p>
        </p:txBody>
      </p:sp>
      <p:sp>
        <p:nvSpPr>
          <p:cNvPr id="3" name="Zástupný obsah 2">
            <a:extLst>
              <a:ext uri="{FF2B5EF4-FFF2-40B4-BE49-F238E27FC236}">
                <a16:creationId xmlns:a16="http://schemas.microsoft.com/office/drawing/2014/main" id="{4ADE9EA3-EFB5-45CC-8ACD-DBBC3566E000}"/>
              </a:ext>
            </a:extLst>
          </p:cNvPr>
          <p:cNvSpPr>
            <a:spLocks noGrp="1"/>
          </p:cNvSpPr>
          <p:nvPr>
            <p:ph idx="1"/>
          </p:nvPr>
        </p:nvSpPr>
        <p:spPr/>
        <p:txBody>
          <a:bodyPr>
            <a:normAutofit lnSpcReduction="10000"/>
          </a:bodyPr>
          <a:lstStyle/>
          <a:p>
            <a:pPr>
              <a:buFont typeface="Wingdings" panose="05000000000000000000" pitchFamily="2" charset="2"/>
              <a:buChar char="q"/>
            </a:pPr>
            <a:r>
              <a:rPr lang="cs-CZ" sz="2800" dirty="0"/>
              <a:t> Lidé s duševním onemocněním jsou častěji obětí trestných činů než pachateli.</a:t>
            </a:r>
          </a:p>
          <a:p>
            <a:pPr>
              <a:buFont typeface="Wingdings" panose="05000000000000000000" pitchFamily="2" charset="2"/>
              <a:buChar char="q"/>
            </a:pPr>
            <a:r>
              <a:rPr lang="cs-CZ" sz="2800" dirty="0"/>
              <a:t> Samo duševní onemocnění často není hlavní faktor, který k trestné činnosti vede, je zde řada dalších vlivů.</a:t>
            </a:r>
          </a:p>
          <a:p>
            <a:pPr>
              <a:buFont typeface="Wingdings" panose="05000000000000000000" pitchFamily="2" charset="2"/>
              <a:buChar char="q"/>
            </a:pPr>
            <a:r>
              <a:rPr lang="cs-CZ" sz="2800" dirty="0"/>
              <a:t> Obraz duševně nemocných jako násilnických a nevyzpytatelných individuí neodpovídá realitě.</a:t>
            </a:r>
          </a:p>
          <a:p>
            <a:pPr marL="0" indent="0">
              <a:buNone/>
            </a:pPr>
            <a:r>
              <a:rPr lang="cs-CZ" sz="2800" dirty="0"/>
              <a:t>Duševní onemocnění je závažným onemocněním a stejně jako jiná závažná onemocnění si bude vybírat daň na životech a zdraví.</a:t>
            </a:r>
          </a:p>
          <a:p>
            <a:pPr marL="0" indent="0">
              <a:buNone/>
            </a:pPr>
            <a:endParaRPr lang="cs-CZ" dirty="0"/>
          </a:p>
        </p:txBody>
      </p:sp>
    </p:spTree>
    <p:extLst>
      <p:ext uri="{BB962C8B-B14F-4D97-AF65-F5344CB8AC3E}">
        <p14:creationId xmlns:p14="http://schemas.microsoft.com/office/powerpoint/2010/main" val="1297575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16F374-A054-40D8-9B5F-86C1F903CD66}"/>
              </a:ext>
            </a:extLst>
          </p:cNvPr>
          <p:cNvSpPr>
            <a:spLocks noGrp="1"/>
          </p:cNvSpPr>
          <p:nvPr>
            <p:ph type="ctrTitle"/>
          </p:nvPr>
        </p:nvSpPr>
        <p:spPr/>
        <p:txBody>
          <a:bodyPr/>
          <a:lstStyle/>
          <a:p>
            <a:r>
              <a:rPr lang="cs-CZ" dirty="0"/>
              <a:t>Mlčenlivost vs. oznamovací povinnost</a:t>
            </a:r>
            <a:endParaRPr lang="cs-CZ" dirty="0">
              <a:effectLst>
                <a:outerShdw blurRad="38100" dist="38100" dir="2700000" algn="tl">
                  <a:srgbClr val="000000">
                    <a:alpha val="43137"/>
                  </a:srgbClr>
                </a:outerShdw>
              </a:effectLst>
            </a:endParaRPr>
          </a:p>
        </p:txBody>
      </p:sp>
      <p:sp>
        <p:nvSpPr>
          <p:cNvPr id="3" name="Podnadpis 2">
            <a:extLst>
              <a:ext uri="{FF2B5EF4-FFF2-40B4-BE49-F238E27FC236}">
                <a16:creationId xmlns:a16="http://schemas.microsoft.com/office/drawing/2014/main" id="{145F1B96-1D25-4363-A5BE-FB14A16AC8F2}"/>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1390138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D2A62A-1785-4032-B0BE-4B1AB48759B3}"/>
              </a:ext>
            </a:extLst>
          </p:cNvPr>
          <p:cNvSpPr>
            <a:spLocks noGrp="1"/>
          </p:cNvSpPr>
          <p:nvPr>
            <p:ph type="title"/>
          </p:nvPr>
        </p:nvSpPr>
        <p:spPr/>
        <p:txBody>
          <a:bodyPr/>
          <a:lstStyle/>
          <a:p>
            <a:r>
              <a:rPr lang="cs-CZ" dirty="0"/>
              <a:t>Mlčenlivost vs. oznamovací povinnost</a:t>
            </a:r>
          </a:p>
        </p:txBody>
      </p:sp>
      <p:sp>
        <p:nvSpPr>
          <p:cNvPr id="3" name="Zástupný obsah 2">
            <a:extLst>
              <a:ext uri="{FF2B5EF4-FFF2-40B4-BE49-F238E27FC236}">
                <a16:creationId xmlns:a16="http://schemas.microsoft.com/office/drawing/2014/main" id="{36E4985A-B95F-4C89-B1BE-B6833B964A4E}"/>
              </a:ext>
            </a:extLst>
          </p:cNvPr>
          <p:cNvSpPr>
            <a:spLocks noGrp="1"/>
          </p:cNvSpPr>
          <p:nvPr>
            <p:ph idx="1"/>
          </p:nvPr>
        </p:nvSpPr>
        <p:spPr/>
        <p:txBody>
          <a:bodyPr>
            <a:normAutofit fontScale="77500" lnSpcReduction="20000"/>
          </a:bodyPr>
          <a:lstStyle/>
          <a:p>
            <a:pPr>
              <a:lnSpc>
                <a:spcPct val="107000"/>
              </a:lnSpc>
              <a:spcAft>
                <a:spcPts val="800"/>
              </a:spcAft>
            </a:pPr>
            <a:r>
              <a:rPr lang="cs-CZ" sz="2800" b="1" dirty="0">
                <a:solidFill>
                  <a:srgbClr val="0070C0"/>
                </a:solidFill>
              </a:rPr>
              <a:t>§ 51 ZZS - Poskytovatel (i zdravotníci i další osoby zúčastněné na péči) je povinen zachovat mlčenlivost o všech skutečnostech, o kterých se dozvěděl v souvislosti s poskytováním zdravotních služeb.</a:t>
            </a:r>
            <a:r>
              <a:rPr lang="cs-CZ" sz="2800" dirty="0">
                <a:solidFill>
                  <a:srgbClr val="0070C0"/>
                </a:solidFill>
              </a:rPr>
              <a:t> </a:t>
            </a:r>
            <a:r>
              <a:rPr lang="cs-CZ" sz="2800" dirty="0"/>
              <a:t>(Porušení povinné mlčenlivosti podle své povahy může vést k odpovědnosti za trestný čin § 180, přestupek, či vzniklou újmu)</a:t>
            </a:r>
          </a:p>
          <a:p>
            <a:pPr>
              <a:lnSpc>
                <a:spcPct val="107000"/>
              </a:lnSpc>
              <a:spcAft>
                <a:spcPts val="800"/>
              </a:spcAft>
            </a:pPr>
            <a:r>
              <a:rPr lang="cs-CZ" sz="2800" dirty="0"/>
              <a:t>Oznamovací povinnost znamená, že existují natolik závažné situace, pro něž nás právní řád zbavuje svobody mlčet, pokud se o nich dozvíme. (Nenaplnění takové oznamovací povinnosti pak právní řád stíhá sankcí.)</a:t>
            </a:r>
          </a:p>
          <a:p>
            <a:pPr>
              <a:lnSpc>
                <a:spcPct val="107000"/>
              </a:lnSpc>
              <a:spcAft>
                <a:spcPts val="800"/>
              </a:spcAft>
            </a:pPr>
            <a:r>
              <a:rPr lang="cs-CZ" sz="2800" dirty="0"/>
              <a:t>Článek: </a:t>
            </a:r>
            <a:r>
              <a:rPr lang="cs-CZ" sz="2800" b="1" dirty="0">
                <a:solidFill>
                  <a:srgbClr val="0070C0"/>
                </a:solidFill>
                <a:hlinkClick r:id="rId2"/>
              </a:rPr>
              <a:t>ZAMYŠLENÍ NAD OZNAMOVACÍ POVINNOSTÍ PSYCHOLOGŮ JAKO PRACOVNÍKŮ V POMÁHAJÍCÍCH PROFESÍCH</a:t>
            </a:r>
            <a:endParaRPr lang="cs-CZ" sz="2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56534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D2A62A-1785-4032-B0BE-4B1AB48759B3}"/>
              </a:ext>
            </a:extLst>
          </p:cNvPr>
          <p:cNvSpPr>
            <a:spLocks noGrp="1"/>
          </p:cNvSpPr>
          <p:nvPr>
            <p:ph type="title"/>
          </p:nvPr>
        </p:nvSpPr>
        <p:spPr/>
        <p:txBody>
          <a:bodyPr/>
          <a:lstStyle/>
          <a:p>
            <a:r>
              <a:rPr lang="cs-CZ" dirty="0"/>
              <a:t>Mlčenlivost psychologa</a:t>
            </a:r>
          </a:p>
        </p:txBody>
      </p:sp>
      <p:sp>
        <p:nvSpPr>
          <p:cNvPr id="3" name="Zástupný obsah 2">
            <a:extLst>
              <a:ext uri="{FF2B5EF4-FFF2-40B4-BE49-F238E27FC236}">
                <a16:creationId xmlns:a16="http://schemas.microsoft.com/office/drawing/2014/main" id="{36E4985A-B95F-4C89-B1BE-B6833B964A4E}"/>
              </a:ext>
            </a:extLst>
          </p:cNvPr>
          <p:cNvSpPr>
            <a:spLocks noGrp="1"/>
          </p:cNvSpPr>
          <p:nvPr>
            <p:ph idx="1"/>
          </p:nvPr>
        </p:nvSpPr>
        <p:spPr/>
        <p:txBody>
          <a:bodyPr>
            <a:normAutofit fontScale="92500" lnSpcReduction="20000"/>
          </a:bodyPr>
          <a:lstStyle/>
          <a:p>
            <a:pPr>
              <a:lnSpc>
                <a:spcPct val="107000"/>
              </a:lnSpc>
              <a:spcAft>
                <a:spcPts val="800"/>
              </a:spcAft>
            </a:pPr>
            <a:r>
              <a:rPr lang="cs-CZ" sz="2800" dirty="0"/>
              <a:t>Psycholog je povinen i po skončení spolupráce s klientem chránit jeho osobní a citlivé údaje a mlčet o skutečnostech, které se k těmto údajům vztahují a o nichž se při výkonu své profese dozvěděl, aby neohrozil čest, důstojnost, soukromí klienta a vzájemnou důvěru. Výjimku představuje průlom do povinné mlčenlivosti, k němuž může dojít i bez souhlasu klienta, avšak pokud možno s jeho vědomím, v případech, kdy má psycholog jako každý jiný občan oznamovací povinnost a povinnost překazit trestný čin, nebo když se právně chrání v soudním řízení.</a:t>
            </a:r>
          </a:p>
          <a:p>
            <a:pPr>
              <a:lnSpc>
                <a:spcPct val="107000"/>
              </a:lnSpc>
              <a:spcAft>
                <a:spcPts val="800"/>
              </a:spcAft>
            </a:pPr>
            <a:r>
              <a:rPr lang="cs-CZ" sz="2800" dirty="0">
                <a:hlinkClick r:id="rId2"/>
              </a:rPr>
              <a:t>Etický kodex psychologické profese (cmpsy.cz)</a:t>
            </a:r>
            <a:endParaRPr lang="cs-CZ" sz="2800" dirty="0"/>
          </a:p>
          <a:p>
            <a:pPr>
              <a:lnSpc>
                <a:spcPct val="107000"/>
              </a:lnSpc>
              <a:spcAft>
                <a:spcPts val="800"/>
              </a:spcAft>
            </a:pPr>
            <a:endParaRPr lang="cs-CZ" sz="2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550965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D2A62A-1785-4032-B0BE-4B1AB48759B3}"/>
              </a:ext>
            </a:extLst>
          </p:cNvPr>
          <p:cNvSpPr>
            <a:spLocks noGrp="1"/>
          </p:cNvSpPr>
          <p:nvPr>
            <p:ph type="title"/>
          </p:nvPr>
        </p:nvSpPr>
        <p:spPr>
          <a:xfrm>
            <a:off x="1072827" y="344585"/>
            <a:ext cx="10357173" cy="1499616"/>
          </a:xfrm>
        </p:spPr>
        <p:txBody>
          <a:bodyPr>
            <a:normAutofit/>
          </a:bodyPr>
          <a:lstStyle/>
          <a:p>
            <a:r>
              <a:rPr lang="cs-CZ" sz="3900" dirty="0"/>
              <a:t>Mlčenlivost - Kéž by to bylo tak jednoduché jako v </a:t>
            </a:r>
            <a:r>
              <a:rPr lang="cs-CZ" sz="3900" dirty="0" err="1"/>
              <a:t>Breaking</a:t>
            </a:r>
            <a:r>
              <a:rPr lang="cs-CZ" sz="3900" dirty="0"/>
              <a:t> BAD</a:t>
            </a:r>
          </a:p>
        </p:txBody>
      </p:sp>
      <p:sp>
        <p:nvSpPr>
          <p:cNvPr id="4" name="Zástupný obsah 3">
            <a:extLst>
              <a:ext uri="{FF2B5EF4-FFF2-40B4-BE49-F238E27FC236}">
                <a16:creationId xmlns:a16="http://schemas.microsoft.com/office/drawing/2014/main" id="{91504F0F-61A3-4DD6-B06D-21C5B17631ED}"/>
              </a:ext>
            </a:extLst>
          </p:cNvPr>
          <p:cNvSpPr>
            <a:spLocks noGrp="1"/>
          </p:cNvSpPr>
          <p:nvPr>
            <p:ph idx="1"/>
          </p:nvPr>
        </p:nvSpPr>
        <p:spPr>
          <a:xfrm>
            <a:off x="6561220" y="2021306"/>
            <a:ext cx="4987313" cy="4150894"/>
          </a:xfrm>
        </p:spPr>
        <p:txBody>
          <a:bodyPr anchor="ctr">
            <a:normAutofit lnSpcReduction="10000"/>
          </a:bodyPr>
          <a:lstStyle/>
          <a:p>
            <a:pPr>
              <a:buFont typeface="Wingdings" panose="05000000000000000000" pitchFamily="2" charset="2"/>
              <a:buChar char="§"/>
            </a:pPr>
            <a:r>
              <a:rPr lang="cs-CZ" sz="3200" dirty="0"/>
              <a:t> Představte si, že se Vás klient zeptá na stejnou otázku, jako se Walter </a:t>
            </a:r>
            <a:r>
              <a:rPr lang="cs-CZ" sz="3200" dirty="0" err="1"/>
              <a:t>Hartwell</a:t>
            </a:r>
            <a:r>
              <a:rPr lang="cs-CZ" sz="3200" dirty="0"/>
              <a:t> </a:t>
            </a:r>
            <a:r>
              <a:rPr lang="cs-CZ" sz="3200" dirty="0" err="1"/>
              <a:t>White</a:t>
            </a:r>
            <a:r>
              <a:rPr lang="cs-CZ" sz="3200" dirty="0"/>
              <a:t> ptá nemocničního psychologa:</a:t>
            </a:r>
          </a:p>
          <a:p>
            <a:pPr>
              <a:buFont typeface="Wingdings" panose="05000000000000000000" pitchFamily="2" charset="2"/>
              <a:buChar char="§"/>
            </a:pPr>
            <a:r>
              <a:rPr lang="cs-CZ" sz="3200" dirty="0"/>
              <a:t> Řekněte mi, jak je to s Vaší mlčenlivostí?</a:t>
            </a:r>
          </a:p>
          <a:p>
            <a:pPr>
              <a:buFont typeface="Wingdings" panose="05000000000000000000" pitchFamily="2" charset="2"/>
              <a:buChar char="§"/>
            </a:pPr>
            <a:r>
              <a:rPr lang="cs-CZ" sz="3200" dirty="0"/>
              <a:t> Jak byste odpověděli?</a:t>
            </a:r>
            <a:endParaRPr lang="cs-CZ" sz="2000" dirty="0">
              <a:solidFill>
                <a:srgbClr val="FFFFFF"/>
              </a:solidFill>
            </a:endParaRPr>
          </a:p>
          <a:p>
            <a:pPr marL="0" indent="0">
              <a:buNone/>
            </a:pPr>
            <a:endParaRPr lang="en-GB" sz="2000" dirty="0">
              <a:solidFill>
                <a:srgbClr val="FFFFFF"/>
              </a:solidFill>
            </a:endParaRPr>
          </a:p>
        </p:txBody>
      </p:sp>
      <p:pic>
        <p:nvPicPr>
          <p:cNvPr id="1030" name="Picture 6" descr="Obsah obrázku text, zelená, podepsat, exteriér&#10;&#10;Popis byl vytvořen automaticky">
            <a:hlinkClick r:id="rId2"/>
            <a:extLst>
              <a:ext uri="{FF2B5EF4-FFF2-40B4-BE49-F238E27FC236}">
                <a16:creationId xmlns:a16="http://schemas.microsoft.com/office/drawing/2014/main" id="{0EC66415-E35C-4F19-A0EA-8298CC53B4D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9972" r="24625" b="1"/>
          <a:stretch/>
        </p:blipFill>
        <p:spPr bwMode="auto">
          <a:xfrm>
            <a:off x="2057030" y="2286000"/>
            <a:ext cx="3801257" cy="3886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86224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D2A62A-1785-4032-B0BE-4B1AB48759B3}"/>
              </a:ext>
            </a:extLst>
          </p:cNvPr>
          <p:cNvSpPr>
            <a:spLocks noGrp="1"/>
          </p:cNvSpPr>
          <p:nvPr>
            <p:ph type="title"/>
          </p:nvPr>
        </p:nvSpPr>
        <p:spPr/>
        <p:txBody>
          <a:bodyPr/>
          <a:lstStyle/>
          <a:p>
            <a:r>
              <a:rPr lang="cs-CZ" dirty="0"/>
              <a:t>Oznamovací povinnost dle trestního zákoníku.</a:t>
            </a:r>
          </a:p>
        </p:txBody>
      </p:sp>
      <p:sp>
        <p:nvSpPr>
          <p:cNvPr id="3" name="Zástupný obsah 2">
            <a:extLst>
              <a:ext uri="{FF2B5EF4-FFF2-40B4-BE49-F238E27FC236}">
                <a16:creationId xmlns:a16="http://schemas.microsoft.com/office/drawing/2014/main" id="{36E4985A-B95F-4C89-B1BE-B6833B964A4E}"/>
              </a:ext>
            </a:extLst>
          </p:cNvPr>
          <p:cNvSpPr>
            <a:spLocks noGrp="1"/>
          </p:cNvSpPr>
          <p:nvPr>
            <p:ph idx="1"/>
          </p:nvPr>
        </p:nvSpPr>
        <p:spPr/>
        <p:txBody>
          <a:bodyPr>
            <a:normAutofit/>
          </a:bodyPr>
          <a:lstStyle/>
          <a:p>
            <a:r>
              <a:rPr lang="cs-CZ" sz="2800" dirty="0"/>
              <a:t>Oznamovací povinnost nedopadá na všechny trestné činy, ale jen na trestné činy výslovně vyjmenované v </a:t>
            </a:r>
            <a:r>
              <a:rPr lang="cs-CZ" sz="2800" dirty="0">
                <a:hlinkClick r:id="rId2"/>
              </a:rPr>
              <a:t>§ 368 trestního zákoníku</a:t>
            </a:r>
            <a:r>
              <a:rPr lang="cs-CZ" sz="2800" dirty="0"/>
              <a:t> (</a:t>
            </a:r>
            <a:r>
              <a:rPr lang="cs-CZ" sz="2800" dirty="0" err="1"/>
              <a:t>překažovací</a:t>
            </a:r>
            <a:r>
              <a:rPr lang="cs-CZ" sz="2800" dirty="0"/>
              <a:t> na ty uvedené § 367). </a:t>
            </a:r>
          </a:p>
          <a:p>
            <a:r>
              <a:rPr lang="cs-CZ" sz="2800" dirty="0"/>
              <a:t>Zde je vhodné zvýraznit, že smyslem uvedeného ustanovení (podle právní literatury) není ulehčovat práci policii a nabádat obyvatele k udavačství, ale chránit </a:t>
            </a:r>
            <a:r>
              <a:rPr lang="cs-CZ" sz="2800" i="1" dirty="0"/>
              <a:t>„zájem společnosti na boji s nejzávažnější kriminalitou odhalováním a postihem nejzávažnějších trestných činů a jejich pachatelů“</a:t>
            </a:r>
          </a:p>
        </p:txBody>
      </p:sp>
    </p:spTree>
    <p:extLst>
      <p:ext uri="{BB962C8B-B14F-4D97-AF65-F5344CB8AC3E}">
        <p14:creationId xmlns:p14="http://schemas.microsoft.com/office/powerpoint/2010/main" val="11845270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D2A62A-1785-4032-B0BE-4B1AB48759B3}"/>
              </a:ext>
            </a:extLst>
          </p:cNvPr>
          <p:cNvSpPr>
            <a:spLocks noGrp="1"/>
          </p:cNvSpPr>
          <p:nvPr>
            <p:ph type="title"/>
          </p:nvPr>
        </p:nvSpPr>
        <p:spPr/>
        <p:txBody>
          <a:bodyPr/>
          <a:lstStyle/>
          <a:p>
            <a:r>
              <a:rPr lang="cs-CZ" dirty="0"/>
              <a:t>Oznamovací povinnost dle trestního zákoníku – </a:t>
            </a:r>
            <a:r>
              <a:rPr lang="cs-CZ" dirty="0" err="1"/>
              <a:t>Překažovací</a:t>
            </a:r>
            <a:r>
              <a:rPr lang="cs-CZ" dirty="0"/>
              <a:t> povinnost</a:t>
            </a:r>
          </a:p>
        </p:txBody>
      </p:sp>
      <p:sp>
        <p:nvSpPr>
          <p:cNvPr id="3" name="Zástupný obsah 2">
            <a:extLst>
              <a:ext uri="{FF2B5EF4-FFF2-40B4-BE49-F238E27FC236}">
                <a16:creationId xmlns:a16="http://schemas.microsoft.com/office/drawing/2014/main" id="{36E4985A-B95F-4C89-B1BE-B6833B964A4E}"/>
              </a:ext>
            </a:extLst>
          </p:cNvPr>
          <p:cNvSpPr>
            <a:spLocks noGrp="1"/>
          </p:cNvSpPr>
          <p:nvPr>
            <p:ph idx="1"/>
          </p:nvPr>
        </p:nvSpPr>
        <p:spPr/>
        <p:txBody>
          <a:bodyPr>
            <a:normAutofit fontScale="92500" lnSpcReduction="20000"/>
          </a:bodyPr>
          <a:lstStyle/>
          <a:p>
            <a:r>
              <a:rPr lang="cs-CZ" sz="2000" b="0" i="0" dirty="0">
                <a:solidFill>
                  <a:srgbClr val="000000"/>
                </a:solidFill>
                <a:effectLst/>
                <a:latin typeface="Arial" panose="020B0604020202020204" pitchFamily="34" charset="0"/>
              </a:rPr>
              <a:t>U </a:t>
            </a:r>
            <a:r>
              <a:rPr lang="cs-CZ" sz="2000" b="0" i="0" dirty="0" err="1">
                <a:solidFill>
                  <a:srgbClr val="000000"/>
                </a:solidFill>
                <a:effectLst/>
                <a:latin typeface="Arial" panose="020B0604020202020204" pitchFamily="34" charset="0"/>
              </a:rPr>
              <a:t>překažovací</a:t>
            </a:r>
            <a:r>
              <a:rPr lang="cs-CZ" sz="2000" b="0" i="0" dirty="0">
                <a:solidFill>
                  <a:srgbClr val="000000"/>
                </a:solidFill>
                <a:effectLst/>
                <a:latin typeface="Arial" panose="020B0604020202020204" pitchFamily="34" charset="0"/>
              </a:rPr>
              <a:t> povinnosti se psycholog podle mě může setkat TČ:</a:t>
            </a:r>
          </a:p>
          <a:p>
            <a:r>
              <a:rPr lang="cs-CZ" sz="2000" b="0" i="0" dirty="0">
                <a:solidFill>
                  <a:srgbClr val="000000"/>
                </a:solidFill>
                <a:effectLst/>
                <a:latin typeface="Arial" panose="020B0604020202020204" pitchFamily="34" charset="0"/>
              </a:rPr>
              <a:t>vraždy (§ 140), zabití (§ 141), těžkého ublížení na zdraví (§ 145), </a:t>
            </a:r>
            <a:r>
              <a:rPr lang="cs-CZ" sz="2000" b="0" i="0" strike="sngStrike" dirty="0">
                <a:solidFill>
                  <a:srgbClr val="000000"/>
                </a:solidFill>
                <a:effectLst/>
                <a:latin typeface="Arial" panose="020B0604020202020204" pitchFamily="34" charset="0"/>
              </a:rPr>
              <a:t>mučení a jiného nelidského a krutého zacházení (§ 149), </a:t>
            </a:r>
            <a:r>
              <a:rPr lang="cs-CZ" sz="2000" b="0" i="0" dirty="0">
                <a:solidFill>
                  <a:srgbClr val="000000"/>
                </a:solidFill>
                <a:effectLst/>
                <a:latin typeface="Arial" panose="020B0604020202020204" pitchFamily="34" charset="0"/>
              </a:rPr>
              <a:t>nedovoleného přerušení těhotenství bez souhlasu těhotné ženy (§ 159), obchodování s lidmi (§ 168), zbavení osobní svobody (§ 170), zavlečení podle § 172 odst. 2 a 3, loupeže (§ 173), vydírání podle § 175 odst. 3 a 4, znásilnění (§ 185), pohlavního zneužití (§ 187), zneužití dítěte k výrobě pornografie (§ 193), týrání svěřené osoby (§ 198), krádeže podle § 205 odst. 5, zpronevěry podle § 206 odst. 5, podvodu podle § 209 odst. 5, pojistného podvodu podle § 210 odst. 6, úvěrového podvodu podle § 211 odst. 6, dotačního podvodu podle § 212 odst. 6, legalizace výnosů z trestné činnosti podle § 216 odst. 4 a 5, padělání a pozměnění peněz (§ 233), neoprávněného opatření, padělání a pozměnění platebního prostředku (§ 234), </a:t>
            </a:r>
            <a:r>
              <a:rPr lang="cs-CZ" sz="2000" b="0" i="0" strike="sngStrike" dirty="0">
                <a:solidFill>
                  <a:srgbClr val="000000"/>
                </a:solidFill>
                <a:effectLst/>
                <a:latin typeface="Arial" panose="020B0604020202020204" pitchFamily="34" charset="0"/>
              </a:rPr>
              <a:t>neoprávněné výroby peněz</a:t>
            </a:r>
            <a:r>
              <a:rPr lang="cs-CZ" sz="2000" b="0" i="0" dirty="0">
                <a:solidFill>
                  <a:srgbClr val="000000"/>
                </a:solidFill>
                <a:effectLst/>
                <a:latin typeface="Arial" panose="020B0604020202020204" pitchFamily="34" charset="0"/>
              </a:rPr>
              <a:t>, nedovolené výroby a jiného nakládání s omamnými a psychotropními látkami a s jedy (§ 283), </a:t>
            </a:r>
            <a:r>
              <a:rPr lang="cs-CZ" sz="2100" dirty="0">
                <a:solidFill>
                  <a:srgbClr val="000000"/>
                </a:solidFill>
                <a:latin typeface="Arial" panose="020B0604020202020204" pitchFamily="34" charset="0"/>
              </a:rPr>
              <a:t>podpory a propagace terorismu (§ 312e), </a:t>
            </a:r>
            <a:r>
              <a:rPr lang="cs-CZ" sz="2000" b="0" i="0" dirty="0">
                <a:solidFill>
                  <a:srgbClr val="000000"/>
                </a:solidFill>
                <a:effectLst/>
                <a:latin typeface="Arial" panose="020B0604020202020204" pitchFamily="34" charset="0"/>
              </a:rPr>
              <a:t>násilí proti orgánu veřejné moci podle § 323 odst. 3 a 4, násilí proti úřední osobě podle § 325 odst. 3 a 4, přijetí úplatku (§ 331), podplacení (§ 332).</a:t>
            </a:r>
            <a:endParaRPr lang="cs-CZ" sz="2800" dirty="0"/>
          </a:p>
        </p:txBody>
      </p:sp>
    </p:spTree>
    <p:extLst>
      <p:ext uri="{BB962C8B-B14F-4D97-AF65-F5344CB8AC3E}">
        <p14:creationId xmlns:p14="http://schemas.microsoft.com/office/powerpoint/2010/main" val="4171936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D2A62A-1785-4032-B0BE-4B1AB48759B3}"/>
              </a:ext>
            </a:extLst>
          </p:cNvPr>
          <p:cNvSpPr>
            <a:spLocks noGrp="1"/>
          </p:cNvSpPr>
          <p:nvPr>
            <p:ph type="title"/>
          </p:nvPr>
        </p:nvSpPr>
        <p:spPr/>
        <p:txBody>
          <a:bodyPr/>
          <a:lstStyle/>
          <a:p>
            <a:r>
              <a:rPr lang="cs-CZ" dirty="0"/>
              <a:t>Oznamovací povinnost dle trestního zákoníku – Oznamovací povinnost</a:t>
            </a:r>
          </a:p>
        </p:txBody>
      </p:sp>
      <p:sp>
        <p:nvSpPr>
          <p:cNvPr id="3" name="Zástupný obsah 2">
            <a:extLst>
              <a:ext uri="{FF2B5EF4-FFF2-40B4-BE49-F238E27FC236}">
                <a16:creationId xmlns:a16="http://schemas.microsoft.com/office/drawing/2014/main" id="{36E4985A-B95F-4C89-B1BE-B6833B964A4E}"/>
              </a:ext>
            </a:extLst>
          </p:cNvPr>
          <p:cNvSpPr>
            <a:spLocks noGrp="1"/>
          </p:cNvSpPr>
          <p:nvPr>
            <p:ph idx="1"/>
          </p:nvPr>
        </p:nvSpPr>
        <p:spPr/>
        <p:txBody>
          <a:bodyPr>
            <a:normAutofit/>
          </a:bodyPr>
          <a:lstStyle/>
          <a:p>
            <a:r>
              <a:rPr lang="cs-CZ" sz="2000" b="0" i="0" dirty="0">
                <a:solidFill>
                  <a:srgbClr val="000000"/>
                </a:solidFill>
                <a:effectLst/>
                <a:latin typeface="Arial" panose="020B0604020202020204" pitchFamily="34" charset="0"/>
              </a:rPr>
              <a:t>U oznamovací povinnosti se psycholog podle mě může setkat s TČ:</a:t>
            </a:r>
          </a:p>
          <a:p>
            <a:r>
              <a:rPr lang="cs-CZ" sz="2000" b="0" i="0" dirty="0">
                <a:solidFill>
                  <a:srgbClr val="000000"/>
                </a:solidFill>
                <a:effectLst/>
                <a:latin typeface="Arial" panose="020B0604020202020204" pitchFamily="34" charset="0"/>
              </a:rPr>
              <a:t>vraždy (§ 140), těžkého ublížení na zdraví (§ 145), </a:t>
            </a:r>
            <a:r>
              <a:rPr lang="cs-CZ" sz="2000" b="0" i="0" strike="sngStrike" dirty="0">
                <a:solidFill>
                  <a:srgbClr val="000000"/>
                </a:solidFill>
                <a:effectLst/>
                <a:latin typeface="Arial" panose="020B0604020202020204" pitchFamily="34" charset="0"/>
              </a:rPr>
              <a:t>mučení a jiného nelidského a krutého zacházení (§ 149</a:t>
            </a:r>
            <a:r>
              <a:rPr lang="cs-CZ" sz="2000" b="0" i="0" dirty="0">
                <a:solidFill>
                  <a:srgbClr val="000000"/>
                </a:solidFill>
                <a:effectLst/>
                <a:latin typeface="Arial" panose="020B0604020202020204" pitchFamily="34" charset="0"/>
              </a:rPr>
              <a:t>), obchodování s lidmi (§ 168), zbavení osobní svobody (§ 170), braní rukojmí (§ 174), zneužití dítěte k výrobě pornografie (§ 193), týrání svěřené osoby (§ 198), padělání a pozměnění peněz (§ 233), neoprávněného opatření, padělání a pozměnění platebního prostředku (§ 234), </a:t>
            </a:r>
            <a:r>
              <a:rPr lang="cs-CZ" sz="2000" b="0" i="0" strike="sngStrike" dirty="0">
                <a:solidFill>
                  <a:srgbClr val="000000"/>
                </a:solidFill>
                <a:effectLst/>
                <a:latin typeface="Arial" panose="020B0604020202020204" pitchFamily="34" charset="0"/>
              </a:rPr>
              <a:t>neoprávněné výroby peněz (§ 237), </a:t>
            </a:r>
            <a:r>
              <a:rPr lang="cs-CZ" sz="2000" b="0" i="0" dirty="0">
                <a:solidFill>
                  <a:srgbClr val="000000"/>
                </a:solidFill>
                <a:effectLst/>
                <a:latin typeface="Arial" panose="020B0604020202020204" pitchFamily="34" charset="0"/>
              </a:rPr>
              <a:t>podpory a propagace terorismu (§ 312e), přijetí úplatku (§ 331), podplacení (§ 332).</a:t>
            </a:r>
            <a:endParaRPr lang="cs-CZ" sz="2800" dirty="0"/>
          </a:p>
        </p:txBody>
      </p:sp>
    </p:spTree>
    <p:extLst>
      <p:ext uri="{BB962C8B-B14F-4D97-AF65-F5344CB8AC3E}">
        <p14:creationId xmlns:p14="http://schemas.microsoft.com/office/powerpoint/2010/main" val="1817090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16F374-A054-40D8-9B5F-86C1F903CD66}"/>
              </a:ext>
            </a:extLst>
          </p:cNvPr>
          <p:cNvSpPr>
            <a:spLocks noGrp="1"/>
          </p:cNvSpPr>
          <p:nvPr>
            <p:ph type="ctrTitle"/>
          </p:nvPr>
        </p:nvSpPr>
        <p:spPr/>
        <p:txBody>
          <a:bodyPr/>
          <a:lstStyle/>
          <a:p>
            <a:r>
              <a:rPr lang="cs-CZ" dirty="0">
                <a:effectLst>
                  <a:outerShdw blurRad="38100" dist="38100" dir="2700000" algn="tl">
                    <a:srgbClr val="000000">
                      <a:alpha val="43137"/>
                    </a:srgbClr>
                  </a:outerShdw>
                </a:effectLst>
              </a:rPr>
              <a:t>Duševní onemocnění a nebezpečnost</a:t>
            </a:r>
          </a:p>
        </p:txBody>
      </p:sp>
      <p:sp>
        <p:nvSpPr>
          <p:cNvPr id="3" name="Podnadpis 2">
            <a:extLst>
              <a:ext uri="{FF2B5EF4-FFF2-40B4-BE49-F238E27FC236}">
                <a16:creationId xmlns:a16="http://schemas.microsoft.com/office/drawing/2014/main" id="{145F1B96-1D25-4363-A5BE-FB14A16AC8F2}"/>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8197506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D2A62A-1785-4032-B0BE-4B1AB48759B3}"/>
              </a:ext>
            </a:extLst>
          </p:cNvPr>
          <p:cNvSpPr>
            <a:spLocks noGrp="1"/>
          </p:cNvSpPr>
          <p:nvPr>
            <p:ph type="title"/>
          </p:nvPr>
        </p:nvSpPr>
        <p:spPr/>
        <p:txBody>
          <a:bodyPr/>
          <a:lstStyle/>
          <a:p>
            <a:r>
              <a:rPr lang="cs-CZ" dirty="0"/>
              <a:t>Mlčenlivost vs oznamovací povinnost</a:t>
            </a:r>
            <a:br>
              <a:rPr lang="cs-CZ" dirty="0"/>
            </a:br>
            <a:r>
              <a:rPr lang="cs-CZ" dirty="0"/>
              <a:t>Příklady</a:t>
            </a:r>
          </a:p>
        </p:txBody>
      </p:sp>
      <p:sp>
        <p:nvSpPr>
          <p:cNvPr id="3" name="Zástupný obsah 2">
            <a:extLst>
              <a:ext uri="{FF2B5EF4-FFF2-40B4-BE49-F238E27FC236}">
                <a16:creationId xmlns:a16="http://schemas.microsoft.com/office/drawing/2014/main" id="{36E4985A-B95F-4C89-B1BE-B6833B964A4E}"/>
              </a:ext>
            </a:extLst>
          </p:cNvPr>
          <p:cNvSpPr>
            <a:spLocks noGrp="1"/>
          </p:cNvSpPr>
          <p:nvPr>
            <p:ph idx="1"/>
          </p:nvPr>
        </p:nvSpPr>
        <p:spPr/>
        <p:txBody>
          <a:bodyPr>
            <a:normAutofit fontScale="77500" lnSpcReduction="20000"/>
          </a:bodyPr>
          <a:lstStyle/>
          <a:p>
            <a:pPr marL="342900" indent="-342900">
              <a:lnSpc>
                <a:spcPct val="107000"/>
              </a:lnSpc>
              <a:spcAft>
                <a:spcPts val="800"/>
              </a:spcAft>
              <a:buFont typeface="Arial" panose="020B0604020202020204" pitchFamily="34" charset="0"/>
              <a:buChar char="•"/>
            </a:pPr>
            <a:r>
              <a:rPr lang="cs-CZ" sz="2800" dirty="0"/>
              <a:t>vám pacient hospitalizovaný po sebevražedném pokusu v rámci terapie sdělil, že se pokusil zabít, protože před měsícem pod vlivem alkoholu znásilnil známou, ta nic nehlásila, podle pacienta si to asi nepamatuje, pacient má hrozné výčitky?</a:t>
            </a:r>
          </a:p>
          <a:p>
            <a:pPr marL="342900" indent="-342900">
              <a:lnSpc>
                <a:spcPct val="107000"/>
              </a:lnSpc>
              <a:spcAft>
                <a:spcPts val="800"/>
              </a:spcAft>
              <a:buFont typeface="Arial" panose="020B0604020202020204" pitchFamily="34" charset="0"/>
              <a:buChar char="•"/>
            </a:pPr>
            <a:r>
              <a:rPr lang="cs-CZ" sz="2800" dirty="0"/>
              <a:t>z jiné instituce, je k Vám na oddělení přijat pacient s demencí ve velmi zanedbaném stavu, má hluboké proleženiny a je podvyživený?</a:t>
            </a:r>
          </a:p>
          <a:p>
            <a:pPr marL="342900" indent="-342900">
              <a:lnSpc>
                <a:spcPct val="107000"/>
              </a:lnSpc>
              <a:spcAft>
                <a:spcPts val="800"/>
              </a:spcAft>
              <a:buFont typeface="Arial" panose="020B0604020202020204" pitchFamily="34" charset="0"/>
              <a:buChar char="•"/>
            </a:pPr>
            <a:r>
              <a:rPr lang="cs-CZ" sz="2800" dirty="0"/>
              <a:t>pacient v průběhu pobytu na oddělení utrpí zlomeninu paže, nechce sdělit, jak k tomu došlo, interní vyšetření nevede k žádným výsledkům?</a:t>
            </a:r>
          </a:p>
          <a:p>
            <a:pPr marL="342900" indent="-342900">
              <a:lnSpc>
                <a:spcPct val="107000"/>
              </a:lnSpc>
              <a:spcAft>
                <a:spcPts val="800"/>
              </a:spcAft>
              <a:buFont typeface="Arial" panose="020B0604020202020204" pitchFamily="34" charset="0"/>
              <a:buChar char="•"/>
            </a:pPr>
            <a:r>
              <a:rPr lang="cs-CZ" sz="2800" dirty="0"/>
              <a:t>jste přesvědčeni, že pacientovi ve výkonu OL jsou do nemocnice zasílány drogy ukryté např. v péřové bundě nebo sprchovém gelu?</a:t>
            </a:r>
          </a:p>
          <a:p>
            <a:pPr marL="0" indent="0">
              <a:lnSpc>
                <a:spcPct val="107000"/>
              </a:lnSpc>
              <a:spcAft>
                <a:spcPts val="800"/>
              </a:spcAft>
              <a:buNone/>
            </a:pPr>
            <a:endParaRPr lang="cs-CZ" sz="2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47777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D2A62A-1785-4032-B0BE-4B1AB48759B3}"/>
              </a:ext>
            </a:extLst>
          </p:cNvPr>
          <p:cNvSpPr>
            <a:spLocks noGrp="1"/>
          </p:cNvSpPr>
          <p:nvPr>
            <p:ph type="title"/>
          </p:nvPr>
        </p:nvSpPr>
        <p:spPr/>
        <p:txBody>
          <a:bodyPr/>
          <a:lstStyle/>
          <a:p>
            <a:r>
              <a:rPr lang="cs-CZ" dirty="0"/>
              <a:t>Mlčenlivost vs oznamovací povinnost</a:t>
            </a:r>
            <a:br>
              <a:rPr lang="cs-CZ" dirty="0"/>
            </a:br>
            <a:r>
              <a:rPr lang="cs-CZ" dirty="0"/>
              <a:t>Odpovědi</a:t>
            </a:r>
          </a:p>
        </p:txBody>
      </p:sp>
      <p:sp>
        <p:nvSpPr>
          <p:cNvPr id="3" name="Zástupný obsah 2">
            <a:extLst>
              <a:ext uri="{FF2B5EF4-FFF2-40B4-BE49-F238E27FC236}">
                <a16:creationId xmlns:a16="http://schemas.microsoft.com/office/drawing/2014/main" id="{36E4985A-B95F-4C89-B1BE-B6833B964A4E}"/>
              </a:ext>
            </a:extLst>
          </p:cNvPr>
          <p:cNvSpPr>
            <a:spLocks noGrp="1"/>
          </p:cNvSpPr>
          <p:nvPr>
            <p:ph idx="1"/>
          </p:nvPr>
        </p:nvSpPr>
        <p:spPr/>
        <p:txBody>
          <a:bodyPr>
            <a:normAutofit fontScale="85000" lnSpcReduction="10000"/>
          </a:bodyPr>
          <a:lstStyle/>
          <a:p>
            <a:pPr>
              <a:lnSpc>
                <a:spcPct val="107000"/>
              </a:lnSpc>
              <a:spcAft>
                <a:spcPts val="800"/>
              </a:spcAft>
            </a:pPr>
            <a:r>
              <a:rPr lang="cs-CZ" sz="2800" b="1" dirty="0">
                <a:solidFill>
                  <a:srgbClr val="0070C0"/>
                </a:solidFill>
              </a:rPr>
              <a:t>Je Vaše mlčenlivost prolomena v situaci, když:</a:t>
            </a:r>
          </a:p>
          <a:p>
            <a:pPr marL="342900" indent="-342900">
              <a:lnSpc>
                <a:spcPct val="107000"/>
              </a:lnSpc>
              <a:spcAft>
                <a:spcPts val="800"/>
              </a:spcAft>
              <a:buFont typeface="Arial" panose="020B0604020202020204" pitchFamily="34" charset="0"/>
              <a:buChar char="•"/>
            </a:pPr>
            <a:r>
              <a:rPr lang="cs-CZ" sz="2800" dirty="0"/>
              <a:t>vám pacient hospitalizovaný po sebevražedném pokusu … sdělí že znásilnil</a:t>
            </a:r>
          </a:p>
          <a:p>
            <a:pPr>
              <a:lnSpc>
                <a:spcPct val="107000"/>
              </a:lnSpc>
              <a:spcAft>
                <a:spcPts val="800"/>
              </a:spcAft>
            </a:pPr>
            <a:r>
              <a:rPr lang="cs-CZ" sz="2800" b="1" dirty="0">
                <a:solidFill>
                  <a:srgbClr val="0070C0"/>
                </a:solidFill>
              </a:rPr>
              <a:t>NE</a:t>
            </a:r>
            <a:r>
              <a:rPr lang="cs-CZ" sz="2800" b="1" dirty="0">
                <a:solidFill>
                  <a:srgbClr val="AA0546"/>
                </a:solidFill>
              </a:rPr>
              <a:t> </a:t>
            </a:r>
            <a:r>
              <a:rPr lang="cs-CZ" sz="2800" dirty="0"/>
              <a:t>– znásilnění není uvedeno mezi TČ, na něž dopadá oznamovací povinnost a nic nenasvědčuje pro </a:t>
            </a:r>
            <a:r>
              <a:rPr lang="cs-CZ" sz="2800" dirty="0" err="1"/>
              <a:t>překažovací</a:t>
            </a:r>
            <a:r>
              <a:rPr lang="cs-CZ" sz="2800" dirty="0"/>
              <a:t> povinnost, kde uvedeno je.</a:t>
            </a:r>
          </a:p>
          <a:p>
            <a:pPr marL="342900" indent="-342900">
              <a:lnSpc>
                <a:spcPct val="107000"/>
              </a:lnSpc>
              <a:spcAft>
                <a:spcPts val="800"/>
              </a:spcAft>
              <a:buFont typeface="Arial" panose="020B0604020202020204" pitchFamily="34" charset="0"/>
              <a:buChar char="•"/>
            </a:pPr>
            <a:r>
              <a:rPr lang="cs-CZ" sz="2800" dirty="0"/>
              <a:t>je z jiné instituce, k Vám na oddělení přijat pacient s demencí …</a:t>
            </a:r>
          </a:p>
          <a:p>
            <a:pPr>
              <a:lnSpc>
                <a:spcPct val="107000"/>
              </a:lnSpc>
              <a:spcAft>
                <a:spcPts val="800"/>
              </a:spcAft>
            </a:pPr>
            <a:r>
              <a:rPr lang="cs-CZ" sz="2800" b="1" dirty="0">
                <a:solidFill>
                  <a:srgbClr val="0070C0"/>
                </a:solidFill>
              </a:rPr>
              <a:t>ANO</a:t>
            </a:r>
            <a:r>
              <a:rPr lang="cs-CZ" sz="2800" b="1" dirty="0">
                <a:solidFill>
                  <a:srgbClr val="AA0546"/>
                </a:solidFill>
              </a:rPr>
              <a:t> </a:t>
            </a:r>
            <a:r>
              <a:rPr lang="cs-CZ" sz="2800" dirty="0"/>
              <a:t>– je zde podezření na týrání svěřené osoby, které je uvedeno mezi TČ na něž dopadá oznamovací povinnost.</a:t>
            </a:r>
          </a:p>
          <a:p>
            <a:pPr marL="0" indent="0">
              <a:lnSpc>
                <a:spcPct val="107000"/>
              </a:lnSpc>
              <a:spcAft>
                <a:spcPts val="800"/>
              </a:spcAft>
              <a:buNone/>
            </a:pPr>
            <a:endParaRPr lang="cs-CZ" sz="2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676753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D2A62A-1785-4032-B0BE-4B1AB48759B3}"/>
              </a:ext>
            </a:extLst>
          </p:cNvPr>
          <p:cNvSpPr>
            <a:spLocks noGrp="1"/>
          </p:cNvSpPr>
          <p:nvPr>
            <p:ph type="title"/>
          </p:nvPr>
        </p:nvSpPr>
        <p:spPr/>
        <p:txBody>
          <a:bodyPr/>
          <a:lstStyle/>
          <a:p>
            <a:r>
              <a:rPr lang="cs-CZ" dirty="0"/>
              <a:t>Mlčenlivost vs oznamovací povinnost</a:t>
            </a:r>
            <a:br>
              <a:rPr lang="cs-CZ" dirty="0"/>
            </a:br>
            <a:r>
              <a:rPr lang="cs-CZ" dirty="0"/>
              <a:t>Odpovědi</a:t>
            </a:r>
          </a:p>
        </p:txBody>
      </p:sp>
      <p:sp>
        <p:nvSpPr>
          <p:cNvPr id="3" name="Zástupný obsah 2">
            <a:extLst>
              <a:ext uri="{FF2B5EF4-FFF2-40B4-BE49-F238E27FC236}">
                <a16:creationId xmlns:a16="http://schemas.microsoft.com/office/drawing/2014/main" id="{36E4985A-B95F-4C89-B1BE-B6833B964A4E}"/>
              </a:ext>
            </a:extLst>
          </p:cNvPr>
          <p:cNvSpPr>
            <a:spLocks noGrp="1"/>
          </p:cNvSpPr>
          <p:nvPr>
            <p:ph idx="1"/>
          </p:nvPr>
        </p:nvSpPr>
        <p:spPr/>
        <p:txBody>
          <a:bodyPr>
            <a:normAutofit fontScale="70000" lnSpcReduction="20000"/>
          </a:bodyPr>
          <a:lstStyle/>
          <a:p>
            <a:pPr>
              <a:lnSpc>
                <a:spcPct val="107000"/>
              </a:lnSpc>
              <a:spcAft>
                <a:spcPts val="800"/>
              </a:spcAft>
            </a:pPr>
            <a:r>
              <a:rPr lang="cs-CZ" sz="2800" b="1" dirty="0">
                <a:solidFill>
                  <a:srgbClr val="0070C0"/>
                </a:solidFill>
              </a:rPr>
              <a:t>Je Vaše mlčenlivost prolomena v situaci, když:</a:t>
            </a:r>
          </a:p>
          <a:p>
            <a:pPr marL="342900" indent="-342900">
              <a:lnSpc>
                <a:spcPct val="107000"/>
              </a:lnSpc>
              <a:spcAft>
                <a:spcPts val="800"/>
              </a:spcAft>
              <a:buFont typeface="Arial" panose="020B0604020202020204" pitchFamily="34" charset="0"/>
              <a:buChar char="•"/>
            </a:pPr>
            <a:r>
              <a:rPr lang="cs-CZ" sz="2800" dirty="0"/>
              <a:t>pacient v průběhu pobytu na oddělení utrpí zlomeninu paže …</a:t>
            </a:r>
          </a:p>
          <a:p>
            <a:pPr>
              <a:lnSpc>
                <a:spcPct val="107000"/>
              </a:lnSpc>
              <a:spcAft>
                <a:spcPts val="800"/>
              </a:spcAft>
            </a:pPr>
            <a:r>
              <a:rPr lang="cs-CZ" sz="2800" b="1" dirty="0">
                <a:solidFill>
                  <a:srgbClr val="0070C0"/>
                </a:solidFill>
              </a:rPr>
              <a:t>nejspíše ANO </a:t>
            </a:r>
            <a:r>
              <a:rPr lang="cs-CZ" sz="2800" dirty="0"/>
              <a:t>– je zde podezření na spáchání trestného činu těžkého ublížení na zdraví, které je uvedeno mezi TČ na něž dopadá oznamovací povinnost.</a:t>
            </a:r>
            <a:endParaRPr lang="cs-CZ" sz="2800" b="1" dirty="0">
              <a:solidFill>
                <a:srgbClr val="AA0546"/>
              </a:solidFill>
            </a:endParaRPr>
          </a:p>
          <a:p>
            <a:pPr marL="342900" indent="-342900">
              <a:lnSpc>
                <a:spcPct val="107000"/>
              </a:lnSpc>
              <a:spcAft>
                <a:spcPts val="800"/>
              </a:spcAft>
              <a:buFont typeface="Arial" panose="020B0604020202020204" pitchFamily="34" charset="0"/>
              <a:buChar char="•"/>
            </a:pPr>
            <a:r>
              <a:rPr lang="cs-CZ" sz="2800" dirty="0"/>
              <a:t>jste přesvědčeni, že pacientovi ve výkonu OL jsou do nemocnice zasílány drogy …</a:t>
            </a:r>
          </a:p>
          <a:p>
            <a:pPr>
              <a:lnSpc>
                <a:spcPct val="107000"/>
              </a:lnSpc>
              <a:spcAft>
                <a:spcPts val="800"/>
              </a:spcAft>
            </a:pPr>
            <a:r>
              <a:rPr lang="cs-CZ" sz="2800" b="1" dirty="0">
                <a:solidFill>
                  <a:srgbClr val="0070C0"/>
                </a:solidFill>
              </a:rPr>
              <a:t>ANO </a:t>
            </a:r>
            <a:r>
              <a:rPr lang="cs-CZ" sz="2800" b="1" dirty="0">
                <a:solidFill>
                  <a:srgbClr val="AA0546"/>
                </a:solidFill>
              </a:rPr>
              <a:t> </a:t>
            </a:r>
            <a:r>
              <a:rPr lang="cs-CZ" sz="2800" dirty="0"/>
              <a:t>– je zde podezření na páchání trestného činu nedovolené výroby a jiného nakládání s omamnými a psychotropními látkami a s jedy, k jehož dokonání by došlo předáním drog pacientovi, ačkoliv se nejedná o TČ uvedený u oznamovací povinnosti je uveden u </a:t>
            </a:r>
            <a:r>
              <a:rPr lang="cs-CZ" sz="2800" dirty="0" err="1"/>
              <a:t>překažovací</a:t>
            </a:r>
            <a:r>
              <a:rPr lang="cs-CZ" sz="2800" dirty="0"/>
              <a:t>.</a:t>
            </a:r>
            <a:endParaRPr lang="cs-CZ" sz="2800" b="1" dirty="0">
              <a:solidFill>
                <a:srgbClr val="AA0546"/>
              </a:solidFill>
            </a:endParaRPr>
          </a:p>
          <a:p>
            <a:pPr marL="0" indent="0">
              <a:lnSpc>
                <a:spcPct val="107000"/>
              </a:lnSpc>
              <a:spcAft>
                <a:spcPts val="800"/>
              </a:spcAft>
              <a:buNone/>
            </a:pPr>
            <a:endParaRPr lang="cs-CZ" sz="2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6718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1B561D-A292-43B6-AAB5-7705BE1542A2}"/>
              </a:ext>
            </a:extLst>
          </p:cNvPr>
          <p:cNvSpPr>
            <a:spLocks noGrp="1"/>
          </p:cNvSpPr>
          <p:nvPr>
            <p:ph type="title"/>
          </p:nvPr>
        </p:nvSpPr>
        <p:spPr/>
        <p:txBody>
          <a:bodyPr/>
          <a:lstStyle/>
          <a:p>
            <a:r>
              <a:rPr lang="cs-CZ" dirty="0"/>
              <a:t>Mlčenlivost vs oznamovací povinnost</a:t>
            </a:r>
          </a:p>
        </p:txBody>
      </p:sp>
      <p:sp>
        <p:nvSpPr>
          <p:cNvPr id="3" name="Zástupný obsah 2">
            <a:extLst>
              <a:ext uri="{FF2B5EF4-FFF2-40B4-BE49-F238E27FC236}">
                <a16:creationId xmlns:a16="http://schemas.microsoft.com/office/drawing/2014/main" id="{3639CD6D-7021-4889-B0FA-5F1C71D2B3AD}"/>
              </a:ext>
            </a:extLst>
          </p:cNvPr>
          <p:cNvSpPr>
            <a:spLocks noGrp="1"/>
          </p:cNvSpPr>
          <p:nvPr>
            <p:ph idx="1"/>
          </p:nvPr>
        </p:nvSpPr>
        <p:spPr/>
        <p:txBody>
          <a:bodyPr>
            <a:normAutofit/>
          </a:bodyPr>
          <a:lstStyle/>
          <a:p>
            <a:pPr>
              <a:lnSpc>
                <a:spcPct val="107000"/>
              </a:lnSpc>
              <a:spcAft>
                <a:spcPts val="800"/>
              </a:spcAft>
            </a:pPr>
            <a:r>
              <a:rPr lang="cs-CZ" sz="2000" dirty="0"/>
              <a:t>Situace je zdánlivě velmi ohrožující, nemáte k dispozici šedou zónu, pokud se jedná o trestný čin, který máte povinnost oznámit musíte být aktivní, pokud ne tak musíte mlčet. Rozlišit jednotlivé trestné činy od sebe nebo netrestného jednání je přitom těžký úkol i pro soudy. Musíte tak zdánlivě znát právo lépe než soud.</a:t>
            </a:r>
          </a:p>
          <a:p>
            <a:pPr>
              <a:lnSpc>
                <a:spcPct val="107000"/>
              </a:lnSpc>
              <a:spcAft>
                <a:spcPts val="800"/>
              </a:spcAft>
            </a:pPr>
            <a:r>
              <a:rPr lang="cs-CZ" sz="2000" b="1" dirty="0">
                <a:solidFill>
                  <a:srgbClr val="0070C0"/>
                </a:solidFill>
              </a:rPr>
              <a:t>Platí, že neznalost zákona neomlouvá? – NE tak úplně viz § 19 TZ</a:t>
            </a:r>
          </a:p>
          <a:p>
            <a:pPr>
              <a:lnSpc>
                <a:spcPct val="107000"/>
              </a:lnSpc>
              <a:spcAft>
                <a:spcPts val="800"/>
              </a:spcAft>
            </a:pPr>
            <a:r>
              <a:rPr lang="cs-CZ" sz="1700" dirty="0"/>
              <a:t>Kdo při spáchání trestného činu neví, že jeho čin je protiprávní, nejedná zaviněně, nemohl-li se omylu vyvarovat.</a:t>
            </a:r>
          </a:p>
          <a:p>
            <a:pPr>
              <a:lnSpc>
                <a:spcPct val="107000"/>
              </a:lnSpc>
              <a:spcAft>
                <a:spcPts val="800"/>
              </a:spcAft>
            </a:pPr>
            <a:r>
              <a:rPr lang="cs-CZ" sz="1700" dirty="0"/>
              <a:t>Omylu bylo možno se vyvarovat, pokud povinnost seznámit se s příslušnou právní úpravou vyplývala pro pachatele ze zákona nebo jiného právního předpisu, úředního rozhodnutí nebo smlouvy, z jeho zaměstnání, povolání, postavení nebo funkce, anebo mohl-li pachatel protiprávnost činu rozpoznat bez zřejmých obtíží.</a:t>
            </a:r>
          </a:p>
        </p:txBody>
      </p:sp>
    </p:spTree>
    <p:extLst>
      <p:ext uri="{BB962C8B-B14F-4D97-AF65-F5344CB8AC3E}">
        <p14:creationId xmlns:p14="http://schemas.microsoft.com/office/powerpoint/2010/main" val="926540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1B561D-A292-43B6-AAB5-7705BE1542A2}"/>
              </a:ext>
            </a:extLst>
          </p:cNvPr>
          <p:cNvSpPr>
            <a:spLocks noGrp="1"/>
          </p:cNvSpPr>
          <p:nvPr>
            <p:ph type="title"/>
          </p:nvPr>
        </p:nvSpPr>
        <p:spPr/>
        <p:txBody>
          <a:bodyPr/>
          <a:lstStyle/>
          <a:p>
            <a:r>
              <a:rPr lang="cs-CZ" dirty="0"/>
              <a:t>Mlčenlivost vs oznamovací povinnost</a:t>
            </a:r>
          </a:p>
        </p:txBody>
      </p:sp>
      <p:sp>
        <p:nvSpPr>
          <p:cNvPr id="3" name="Zástupný obsah 2">
            <a:extLst>
              <a:ext uri="{FF2B5EF4-FFF2-40B4-BE49-F238E27FC236}">
                <a16:creationId xmlns:a16="http://schemas.microsoft.com/office/drawing/2014/main" id="{3639CD6D-7021-4889-B0FA-5F1C71D2B3AD}"/>
              </a:ext>
            </a:extLst>
          </p:cNvPr>
          <p:cNvSpPr>
            <a:spLocks noGrp="1"/>
          </p:cNvSpPr>
          <p:nvPr>
            <p:ph idx="1"/>
          </p:nvPr>
        </p:nvSpPr>
        <p:spPr/>
        <p:txBody>
          <a:bodyPr>
            <a:normAutofit/>
          </a:bodyPr>
          <a:lstStyle/>
          <a:p>
            <a:r>
              <a:rPr lang="cs-CZ" sz="2800" dirty="0"/>
              <a:t>Prvním krokem, který bychom měli učinit, je tedy ptát se sám sebe, zda to, že neoznámíme určitý trestný čin, je společensky nebezpečným jednáním, které ohrožuje „zájem společnosti na boji s nejzávažnější kriminalitou odhalováním a postihem nejzávažnějších trestných činů a jejich pachatelů“. Pokud si odpovíme záporně, neměli bychom mít obavy, že budeme za neoznámení trestného činu stíháni.</a:t>
            </a:r>
          </a:p>
        </p:txBody>
      </p:sp>
    </p:spTree>
    <p:extLst>
      <p:ext uri="{BB962C8B-B14F-4D97-AF65-F5344CB8AC3E}">
        <p14:creationId xmlns:p14="http://schemas.microsoft.com/office/powerpoint/2010/main" val="28264745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1B561D-A292-43B6-AAB5-7705BE1542A2}"/>
              </a:ext>
            </a:extLst>
          </p:cNvPr>
          <p:cNvSpPr>
            <a:spLocks noGrp="1"/>
          </p:cNvSpPr>
          <p:nvPr>
            <p:ph type="title"/>
          </p:nvPr>
        </p:nvSpPr>
        <p:spPr/>
        <p:txBody>
          <a:bodyPr/>
          <a:lstStyle/>
          <a:p>
            <a:r>
              <a:rPr lang="cs-CZ" dirty="0"/>
              <a:t>Policie či soud chtějí informace o pacientovi</a:t>
            </a:r>
          </a:p>
        </p:txBody>
      </p:sp>
      <p:sp>
        <p:nvSpPr>
          <p:cNvPr id="3" name="Zástupný obsah 2">
            <a:extLst>
              <a:ext uri="{FF2B5EF4-FFF2-40B4-BE49-F238E27FC236}">
                <a16:creationId xmlns:a16="http://schemas.microsoft.com/office/drawing/2014/main" id="{3639CD6D-7021-4889-B0FA-5F1C71D2B3AD}"/>
              </a:ext>
            </a:extLst>
          </p:cNvPr>
          <p:cNvSpPr>
            <a:spLocks noGrp="1"/>
          </p:cNvSpPr>
          <p:nvPr>
            <p:ph idx="1"/>
          </p:nvPr>
        </p:nvSpPr>
        <p:spPr/>
        <p:txBody>
          <a:bodyPr>
            <a:normAutofit lnSpcReduction="10000"/>
          </a:bodyPr>
          <a:lstStyle/>
          <a:p>
            <a:r>
              <a:rPr lang="cs-CZ" sz="2800" i="1" dirty="0"/>
              <a:t>Pacient klinického psychologa je stíhán pro trestný čin podvodu. V rámci své obhajoby pacient tvrdí, že se v době, kdy se měl trestného jednání dopustit, nacházel v manické fázi a že proto nemůže být trestně odpovědný. Pacient soudu předkládá záznam psychologa, z nějž je zřejmé, že se u něj v době, kdy k podvodu mělo dojít, léčil. Psycholog však ví, že ve zmíněné době k němu pacient nechodil kvůli projevům mánie, ale naopak kvůli úzkosti, kterou zažíval na základě své nevyhovující majetkové situace, a dokonce v obecné rovině v terapii mluvil o možnosti získat finanční prostředky podvodem.</a:t>
            </a:r>
          </a:p>
        </p:txBody>
      </p:sp>
    </p:spTree>
    <p:extLst>
      <p:ext uri="{BB962C8B-B14F-4D97-AF65-F5344CB8AC3E}">
        <p14:creationId xmlns:p14="http://schemas.microsoft.com/office/powerpoint/2010/main" val="42055512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1B561D-A292-43B6-AAB5-7705BE1542A2}"/>
              </a:ext>
            </a:extLst>
          </p:cNvPr>
          <p:cNvSpPr>
            <a:spLocks noGrp="1"/>
          </p:cNvSpPr>
          <p:nvPr>
            <p:ph type="title"/>
          </p:nvPr>
        </p:nvSpPr>
        <p:spPr/>
        <p:txBody>
          <a:bodyPr/>
          <a:lstStyle/>
          <a:p>
            <a:r>
              <a:rPr lang="cs-CZ" dirty="0"/>
              <a:t>Policie či soud chtějí informace o pacientovi</a:t>
            </a:r>
          </a:p>
        </p:txBody>
      </p:sp>
      <p:sp>
        <p:nvSpPr>
          <p:cNvPr id="3" name="Zástupný obsah 2">
            <a:extLst>
              <a:ext uri="{FF2B5EF4-FFF2-40B4-BE49-F238E27FC236}">
                <a16:creationId xmlns:a16="http://schemas.microsoft.com/office/drawing/2014/main" id="{3639CD6D-7021-4889-B0FA-5F1C71D2B3AD}"/>
              </a:ext>
            </a:extLst>
          </p:cNvPr>
          <p:cNvSpPr>
            <a:spLocks noGrp="1"/>
          </p:cNvSpPr>
          <p:nvPr>
            <p:ph idx="1"/>
          </p:nvPr>
        </p:nvSpPr>
        <p:spPr/>
        <p:txBody>
          <a:bodyPr>
            <a:normAutofit/>
          </a:bodyPr>
          <a:lstStyle/>
          <a:p>
            <a:r>
              <a:rPr lang="cs-CZ" sz="2800" dirty="0"/>
              <a:t>V trestním řízení může soud rozhodnout o prolomení mlčenlivosti postupem podle § 8 odst. 5 zákona č. 141/1961 Sb., trestního řádu, ve znění pozdějších předpisů, jehož znění je následující: Nestanoví-li zvláštní zákon podmínky, za nichž lze pro účely trestního řízení sdělovat informace, které jsou podle takového zákona utajovány, nebo na něž se vztahuje povinnost mlčenlivosti, lze tyto informace pro trestní řízení vyžadovat</a:t>
            </a:r>
            <a:r>
              <a:rPr lang="cs-CZ" sz="2800" b="1" dirty="0"/>
              <a:t> po předchozím souhlasu soudce</a:t>
            </a:r>
            <a:r>
              <a:rPr lang="cs-CZ" sz="2800" dirty="0"/>
              <a:t>.</a:t>
            </a:r>
            <a:endParaRPr lang="cs-CZ" sz="2800" i="1" dirty="0"/>
          </a:p>
        </p:txBody>
      </p:sp>
    </p:spTree>
    <p:extLst>
      <p:ext uri="{BB962C8B-B14F-4D97-AF65-F5344CB8AC3E}">
        <p14:creationId xmlns:p14="http://schemas.microsoft.com/office/powerpoint/2010/main" val="20194442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1B561D-A292-43B6-AAB5-7705BE1542A2}"/>
              </a:ext>
            </a:extLst>
          </p:cNvPr>
          <p:cNvSpPr>
            <a:spLocks noGrp="1"/>
          </p:cNvSpPr>
          <p:nvPr>
            <p:ph type="title"/>
          </p:nvPr>
        </p:nvSpPr>
        <p:spPr/>
        <p:txBody>
          <a:bodyPr/>
          <a:lstStyle/>
          <a:p>
            <a:r>
              <a:rPr lang="cs-CZ" dirty="0"/>
              <a:t>Policie či soud chtějí informace o pacientovi</a:t>
            </a:r>
          </a:p>
        </p:txBody>
      </p:sp>
      <p:sp>
        <p:nvSpPr>
          <p:cNvPr id="3" name="Zástupný obsah 2">
            <a:extLst>
              <a:ext uri="{FF2B5EF4-FFF2-40B4-BE49-F238E27FC236}">
                <a16:creationId xmlns:a16="http://schemas.microsoft.com/office/drawing/2014/main" id="{3639CD6D-7021-4889-B0FA-5F1C71D2B3AD}"/>
              </a:ext>
            </a:extLst>
          </p:cNvPr>
          <p:cNvSpPr>
            <a:spLocks noGrp="1"/>
          </p:cNvSpPr>
          <p:nvPr>
            <p:ph idx="1"/>
          </p:nvPr>
        </p:nvSpPr>
        <p:spPr/>
        <p:txBody>
          <a:bodyPr>
            <a:normAutofit/>
          </a:bodyPr>
          <a:lstStyle/>
          <a:p>
            <a:r>
              <a:rPr lang="cs-CZ" sz="2800" i="1" dirty="0"/>
              <a:t>Psycholog odchází domů ze své ordinace. Psychologův poslední pacient zrovna vyjíždí z parkoviště a mává psychologovi. Pacient přehlédne muže přecházejícího mimo přechod a přejede ho. Pacient z místa nehody ujede. Přijedou záchranáři a policie. Psycholog je stále na místě, protože pomáhá přejetému muži, který má ošklivě zlomenou nohu. Policie se psychologa ptá, co viděl.</a:t>
            </a:r>
          </a:p>
        </p:txBody>
      </p:sp>
    </p:spTree>
    <p:extLst>
      <p:ext uri="{BB962C8B-B14F-4D97-AF65-F5344CB8AC3E}">
        <p14:creationId xmlns:p14="http://schemas.microsoft.com/office/powerpoint/2010/main" val="7940854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1B561D-A292-43B6-AAB5-7705BE1542A2}"/>
              </a:ext>
            </a:extLst>
          </p:cNvPr>
          <p:cNvSpPr>
            <a:spLocks noGrp="1"/>
          </p:cNvSpPr>
          <p:nvPr>
            <p:ph type="title"/>
          </p:nvPr>
        </p:nvSpPr>
        <p:spPr/>
        <p:txBody>
          <a:bodyPr/>
          <a:lstStyle/>
          <a:p>
            <a:r>
              <a:rPr lang="cs-CZ" dirty="0"/>
              <a:t>Policie či soud chtějí informace o pacientovi</a:t>
            </a:r>
          </a:p>
        </p:txBody>
      </p:sp>
      <p:sp>
        <p:nvSpPr>
          <p:cNvPr id="3" name="Zástupný obsah 2">
            <a:extLst>
              <a:ext uri="{FF2B5EF4-FFF2-40B4-BE49-F238E27FC236}">
                <a16:creationId xmlns:a16="http://schemas.microsoft.com/office/drawing/2014/main" id="{3639CD6D-7021-4889-B0FA-5F1C71D2B3AD}"/>
              </a:ext>
            </a:extLst>
          </p:cNvPr>
          <p:cNvSpPr>
            <a:spLocks noGrp="1"/>
          </p:cNvSpPr>
          <p:nvPr>
            <p:ph idx="1"/>
          </p:nvPr>
        </p:nvSpPr>
        <p:spPr/>
        <p:txBody>
          <a:bodyPr>
            <a:normAutofit/>
          </a:bodyPr>
          <a:lstStyle/>
          <a:p>
            <a:r>
              <a:rPr lang="cs-CZ" sz="2800" dirty="0"/>
              <a:t>Pro povinnost sdělit v rámci trestního řízeni informace, které se sice týkají pacientů psychologa, ale psycholog se je nedozvěděl v souvislosti s poskytováním zdravotních služeb, není nutný předchozí souhlas soudce. Psycholog takové informace musí sdělovat stejně jako kdokoliv jiný bez povinnosti mlčenlivosti, a to na základě povinnosti vyhovět dožádáním orgánů činných v trestním řízení při plnění jejich úkolů., která vyplývá z § 8 odst. 1 trestního řádu. </a:t>
            </a:r>
          </a:p>
        </p:txBody>
      </p:sp>
    </p:spTree>
    <p:extLst>
      <p:ext uri="{BB962C8B-B14F-4D97-AF65-F5344CB8AC3E}">
        <p14:creationId xmlns:p14="http://schemas.microsoft.com/office/powerpoint/2010/main" val="29609423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1B561D-A292-43B6-AAB5-7705BE1542A2}"/>
              </a:ext>
            </a:extLst>
          </p:cNvPr>
          <p:cNvSpPr>
            <a:spLocks noGrp="1"/>
          </p:cNvSpPr>
          <p:nvPr>
            <p:ph type="title"/>
          </p:nvPr>
        </p:nvSpPr>
        <p:spPr/>
        <p:txBody>
          <a:bodyPr/>
          <a:lstStyle/>
          <a:p>
            <a:r>
              <a:rPr lang="cs-CZ" dirty="0"/>
              <a:t>Policie či soud chtějí informace o pacientovi</a:t>
            </a:r>
          </a:p>
        </p:txBody>
      </p:sp>
      <p:sp>
        <p:nvSpPr>
          <p:cNvPr id="3" name="Zástupný obsah 2">
            <a:extLst>
              <a:ext uri="{FF2B5EF4-FFF2-40B4-BE49-F238E27FC236}">
                <a16:creationId xmlns:a16="http://schemas.microsoft.com/office/drawing/2014/main" id="{3639CD6D-7021-4889-B0FA-5F1C71D2B3AD}"/>
              </a:ext>
            </a:extLst>
          </p:cNvPr>
          <p:cNvSpPr>
            <a:spLocks noGrp="1"/>
          </p:cNvSpPr>
          <p:nvPr>
            <p:ph idx="1"/>
          </p:nvPr>
        </p:nvSpPr>
        <p:spPr/>
        <p:txBody>
          <a:bodyPr>
            <a:normAutofit/>
          </a:bodyPr>
          <a:lstStyle/>
          <a:p>
            <a:pPr algn="just"/>
            <a:r>
              <a:rPr lang="cs-CZ" sz="2800" dirty="0"/>
              <a:t>Pro civilní řízení soud obdobnou možnost prolomit mlčenlivost nemá. Civilní soud tak například v řízení týkajícím se péče o děti rozvádějících se rodičů nemůže psychologa jako zdravotníka přimět k tomu, aby mu sděloval informace o výchovných kompetencích svého pacienta, může však pověřit soudního znalce (to může udělat i trestní soud), který bude mít přístup do zdravotnické dokumentace pacienta, aby vypracoval posudek.</a:t>
            </a:r>
            <a:endParaRPr lang="cs-CZ" sz="2800" i="1" dirty="0"/>
          </a:p>
        </p:txBody>
      </p:sp>
    </p:spTree>
    <p:extLst>
      <p:ext uri="{BB962C8B-B14F-4D97-AF65-F5344CB8AC3E}">
        <p14:creationId xmlns:p14="http://schemas.microsoft.com/office/powerpoint/2010/main" val="4071486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E2EF05-FD21-45EF-98F2-2283C0AFE687}"/>
              </a:ext>
            </a:extLst>
          </p:cNvPr>
          <p:cNvSpPr>
            <a:spLocks noGrp="1"/>
          </p:cNvSpPr>
          <p:nvPr>
            <p:ph type="title"/>
          </p:nvPr>
        </p:nvSpPr>
        <p:spPr/>
        <p:txBody>
          <a:bodyPr/>
          <a:lstStyle/>
          <a:p>
            <a:r>
              <a:rPr lang="cs-CZ" dirty="0">
                <a:solidFill>
                  <a:schemeClr val="tx1"/>
                </a:solidFill>
                <a:effectLst>
                  <a:outerShdw blurRad="38100" dist="38100" dir="2700000" algn="tl">
                    <a:srgbClr val="C0C0C0"/>
                  </a:outerShdw>
                </a:effectLst>
              </a:rPr>
              <a:t>Duševní onemocnění a nebezpečnost</a:t>
            </a:r>
            <a:endParaRPr lang="cs-CZ" dirty="0"/>
          </a:p>
        </p:txBody>
      </p:sp>
      <p:sp>
        <p:nvSpPr>
          <p:cNvPr id="3" name="Zástupný obsah 2">
            <a:extLst>
              <a:ext uri="{FF2B5EF4-FFF2-40B4-BE49-F238E27FC236}">
                <a16:creationId xmlns:a16="http://schemas.microsoft.com/office/drawing/2014/main" id="{7A7199DF-5DD9-485C-8024-F48779B1967E}"/>
              </a:ext>
            </a:extLst>
          </p:cNvPr>
          <p:cNvSpPr>
            <a:spLocks noGrp="1"/>
          </p:cNvSpPr>
          <p:nvPr>
            <p:ph idx="1"/>
          </p:nvPr>
        </p:nvSpPr>
        <p:spPr/>
        <p:txBody>
          <a:bodyPr>
            <a:normAutofit/>
          </a:bodyPr>
          <a:lstStyle/>
          <a:p>
            <a:pPr>
              <a:buFont typeface="Wingdings" panose="05000000000000000000" pitchFamily="2" charset="2"/>
              <a:buChar char="q"/>
            </a:pPr>
            <a:r>
              <a:rPr lang="cs-CZ" sz="2800" dirty="0"/>
              <a:t> Duševně nemocný muž bodl v Brně svou matku nožem. </a:t>
            </a:r>
          </a:p>
          <a:p>
            <a:pPr>
              <a:buFont typeface="Wingdings" panose="05000000000000000000" pitchFamily="2" charset="2"/>
              <a:buChar char="q"/>
            </a:pPr>
            <a:r>
              <a:rPr lang="cs-CZ" sz="2800" dirty="0"/>
              <a:t> Paranoidní schizofrenik zavraždil svou přítelkyni po obrně.</a:t>
            </a:r>
          </a:p>
          <a:p>
            <a:pPr>
              <a:buFont typeface="Wingdings" panose="05000000000000000000" pitchFamily="2" charset="2"/>
              <a:buChar char="q"/>
            </a:pPr>
            <a:r>
              <a:rPr lang="cs-CZ" sz="2800" dirty="0"/>
              <a:t> Schizofrenik Robert </a:t>
            </a:r>
            <a:r>
              <a:rPr lang="cs-CZ" sz="2800" dirty="0" err="1"/>
              <a:t>Leicht</a:t>
            </a:r>
            <a:r>
              <a:rPr lang="cs-CZ" sz="2800" dirty="0"/>
              <a:t>: Holí utloukl Aleška</a:t>
            </a:r>
          </a:p>
          <a:p>
            <a:pPr>
              <a:buFont typeface="Wingdings" panose="05000000000000000000" pitchFamily="2" charset="2"/>
              <a:buChar char="q"/>
            </a:pPr>
            <a:r>
              <a:rPr lang="cs-CZ" sz="2800" dirty="0"/>
              <a:t> Schizofrenik v Kroměříži zkopal příbuzné, pak si vypíchl oko.</a:t>
            </a:r>
          </a:p>
          <a:p>
            <a:pPr>
              <a:buFont typeface="Wingdings" panose="05000000000000000000" pitchFamily="2" charset="2"/>
              <a:buChar char="q"/>
            </a:pPr>
            <a:r>
              <a:rPr lang="cs-CZ" sz="2800" dirty="0"/>
              <a:t> Kolik duševně nemocných se může změnit ve vraždící monstra?</a:t>
            </a:r>
          </a:p>
          <a:p>
            <a:r>
              <a:rPr lang="cs-CZ" sz="2800" b="1" dirty="0"/>
              <a:t>Co vede média k tvorbě tohoto obrazu duševně nemocných?</a:t>
            </a:r>
          </a:p>
          <a:p>
            <a:endParaRPr lang="cs-CZ" dirty="0"/>
          </a:p>
        </p:txBody>
      </p:sp>
    </p:spTree>
    <p:extLst>
      <p:ext uri="{BB962C8B-B14F-4D97-AF65-F5344CB8AC3E}">
        <p14:creationId xmlns:p14="http://schemas.microsoft.com/office/powerpoint/2010/main" val="1452120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C1C301-9D8A-4274-8D9F-8C22D7F23BD9}"/>
              </a:ext>
            </a:extLst>
          </p:cNvPr>
          <p:cNvSpPr>
            <a:spLocks noGrp="1"/>
          </p:cNvSpPr>
          <p:nvPr>
            <p:ph type="title"/>
          </p:nvPr>
        </p:nvSpPr>
        <p:spPr/>
        <p:txBody>
          <a:bodyPr/>
          <a:lstStyle/>
          <a:p>
            <a:r>
              <a:rPr lang="cs-CZ" dirty="0"/>
              <a:t>Oznamovací povinnost ale stanovují i další předpisy</a:t>
            </a:r>
          </a:p>
        </p:txBody>
      </p:sp>
      <p:sp>
        <p:nvSpPr>
          <p:cNvPr id="3" name="Zástupný obsah 2">
            <a:extLst>
              <a:ext uri="{FF2B5EF4-FFF2-40B4-BE49-F238E27FC236}">
                <a16:creationId xmlns:a16="http://schemas.microsoft.com/office/drawing/2014/main" id="{CF7D881A-99E7-41B0-B395-679175E0F3F9}"/>
              </a:ext>
            </a:extLst>
          </p:cNvPr>
          <p:cNvSpPr>
            <a:spLocks noGrp="1"/>
          </p:cNvSpPr>
          <p:nvPr>
            <p:ph idx="1"/>
          </p:nvPr>
        </p:nvSpPr>
        <p:spPr/>
        <p:txBody>
          <a:bodyPr>
            <a:normAutofit fontScale="92500" lnSpcReduction="20000"/>
          </a:bodyPr>
          <a:lstStyle/>
          <a:p>
            <a:pPr>
              <a:lnSpc>
                <a:spcPct val="107000"/>
              </a:lnSpc>
              <a:spcAft>
                <a:spcPts val="800"/>
              </a:spcAft>
            </a:pPr>
            <a:r>
              <a:rPr lang="cs-CZ" dirty="0"/>
              <a:t>Prolomení mlčenlivosti také najít v dalších předpisech </a:t>
            </a:r>
            <a:r>
              <a:rPr lang="cs-CZ" b="1" dirty="0">
                <a:solidFill>
                  <a:srgbClr val="0070C0"/>
                </a:solidFill>
              </a:rPr>
              <a:t>např</a:t>
            </a:r>
            <a:r>
              <a:rPr lang="cs-CZ" dirty="0"/>
              <a:t>. § 51 odst. 2 zákona o zdravotních službách:</a:t>
            </a:r>
          </a:p>
          <a:p>
            <a:pPr marL="0" indent="0">
              <a:buNone/>
            </a:pPr>
            <a:r>
              <a:rPr lang="cs-CZ" dirty="0"/>
              <a:t>(2) Za porušení povinné mlčenlivosti se nepovažuje</a:t>
            </a:r>
          </a:p>
          <a:p>
            <a:pPr marL="0" indent="0">
              <a:buNone/>
            </a:pPr>
            <a:r>
              <a:rPr lang="cs-CZ" dirty="0"/>
              <a:t>a) předávání informací nezbytných pro zajištění návaznosti poskytovaných zdravotních služeb,</a:t>
            </a:r>
          </a:p>
          <a:p>
            <a:pPr marL="0" indent="0">
              <a:buNone/>
            </a:pPr>
            <a:r>
              <a:rPr lang="cs-CZ" dirty="0"/>
              <a:t>b) sdělování údajů nebo jiných skutečností, je-li poskytovatel zproštěn pacientem …</a:t>
            </a:r>
          </a:p>
          <a:p>
            <a:pPr marL="0" indent="0">
              <a:buNone/>
            </a:pPr>
            <a:r>
              <a:rPr lang="cs-CZ" dirty="0"/>
              <a:t>c) sdělování, popřípadě oznamování údajů nebo jiných skutečností podle tohoto zákona nebo jiných právních předpisů …</a:t>
            </a:r>
          </a:p>
          <a:p>
            <a:pPr marL="0" indent="0">
              <a:buNone/>
            </a:pPr>
            <a:r>
              <a:rPr lang="cs-CZ" dirty="0"/>
              <a:t>d) sdělování údajů nebo jiných skutečností pro potřeby trestního řízení způsobem stanoveným právními předpisy upravujícími trestní řízení; za porušení povinné mlčenlivosti se rovněž nepovažuje sdělování údajů nebo jiných skutečností při plnění zákonem uložené povinnosti překazit nebo oznámit spáchání trestného činu.</a:t>
            </a:r>
          </a:p>
        </p:txBody>
      </p:sp>
    </p:spTree>
    <p:extLst>
      <p:ext uri="{BB962C8B-B14F-4D97-AF65-F5344CB8AC3E}">
        <p14:creationId xmlns:p14="http://schemas.microsoft.com/office/powerpoint/2010/main" val="13914661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C1C301-9D8A-4274-8D9F-8C22D7F23BD9}"/>
              </a:ext>
            </a:extLst>
          </p:cNvPr>
          <p:cNvSpPr>
            <a:spLocks noGrp="1"/>
          </p:cNvSpPr>
          <p:nvPr>
            <p:ph type="title"/>
          </p:nvPr>
        </p:nvSpPr>
        <p:spPr/>
        <p:txBody>
          <a:bodyPr/>
          <a:lstStyle/>
          <a:p>
            <a:r>
              <a:rPr lang="cs-CZ" dirty="0"/>
              <a:t>Oznamovací povinnost ale stanovují i další předpisy</a:t>
            </a:r>
          </a:p>
        </p:txBody>
      </p:sp>
      <p:sp>
        <p:nvSpPr>
          <p:cNvPr id="3" name="Zástupný obsah 2">
            <a:extLst>
              <a:ext uri="{FF2B5EF4-FFF2-40B4-BE49-F238E27FC236}">
                <a16:creationId xmlns:a16="http://schemas.microsoft.com/office/drawing/2014/main" id="{CF7D881A-99E7-41B0-B395-679175E0F3F9}"/>
              </a:ext>
            </a:extLst>
          </p:cNvPr>
          <p:cNvSpPr>
            <a:spLocks noGrp="1"/>
          </p:cNvSpPr>
          <p:nvPr>
            <p:ph idx="1"/>
          </p:nvPr>
        </p:nvSpPr>
        <p:spPr/>
        <p:txBody>
          <a:bodyPr>
            <a:normAutofit/>
          </a:bodyPr>
          <a:lstStyle/>
          <a:p>
            <a:pPr>
              <a:lnSpc>
                <a:spcPct val="107000"/>
              </a:lnSpc>
              <a:spcAft>
                <a:spcPts val="800"/>
              </a:spcAft>
            </a:pPr>
            <a:r>
              <a:rPr lang="cs-CZ" dirty="0"/>
              <a:t>Prolomení mlčenlivosti také najít v dalších předpisech </a:t>
            </a:r>
            <a:r>
              <a:rPr lang="cs-CZ" b="1" dirty="0">
                <a:solidFill>
                  <a:srgbClr val="0070C0"/>
                </a:solidFill>
              </a:rPr>
              <a:t>např</a:t>
            </a:r>
            <a:r>
              <a:rPr lang="cs-CZ" dirty="0"/>
              <a:t>. § 51 odst. 2 zákona o zdravotních službách:</a:t>
            </a:r>
          </a:p>
          <a:p>
            <a:pPr marL="0" indent="0">
              <a:buNone/>
            </a:pPr>
            <a:r>
              <a:rPr lang="cs-CZ" dirty="0"/>
              <a:t>(3) Za porušení povinné mlčenlivosti se dále nepovažuje sdělování údajů nebo jiných skutečností poskytovatelem v nezbytném rozsahu pro ochranu vlastních práv v trestním řízení, občanskoprávním řízení, … je-li předmětem řízení před soudem spor mezi zdravotníkem a pacientem nebo jinou osobou uplatňující práva na náhradu škody nebo ochranu osobnosti v souvislosti s poskytováním zdravotních služeb; </a:t>
            </a:r>
          </a:p>
          <a:p>
            <a:pPr marL="0" indent="0">
              <a:buNone/>
            </a:pPr>
            <a:r>
              <a:rPr lang="cs-CZ" dirty="0"/>
              <a:t>(4) Za porušení povinné mlčenlivosti se též nepovažuje sdělování údajů nebo jiných skutečností zdravotnickým pracovníkem, který je členem komory, v nezbytném rozsahu pro účely řízení prováděných orgány komory.</a:t>
            </a:r>
          </a:p>
        </p:txBody>
      </p:sp>
    </p:spTree>
    <p:extLst>
      <p:ext uri="{BB962C8B-B14F-4D97-AF65-F5344CB8AC3E}">
        <p14:creationId xmlns:p14="http://schemas.microsoft.com/office/powerpoint/2010/main" val="39259241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C1C301-9D8A-4274-8D9F-8C22D7F23BD9}"/>
              </a:ext>
            </a:extLst>
          </p:cNvPr>
          <p:cNvSpPr>
            <a:spLocks noGrp="1"/>
          </p:cNvSpPr>
          <p:nvPr>
            <p:ph type="title"/>
          </p:nvPr>
        </p:nvSpPr>
        <p:spPr/>
        <p:txBody>
          <a:bodyPr/>
          <a:lstStyle/>
          <a:p>
            <a:r>
              <a:rPr lang="cs-CZ" dirty="0"/>
              <a:t>Oznamovací povinnost ale stanovují i další předpisy</a:t>
            </a:r>
          </a:p>
        </p:txBody>
      </p:sp>
      <p:sp>
        <p:nvSpPr>
          <p:cNvPr id="3" name="Zástupný obsah 2">
            <a:extLst>
              <a:ext uri="{FF2B5EF4-FFF2-40B4-BE49-F238E27FC236}">
                <a16:creationId xmlns:a16="http://schemas.microsoft.com/office/drawing/2014/main" id="{CF7D881A-99E7-41B0-B395-679175E0F3F9}"/>
              </a:ext>
            </a:extLst>
          </p:cNvPr>
          <p:cNvSpPr>
            <a:spLocks noGrp="1"/>
          </p:cNvSpPr>
          <p:nvPr>
            <p:ph idx="1"/>
          </p:nvPr>
        </p:nvSpPr>
        <p:spPr/>
        <p:txBody>
          <a:bodyPr>
            <a:normAutofit/>
          </a:bodyPr>
          <a:lstStyle/>
          <a:p>
            <a:pPr>
              <a:lnSpc>
                <a:spcPct val="107000"/>
              </a:lnSpc>
              <a:spcAft>
                <a:spcPts val="800"/>
              </a:spcAft>
            </a:pPr>
            <a:r>
              <a:rPr lang="cs-CZ" dirty="0"/>
              <a:t>Prolomení mlčenlivosti také najít v dalších předpisech </a:t>
            </a:r>
            <a:r>
              <a:rPr lang="cs-CZ" b="1" dirty="0">
                <a:solidFill>
                  <a:srgbClr val="0070C0"/>
                </a:solidFill>
              </a:rPr>
              <a:t>např</a:t>
            </a:r>
            <a:r>
              <a:rPr lang="cs-CZ" dirty="0"/>
              <a:t>. § 51 odst. 2 zákona o zdravotních službách:</a:t>
            </a:r>
          </a:p>
          <a:p>
            <a:pPr marL="0" indent="0">
              <a:buNone/>
            </a:pPr>
            <a:r>
              <a:rPr lang="cs-CZ" dirty="0"/>
              <a:t>(3) Za porušení povinné mlčenlivosti se dále nepovažuje sdělování údajů nebo jiných skutečností poskytovatelem v nezbytném rozsahu pro ochranu vlastních práv v trestním řízení, občanskoprávním řízení, … je-li předmětem řízení před soudem spor mezi zdravotníkem a pacientem nebo jinou osobou uplatňující práva na náhradu škody nebo ochranu osobnosti v souvislosti s poskytováním zdravotních služeb; </a:t>
            </a:r>
          </a:p>
          <a:p>
            <a:pPr marL="0" indent="0">
              <a:buNone/>
            </a:pPr>
            <a:r>
              <a:rPr lang="cs-CZ" dirty="0"/>
              <a:t>(4) Za porušení povinné mlčenlivosti se též nepovažuje sdělování údajů nebo jiných skutečností zdravotnickým pracovníkem, který je členem komory, v nezbytném rozsahu pro účely řízení prováděných orgány komory.</a:t>
            </a:r>
          </a:p>
        </p:txBody>
      </p:sp>
    </p:spTree>
    <p:extLst>
      <p:ext uri="{BB962C8B-B14F-4D97-AF65-F5344CB8AC3E}">
        <p14:creationId xmlns:p14="http://schemas.microsoft.com/office/powerpoint/2010/main" val="21242833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C1C301-9D8A-4274-8D9F-8C22D7F23BD9}"/>
              </a:ext>
            </a:extLst>
          </p:cNvPr>
          <p:cNvSpPr>
            <a:spLocks noGrp="1"/>
          </p:cNvSpPr>
          <p:nvPr>
            <p:ph type="title"/>
          </p:nvPr>
        </p:nvSpPr>
        <p:spPr/>
        <p:txBody>
          <a:bodyPr/>
          <a:lstStyle/>
          <a:p>
            <a:r>
              <a:rPr lang="cs-CZ" dirty="0"/>
              <a:t>Oznamovací povinnost ale stanovují i další předpisy</a:t>
            </a:r>
          </a:p>
        </p:txBody>
      </p:sp>
      <p:sp>
        <p:nvSpPr>
          <p:cNvPr id="3" name="Zástupný obsah 2">
            <a:extLst>
              <a:ext uri="{FF2B5EF4-FFF2-40B4-BE49-F238E27FC236}">
                <a16:creationId xmlns:a16="http://schemas.microsoft.com/office/drawing/2014/main" id="{CF7D881A-99E7-41B0-B395-679175E0F3F9}"/>
              </a:ext>
            </a:extLst>
          </p:cNvPr>
          <p:cNvSpPr>
            <a:spLocks noGrp="1"/>
          </p:cNvSpPr>
          <p:nvPr>
            <p:ph idx="1"/>
          </p:nvPr>
        </p:nvSpPr>
        <p:spPr/>
        <p:txBody>
          <a:bodyPr>
            <a:normAutofit/>
          </a:bodyPr>
          <a:lstStyle/>
          <a:p>
            <a:pPr>
              <a:lnSpc>
                <a:spcPct val="107000"/>
              </a:lnSpc>
              <a:spcAft>
                <a:spcPts val="800"/>
              </a:spcAft>
            </a:pPr>
            <a:r>
              <a:rPr lang="cs-CZ" dirty="0"/>
              <a:t>Mlčenlivost je však prolomena i na různých místech zákona o zdravotních službách:</a:t>
            </a:r>
          </a:p>
          <a:p>
            <a:pPr>
              <a:lnSpc>
                <a:spcPct val="107000"/>
              </a:lnSpc>
              <a:spcAft>
                <a:spcPts val="800"/>
              </a:spcAft>
            </a:pPr>
            <a:r>
              <a:rPr lang="cs-CZ" dirty="0"/>
              <a:t>- § 33 odst. 3 řeší situace, kdy pacient není schopný informace přijímat sám z důvodu svého zdravotního stavu.</a:t>
            </a:r>
          </a:p>
          <a:p>
            <a:pPr>
              <a:lnSpc>
                <a:spcPct val="107000"/>
              </a:lnSpc>
              <a:spcAft>
                <a:spcPts val="800"/>
              </a:spcAft>
            </a:pPr>
            <a:r>
              <a:rPr lang="cs-CZ" dirty="0"/>
              <a:t>- § 33 odst. 5 umožňuje, aby osoby, které přišly do kontaktu s infekčním pacientem, byly  informovány o tom, že jim hrozí nebezpečí.</a:t>
            </a:r>
          </a:p>
          <a:p>
            <a:pPr>
              <a:lnSpc>
                <a:spcPct val="107000"/>
              </a:lnSpc>
              <a:spcAft>
                <a:spcPts val="800"/>
              </a:spcAft>
            </a:pPr>
            <a:r>
              <a:rPr lang="cs-CZ" dirty="0"/>
              <a:t>- § 38 odst. 6 řeší to, kdo má být informován o hospitalizaci pacienta bez jeho souhlasu.</a:t>
            </a:r>
          </a:p>
          <a:p>
            <a:pPr>
              <a:lnSpc>
                <a:spcPct val="107000"/>
              </a:lnSpc>
              <a:spcAft>
                <a:spcPts val="800"/>
              </a:spcAft>
            </a:pPr>
            <a:r>
              <a:rPr lang="cs-CZ" dirty="0"/>
              <a:t>- § 45 odst. 4 řeší to, kdo má být informován, když pacient svévolně opustí zdravotnické zařízení a hrozí mu nebezpečí.</a:t>
            </a:r>
          </a:p>
        </p:txBody>
      </p:sp>
    </p:spTree>
    <p:extLst>
      <p:ext uri="{BB962C8B-B14F-4D97-AF65-F5344CB8AC3E}">
        <p14:creationId xmlns:p14="http://schemas.microsoft.com/office/powerpoint/2010/main" val="690036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C1C301-9D8A-4274-8D9F-8C22D7F23BD9}"/>
              </a:ext>
            </a:extLst>
          </p:cNvPr>
          <p:cNvSpPr>
            <a:spLocks noGrp="1"/>
          </p:cNvSpPr>
          <p:nvPr>
            <p:ph type="title"/>
          </p:nvPr>
        </p:nvSpPr>
        <p:spPr/>
        <p:txBody>
          <a:bodyPr/>
          <a:lstStyle/>
          <a:p>
            <a:r>
              <a:rPr lang="cs-CZ" dirty="0"/>
              <a:t>Oznamovací povinnost ale stanovují i další předpisy</a:t>
            </a:r>
          </a:p>
        </p:txBody>
      </p:sp>
      <p:sp>
        <p:nvSpPr>
          <p:cNvPr id="3" name="Zástupný obsah 2">
            <a:extLst>
              <a:ext uri="{FF2B5EF4-FFF2-40B4-BE49-F238E27FC236}">
                <a16:creationId xmlns:a16="http://schemas.microsoft.com/office/drawing/2014/main" id="{CF7D881A-99E7-41B0-B395-679175E0F3F9}"/>
              </a:ext>
            </a:extLst>
          </p:cNvPr>
          <p:cNvSpPr>
            <a:spLocks noGrp="1"/>
          </p:cNvSpPr>
          <p:nvPr>
            <p:ph idx="1"/>
          </p:nvPr>
        </p:nvSpPr>
        <p:spPr/>
        <p:txBody>
          <a:bodyPr>
            <a:normAutofit/>
          </a:bodyPr>
          <a:lstStyle/>
          <a:p>
            <a:pPr>
              <a:lnSpc>
                <a:spcPct val="107000"/>
              </a:lnSpc>
              <a:spcAft>
                <a:spcPts val="800"/>
              </a:spcAft>
            </a:pPr>
            <a:r>
              <a:rPr lang="cs-CZ" dirty="0"/>
              <a:t>- § 47 řeší to, kdy má poskytovatel informovat obec, v níž pacient pobyt, o tom, že propuštěný pacient bude potřebovat podporu.</a:t>
            </a:r>
          </a:p>
          <a:p>
            <a:pPr>
              <a:lnSpc>
                <a:spcPct val="107000"/>
              </a:lnSpc>
              <a:spcAft>
                <a:spcPts val="800"/>
              </a:spcAft>
            </a:pPr>
            <a:r>
              <a:rPr lang="cs-CZ" dirty="0"/>
              <a:t>Specifickým typem prolomení mlčenlivosti je naplňování práva zákonného zástupce na informace o zdravotním stavu zastupovaného podle § 31 odst. 6 zákona  o zdravotních službách. Zejména vůči nezletilým pacientům by měl mít psycholog  jasno v tom, jaké informace a za jakých podmínek bude jejich rodičům předávat.</a:t>
            </a:r>
          </a:p>
        </p:txBody>
      </p:sp>
    </p:spTree>
    <p:extLst>
      <p:ext uri="{BB962C8B-B14F-4D97-AF65-F5344CB8AC3E}">
        <p14:creationId xmlns:p14="http://schemas.microsoft.com/office/powerpoint/2010/main" val="40763398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C1C301-9D8A-4274-8D9F-8C22D7F23BD9}"/>
              </a:ext>
            </a:extLst>
          </p:cNvPr>
          <p:cNvSpPr>
            <a:spLocks noGrp="1"/>
          </p:cNvSpPr>
          <p:nvPr>
            <p:ph type="title"/>
          </p:nvPr>
        </p:nvSpPr>
        <p:spPr/>
        <p:txBody>
          <a:bodyPr/>
          <a:lstStyle/>
          <a:p>
            <a:r>
              <a:rPr lang="cs-CZ" dirty="0"/>
              <a:t>Oznamovací povinnost ale stanovují i další předpisy</a:t>
            </a:r>
          </a:p>
        </p:txBody>
      </p:sp>
      <p:sp>
        <p:nvSpPr>
          <p:cNvPr id="3" name="Zástupný obsah 2">
            <a:extLst>
              <a:ext uri="{FF2B5EF4-FFF2-40B4-BE49-F238E27FC236}">
                <a16:creationId xmlns:a16="http://schemas.microsoft.com/office/drawing/2014/main" id="{CF7D881A-99E7-41B0-B395-679175E0F3F9}"/>
              </a:ext>
            </a:extLst>
          </p:cNvPr>
          <p:cNvSpPr>
            <a:spLocks noGrp="1"/>
          </p:cNvSpPr>
          <p:nvPr>
            <p:ph idx="1"/>
          </p:nvPr>
        </p:nvSpPr>
        <p:spPr/>
        <p:txBody>
          <a:bodyPr>
            <a:normAutofit/>
          </a:bodyPr>
          <a:lstStyle/>
          <a:p>
            <a:pPr>
              <a:lnSpc>
                <a:spcPct val="107000"/>
              </a:lnSpc>
              <a:spcAft>
                <a:spcPts val="800"/>
              </a:spcAft>
            </a:pPr>
            <a:r>
              <a:rPr lang="cs-CZ" dirty="0"/>
              <a:t>Prolomení mlčenlivosti také najít v dalších předpisech </a:t>
            </a:r>
            <a:r>
              <a:rPr lang="cs-CZ" b="1" dirty="0">
                <a:solidFill>
                  <a:srgbClr val="0070C0"/>
                </a:solidFill>
              </a:rPr>
              <a:t>např</a:t>
            </a:r>
            <a:r>
              <a:rPr lang="cs-CZ" dirty="0"/>
              <a:t>.:</a:t>
            </a:r>
          </a:p>
          <a:p>
            <a:pPr marL="342900" indent="-342900">
              <a:lnSpc>
                <a:spcPct val="107000"/>
              </a:lnSpc>
              <a:spcAft>
                <a:spcPts val="800"/>
              </a:spcAft>
              <a:buFont typeface="Arial" panose="020B0604020202020204" pitchFamily="34" charset="0"/>
              <a:buChar char="•"/>
            </a:pPr>
            <a:r>
              <a:rPr lang="cs-CZ" dirty="0"/>
              <a:t>§ 15 odst. 4 zák. č. 349/1999 Sb., rozhovor o pacientovi s pracovníky Kanceláře veřejného ochránce práv.</a:t>
            </a:r>
          </a:p>
          <a:p>
            <a:pPr marL="342900" indent="-342900">
              <a:lnSpc>
                <a:spcPct val="107000"/>
              </a:lnSpc>
              <a:spcAft>
                <a:spcPts val="800"/>
              </a:spcAft>
              <a:buFont typeface="Arial" panose="020B0604020202020204" pitchFamily="34" charset="0"/>
              <a:buChar char="•"/>
            </a:pPr>
            <a:r>
              <a:rPr lang="cs-CZ" dirty="0"/>
              <a:t>§ 89a zák. č. 361/2000 Sb., povinné oznámení </a:t>
            </a:r>
            <a:r>
              <a:rPr lang="cs-CZ" b="1" dirty="0">
                <a:solidFill>
                  <a:srgbClr val="0070C0"/>
                </a:solidFill>
              </a:rPr>
              <a:t>lékaře</a:t>
            </a:r>
            <a:r>
              <a:rPr lang="cs-CZ" dirty="0"/>
              <a:t>, že držitel řidičského oprávnění pozbyl zdravotní způsobilost k řízení motorových vozidel</a:t>
            </a:r>
          </a:p>
          <a:p>
            <a:pPr marL="342900" indent="-342900">
              <a:lnSpc>
                <a:spcPct val="107000"/>
              </a:lnSpc>
              <a:spcAft>
                <a:spcPts val="800"/>
              </a:spcAft>
              <a:buFont typeface="Arial" panose="020B0604020202020204" pitchFamily="34" charset="0"/>
              <a:buChar char="•"/>
            </a:pPr>
            <a:r>
              <a:rPr lang="cs-CZ" dirty="0"/>
              <a:t>§ 20a zák.  č. 119/2002 Sb., povinné oznámení </a:t>
            </a:r>
            <a:r>
              <a:rPr lang="cs-CZ" b="1" dirty="0">
                <a:solidFill>
                  <a:srgbClr val="0070C0"/>
                </a:solidFill>
              </a:rPr>
              <a:t>lékaře</a:t>
            </a:r>
            <a:r>
              <a:rPr lang="cs-CZ" dirty="0"/>
              <a:t>, že držitel zbrojního průkazu pozbyl zdravotní způsobilost k držení zbrojního průkazu. </a:t>
            </a:r>
          </a:p>
          <a:p>
            <a:pPr marL="0" indent="0">
              <a:buNone/>
            </a:pPr>
            <a:endParaRPr lang="cs-CZ" dirty="0"/>
          </a:p>
        </p:txBody>
      </p:sp>
    </p:spTree>
    <p:extLst>
      <p:ext uri="{BB962C8B-B14F-4D97-AF65-F5344CB8AC3E}">
        <p14:creationId xmlns:p14="http://schemas.microsoft.com/office/powerpoint/2010/main" val="7374637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C1C301-9D8A-4274-8D9F-8C22D7F23BD9}"/>
              </a:ext>
            </a:extLst>
          </p:cNvPr>
          <p:cNvSpPr>
            <a:spLocks noGrp="1"/>
          </p:cNvSpPr>
          <p:nvPr>
            <p:ph type="title"/>
          </p:nvPr>
        </p:nvSpPr>
        <p:spPr/>
        <p:txBody>
          <a:bodyPr/>
          <a:lstStyle/>
          <a:p>
            <a:r>
              <a:rPr lang="cs-CZ" dirty="0"/>
              <a:t>Oznamovací povinnost ale stanovují i další předpisy</a:t>
            </a:r>
          </a:p>
        </p:txBody>
      </p:sp>
      <p:sp>
        <p:nvSpPr>
          <p:cNvPr id="3" name="Zástupný obsah 2">
            <a:extLst>
              <a:ext uri="{FF2B5EF4-FFF2-40B4-BE49-F238E27FC236}">
                <a16:creationId xmlns:a16="http://schemas.microsoft.com/office/drawing/2014/main" id="{CF7D881A-99E7-41B0-B395-679175E0F3F9}"/>
              </a:ext>
            </a:extLst>
          </p:cNvPr>
          <p:cNvSpPr>
            <a:spLocks noGrp="1"/>
          </p:cNvSpPr>
          <p:nvPr>
            <p:ph idx="1"/>
          </p:nvPr>
        </p:nvSpPr>
        <p:spPr>
          <a:xfrm>
            <a:off x="1024128" y="2286000"/>
            <a:ext cx="7942590" cy="4023360"/>
          </a:xfrm>
        </p:spPr>
        <p:txBody>
          <a:bodyPr>
            <a:normAutofit fontScale="92500" lnSpcReduction="10000"/>
          </a:bodyPr>
          <a:lstStyle/>
          <a:p>
            <a:pPr marL="342900" indent="-342900">
              <a:lnSpc>
                <a:spcPct val="107000"/>
              </a:lnSpc>
              <a:spcAft>
                <a:spcPts val="800"/>
              </a:spcAft>
              <a:buFont typeface="Arial" panose="020B0604020202020204" pitchFamily="34" charset="0"/>
              <a:buChar char="•"/>
            </a:pPr>
            <a:r>
              <a:rPr lang="cs-CZ" dirty="0"/>
              <a:t>§ 10 odst. 4 zák. č. 359/1999 Sb., široká oznamovací povinnost vůči OSPOD o tom, že je dětský pacient ohrožený. </a:t>
            </a:r>
          </a:p>
          <a:p>
            <a:pPr marL="342900" indent="-342900">
              <a:lnSpc>
                <a:spcPct val="107000"/>
              </a:lnSpc>
              <a:spcAft>
                <a:spcPts val="800"/>
              </a:spcAft>
              <a:buFont typeface="Arial" panose="020B0604020202020204" pitchFamily="34" charset="0"/>
              <a:buChar char="•"/>
            </a:pPr>
            <a:r>
              <a:rPr lang="cs-CZ" dirty="0"/>
              <a:t>§ 8 odst. 5 TŘ dopadá i na prolomení mlčenlivosti zdravotníka rozhodnutím soudce v rámci trestního řízení.</a:t>
            </a:r>
          </a:p>
          <a:p>
            <a:pPr>
              <a:lnSpc>
                <a:spcPct val="107000"/>
              </a:lnSpc>
              <a:spcAft>
                <a:spcPts val="800"/>
              </a:spcAft>
            </a:pPr>
            <a:r>
              <a:rPr lang="cs-CZ" dirty="0">
                <a:hlinkClick r:id="rId2"/>
              </a:rPr>
              <a:t>Nález Ústavního soudu II. ÚS 2050/14 </a:t>
            </a:r>
            <a:endParaRPr lang="cs-CZ" dirty="0"/>
          </a:p>
          <a:p>
            <a:pPr>
              <a:lnSpc>
                <a:spcPct val="107000"/>
              </a:lnSpc>
              <a:spcAft>
                <a:spcPts val="800"/>
              </a:spcAft>
            </a:pPr>
            <a:r>
              <a:rPr lang="cs-CZ" dirty="0"/>
              <a:t>Policie je před výzvou ke sdělení důvěrných zdravotních informací povinna požádat soud o souhlas k vyžádání těchto informací, a soud má povinnost rozhodnout o tom, zda tento souhlas udělí či nikoliv.</a:t>
            </a:r>
          </a:p>
          <a:p>
            <a:pPr marL="342900" indent="-342900">
              <a:lnSpc>
                <a:spcPct val="107000"/>
              </a:lnSpc>
              <a:spcAft>
                <a:spcPts val="800"/>
              </a:spcAft>
              <a:buFont typeface="Arial" panose="020B0604020202020204" pitchFamily="34" charset="0"/>
              <a:buChar char="•"/>
            </a:pPr>
            <a:r>
              <a:rPr lang="cs-CZ" dirty="0"/>
              <a:t>Prolomení mlčenlivosti představuje také tzv. oznamovací a </a:t>
            </a:r>
            <a:r>
              <a:rPr lang="cs-CZ" dirty="0" err="1"/>
              <a:t>překažovací</a:t>
            </a:r>
            <a:r>
              <a:rPr lang="cs-CZ" dirty="0"/>
              <a:t> povinnost podle § 368 a § 367 TZ.  </a:t>
            </a:r>
          </a:p>
          <a:p>
            <a:pPr marL="0" indent="0">
              <a:buNone/>
            </a:pPr>
            <a:endParaRPr lang="cs-CZ" dirty="0"/>
          </a:p>
        </p:txBody>
      </p:sp>
      <p:pic>
        <p:nvPicPr>
          <p:cNvPr id="4" name="Zástupný obsah 4" descr="mám kašel obrys">
            <a:extLst>
              <a:ext uri="{FF2B5EF4-FFF2-40B4-BE49-F238E27FC236}">
                <a16:creationId xmlns:a16="http://schemas.microsoft.com/office/drawing/2014/main" id="{6CBD9D7E-9DEB-4790-A62A-2B01B2FB99C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10146469" y="2072424"/>
            <a:ext cx="3270284" cy="3762319"/>
          </a:xfrm>
          <a:prstGeom prst="rect">
            <a:avLst/>
          </a:prstGeom>
        </p:spPr>
      </p:pic>
    </p:spTree>
    <p:extLst>
      <p:ext uri="{BB962C8B-B14F-4D97-AF65-F5344CB8AC3E}">
        <p14:creationId xmlns:p14="http://schemas.microsoft.com/office/powerpoint/2010/main" val="41044680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C1C301-9D8A-4274-8D9F-8C22D7F23BD9}"/>
              </a:ext>
            </a:extLst>
          </p:cNvPr>
          <p:cNvSpPr>
            <a:spLocks noGrp="1"/>
          </p:cNvSpPr>
          <p:nvPr>
            <p:ph type="title"/>
          </p:nvPr>
        </p:nvSpPr>
        <p:spPr/>
        <p:txBody>
          <a:bodyPr/>
          <a:lstStyle/>
          <a:p>
            <a:r>
              <a:rPr lang="cs-CZ" dirty="0"/>
              <a:t>Oznamovací povinnost v USA</a:t>
            </a:r>
          </a:p>
        </p:txBody>
      </p:sp>
      <p:sp>
        <p:nvSpPr>
          <p:cNvPr id="3" name="Zástupný obsah 2">
            <a:extLst>
              <a:ext uri="{FF2B5EF4-FFF2-40B4-BE49-F238E27FC236}">
                <a16:creationId xmlns:a16="http://schemas.microsoft.com/office/drawing/2014/main" id="{CF7D881A-99E7-41B0-B395-679175E0F3F9}"/>
              </a:ext>
            </a:extLst>
          </p:cNvPr>
          <p:cNvSpPr>
            <a:spLocks noGrp="1"/>
          </p:cNvSpPr>
          <p:nvPr>
            <p:ph idx="1"/>
          </p:nvPr>
        </p:nvSpPr>
        <p:spPr/>
        <p:txBody>
          <a:bodyPr>
            <a:normAutofit fontScale="85000" lnSpcReduction="20000"/>
          </a:bodyPr>
          <a:lstStyle/>
          <a:p>
            <a:pPr marL="0" indent="0">
              <a:buNone/>
            </a:pPr>
            <a:r>
              <a:rPr lang="cs-CZ" dirty="0"/>
              <a:t>Oznamovací povinnost terapeuta byla v USA řešena v případu </a:t>
            </a:r>
            <a:r>
              <a:rPr lang="cs-CZ" dirty="0" err="1"/>
              <a:t>Tarasoff</a:t>
            </a:r>
            <a:r>
              <a:rPr lang="cs-CZ" dirty="0"/>
              <a:t> vs </a:t>
            </a:r>
            <a:r>
              <a:rPr lang="cs-CZ" dirty="0" err="1"/>
              <a:t>Regents</a:t>
            </a:r>
            <a:r>
              <a:rPr lang="cs-CZ" dirty="0"/>
              <a:t> </a:t>
            </a:r>
            <a:r>
              <a:rPr lang="cs-CZ" dirty="0" err="1"/>
              <a:t>of</a:t>
            </a:r>
            <a:r>
              <a:rPr lang="cs-CZ" dirty="0"/>
              <a:t> </a:t>
            </a:r>
            <a:r>
              <a:rPr lang="cs-CZ" dirty="0" err="1"/>
              <a:t>the</a:t>
            </a:r>
            <a:r>
              <a:rPr lang="cs-CZ" dirty="0"/>
              <a:t> University </a:t>
            </a:r>
            <a:r>
              <a:rPr lang="cs-CZ" dirty="0" err="1"/>
              <a:t>of</a:t>
            </a:r>
            <a:r>
              <a:rPr lang="cs-CZ" dirty="0"/>
              <a:t> </a:t>
            </a:r>
            <a:r>
              <a:rPr lang="cs-CZ" dirty="0" err="1"/>
              <a:t>California</a:t>
            </a:r>
            <a:r>
              <a:rPr lang="cs-CZ" dirty="0"/>
              <a:t>, v němž se řešila odpovědnost terapeuta, který neoznámil, že jeho klient plánuje vraždu/zabití.</a:t>
            </a:r>
          </a:p>
          <a:p>
            <a:pPr marL="0" indent="0">
              <a:buNone/>
            </a:pPr>
            <a:r>
              <a:rPr lang="cs-CZ" dirty="0"/>
              <a:t>V českém prostředí by terapeut byl pravděpodobně trestně odpovědný za nepřekažení trestného činu. Jak se na to koukají v USA najdete shrnuté např. ve videu zde:</a:t>
            </a:r>
            <a:br>
              <a:rPr lang="cs-CZ" dirty="0"/>
            </a:br>
            <a:r>
              <a:rPr lang="cs-CZ" dirty="0">
                <a:hlinkClick r:id="rId2">
                  <a:extLst>
                    <a:ext uri="{A12FA001-AC4F-418D-AE19-62706E023703}">
                      <ahyp:hlinkClr xmlns:ahyp="http://schemas.microsoft.com/office/drawing/2018/hyperlinkcolor" val="tx"/>
                    </a:ext>
                  </a:extLst>
                </a:hlinkClick>
              </a:rPr>
              <a:t>https://www.youtube.com/</a:t>
            </a:r>
            <a:r>
              <a:rPr lang="cs-CZ" dirty="0" err="1">
                <a:hlinkClick r:id="rId2">
                  <a:extLst>
                    <a:ext uri="{A12FA001-AC4F-418D-AE19-62706E023703}">
                      <ahyp:hlinkClr xmlns:ahyp="http://schemas.microsoft.com/office/drawing/2018/hyperlinkcolor" val="tx"/>
                    </a:ext>
                  </a:extLst>
                </a:hlinkClick>
              </a:rPr>
              <a:t>watch?v</a:t>
            </a:r>
            <a:r>
              <a:rPr lang="cs-CZ" dirty="0">
                <a:hlinkClick r:id="rId2">
                  <a:extLst>
                    <a:ext uri="{A12FA001-AC4F-418D-AE19-62706E023703}">
                      <ahyp:hlinkClr xmlns:ahyp="http://schemas.microsoft.com/office/drawing/2018/hyperlinkcolor" val="tx"/>
                    </a:ext>
                  </a:extLst>
                </a:hlinkClick>
              </a:rPr>
              <a:t>=crtpAozyWu4</a:t>
            </a:r>
            <a:r>
              <a:rPr lang="cs-CZ" dirty="0"/>
              <a:t>.</a:t>
            </a:r>
          </a:p>
          <a:p>
            <a:pPr marL="0" indent="0">
              <a:buNone/>
            </a:pPr>
            <a:r>
              <a:rPr lang="cs-CZ" dirty="0"/>
              <a:t>V závěru videa jsou formulována tři doporučení ve vztahu k oznamovací povinnosti, s nimiž se ztotožňuji:</a:t>
            </a:r>
          </a:p>
          <a:p>
            <a:pPr>
              <a:buFont typeface="Wingdings" panose="05000000000000000000" pitchFamily="2" charset="2"/>
              <a:buChar char="§"/>
            </a:pPr>
            <a:r>
              <a:rPr lang="cs-CZ" dirty="0"/>
              <a:t> Znát právní úpravu, která na Vás dopadá</a:t>
            </a:r>
          </a:p>
          <a:p>
            <a:pPr>
              <a:buFont typeface="Wingdings" panose="05000000000000000000" pitchFamily="2" charset="2"/>
              <a:buChar char="§"/>
            </a:pPr>
            <a:r>
              <a:rPr lang="cs-CZ" dirty="0"/>
              <a:t> Pečlivě vést dokumentaci, aby bylo zřejmé, že postupuje v souladu s touto úpravou</a:t>
            </a:r>
          </a:p>
          <a:p>
            <a:pPr>
              <a:buFont typeface="Wingdings" panose="05000000000000000000" pitchFamily="2" charset="2"/>
              <a:buChar char="§"/>
            </a:pPr>
            <a:r>
              <a:rPr lang="cs-CZ" dirty="0"/>
              <a:t> Nejasné případy konzultovat v rámci supervize</a:t>
            </a:r>
          </a:p>
          <a:p>
            <a:pPr marL="0" indent="0">
              <a:buNone/>
            </a:pPr>
            <a:r>
              <a:rPr lang="cs-CZ" b="1" dirty="0"/>
              <a:t>Navíc doplňuji</a:t>
            </a:r>
          </a:p>
          <a:p>
            <a:pPr>
              <a:buFont typeface="Wingdings" panose="05000000000000000000" pitchFamily="2" charset="2"/>
              <a:buChar char="§"/>
            </a:pPr>
            <a:r>
              <a:rPr lang="cs-CZ" dirty="0"/>
              <a:t> Na počátku terapie informujete klienta o tom, jaké informace budete nuceni oznámit</a:t>
            </a:r>
          </a:p>
        </p:txBody>
      </p:sp>
    </p:spTree>
    <p:extLst>
      <p:ext uri="{BB962C8B-B14F-4D97-AF65-F5344CB8AC3E}">
        <p14:creationId xmlns:p14="http://schemas.microsoft.com/office/powerpoint/2010/main" val="17660890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ADF376-683C-42A5-8016-2821A3904A4D}"/>
              </a:ext>
            </a:extLst>
          </p:cNvPr>
          <p:cNvSpPr>
            <a:spLocks noGrp="1"/>
          </p:cNvSpPr>
          <p:nvPr>
            <p:ph type="ctrTitle"/>
          </p:nvPr>
        </p:nvSpPr>
        <p:spPr/>
        <p:txBody>
          <a:bodyPr/>
          <a:lstStyle/>
          <a:p>
            <a:r>
              <a:rPr lang="cs-CZ" dirty="0"/>
              <a:t>Děkuji za pozornost</a:t>
            </a:r>
          </a:p>
        </p:txBody>
      </p:sp>
      <p:sp>
        <p:nvSpPr>
          <p:cNvPr id="3" name="Podnadpis 2">
            <a:extLst>
              <a:ext uri="{FF2B5EF4-FFF2-40B4-BE49-F238E27FC236}">
                <a16:creationId xmlns:a16="http://schemas.microsoft.com/office/drawing/2014/main" id="{0193924F-54EF-45F3-9EBF-154246040F3B}"/>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135154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2A8D38-B05D-43C6-B948-F53A11A91589}"/>
              </a:ext>
            </a:extLst>
          </p:cNvPr>
          <p:cNvSpPr>
            <a:spLocks noGrp="1"/>
          </p:cNvSpPr>
          <p:nvPr>
            <p:ph type="title"/>
          </p:nvPr>
        </p:nvSpPr>
        <p:spPr>
          <a:xfrm>
            <a:off x="1097280" y="286603"/>
            <a:ext cx="10058400" cy="1450757"/>
          </a:xfrm>
        </p:spPr>
        <p:txBody>
          <a:bodyPr>
            <a:normAutofit/>
          </a:bodyPr>
          <a:lstStyle/>
          <a:p>
            <a:r>
              <a:rPr lang="cs-CZ" dirty="0">
                <a:effectLst>
                  <a:outerShdw blurRad="38100" dist="38100" dir="2700000" algn="tl">
                    <a:srgbClr val="000000">
                      <a:alpha val="43137"/>
                    </a:srgbClr>
                  </a:outerShdw>
                </a:effectLst>
              </a:rPr>
              <a:t>Holubová (2015) výzkum na 1350 studentech VŠ</a:t>
            </a:r>
          </a:p>
        </p:txBody>
      </p:sp>
      <p:pic>
        <p:nvPicPr>
          <p:cNvPr id="4" name="Zástupný obsah 3">
            <a:extLst>
              <a:ext uri="{FF2B5EF4-FFF2-40B4-BE49-F238E27FC236}">
                <a16:creationId xmlns:a16="http://schemas.microsoft.com/office/drawing/2014/main" id="{91862D96-D794-4BC8-BC7E-CD583BBA4730}"/>
              </a:ext>
            </a:extLst>
          </p:cNvPr>
          <p:cNvPicPr>
            <a:picLocks noGrp="1" noChangeAspect="1"/>
          </p:cNvPicPr>
          <p:nvPr>
            <p:ph idx="1"/>
          </p:nvPr>
        </p:nvPicPr>
        <p:blipFill>
          <a:blip r:embed="rId2"/>
          <a:stretch>
            <a:fillRect/>
          </a:stretch>
        </p:blipFill>
        <p:spPr>
          <a:xfrm>
            <a:off x="2046515" y="2079172"/>
            <a:ext cx="7213600" cy="4127054"/>
          </a:xfrm>
          <a:prstGeom prst="rect">
            <a:avLst/>
          </a:prstGeom>
        </p:spPr>
      </p:pic>
    </p:spTree>
    <p:extLst>
      <p:ext uri="{BB962C8B-B14F-4D97-AF65-F5344CB8AC3E}">
        <p14:creationId xmlns:p14="http://schemas.microsoft.com/office/powerpoint/2010/main" val="3633462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7B09F9-4101-4024-8972-2B14D9B065B3}"/>
              </a:ext>
            </a:extLst>
          </p:cNvPr>
          <p:cNvSpPr>
            <a:spLocks noGrp="1"/>
          </p:cNvSpPr>
          <p:nvPr>
            <p:ph type="title"/>
          </p:nvPr>
        </p:nvSpPr>
        <p:spPr/>
        <p:txBody>
          <a:bodyPr/>
          <a:lstStyle/>
          <a:p>
            <a:r>
              <a:rPr lang="cs-CZ" dirty="0">
                <a:effectLst>
                  <a:outerShdw blurRad="38100" dist="38100" dir="2700000" algn="tl">
                    <a:srgbClr val="000000">
                      <a:alpha val="43137"/>
                    </a:srgbClr>
                  </a:outerShdw>
                </a:effectLst>
              </a:rPr>
              <a:t>Duševně nemocný je častěji obětí násilí než jeho pachatelem</a:t>
            </a:r>
          </a:p>
        </p:txBody>
      </p:sp>
      <p:sp>
        <p:nvSpPr>
          <p:cNvPr id="3" name="Zástupný obsah 2">
            <a:extLst>
              <a:ext uri="{FF2B5EF4-FFF2-40B4-BE49-F238E27FC236}">
                <a16:creationId xmlns:a16="http://schemas.microsoft.com/office/drawing/2014/main" id="{F0C63C45-C9E4-485A-9D78-F606AC8B4DEF}"/>
              </a:ext>
            </a:extLst>
          </p:cNvPr>
          <p:cNvSpPr>
            <a:spLocks noGrp="1"/>
          </p:cNvSpPr>
          <p:nvPr>
            <p:ph idx="1"/>
          </p:nvPr>
        </p:nvSpPr>
        <p:spPr/>
        <p:txBody>
          <a:bodyPr>
            <a:normAutofit/>
          </a:bodyPr>
          <a:lstStyle/>
          <a:p>
            <a:pPr>
              <a:buFont typeface="Wingdings" panose="05000000000000000000" pitchFamily="2" charset="2"/>
              <a:buChar char="q"/>
            </a:pPr>
            <a:r>
              <a:rPr lang="cs-CZ" sz="2800" dirty="0"/>
              <a:t> Duševně nemocní, a to i psychotičtí, jsou spíš častěji obětmi násilí než jeho pachateli. (</a:t>
            </a:r>
            <a:r>
              <a:rPr lang="cs-CZ" sz="2800" dirty="0" err="1"/>
              <a:t>Höshl</a:t>
            </a:r>
            <a:r>
              <a:rPr lang="cs-CZ" sz="2800" dirty="0"/>
              <a:t>, 2014)</a:t>
            </a:r>
          </a:p>
          <a:p>
            <a:pPr>
              <a:buFont typeface="Wingdings" panose="05000000000000000000" pitchFamily="2" charset="2"/>
              <a:buChar char="q"/>
            </a:pPr>
            <a:r>
              <a:rPr lang="cs-CZ" sz="2800" dirty="0"/>
              <a:t> Pouze 1 % obětí trestných činů je přesvědčeno, že pachatel je napadl, protože trpěl duševním onemocněním. (BBC, 2015)</a:t>
            </a:r>
          </a:p>
          <a:p>
            <a:pPr>
              <a:buFont typeface="Wingdings" panose="05000000000000000000" pitchFamily="2" charset="2"/>
              <a:buChar char="q"/>
            </a:pPr>
            <a:r>
              <a:rPr lang="cs-CZ" sz="2800" dirty="0"/>
              <a:t> Duševně nemocní se stávají násobně častěji oběťmi jak majetkových tak násilných trestných činů (</a:t>
            </a:r>
            <a:r>
              <a:rPr lang="cs-CZ" sz="2800" dirty="0" err="1"/>
              <a:t>Maniglio</a:t>
            </a:r>
            <a:r>
              <a:rPr lang="cs-CZ" sz="2800" dirty="0"/>
              <a:t>, 2009)</a:t>
            </a:r>
          </a:p>
          <a:p>
            <a:pPr marL="0" indent="0">
              <a:buNone/>
            </a:pPr>
            <a:r>
              <a:rPr lang="cs-CZ" sz="2800" b="1" dirty="0"/>
              <a:t>Každé duševní onemocnění ale není stejné?</a:t>
            </a:r>
          </a:p>
          <a:p>
            <a:endParaRPr lang="cs-CZ" dirty="0"/>
          </a:p>
        </p:txBody>
      </p:sp>
    </p:spTree>
    <p:extLst>
      <p:ext uri="{BB962C8B-B14F-4D97-AF65-F5344CB8AC3E}">
        <p14:creationId xmlns:p14="http://schemas.microsoft.com/office/powerpoint/2010/main" val="2054217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03E4E6-5AD6-457D-A3F8-F9F5041BD1A6}"/>
              </a:ext>
            </a:extLst>
          </p:cNvPr>
          <p:cNvSpPr>
            <a:spLocks noGrp="1"/>
          </p:cNvSpPr>
          <p:nvPr>
            <p:ph type="title"/>
          </p:nvPr>
        </p:nvSpPr>
        <p:spPr/>
        <p:txBody>
          <a:bodyPr/>
          <a:lstStyle/>
          <a:p>
            <a:r>
              <a:rPr lang="cs-CZ" dirty="0">
                <a:effectLst>
                  <a:outerShdw blurRad="38100" dist="38100" dir="2700000" algn="tl">
                    <a:srgbClr val="000000">
                      <a:alpha val="43137"/>
                    </a:srgbClr>
                  </a:outerShdw>
                </a:effectLst>
              </a:rPr>
              <a:t>Schizofrenie a násilí</a:t>
            </a:r>
          </a:p>
        </p:txBody>
      </p:sp>
      <p:sp>
        <p:nvSpPr>
          <p:cNvPr id="3" name="Zástupný obsah 2">
            <a:extLst>
              <a:ext uri="{FF2B5EF4-FFF2-40B4-BE49-F238E27FC236}">
                <a16:creationId xmlns:a16="http://schemas.microsoft.com/office/drawing/2014/main" id="{B57D137D-1D9F-4B5C-B80A-C415B3B7B0B3}"/>
              </a:ext>
            </a:extLst>
          </p:cNvPr>
          <p:cNvSpPr>
            <a:spLocks noGrp="1"/>
          </p:cNvSpPr>
          <p:nvPr>
            <p:ph idx="1"/>
          </p:nvPr>
        </p:nvSpPr>
        <p:spPr/>
        <p:txBody>
          <a:bodyPr>
            <a:normAutofit lnSpcReduction="10000"/>
          </a:bodyPr>
          <a:lstStyle/>
          <a:p>
            <a:pPr>
              <a:buFont typeface="Wingdings" panose="05000000000000000000" pitchFamily="2" charset="2"/>
              <a:buChar char="q"/>
            </a:pPr>
            <a:r>
              <a:rPr lang="cs-CZ" sz="2800" dirty="0"/>
              <a:t> </a:t>
            </a:r>
            <a:r>
              <a:rPr lang="cs-CZ" sz="2800" dirty="0" err="1"/>
              <a:t>Fazel</a:t>
            </a:r>
            <a:r>
              <a:rPr lang="cs-CZ" sz="2800" dirty="0"/>
              <a:t> et al. (2009)</a:t>
            </a:r>
          </a:p>
          <a:p>
            <a:pPr>
              <a:buFont typeface="Wingdings" panose="05000000000000000000" pitchFamily="2" charset="2"/>
              <a:buChar char="q"/>
            </a:pPr>
            <a:r>
              <a:rPr lang="cs-CZ" sz="2800" dirty="0"/>
              <a:t> Meta analýza 20ti studií, které dohromady zkoumaly 18.423 osob</a:t>
            </a:r>
          </a:p>
          <a:p>
            <a:pPr>
              <a:buFont typeface="Wingdings" panose="05000000000000000000" pitchFamily="2" charset="2"/>
              <a:buChar char="q"/>
            </a:pPr>
            <a:r>
              <a:rPr lang="cs-CZ" sz="2800" dirty="0"/>
              <a:t> Byl zjištěn pozitivní vztah mezi psychotickým onemocněním a násilnou trestnou činností</a:t>
            </a:r>
          </a:p>
          <a:p>
            <a:pPr>
              <a:buFont typeface="Wingdings" panose="05000000000000000000" pitchFamily="2" charset="2"/>
              <a:buChar char="q"/>
            </a:pPr>
            <a:r>
              <a:rPr lang="cs-CZ" sz="2800" dirty="0"/>
              <a:t> Nicméně je zde řada mediátorů, které tento vztah ovlivňují, např. užívání návykových látek, častější bezdomovectví mezi lidmi s duševním onemocněním, frustrace, častější napadání ze strany okolí …</a:t>
            </a:r>
          </a:p>
        </p:txBody>
      </p:sp>
    </p:spTree>
    <p:extLst>
      <p:ext uri="{BB962C8B-B14F-4D97-AF65-F5344CB8AC3E}">
        <p14:creationId xmlns:p14="http://schemas.microsoft.com/office/powerpoint/2010/main" val="3497206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B3573B-2AE0-464A-ACB6-4FCB07115062}"/>
              </a:ext>
            </a:extLst>
          </p:cNvPr>
          <p:cNvSpPr>
            <a:spLocks noGrp="1"/>
          </p:cNvSpPr>
          <p:nvPr>
            <p:ph type="title"/>
          </p:nvPr>
        </p:nvSpPr>
        <p:spPr/>
        <p:txBody>
          <a:bodyPr/>
          <a:lstStyle/>
          <a:p>
            <a:r>
              <a:rPr lang="cs-CZ" dirty="0">
                <a:effectLst>
                  <a:outerShdw blurRad="38100" dist="38100" dir="2700000" algn="tl">
                    <a:srgbClr val="000000">
                      <a:alpha val="43137"/>
                    </a:srgbClr>
                  </a:outerShdw>
                </a:effectLst>
              </a:rPr>
              <a:t>Schizofrenie a násilí</a:t>
            </a:r>
          </a:p>
        </p:txBody>
      </p:sp>
      <p:sp>
        <p:nvSpPr>
          <p:cNvPr id="3" name="Zástupný obsah 2">
            <a:extLst>
              <a:ext uri="{FF2B5EF4-FFF2-40B4-BE49-F238E27FC236}">
                <a16:creationId xmlns:a16="http://schemas.microsoft.com/office/drawing/2014/main" id="{0848B908-5598-4B0B-B048-B340078D2ED6}"/>
              </a:ext>
            </a:extLst>
          </p:cNvPr>
          <p:cNvSpPr>
            <a:spLocks noGrp="1"/>
          </p:cNvSpPr>
          <p:nvPr>
            <p:ph idx="1"/>
          </p:nvPr>
        </p:nvSpPr>
        <p:spPr/>
        <p:txBody>
          <a:bodyPr/>
          <a:lstStyle/>
          <a:p>
            <a:pPr marL="0" indent="0">
              <a:buNone/>
            </a:pPr>
            <a:r>
              <a:rPr lang="cs-CZ" sz="2800" b="1" dirty="0" err="1"/>
              <a:t>Swanson</a:t>
            </a:r>
            <a:r>
              <a:rPr lang="cs-CZ" sz="2800" b="1" dirty="0"/>
              <a:t> et al. (1990)</a:t>
            </a:r>
          </a:p>
          <a:p>
            <a:pPr marL="0" indent="0">
              <a:buNone/>
            </a:pPr>
            <a:r>
              <a:rPr lang="cs-CZ" sz="2800" dirty="0"/>
              <a:t>Alkoholici se násilného chování dopouští 2x častěji než schizofrenici</a:t>
            </a:r>
          </a:p>
          <a:p>
            <a:pPr marL="0" indent="0">
              <a:buNone/>
            </a:pPr>
            <a:r>
              <a:rPr lang="cs-CZ" sz="2800" dirty="0"/>
              <a:t>Uživatelé tvrdých drog téměř třikrát častěji</a:t>
            </a:r>
          </a:p>
          <a:p>
            <a:pPr marL="0" indent="0">
              <a:buNone/>
            </a:pPr>
            <a:endParaRPr lang="cs-CZ" dirty="0"/>
          </a:p>
        </p:txBody>
      </p:sp>
    </p:spTree>
    <p:extLst>
      <p:ext uri="{BB962C8B-B14F-4D97-AF65-F5344CB8AC3E}">
        <p14:creationId xmlns:p14="http://schemas.microsoft.com/office/powerpoint/2010/main" val="4263711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6BAE05-4518-40D0-AB52-00AAA7051BBC}"/>
              </a:ext>
            </a:extLst>
          </p:cNvPr>
          <p:cNvSpPr>
            <a:spLocks noGrp="1"/>
          </p:cNvSpPr>
          <p:nvPr>
            <p:ph type="title"/>
          </p:nvPr>
        </p:nvSpPr>
        <p:spPr/>
        <p:txBody>
          <a:bodyPr/>
          <a:lstStyle/>
          <a:p>
            <a:r>
              <a:rPr lang="cs-CZ" dirty="0">
                <a:effectLst>
                  <a:outerShdw blurRad="38100" dist="38100" dir="2700000" algn="tl">
                    <a:srgbClr val="000000">
                      <a:alpha val="43137"/>
                    </a:srgbClr>
                  </a:outerShdw>
                </a:effectLst>
              </a:rPr>
              <a:t>Schizofrenie a násilí</a:t>
            </a:r>
          </a:p>
        </p:txBody>
      </p:sp>
      <p:sp>
        <p:nvSpPr>
          <p:cNvPr id="3" name="Zástupný obsah 2">
            <a:extLst>
              <a:ext uri="{FF2B5EF4-FFF2-40B4-BE49-F238E27FC236}">
                <a16:creationId xmlns:a16="http://schemas.microsoft.com/office/drawing/2014/main" id="{50ED1A98-9DAD-47F4-B227-3780D6BEE224}"/>
              </a:ext>
            </a:extLst>
          </p:cNvPr>
          <p:cNvSpPr>
            <a:spLocks noGrp="1"/>
          </p:cNvSpPr>
          <p:nvPr>
            <p:ph idx="1"/>
          </p:nvPr>
        </p:nvSpPr>
        <p:spPr/>
        <p:txBody>
          <a:bodyPr>
            <a:normAutofit lnSpcReduction="10000"/>
          </a:bodyPr>
          <a:lstStyle/>
          <a:p>
            <a:pPr marL="0" indent="0">
              <a:buNone/>
            </a:pPr>
            <a:r>
              <a:rPr lang="cs-CZ" sz="2800" dirty="0" err="1"/>
              <a:t>Vevera</a:t>
            </a:r>
            <a:r>
              <a:rPr lang="cs-CZ" sz="2800" dirty="0"/>
              <a:t> (2015) výzkum proveden na 158 pacientech, kteří byli srovnání s lidmi bez duševního onemocnění stejného věku, pohlaví a vzdělání.</a:t>
            </a:r>
          </a:p>
          <a:p>
            <a:pPr marL="0" indent="0">
              <a:buNone/>
            </a:pPr>
            <a:r>
              <a:rPr lang="cs-CZ" sz="2800" dirty="0"/>
              <a:t>42% pacientů (muži) se schizofrenií uvedlo, že se v posledním roce před hospitalizací dopustila násilného chování, v běžné populaci to bylo 16%. (ženy 39% a 14%)</a:t>
            </a:r>
          </a:p>
          <a:p>
            <a:pPr marL="0" indent="0">
              <a:buNone/>
            </a:pPr>
            <a:r>
              <a:rPr lang="cs-CZ" sz="2800" dirty="0"/>
              <a:t>29% pacientů (muži) se schizofrenií uvedlo, že se v posledním roce  stalo obětí násilí v běžné populaci to bylo 20%. (ženy 37% a 17%)</a:t>
            </a:r>
          </a:p>
          <a:p>
            <a:endParaRPr lang="cs-CZ" dirty="0"/>
          </a:p>
        </p:txBody>
      </p:sp>
    </p:spTree>
    <p:extLst>
      <p:ext uri="{BB962C8B-B14F-4D97-AF65-F5344CB8AC3E}">
        <p14:creationId xmlns:p14="http://schemas.microsoft.com/office/powerpoint/2010/main" val="3970365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55828B-F9E7-43F5-82AE-2168D1C5D99A}"/>
              </a:ext>
            </a:extLst>
          </p:cNvPr>
          <p:cNvSpPr>
            <a:spLocks noGrp="1"/>
          </p:cNvSpPr>
          <p:nvPr>
            <p:ph type="title"/>
          </p:nvPr>
        </p:nvSpPr>
        <p:spPr/>
        <p:txBody>
          <a:bodyPr/>
          <a:lstStyle/>
          <a:p>
            <a:r>
              <a:rPr lang="cs-CZ" dirty="0">
                <a:effectLst>
                  <a:outerShdw blurRad="38100" dist="38100" dir="2700000" algn="tl">
                    <a:srgbClr val="C0C0C0"/>
                  </a:outerShdw>
                </a:effectLst>
              </a:rPr>
              <a:t>Schizofrenie a násilí</a:t>
            </a:r>
            <a:endParaRPr lang="cs-CZ" dirty="0"/>
          </a:p>
        </p:txBody>
      </p:sp>
      <p:sp>
        <p:nvSpPr>
          <p:cNvPr id="3" name="Zástupný obsah 2">
            <a:extLst>
              <a:ext uri="{FF2B5EF4-FFF2-40B4-BE49-F238E27FC236}">
                <a16:creationId xmlns:a16="http://schemas.microsoft.com/office/drawing/2014/main" id="{4AD57DF1-6667-4038-81FD-9749AC9FB83A}"/>
              </a:ext>
            </a:extLst>
          </p:cNvPr>
          <p:cNvSpPr>
            <a:spLocks noGrp="1"/>
          </p:cNvSpPr>
          <p:nvPr>
            <p:ph idx="1"/>
          </p:nvPr>
        </p:nvSpPr>
        <p:spPr/>
        <p:txBody>
          <a:bodyPr/>
          <a:lstStyle/>
          <a:p>
            <a:pPr marL="0" indent="0">
              <a:buNone/>
            </a:pPr>
            <a:r>
              <a:rPr lang="cs-CZ" sz="2800" dirty="0"/>
              <a:t>Laická představa nebezpečnosti „pouličních šílenců“ je mylná. </a:t>
            </a:r>
          </a:p>
          <a:p>
            <a:pPr marL="0" indent="0">
              <a:buNone/>
            </a:pPr>
            <a:r>
              <a:rPr lang="cs-CZ" sz="2800" dirty="0"/>
              <a:t>Drtivá většina násilných trestných činů byla u skupiny 1 316 pacientů, propuštěných z akutních psychiatrických oddělení a u kontrolní skupiny 519 osob ze stejné komunity, namířena proti rodinným příslušníkům a přátelům a odehrála se doma. (</a:t>
            </a:r>
            <a:r>
              <a:rPr lang="cs-CZ" sz="2800" dirty="0" err="1"/>
              <a:t>Steadman</a:t>
            </a:r>
            <a:r>
              <a:rPr lang="cs-CZ" sz="2800" dirty="0"/>
              <a:t> et al., 1998)</a:t>
            </a:r>
          </a:p>
          <a:p>
            <a:endParaRPr lang="cs-CZ" dirty="0"/>
          </a:p>
        </p:txBody>
      </p:sp>
    </p:spTree>
    <p:extLst>
      <p:ext uri="{BB962C8B-B14F-4D97-AF65-F5344CB8AC3E}">
        <p14:creationId xmlns:p14="http://schemas.microsoft.com/office/powerpoint/2010/main" val="2781712733"/>
      </p:ext>
    </p:extLst>
  </p:cSld>
  <p:clrMapOvr>
    <a:masterClrMapping/>
  </p:clrMapOvr>
</p:sld>
</file>

<file path=ppt/theme/theme1.xml><?xml version="1.0" encoding="utf-8"?>
<a:theme xmlns:a="http://schemas.openxmlformats.org/drawingml/2006/main" name="RetrospectVTI">
  <a:themeElements>
    <a:clrScheme name="">
      <a:dk1>
        <a:srgbClr val="000000"/>
      </a:dk1>
      <a:lt1>
        <a:srgbClr val="FFFFFF"/>
      </a:lt1>
      <a:dk2>
        <a:srgbClr val="243141"/>
      </a:dk2>
      <a:lt2>
        <a:srgbClr val="E8E3E2"/>
      </a:lt2>
      <a:accent1>
        <a:srgbClr val="2BB1C6"/>
      </a:accent1>
      <a:accent2>
        <a:srgbClr val="4E94EB"/>
      </a:accent2>
      <a:accent3>
        <a:srgbClr val="6E72EE"/>
      </a:accent3>
      <a:accent4>
        <a:srgbClr val="8A4EEB"/>
      </a:accent4>
      <a:accent5>
        <a:srgbClr val="D56EEE"/>
      </a:accent5>
      <a:accent6>
        <a:srgbClr val="EB4EC9"/>
      </a:accent6>
      <a:hlink>
        <a:srgbClr val="AE7369"/>
      </a:hlink>
      <a:folHlink>
        <a:srgbClr val="7F7F7F"/>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emplate/>
  <TotalTime>95</TotalTime>
  <Words>3124</Words>
  <Application>Microsoft Office PowerPoint</Application>
  <PresentationFormat>Širokoúhlá obrazovka</PresentationFormat>
  <Paragraphs>144</Paragraphs>
  <Slides>38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38</vt:i4>
      </vt:variant>
    </vt:vector>
  </HeadingPairs>
  <TitlesOfParts>
    <vt:vector size="43" baseType="lpstr">
      <vt:lpstr>Arial</vt:lpstr>
      <vt:lpstr>Calibri</vt:lpstr>
      <vt:lpstr>Calibri Light</vt:lpstr>
      <vt:lpstr>Wingdings</vt:lpstr>
      <vt:lpstr>RetrospectVTI</vt:lpstr>
      <vt:lpstr>Právo v klinické psychologii 2. seminář</vt:lpstr>
      <vt:lpstr>Duševní onemocnění a nebezpečnost</vt:lpstr>
      <vt:lpstr>Duševní onemocnění a nebezpečnost</vt:lpstr>
      <vt:lpstr>Holubová (2015) výzkum na 1350 studentech VŠ</vt:lpstr>
      <vt:lpstr>Duševně nemocný je častěji obětí násilí než jeho pachatelem</vt:lpstr>
      <vt:lpstr>Schizofrenie a násilí</vt:lpstr>
      <vt:lpstr>Schizofrenie a násilí</vt:lpstr>
      <vt:lpstr>Schizofrenie a násilí</vt:lpstr>
      <vt:lpstr>Schizofrenie a násilí</vt:lpstr>
      <vt:lpstr>Schizofrenie a násilí</vt:lpstr>
      <vt:lpstr>Schizofrenie a násilí</vt:lpstr>
      <vt:lpstr>Schizofrenie a násilí</vt:lpstr>
      <vt:lpstr>Mlčenlivost vs. oznamovací povinnost</vt:lpstr>
      <vt:lpstr>Mlčenlivost vs. oznamovací povinnost</vt:lpstr>
      <vt:lpstr>Mlčenlivost psychologa</vt:lpstr>
      <vt:lpstr>Mlčenlivost - Kéž by to bylo tak jednoduché jako v Breaking BAD</vt:lpstr>
      <vt:lpstr>Oznamovací povinnost dle trestního zákoníku.</vt:lpstr>
      <vt:lpstr>Oznamovací povinnost dle trestního zákoníku – Překažovací povinnost</vt:lpstr>
      <vt:lpstr>Oznamovací povinnost dle trestního zákoníku – Oznamovací povinnost</vt:lpstr>
      <vt:lpstr>Mlčenlivost vs oznamovací povinnost Příklady</vt:lpstr>
      <vt:lpstr>Mlčenlivost vs oznamovací povinnost Odpovědi</vt:lpstr>
      <vt:lpstr>Mlčenlivost vs oznamovací povinnost Odpovědi</vt:lpstr>
      <vt:lpstr>Mlčenlivost vs oznamovací povinnost</vt:lpstr>
      <vt:lpstr>Mlčenlivost vs oznamovací povinnost</vt:lpstr>
      <vt:lpstr>Policie či soud chtějí informace o pacientovi</vt:lpstr>
      <vt:lpstr>Policie či soud chtějí informace o pacientovi</vt:lpstr>
      <vt:lpstr>Policie či soud chtějí informace o pacientovi</vt:lpstr>
      <vt:lpstr>Policie či soud chtějí informace o pacientovi</vt:lpstr>
      <vt:lpstr>Policie či soud chtějí informace o pacientovi</vt:lpstr>
      <vt:lpstr>Oznamovací povinnost ale stanovují i další předpisy</vt:lpstr>
      <vt:lpstr>Oznamovací povinnost ale stanovují i další předpisy</vt:lpstr>
      <vt:lpstr>Oznamovací povinnost ale stanovují i další předpisy</vt:lpstr>
      <vt:lpstr>Oznamovací povinnost ale stanovují i další předpisy</vt:lpstr>
      <vt:lpstr>Oznamovací povinnost ale stanovují i další předpisy</vt:lpstr>
      <vt:lpstr>Oznamovací povinnost ale stanovují i další předpisy</vt:lpstr>
      <vt:lpstr>Oznamovací povinnost ale stanovují i další předpisy</vt:lpstr>
      <vt:lpstr>Oznamovací povinnost v USA</vt:lpstr>
      <vt:lpstr>Děkuji za pozornost</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Stříteský Matěj Mgr. et Mgr.</dc:creator>
  <cp:lastModifiedBy>Matěj Stříteský</cp:lastModifiedBy>
  <cp:revision>7</cp:revision>
  <dcterms:created xsi:type="dcterms:W3CDTF">2023-03-02T15:04:11Z</dcterms:created>
  <dcterms:modified xsi:type="dcterms:W3CDTF">2023-03-27T19:03:49Z</dcterms:modified>
</cp:coreProperties>
</file>