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288" r:id="rId4"/>
    <p:sldId id="289" r:id="rId5"/>
    <p:sldId id="294" r:id="rId6"/>
    <p:sldId id="295" r:id="rId7"/>
    <p:sldId id="296" r:id="rId8"/>
    <p:sldId id="297" r:id="rId9"/>
    <p:sldId id="298" r:id="rId10"/>
    <p:sldId id="293" r:id="rId11"/>
    <p:sldId id="29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77A8A-9256-4972-B59C-7B99B5D73DCF}" type="doc">
      <dgm:prSet loTypeId="urn:microsoft.com/office/officeart/2005/8/layout/process5" loCatId="process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12B3B191-F2B6-4A7C-BDA9-6A061CF46A41}">
      <dgm:prSet custT="1"/>
      <dgm:spPr/>
      <dgm:t>
        <a:bodyPr/>
        <a:lstStyle/>
        <a:p>
          <a:r>
            <a:rPr lang="cs-CZ" sz="1200" dirty="0"/>
            <a:t>Nové volby se souhlasem churavějícího krále Pavla I. v únoru 1964, </a:t>
          </a:r>
          <a:endParaRPr lang="en-US" sz="1200" dirty="0"/>
        </a:p>
      </dgm:t>
    </dgm:pt>
    <dgm:pt modelId="{683F0D97-692A-4BB8-AEF6-069E2DABC7DE}" type="parTrans" cxnId="{802BDAC9-58EC-4B1A-8715-A64C98B7174D}">
      <dgm:prSet/>
      <dgm:spPr/>
      <dgm:t>
        <a:bodyPr/>
        <a:lstStyle/>
        <a:p>
          <a:endParaRPr lang="en-US"/>
        </a:p>
      </dgm:t>
    </dgm:pt>
    <dgm:pt modelId="{A547A300-DC9B-409D-B7FC-AD8F30BC2A62}" type="sibTrans" cxnId="{802BDAC9-58EC-4B1A-8715-A64C98B7174D}">
      <dgm:prSet/>
      <dgm:spPr/>
      <dgm:t>
        <a:bodyPr/>
        <a:lstStyle/>
        <a:p>
          <a:endParaRPr lang="en-US"/>
        </a:p>
      </dgm:t>
    </dgm:pt>
    <dgm:pt modelId="{C834CA00-DF4E-4A17-A5B5-D3BA8EBD2617}">
      <dgm:prSet custT="1"/>
      <dgm:spPr/>
      <dgm:t>
        <a:bodyPr/>
        <a:lstStyle/>
        <a:p>
          <a:r>
            <a:rPr lang="cs-CZ" sz="1200" dirty="0"/>
            <a:t>Svaz středu obdržel 52,7 % a zajistila si 171 poslaneckých mandátů. </a:t>
          </a:r>
          <a:endParaRPr lang="en-US" sz="1200" dirty="0"/>
        </a:p>
      </dgm:t>
    </dgm:pt>
    <dgm:pt modelId="{C8789DF1-9017-49AC-B56E-CC7B06773C5C}" type="parTrans" cxnId="{F95C469D-950E-46E8-BC96-B1208FC1E66F}">
      <dgm:prSet/>
      <dgm:spPr/>
      <dgm:t>
        <a:bodyPr/>
        <a:lstStyle/>
        <a:p>
          <a:endParaRPr lang="en-US"/>
        </a:p>
      </dgm:t>
    </dgm:pt>
    <dgm:pt modelId="{C5B0F5AF-0435-4ADF-B47B-DD0DDD9E1F85}" type="sibTrans" cxnId="{F95C469D-950E-46E8-BC96-B1208FC1E66F}">
      <dgm:prSet/>
      <dgm:spPr/>
      <dgm:t>
        <a:bodyPr/>
        <a:lstStyle/>
        <a:p>
          <a:endParaRPr lang="en-US"/>
        </a:p>
      </dgm:t>
    </dgm:pt>
    <dgm:pt modelId="{4E944F69-C0BD-4FA3-A104-AC4B8D3C7F30}">
      <dgm:prSet custT="1"/>
      <dgm:spPr/>
      <dgm:t>
        <a:bodyPr/>
        <a:lstStyle/>
        <a:p>
          <a:r>
            <a:rPr lang="cs-CZ" sz="1200" dirty="0"/>
            <a:t>pravicová </a:t>
          </a:r>
          <a:r>
            <a:rPr lang="cs-CZ" sz="1200" dirty="0" err="1"/>
            <a:t>ERE</a:t>
          </a:r>
          <a:r>
            <a:rPr lang="cs-CZ" sz="1200" dirty="0"/>
            <a:t> získala 35,2 % hlasů a 107 poslanců</a:t>
          </a:r>
          <a:endParaRPr lang="en-US" sz="1200" dirty="0"/>
        </a:p>
      </dgm:t>
    </dgm:pt>
    <dgm:pt modelId="{3917A6AD-0A55-4238-BB88-55572206D1B8}" type="parTrans" cxnId="{79C7AE59-97DB-4ADF-90CE-1C2A705CF70C}">
      <dgm:prSet/>
      <dgm:spPr/>
      <dgm:t>
        <a:bodyPr/>
        <a:lstStyle/>
        <a:p>
          <a:endParaRPr lang="en-US"/>
        </a:p>
      </dgm:t>
    </dgm:pt>
    <dgm:pt modelId="{888B47C0-45F4-4204-9D18-551C9C9CDA6D}" type="sibTrans" cxnId="{79C7AE59-97DB-4ADF-90CE-1C2A705CF70C}">
      <dgm:prSet/>
      <dgm:spPr/>
      <dgm:t>
        <a:bodyPr/>
        <a:lstStyle/>
        <a:p>
          <a:endParaRPr lang="en-US"/>
        </a:p>
      </dgm:t>
    </dgm:pt>
    <dgm:pt modelId="{FFC28DBB-D83E-44FB-AFF4-D47F0A102973}">
      <dgm:prSet custT="1"/>
      <dgm:spPr/>
      <dgm:t>
        <a:bodyPr/>
        <a:lstStyle/>
        <a:p>
          <a:r>
            <a:rPr lang="cs-CZ" sz="1200" dirty="0"/>
            <a:t>prokomunistická EDA 11,8 % hlasů a 22 poslaneckých míst. </a:t>
          </a:r>
          <a:endParaRPr lang="en-US" sz="1200" dirty="0"/>
        </a:p>
      </dgm:t>
    </dgm:pt>
    <dgm:pt modelId="{D580C360-A992-4BC8-8894-67096C460BB5}" type="parTrans" cxnId="{88B46844-4FC0-441C-A40F-29767F42892A}">
      <dgm:prSet/>
      <dgm:spPr/>
      <dgm:t>
        <a:bodyPr/>
        <a:lstStyle/>
        <a:p>
          <a:endParaRPr lang="en-US"/>
        </a:p>
      </dgm:t>
    </dgm:pt>
    <dgm:pt modelId="{0C781144-7122-41AE-889D-B55CE536F23E}" type="sibTrans" cxnId="{88B46844-4FC0-441C-A40F-29767F42892A}">
      <dgm:prSet/>
      <dgm:spPr/>
      <dgm:t>
        <a:bodyPr/>
        <a:lstStyle/>
        <a:p>
          <a:endParaRPr lang="en-US"/>
        </a:p>
      </dgm:t>
    </dgm:pt>
    <dgm:pt modelId="{7F4A2ACC-EE2C-48CD-9268-436BDBB7A45D}">
      <dgm:prSet custT="1"/>
      <dgm:spPr/>
      <dgm:t>
        <a:bodyPr/>
        <a:lstStyle/>
        <a:p>
          <a:r>
            <a:rPr lang="cs-CZ" sz="1200" dirty="0"/>
            <a:t>K upevnění vůdčího postavení </a:t>
          </a:r>
          <a:r>
            <a:rPr lang="cs-CZ" sz="1200" dirty="0" err="1"/>
            <a:t>Georgiose</a:t>
          </a:r>
          <a:r>
            <a:rPr lang="cs-CZ" sz="1200" dirty="0"/>
            <a:t> </a:t>
          </a:r>
          <a:r>
            <a:rPr lang="cs-CZ" sz="1200" dirty="0" err="1"/>
            <a:t>Papandrea</a:t>
          </a:r>
          <a:r>
            <a:rPr lang="cs-CZ" sz="1200" dirty="0"/>
            <a:t> přispěly vedle výsledků a </a:t>
          </a:r>
          <a:r>
            <a:rPr lang="cs-CZ" sz="1200" dirty="0" err="1"/>
            <a:t>Karamanlisovy</a:t>
          </a:r>
          <a:r>
            <a:rPr lang="cs-CZ" sz="1200" dirty="0"/>
            <a:t> nepřítomnosti i další okolnosti, především úmrtí jeho dlouholetého rivala v zápase o vedení liberálního a středového tábora </a:t>
          </a:r>
          <a:r>
            <a:rPr lang="cs-CZ" sz="1200" dirty="0" err="1"/>
            <a:t>Sofoklise</a:t>
          </a:r>
          <a:r>
            <a:rPr lang="cs-CZ" sz="1200" dirty="0"/>
            <a:t> </a:t>
          </a:r>
          <a:r>
            <a:rPr lang="cs-CZ" sz="1200" dirty="0" err="1"/>
            <a:t>Venizela</a:t>
          </a:r>
          <a:r>
            <a:rPr lang="cs-CZ" sz="1200" dirty="0"/>
            <a:t> a dosavadního krále Pavla I. Nový, teprve čtyřiadvacetiletý panovník Konstantin II.</a:t>
          </a:r>
          <a:endParaRPr lang="en-US" sz="1200" dirty="0"/>
        </a:p>
      </dgm:t>
    </dgm:pt>
    <dgm:pt modelId="{EE9258F4-C19B-47EF-B4C6-7C53859F29DC}" type="parTrans" cxnId="{01AC11D4-5FDC-462D-B5B4-8BC2D794AF67}">
      <dgm:prSet/>
      <dgm:spPr/>
      <dgm:t>
        <a:bodyPr/>
        <a:lstStyle/>
        <a:p>
          <a:endParaRPr lang="en-US"/>
        </a:p>
      </dgm:t>
    </dgm:pt>
    <dgm:pt modelId="{85EF7511-B540-41C3-B540-00E9BFBDBA4A}" type="sibTrans" cxnId="{01AC11D4-5FDC-462D-B5B4-8BC2D794AF67}">
      <dgm:prSet/>
      <dgm:spPr/>
      <dgm:t>
        <a:bodyPr/>
        <a:lstStyle/>
        <a:p>
          <a:endParaRPr lang="en-US"/>
        </a:p>
      </dgm:t>
    </dgm:pt>
    <dgm:pt modelId="{846CDE0D-03BD-44B0-8B47-A22F70790EDD}" type="pres">
      <dgm:prSet presAssocID="{F3877A8A-9256-4972-B59C-7B99B5D73DCF}" presName="diagram" presStyleCnt="0">
        <dgm:presLayoutVars>
          <dgm:dir/>
          <dgm:resizeHandles val="exact"/>
        </dgm:presLayoutVars>
      </dgm:prSet>
      <dgm:spPr/>
    </dgm:pt>
    <dgm:pt modelId="{4E5D9491-3C15-4CEC-AAD5-C6FB1A89E7AA}" type="pres">
      <dgm:prSet presAssocID="{12B3B191-F2B6-4A7C-BDA9-6A061CF46A41}" presName="node" presStyleLbl="node1" presStyleIdx="0" presStyleCnt="5" custScaleY="221412">
        <dgm:presLayoutVars>
          <dgm:bulletEnabled val="1"/>
        </dgm:presLayoutVars>
      </dgm:prSet>
      <dgm:spPr/>
    </dgm:pt>
    <dgm:pt modelId="{78C7C7A4-9651-43A9-B7B2-C92D8FB1CA21}" type="pres">
      <dgm:prSet presAssocID="{A547A300-DC9B-409D-B7FC-AD8F30BC2A62}" presName="sibTrans" presStyleLbl="sibTrans2D1" presStyleIdx="0" presStyleCnt="4"/>
      <dgm:spPr/>
    </dgm:pt>
    <dgm:pt modelId="{4D47E26C-0025-463A-8628-50E4A9494825}" type="pres">
      <dgm:prSet presAssocID="{A547A300-DC9B-409D-B7FC-AD8F30BC2A62}" presName="connectorText" presStyleLbl="sibTrans2D1" presStyleIdx="0" presStyleCnt="4"/>
      <dgm:spPr/>
    </dgm:pt>
    <dgm:pt modelId="{E67248A9-D406-4C5C-AB5B-E132FB1D9201}" type="pres">
      <dgm:prSet presAssocID="{C834CA00-DF4E-4A17-A5B5-D3BA8EBD2617}" presName="node" presStyleLbl="node1" presStyleIdx="1" presStyleCnt="5" custScaleY="221412">
        <dgm:presLayoutVars>
          <dgm:bulletEnabled val="1"/>
        </dgm:presLayoutVars>
      </dgm:prSet>
      <dgm:spPr/>
    </dgm:pt>
    <dgm:pt modelId="{2A4C9526-D5E5-45A8-B227-AD69EB1880D7}" type="pres">
      <dgm:prSet presAssocID="{C5B0F5AF-0435-4ADF-B47B-DD0DDD9E1F85}" presName="sibTrans" presStyleLbl="sibTrans2D1" presStyleIdx="1" presStyleCnt="4"/>
      <dgm:spPr/>
    </dgm:pt>
    <dgm:pt modelId="{1680D2E8-6D68-4084-B443-A8CFFE78AA9A}" type="pres">
      <dgm:prSet presAssocID="{C5B0F5AF-0435-4ADF-B47B-DD0DDD9E1F85}" presName="connectorText" presStyleLbl="sibTrans2D1" presStyleIdx="1" presStyleCnt="4"/>
      <dgm:spPr/>
    </dgm:pt>
    <dgm:pt modelId="{4FF8B608-2C65-41EA-9691-CE72AFC4EF7F}" type="pres">
      <dgm:prSet presAssocID="{4E944F69-C0BD-4FA3-A104-AC4B8D3C7F30}" presName="node" presStyleLbl="node1" presStyleIdx="2" presStyleCnt="5" custScaleY="221412">
        <dgm:presLayoutVars>
          <dgm:bulletEnabled val="1"/>
        </dgm:presLayoutVars>
      </dgm:prSet>
      <dgm:spPr/>
    </dgm:pt>
    <dgm:pt modelId="{350A269B-81CA-4BDB-A7F2-4296ED6B7810}" type="pres">
      <dgm:prSet presAssocID="{888B47C0-45F4-4204-9D18-551C9C9CDA6D}" presName="sibTrans" presStyleLbl="sibTrans2D1" presStyleIdx="2" presStyleCnt="4"/>
      <dgm:spPr/>
    </dgm:pt>
    <dgm:pt modelId="{D0B1093F-F3B1-4561-91BD-D6F1C08810FB}" type="pres">
      <dgm:prSet presAssocID="{888B47C0-45F4-4204-9D18-551C9C9CDA6D}" presName="connectorText" presStyleLbl="sibTrans2D1" presStyleIdx="2" presStyleCnt="4"/>
      <dgm:spPr/>
    </dgm:pt>
    <dgm:pt modelId="{D5E49D32-6EE2-40DD-BB9D-9F4F0FF21743}" type="pres">
      <dgm:prSet presAssocID="{FFC28DBB-D83E-44FB-AFF4-D47F0A102973}" presName="node" presStyleLbl="node1" presStyleIdx="3" presStyleCnt="5" custScaleY="221412">
        <dgm:presLayoutVars>
          <dgm:bulletEnabled val="1"/>
        </dgm:presLayoutVars>
      </dgm:prSet>
      <dgm:spPr/>
    </dgm:pt>
    <dgm:pt modelId="{14B39E2E-9095-47C5-BDA9-269FAA731E68}" type="pres">
      <dgm:prSet presAssocID="{0C781144-7122-41AE-889D-B55CE536F23E}" presName="sibTrans" presStyleLbl="sibTrans2D1" presStyleIdx="3" presStyleCnt="4"/>
      <dgm:spPr/>
    </dgm:pt>
    <dgm:pt modelId="{4CC24A92-9C20-414F-84A9-62182FDBBA33}" type="pres">
      <dgm:prSet presAssocID="{0C781144-7122-41AE-889D-B55CE536F23E}" presName="connectorText" presStyleLbl="sibTrans2D1" presStyleIdx="3" presStyleCnt="4"/>
      <dgm:spPr/>
    </dgm:pt>
    <dgm:pt modelId="{9FAF3135-2578-4846-AE99-D187CCAE2B46}" type="pres">
      <dgm:prSet presAssocID="{7F4A2ACC-EE2C-48CD-9268-436BDBB7A45D}" presName="node" presStyleLbl="node1" presStyleIdx="4" presStyleCnt="5" custScaleX="228415" custScaleY="298420" custLinFactNeighborX="-25284" custLinFactNeighborY="-1756">
        <dgm:presLayoutVars>
          <dgm:bulletEnabled val="1"/>
        </dgm:presLayoutVars>
      </dgm:prSet>
      <dgm:spPr/>
    </dgm:pt>
  </dgm:ptLst>
  <dgm:cxnLst>
    <dgm:cxn modelId="{F96FEA00-4E0B-404E-B676-BEFEBF07CE1F}" type="presOf" srcId="{F3877A8A-9256-4972-B59C-7B99B5D73DCF}" destId="{846CDE0D-03BD-44B0-8B47-A22F70790EDD}" srcOrd="0" destOrd="0" presId="urn:microsoft.com/office/officeart/2005/8/layout/process5"/>
    <dgm:cxn modelId="{B979C711-2075-4796-980D-54C9E84591CA}" type="presOf" srcId="{C5B0F5AF-0435-4ADF-B47B-DD0DDD9E1F85}" destId="{1680D2E8-6D68-4084-B443-A8CFFE78AA9A}" srcOrd="1" destOrd="0" presId="urn:microsoft.com/office/officeart/2005/8/layout/process5"/>
    <dgm:cxn modelId="{57088817-B25C-484C-BD9B-024385E99EF9}" type="presOf" srcId="{C5B0F5AF-0435-4ADF-B47B-DD0DDD9E1F85}" destId="{2A4C9526-D5E5-45A8-B227-AD69EB1880D7}" srcOrd="0" destOrd="0" presId="urn:microsoft.com/office/officeart/2005/8/layout/process5"/>
    <dgm:cxn modelId="{F58FB21D-8148-491C-944B-EE85ECB1AFAE}" type="presOf" srcId="{12B3B191-F2B6-4A7C-BDA9-6A061CF46A41}" destId="{4E5D9491-3C15-4CEC-AAD5-C6FB1A89E7AA}" srcOrd="0" destOrd="0" presId="urn:microsoft.com/office/officeart/2005/8/layout/process5"/>
    <dgm:cxn modelId="{65399E20-C603-411E-877A-4D21DDAE9316}" type="presOf" srcId="{0C781144-7122-41AE-889D-B55CE536F23E}" destId="{14B39E2E-9095-47C5-BDA9-269FAA731E68}" srcOrd="0" destOrd="0" presId="urn:microsoft.com/office/officeart/2005/8/layout/process5"/>
    <dgm:cxn modelId="{88B46844-4FC0-441C-A40F-29767F42892A}" srcId="{F3877A8A-9256-4972-B59C-7B99B5D73DCF}" destId="{FFC28DBB-D83E-44FB-AFF4-D47F0A102973}" srcOrd="3" destOrd="0" parTransId="{D580C360-A992-4BC8-8894-67096C460BB5}" sibTransId="{0C781144-7122-41AE-889D-B55CE536F23E}"/>
    <dgm:cxn modelId="{5478CC6A-1D7D-41FC-9E38-F4C7FC89B1F3}" type="presOf" srcId="{7F4A2ACC-EE2C-48CD-9268-436BDBB7A45D}" destId="{9FAF3135-2578-4846-AE99-D187CCAE2B46}" srcOrd="0" destOrd="0" presId="urn:microsoft.com/office/officeart/2005/8/layout/process5"/>
    <dgm:cxn modelId="{7CDC9572-9D5D-43CC-941F-9ECEC908D45E}" type="presOf" srcId="{888B47C0-45F4-4204-9D18-551C9C9CDA6D}" destId="{D0B1093F-F3B1-4561-91BD-D6F1C08810FB}" srcOrd="1" destOrd="0" presId="urn:microsoft.com/office/officeart/2005/8/layout/process5"/>
    <dgm:cxn modelId="{79C7AE59-97DB-4ADF-90CE-1C2A705CF70C}" srcId="{F3877A8A-9256-4972-B59C-7B99B5D73DCF}" destId="{4E944F69-C0BD-4FA3-A104-AC4B8D3C7F30}" srcOrd="2" destOrd="0" parTransId="{3917A6AD-0A55-4238-BB88-55572206D1B8}" sibTransId="{888B47C0-45F4-4204-9D18-551C9C9CDA6D}"/>
    <dgm:cxn modelId="{F95C469D-950E-46E8-BC96-B1208FC1E66F}" srcId="{F3877A8A-9256-4972-B59C-7B99B5D73DCF}" destId="{C834CA00-DF4E-4A17-A5B5-D3BA8EBD2617}" srcOrd="1" destOrd="0" parTransId="{C8789DF1-9017-49AC-B56E-CC7B06773C5C}" sibTransId="{C5B0F5AF-0435-4ADF-B47B-DD0DDD9E1F85}"/>
    <dgm:cxn modelId="{BD3F93A5-A33B-4CD5-9F4E-6EACE2E6FBB4}" type="presOf" srcId="{A547A300-DC9B-409D-B7FC-AD8F30BC2A62}" destId="{78C7C7A4-9651-43A9-B7B2-C92D8FB1CA21}" srcOrd="0" destOrd="0" presId="urn:microsoft.com/office/officeart/2005/8/layout/process5"/>
    <dgm:cxn modelId="{1ED417C4-09FB-45CD-B028-337C2105CE72}" type="presOf" srcId="{A547A300-DC9B-409D-B7FC-AD8F30BC2A62}" destId="{4D47E26C-0025-463A-8628-50E4A9494825}" srcOrd="1" destOrd="0" presId="urn:microsoft.com/office/officeart/2005/8/layout/process5"/>
    <dgm:cxn modelId="{802BDAC9-58EC-4B1A-8715-A64C98B7174D}" srcId="{F3877A8A-9256-4972-B59C-7B99B5D73DCF}" destId="{12B3B191-F2B6-4A7C-BDA9-6A061CF46A41}" srcOrd="0" destOrd="0" parTransId="{683F0D97-692A-4BB8-AEF6-069E2DABC7DE}" sibTransId="{A547A300-DC9B-409D-B7FC-AD8F30BC2A62}"/>
    <dgm:cxn modelId="{43D793CC-34DB-4112-9C0A-E883F6B1E609}" type="presOf" srcId="{FFC28DBB-D83E-44FB-AFF4-D47F0A102973}" destId="{D5E49D32-6EE2-40DD-BB9D-9F4F0FF21743}" srcOrd="0" destOrd="0" presId="urn:microsoft.com/office/officeart/2005/8/layout/process5"/>
    <dgm:cxn modelId="{6487F6CF-CC78-4843-A1E1-620119A97F23}" type="presOf" srcId="{0C781144-7122-41AE-889D-B55CE536F23E}" destId="{4CC24A92-9C20-414F-84A9-62182FDBBA33}" srcOrd="1" destOrd="0" presId="urn:microsoft.com/office/officeart/2005/8/layout/process5"/>
    <dgm:cxn modelId="{01AC11D4-5FDC-462D-B5B4-8BC2D794AF67}" srcId="{F3877A8A-9256-4972-B59C-7B99B5D73DCF}" destId="{7F4A2ACC-EE2C-48CD-9268-436BDBB7A45D}" srcOrd="4" destOrd="0" parTransId="{EE9258F4-C19B-47EF-B4C6-7C53859F29DC}" sibTransId="{85EF7511-B540-41C3-B540-00E9BFBDBA4A}"/>
    <dgm:cxn modelId="{84D41FD6-814B-478B-A54A-CA065ACF507C}" type="presOf" srcId="{4E944F69-C0BD-4FA3-A104-AC4B8D3C7F30}" destId="{4FF8B608-2C65-41EA-9691-CE72AFC4EF7F}" srcOrd="0" destOrd="0" presId="urn:microsoft.com/office/officeart/2005/8/layout/process5"/>
    <dgm:cxn modelId="{5BDCA8F2-27BD-4B96-82B6-C45FE833F23F}" type="presOf" srcId="{888B47C0-45F4-4204-9D18-551C9C9CDA6D}" destId="{350A269B-81CA-4BDB-A7F2-4296ED6B7810}" srcOrd="0" destOrd="0" presId="urn:microsoft.com/office/officeart/2005/8/layout/process5"/>
    <dgm:cxn modelId="{8CA1B4FF-0BC3-46EF-AD43-A4DB4C23AAFA}" type="presOf" srcId="{C834CA00-DF4E-4A17-A5B5-D3BA8EBD2617}" destId="{E67248A9-D406-4C5C-AB5B-E132FB1D9201}" srcOrd="0" destOrd="0" presId="urn:microsoft.com/office/officeart/2005/8/layout/process5"/>
    <dgm:cxn modelId="{56773397-E363-469D-9101-42FA54BB22EB}" type="presParOf" srcId="{846CDE0D-03BD-44B0-8B47-A22F70790EDD}" destId="{4E5D9491-3C15-4CEC-AAD5-C6FB1A89E7AA}" srcOrd="0" destOrd="0" presId="urn:microsoft.com/office/officeart/2005/8/layout/process5"/>
    <dgm:cxn modelId="{849BDC41-C7F0-4639-ADF2-C2B7780BA8A6}" type="presParOf" srcId="{846CDE0D-03BD-44B0-8B47-A22F70790EDD}" destId="{78C7C7A4-9651-43A9-B7B2-C92D8FB1CA21}" srcOrd="1" destOrd="0" presId="urn:microsoft.com/office/officeart/2005/8/layout/process5"/>
    <dgm:cxn modelId="{919DBEBF-1F09-4AB4-86B7-F4F897F1E5DA}" type="presParOf" srcId="{78C7C7A4-9651-43A9-B7B2-C92D8FB1CA21}" destId="{4D47E26C-0025-463A-8628-50E4A9494825}" srcOrd="0" destOrd="0" presId="urn:microsoft.com/office/officeart/2005/8/layout/process5"/>
    <dgm:cxn modelId="{444A360D-A2ED-4788-BF52-742292E9895F}" type="presParOf" srcId="{846CDE0D-03BD-44B0-8B47-A22F70790EDD}" destId="{E67248A9-D406-4C5C-AB5B-E132FB1D9201}" srcOrd="2" destOrd="0" presId="urn:microsoft.com/office/officeart/2005/8/layout/process5"/>
    <dgm:cxn modelId="{69138960-5E0B-451E-9E34-24A34C5C7CF1}" type="presParOf" srcId="{846CDE0D-03BD-44B0-8B47-A22F70790EDD}" destId="{2A4C9526-D5E5-45A8-B227-AD69EB1880D7}" srcOrd="3" destOrd="0" presId="urn:microsoft.com/office/officeart/2005/8/layout/process5"/>
    <dgm:cxn modelId="{D8927FC3-84DD-46BE-A98B-04A9CB82D1FB}" type="presParOf" srcId="{2A4C9526-D5E5-45A8-B227-AD69EB1880D7}" destId="{1680D2E8-6D68-4084-B443-A8CFFE78AA9A}" srcOrd="0" destOrd="0" presId="urn:microsoft.com/office/officeart/2005/8/layout/process5"/>
    <dgm:cxn modelId="{A96AA4A5-3318-46B7-8D55-BCC338D37955}" type="presParOf" srcId="{846CDE0D-03BD-44B0-8B47-A22F70790EDD}" destId="{4FF8B608-2C65-41EA-9691-CE72AFC4EF7F}" srcOrd="4" destOrd="0" presId="urn:microsoft.com/office/officeart/2005/8/layout/process5"/>
    <dgm:cxn modelId="{88CA2A64-DC9E-4E68-A6E3-192899AED0BE}" type="presParOf" srcId="{846CDE0D-03BD-44B0-8B47-A22F70790EDD}" destId="{350A269B-81CA-4BDB-A7F2-4296ED6B7810}" srcOrd="5" destOrd="0" presId="urn:microsoft.com/office/officeart/2005/8/layout/process5"/>
    <dgm:cxn modelId="{FA647760-C2B3-4C23-AE88-CA9E832B3959}" type="presParOf" srcId="{350A269B-81CA-4BDB-A7F2-4296ED6B7810}" destId="{D0B1093F-F3B1-4561-91BD-D6F1C08810FB}" srcOrd="0" destOrd="0" presId="urn:microsoft.com/office/officeart/2005/8/layout/process5"/>
    <dgm:cxn modelId="{E877EC23-172E-4D7A-AC9C-7013D01C20C3}" type="presParOf" srcId="{846CDE0D-03BD-44B0-8B47-A22F70790EDD}" destId="{D5E49D32-6EE2-40DD-BB9D-9F4F0FF21743}" srcOrd="6" destOrd="0" presId="urn:microsoft.com/office/officeart/2005/8/layout/process5"/>
    <dgm:cxn modelId="{54DE6BE2-3066-47E4-B356-B96A281E01B4}" type="presParOf" srcId="{846CDE0D-03BD-44B0-8B47-A22F70790EDD}" destId="{14B39E2E-9095-47C5-BDA9-269FAA731E68}" srcOrd="7" destOrd="0" presId="urn:microsoft.com/office/officeart/2005/8/layout/process5"/>
    <dgm:cxn modelId="{A00FD332-C64B-42A9-BE00-A5299B2BA16B}" type="presParOf" srcId="{14B39E2E-9095-47C5-BDA9-269FAA731E68}" destId="{4CC24A92-9C20-414F-84A9-62182FDBBA33}" srcOrd="0" destOrd="0" presId="urn:microsoft.com/office/officeart/2005/8/layout/process5"/>
    <dgm:cxn modelId="{8627E19E-3367-453B-B4E2-CA8BFAE7676D}" type="presParOf" srcId="{846CDE0D-03BD-44B0-8B47-A22F70790EDD}" destId="{9FAF3135-2578-4846-AE99-D187CCAE2B4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0DFF14-DB46-451C-80FF-E8DC901338C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5395194-2C5E-4C46-872B-0F12DF66CC47}">
      <dgm:prSet/>
      <dgm:spPr/>
      <dgm:t>
        <a:bodyPr/>
        <a:lstStyle/>
        <a:p>
          <a:r>
            <a:rPr lang="cs-CZ"/>
            <a:t>Papandreu neměl v úmyslu otřást základy existujícího hospodářsko-společenského a politického pořádku, iniciovat provádění strukturálních přeměn revolučního charakteru, vyhrocovat sociální a politické konflikty. </a:t>
          </a:r>
          <a:endParaRPr lang="en-US"/>
        </a:p>
      </dgm:t>
    </dgm:pt>
    <dgm:pt modelId="{ABD4A64C-A689-4694-B64C-B55FC3EC9B9F}" type="parTrans" cxnId="{AD0A1AC9-96ED-468D-8DBB-8EC3F579463E}">
      <dgm:prSet/>
      <dgm:spPr/>
      <dgm:t>
        <a:bodyPr/>
        <a:lstStyle/>
        <a:p>
          <a:endParaRPr lang="en-US"/>
        </a:p>
      </dgm:t>
    </dgm:pt>
    <dgm:pt modelId="{1229B552-B022-4131-8198-588C6FD3830A}" type="sibTrans" cxnId="{AD0A1AC9-96ED-468D-8DBB-8EC3F579463E}">
      <dgm:prSet/>
      <dgm:spPr/>
      <dgm:t>
        <a:bodyPr/>
        <a:lstStyle/>
        <a:p>
          <a:endParaRPr lang="en-US"/>
        </a:p>
      </dgm:t>
    </dgm:pt>
    <dgm:pt modelId="{E90C1CCC-24BD-4A29-AEC1-7F802A0FEA07}">
      <dgm:prSet/>
      <dgm:spPr/>
      <dgm:t>
        <a:bodyPr/>
        <a:lstStyle/>
        <a:p>
          <a:r>
            <a:rPr lang="cs-CZ"/>
            <a:t>Jeho záměrem zajistit Řecku hospodářskou, sociální a politickou stabilitu liberalizací stávajícího systému </a:t>
          </a:r>
          <a:r>
            <a:rPr lang="cs-CZ" i="1"/>
            <a:t>řízené demokracie</a:t>
          </a:r>
          <a:r>
            <a:rPr lang="cs-CZ"/>
            <a:t>, odstraněním existujících sociálních nespravedlností a křivd a rozvojem kultury a vzdělanosti.</a:t>
          </a:r>
          <a:endParaRPr lang="en-US"/>
        </a:p>
      </dgm:t>
    </dgm:pt>
    <dgm:pt modelId="{3E8E4F75-1BC5-4810-84C4-2DFBC18365C5}" type="parTrans" cxnId="{0888AD87-2FC4-4AAA-B991-586C6889D385}">
      <dgm:prSet/>
      <dgm:spPr/>
      <dgm:t>
        <a:bodyPr/>
        <a:lstStyle/>
        <a:p>
          <a:endParaRPr lang="en-US"/>
        </a:p>
      </dgm:t>
    </dgm:pt>
    <dgm:pt modelId="{0DD2B1D5-38BC-423B-A3F4-A5C660B82901}" type="sibTrans" cxnId="{0888AD87-2FC4-4AAA-B991-586C6889D385}">
      <dgm:prSet/>
      <dgm:spPr/>
      <dgm:t>
        <a:bodyPr/>
        <a:lstStyle/>
        <a:p>
          <a:endParaRPr lang="en-US"/>
        </a:p>
      </dgm:t>
    </dgm:pt>
    <dgm:pt modelId="{6E2CC86E-5789-4033-9B1D-0D29EFF1512A}">
      <dgm:prSet/>
      <dgm:spPr/>
      <dgm:t>
        <a:bodyPr/>
        <a:lstStyle/>
        <a:p>
          <a:r>
            <a:rPr lang="cs-CZ"/>
            <a:t>program reforem, které měly umírněný ráz a nekonfrontační charakter. Aktivita liberálů na politicko-mocenském poli byla soustředěna na zeslabení represivních funkcí státu vůči občanům a na potlačení aktivit extrémně pravicového parastátu.</a:t>
          </a:r>
          <a:endParaRPr lang="en-US"/>
        </a:p>
      </dgm:t>
    </dgm:pt>
    <dgm:pt modelId="{267B6922-56A3-4E28-843D-698B09F966B5}" type="parTrans" cxnId="{14ACDF94-90A6-4FA3-A991-F07112547F33}">
      <dgm:prSet/>
      <dgm:spPr/>
      <dgm:t>
        <a:bodyPr/>
        <a:lstStyle/>
        <a:p>
          <a:endParaRPr lang="en-US"/>
        </a:p>
      </dgm:t>
    </dgm:pt>
    <dgm:pt modelId="{0BA22C30-12FB-4B7F-8A07-F219F8252ADE}" type="sibTrans" cxnId="{14ACDF94-90A6-4FA3-A991-F07112547F33}">
      <dgm:prSet/>
      <dgm:spPr/>
      <dgm:t>
        <a:bodyPr/>
        <a:lstStyle/>
        <a:p>
          <a:endParaRPr lang="en-US"/>
        </a:p>
      </dgm:t>
    </dgm:pt>
    <dgm:pt modelId="{F993F5BD-F95F-46A3-A569-21FA3D21B2E5}" type="pres">
      <dgm:prSet presAssocID="{F50DFF14-DB46-451C-80FF-E8DC901338CF}" presName="root" presStyleCnt="0">
        <dgm:presLayoutVars>
          <dgm:dir/>
          <dgm:resizeHandles val="exact"/>
        </dgm:presLayoutVars>
      </dgm:prSet>
      <dgm:spPr/>
    </dgm:pt>
    <dgm:pt modelId="{26F490CD-6621-455D-8293-97632893D479}" type="pres">
      <dgm:prSet presAssocID="{B5395194-2C5E-4C46-872B-0F12DF66CC47}" presName="compNode" presStyleCnt="0"/>
      <dgm:spPr/>
    </dgm:pt>
    <dgm:pt modelId="{24044370-DC98-4A96-B7DF-C5E8F21FF6B8}" type="pres">
      <dgm:prSet presAssocID="{B5395194-2C5E-4C46-872B-0F12DF66CC47}" presName="bgRect" presStyleLbl="bgShp" presStyleIdx="0" presStyleCnt="3"/>
      <dgm:spPr/>
    </dgm:pt>
    <dgm:pt modelId="{887A4977-6F38-4951-94F3-DE519A498325}" type="pres">
      <dgm:prSet presAssocID="{B5395194-2C5E-4C46-872B-0F12DF66CC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06EA704B-C7B0-4407-8CD9-EB665F89471D}" type="pres">
      <dgm:prSet presAssocID="{B5395194-2C5E-4C46-872B-0F12DF66CC47}" presName="spaceRect" presStyleCnt="0"/>
      <dgm:spPr/>
    </dgm:pt>
    <dgm:pt modelId="{7F6F74BC-38E3-47BA-819D-2706DE8D38AA}" type="pres">
      <dgm:prSet presAssocID="{B5395194-2C5E-4C46-872B-0F12DF66CC47}" presName="parTx" presStyleLbl="revTx" presStyleIdx="0" presStyleCnt="3">
        <dgm:presLayoutVars>
          <dgm:chMax val="0"/>
          <dgm:chPref val="0"/>
        </dgm:presLayoutVars>
      </dgm:prSet>
      <dgm:spPr/>
    </dgm:pt>
    <dgm:pt modelId="{B706A6C2-048F-49B4-B798-23496715D24C}" type="pres">
      <dgm:prSet presAssocID="{1229B552-B022-4131-8198-588C6FD3830A}" presName="sibTrans" presStyleCnt="0"/>
      <dgm:spPr/>
    </dgm:pt>
    <dgm:pt modelId="{CD27F6AA-0615-4992-91D0-D9C324B44948}" type="pres">
      <dgm:prSet presAssocID="{E90C1CCC-24BD-4A29-AEC1-7F802A0FEA07}" presName="compNode" presStyleCnt="0"/>
      <dgm:spPr/>
    </dgm:pt>
    <dgm:pt modelId="{FBEA0A4E-4015-400F-8C4F-019D1F598C5D}" type="pres">
      <dgm:prSet presAssocID="{E90C1CCC-24BD-4A29-AEC1-7F802A0FEA07}" presName="bgRect" presStyleLbl="bgShp" presStyleIdx="1" presStyleCnt="3"/>
      <dgm:spPr/>
    </dgm:pt>
    <dgm:pt modelId="{FAEFA368-83B4-434F-9568-8C5DF6844F97}" type="pres">
      <dgm:prSet presAssocID="{E90C1CCC-24BD-4A29-AEC1-7F802A0FEA0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9C756C0F-BE0D-4AFD-9E52-1C5B8B0FADEB}" type="pres">
      <dgm:prSet presAssocID="{E90C1CCC-24BD-4A29-AEC1-7F802A0FEA07}" presName="spaceRect" presStyleCnt="0"/>
      <dgm:spPr/>
    </dgm:pt>
    <dgm:pt modelId="{8AB50AC6-4759-4282-BAE5-F60E18946CE6}" type="pres">
      <dgm:prSet presAssocID="{E90C1CCC-24BD-4A29-AEC1-7F802A0FEA07}" presName="parTx" presStyleLbl="revTx" presStyleIdx="1" presStyleCnt="3">
        <dgm:presLayoutVars>
          <dgm:chMax val="0"/>
          <dgm:chPref val="0"/>
        </dgm:presLayoutVars>
      </dgm:prSet>
      <dgm:spPr/>
    </dgm:pt>
    <dgm:pt modelId="{F8A04380-7D15-4DBD-8B3F-675126DF2F8B}" type="pres">
      <dgm:prSet presAssocID="{0DD2B1D5-38BC-423B-A3F4-A5C660B82901}" presName="sibTrans" presStyleCnt="0"/>
      <dgm:spPr/>
    </dgm:pt>
    <dgm:pt modelId="{815F146D-6FD8-4B9A-8CB4-F6A8F984D335}" type="pres">
      <dgm:prSet presAssocID="{6E2CC86E-5789-4033-9B1D-0D29EFF1512A}" presName="compNode" presStyleCnt="0"/>
      <dgm:spPr/>
    </dgm:pt>
    <dgm:pt modelId="{DA79657C-8DB3-4FAE-8412-0052955BA097}" type="pres">
      <dgm:prSet presAssocID="{6E2CC86E-5789-4033-9B1D-0D29EFF1512A}" presName="bgRect" presStyleLbl="bgShp" presStyleIdx="2" presStyleCnt="3"/>
      <dgm:spPr/>
    </dgm:pt>
    <dgm:pt modelId="{D498953C-919E-487A-8D36-9414750F5D92}" type="pres">
      <dgm:prSet presAssocID="{6E2CC86E-5789-4033-9B1D-0D29EFF1512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ývojový diagram"/>
        </a:ext>
      </dgm:extLst>
    </dgm:pt>
    <dgm:pt modelId="{EB16F1D0-D534-4B67-93E1-912890DAB802}" type="pres">
      <dgm:prSet presAssocID="{6E2CC86E-5789-4033-9B1D-0D29EFF1512A}" presName="spaceRect" presStyleCnt="0"/>
      <dgm:spPr/>
    </dgm:pt>
    <dgm:pt modelId="{E39ABBCF-170C-4E3E-A89B-503B84F2750E}" type="pres">
      <dgm:prSet presAssocID="{6E2CC86E-5789-4033-9B1D-0D29EFF1512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0DC6A1D-5D76-4393-B068-BCDD80728181}" type="presOf" srcId="{F50DFF14-DB46-451C-80FF-E8DC901338CF}" destId="{F993F5BD-F95F-46A3-A569-21FA3D21B2E5}" srcOrd="0" destOrd="0" presId="urn:microsoft.com/office/officeart/2018/2/layout/IconVerticalSolidList"/>
    <dgm:cxn modelId="{2FBA8B60-A851-42B8-A24E-9E3982F33B11}" type="presOf" srcId="{E90C1CCC-24BD-4A29-AEC1-7F802A0FEA07}" destId="{8AB50AC6-4759-4282-BAE5-F60E18946CE6}" srcOrd="0" destOrd="0" presId="urn:microsoft.com/office/officeart/2018/2/layout/IconVerticalSolidList"/>
    <dgm:cxn modelId="{0888AD87-2FC4-4AAA-B991-586C6889D385}" srcId="{F50DFF14-DB46-451C-80FF-E8DC901338CF}" destId="{E90C1CCC-24BD-4A29-AEC1-7F802A0FEA07}" srcOrd="1" destOrd="0" parTransId="{3E8E4F75-1BC5-4810-84C4-2DFBC18365C5}" sibTransId="{0DD2B1D5-38BC-423B-A3F4-A5C660B82901}"/>
    <dgm:cxn modelId="{14ACDF94-90A6-4FA3-A991-F07112547F33}" srcId="{F50DFF14-DB46-451C-80FF-E8DC901338CF}" destId="{6E2CC86E-5789-4033-9B1D-0D29EFF1512A}" srcOrd="2" destOrd="0" parTransId="{267B6922-56A3-4E28-843D-698B09F966B5}" sibTransId="{0BA22C30-12FB-4B7F-8A07-F219F8252ADE}"/>
    <dgm:cxn modelId="{5F15EF9F-38BB-4ED1-B883-D24218BE996B}" type="presOf" srcId="{B5395194-2C5E-4C46-872B-0F12DF66CC47}" destId="{7F6F74BC-38E3-47BA-819D-2706DE8D38AA}" srcOrd="0" destOrd="0" presId="urn:microsoft.com/office/officeart/2018/2/layout/IconVerticalSolidList"/>
    <dgm:cxn modelId="{AD0A1AC9-96ED-468D-8DBB-8EC3F579463E}" srcId="{F50DFF14-DB46-451C-80FF-E8DC901338CF}" destId="{B5395194-2C5E-4C46-872B-0F12DF66CC47}" srcOrd="0" destOrd="0" parTransId="{ABD4A64C-A689-4694-B64C-B55FC3EC9B9F}" sibTransId="{1229B552-B022-4131-8198-588C6FD3830A}"/>
    <dgm:cxn modelId="{F6D600E4-991E-4ABB-9FC2-2EBAE4DA3E84}" type="presOf" srcId="{6E2CC86E-5789-4033-9B1D-0D29EFF1512A}" destId="{E39ABBCF-170C-4E3E-A89B-503B84F2750E}" srcOrd="0" destOrd="0" presId="urn:microsoft.com/office/officeart/2018/2/layout/IconVerticalSolidList"/>
    <dgm:cxn modelId="{6EF7800F-0C53-4069-90B5-4ADD2F02ED34}" type="presParOf" srcId="{F993F5BD-F95F-46A3-A569-21FA3D21B2E5}" destId="{26F490CD-6621-455D-8293-97632893D479}" srcOrd="0" destOrd="0" presId="urn:microsoft.com/office/officeart/2018/2/layout/IconVerticalSolidList"/>
    <dgm:cxn modelId="{013A2898-E59D-4A98-8C75-2219924A578F}" type="presParOf" srcId="{26F490CD-6621-455D-8293-97632893D479}" destId="{24044370-DC98-4A96-B7DF-C5E8F21FF6B8}" srcOrd="0" destOrd="0" presId="urn:microsoft.com/office/officeart/2018/2/layout/IconVerticalSolidList"/>
    <dgm:cxn modelId="{53841276-5F32-4050-8D5E-EFBE0F0D365D}" type="presParOf" srcId="{26F490CD-6621-455D-8293-97632893D479}" destId="{887A4977-6F38-4951-94F3-DE519A498325}" srcOrd="1" destOrd="0" presId="urn:microsoft.com/office/officeart/2018/2/layout/IconVerticalSolidList"/>
    <dgm:cxn modelId="{CC423495-B625-4868-86DA-FE1C70340616}" type="presParOf" srcId="{26F490CD-6621-455D-8293-97632893D479}" destId="{06EA704B-C7B0-4407-8CD9-EB665F89471D}" srcOrd="2" destOrd="0" presId="urn:microsoft.com/office/officeart/2018/2/layout/IconVerticalSolidList"/>
    <dgm:cxn modelId="{ACE97ADF-5F79-4142-839F-3DD717DFB0AD}" type="presParOf" srcId="{26F490CD-6621-455D-8293-97632893D479}" destId="{7F6F74BC-38E3-47BA-819D-2706DE8D38AA}" srcOrd="3" destOrd="0" presId="urn:microsoft.com/office/officeart/2018/2/layout/IconVerticalSolidList"/>
    <dgm:cxn modelId="{7F2AD482-9D72-494D-99F7-CFFD0030FF0B}" type="presParOf" srcId="{F993F5BD-F95F-46A3-A569-21FA3D21B2E5}" destId="{B706A6C2-048F-49B4-B798-23496715D24C}" srcOrd="1" destOrd="0" presId="urn:microsoft.com/office/officeart/2018/2/layout/IconVerticalSolidList"/>
    <dgm:cxn modelId="{0D135239-E734-4C44-B328-A08B0E87613F}" type="presParOf" srcId="{F993F5BD-F95F-46A3-A569-21FA3D21B2E5}" destId="{CD27F6AA-0615-4992-91D0-D9C324B44948}" srcOrd="2" destOrd="0" presId="urn:microsoft.com/office/officeart/2018/2/layout/IconVerticalSolidList"/>
    <dgm:cxn modelId="{ECEE089E-4637-4F28-8F15-627EEED86095}" type="presParOf" srcId="{CD27F6AA-0615-4992-91D0-D9C324B44948}" destId="{FBEA0A4E-4015-400F-8C4F-019D1F598C5D}" srcOrd="0" destOrd="0" presId="urn:microsoft.com/office/officeart/2018/2/layout/IconVerticalSolidList"/>
    <dgm:cxn modelId="{000AD3D8-003A-45FE-A4BA-84906C7EC2E6}" type="presParOf" srcId="{CD27F6AA-0615-4992-91D0-D9C324B44948}" destId="{FAEFA368-83B4-434F-9568-8C5DF6844F97}" srcOrd="1" destOrd="0" presId="urn:microsoft.com/office/officeart/2018/2/layout/IconVerticalSolidList"/>
    <dgm:cxn modelId="{CEBF65A5-8325-4F0E-B181-1FFE0C5205CB}" type="presParOf" srcId="{CD27F6AA-0615-4992-91D0-D9C324B44948}" destId="{9C756C0F-BE0D-4AFD-9E52-1C5B8B0FADEB}" srcOrd="2" destOrd="0" presId="urn:microsoft.com/office/officeart/2018/2/layout/IconVerticalSolidList"/>
    <dgm:cxn modelId="{C1D089FB-AA9F-4507-9A9B-BF3A0DFE21BE}" type="presParOf" srcId="{CD27F6AA-0615-4992-91D0-D9C324B44948}" destId="{8AB50AC6-4759-4282-BAE5-F60E18946CE6}" srcOrd="3" destOrd="0" presId="urn:microsoft.com/office/officeart/2018/2/layout/IconVerticalSolidList"/>
    <dgm:cxn modelId="{8D12CCAA-2679-4B5E-B7AE-2B9376441E34}" type="presParOf" srcId="{F993F5BD-F95F-46A3-A569-21FA3D21B2E5}" destId="{F8A04380-7D15-4DBD-8B3F-675126DF2F8B}" srcOrd="3" destOrd="0" presId="urn:microsoft.com/office/officeart/2018/2/layout/IconVerticalSolidList"/>
    <dgm:cxn modelId="{7661F68B-F871-4D62-99C9-C26A3D39C2B2}" type="presParOf" srcId="{F993F5BD-F95F-46A3-A569-21FA3D21B2E5}" destId="{815F146D-6FD8-4B9A-8CB4-F6A8F984D335}" srcOrd="4" destOrd="0" presId="urn:microsoft.com/office/officeart/2018/2/layout/IconVerticalSolidList"/>
    <dgm:cxn modelId="{6FA794D3-BB22-424F-9928-D2127D10C360}" type="presParOf" srcId="{815F146D-6FD8-4B9A-8CB4-F6A8F984D335}" destId="{DA79657C-8DB3-4FAE-8412-0052955BA097}" srcOrd="0" destOrd="0" presId="urn:microsoft.com/office/officeart/2018/2/layout/IconVerticalSolidList"/>
    <dgm:cxn modelId="{05A0DC8A-587F-48CB-BA48-CFD5987CF7B2}" type="presParOf" srcId="{815F146D-6FD8-4B9A-8CB4-F6A8F984D335}" destId="{D498953C-919E-487A-8D36-9414750F5D92}" srcOrd="1" destOrd="0" presId="urn:microsoft.com/office/officeart/2018/2/layout/IconVerticalSolidList"/>
    <dgm:cxn modelId="{CB21956D-6DE7-49EE-8199-EDCDFF5009F8}" type="presParOf" srcId="{815F146D-6FD8-4B9A-8CB4-F6A8F984D335}" destId="{EB16F1D0-D534-4B67-93E1-912890DAB802}" srcOrd="2" destOrd="0" presId="urn:microsoft.com/office/officeart/2018/2/layout/IconVerticalSolidList"/>
    <dgm:cxn modelId="{A51B4E7B-BCAA-420A-A364-F27465CF0218}" type="presParOf" srcId="{815F146D-6FD8-4B9A-8CB4-F6A8F984D335}" destId="{E39ABBCF-170C-4E3E-A89B-503B84F275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D9491-3C15-4CEC-AAD5-C6FB1A89E7AA}">
      <dsp:nvSpPr>
        <dsp:cNvPr id="0" name=""/>
        <dsp:cNvSpPr/>
      </dsp:nvSpPr>
      <dsp:spPr>
        <a:xfrm>
          <a:off x="316701" y="1467"/>
          <a:ext cx="1408639" cy="1871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Nové volby se souhlasem churavějícího krále Pavla I. v únoru 1964, </a:t>
          </a:r>
          <a:endParaRPr lang="en-US" sz="1200" kern="1200" dirty="0"/>
        </a:p>
      </dsp:txBody>
      <dsp:txXfrm>
        <a:off x="357959" y="42725"/>
        <a:ext cx="1326123" cy="1788822"/>
      </dsp:txXfrm>
    </dsp:sp>
    <dsp:sp modelId="{78C7C7A4-9651-43A9-B7B2-C92D8FB1CA21}">
      <dsp:nvSpPr>
        <dsp:cNvPr id="0" name=""/>
        <dsp:cNvSpPr/>
      </dsp:nvSpPr>
      <dsp:spPr>
        <a:xfrm>
          <a:off x="1849301" y="762465"/>
          <a:ext cx="298631" cy="349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849301" y="832333"/>
        <a:ext cx="209042" cy="209606"/>
      </dsp:txXfrm>
    </dsp:sp>
    <dsp:sp modelId="{E67248A9-D406-4C5C-AB5B-E132FB1D9201}">
      <dsp:nvSpPr>
        <dsp:cNvPr id="0" name=""/>
        <dsp:cNvSpPr/>
      </dsp:nvSpPr>
      <dsp:spPr>
        <a:xfrm>
          <a:off x="2288797" y="1467"/>
          <a:ext cx="1408639" cy="1871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Svaz středu obdržel 52,7 % a zajistila si 171 poslaneckých mandátů. </a:t>
          </a:r>
          <a:endParaRPr lang="en-US" sz="1200" kern="1200" dirty="0"/>
        </a:p>
      </dsp:txBody>
      <dsp:txXfrm>
        <a:off x="2330055" y="42725"/>
        <a:ext cx="1326123" cy="1788822"/>
      </dsp:txXfrm>
    </dsp:sp>
    <dsp:sp modelId="{2A4C9526-D5E5-45A8-B227-AD69EB1880D7}">
      <dsp:nvSpPr>
        <dsp:cNvPr id="0" name=""/>
        <dsp:cNvSpPr/>
      </dsp:nvSpPr>
      <dsp:spPr>
        <a:xfrm>
          <a:off x="3821397" y="762465"/>
          <a:ext cx="298631" cy="349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821397" y="832333"/>
        <a:ext cx="209042" cy="209606"/>
      </dsp:txXfrm>
    </dsp:sp>
    <dsp:sp modelId="{4FF8B608-2C65-41EA-9691-CE72AFC4EF7F}">
      <dsp:nvSpPr>
        <dsp:cNvPr id="0" name=""/>
        <dsp:cNvSpPr/>
      </dsp:nvSpPr>
      <dsp:spPr>
        <a:xfrm>
          <a:off x="4260892" y="1467"/>
          <a:ext cx="1408639" cy="1871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pravicová </a:t>
          </a:r>
          <a:r>
            <a:rPr lang="cs-CZ" sz="1200" kern="1200" dirty="0" err="1"/>
            <a:t>ERE</a:t>
          </a:r>
          <a:r>
            <a:rPr lang="cs-CZ" sz="1200" kern="1200" dirty="0"/>
            <a:t> získala 35,2 % hlasů a 107 poslanců</a:t>
          </a:r>
          <a:endParaRPr lang="en-US" sz="1200" kern="1200" dirty="0"/>
        </a:p>
      </dsp:txBody>
      <dsp:txXfrm>
        <a:off x="4302150" y="42725"/>
        <a:ext cx="1326123" cy="1788822"/>
      </dsp:txXfrm>
    </dsp:sp>
    <dsp:sp modelId="{350A269B-81CA-4BDB-A7F2-4296ED6B7810}">
      <dsp:nvSpPr>
        <dsp:cNvPr id="0" name=""/>
        <dsp:cNvSpPr/>
      </dsp:nvSpPr>
      <dsp:spPr>
        <a:xfrm>
          <a:off x="5793493" y="762465"/>
          <a:ext cx="298631" cy="349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5793493" y="832333"/>
        <a:ext cx="209042" cy="209606"/>
      </dsp:txXfrm>
    </dsp:sp>
    <dsp:sp modelId="{D5E49D32-6EE2-40DD-BB9D-9F4F0FF21743}">
      <dsp:nvSpPr>
        <dsp:cNvPr id="0" name=""/>
        <dsp:cNvSpPr/>
      </dsp:nvSpPr>
      <dsp:spPr>
        <a:xfrm>
          <a:off x="6232988" y="1467"/>
          <a:ext cx="1408639" cy="1871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prokomunistická EDA 11,8 % hlasů a 22 poslaneckých míst. </a:t>
          </a:r>
          <a:endParaRPr lang="en-US" sz="1200" kern="1200" dirty="0"/>
        </a:p>
      </dsp:txBody>
      <dsp:txXfrm>
        <a:off x="6274246" y="42725"/>
        <a:ext cx="1326123" cy="1788822"/>
      </dsp:txXfrm>
    </dsp:sp>
    <dsp:sp modelId="{14B39E2E-9095-47C5-BDA9-269FAA731E68}">
      <dsp:nvSpPr>
        <dsp:cNvPr id="0" name=""/>
        <dsp:cNvSpPr/>
      </dsp:nvSpPr>
      <dsp:spPr>
        <a:xfrm rot="6879806">
          <a:off x="6225518" y="1964213"/>
          <a:ext cx="319953" cy="3493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6300718" y="1983286"/>
        <a:ext cx="209606" cy="223967"/>
      </dsp:txXfrm>
    </dsp:sp>
    <dsp:sp modelId="{9FAF3135-2578-4846-AE99-D187CCAE2B46}">
      <dsp:nvSpPr>
        <dsp:cNvPr id="0" name=""/>
        <dsp:cNvSpPr/>
      </dsp:nvSpPr>
      <dsp:spPr>
        <a:xfrm>
          <a:off x="4067923" y="2421420"/>
          <a:ext cx="3217544" cy="252219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K upevnění vůdčího postavení </a:t>
          </a:r>
          <a:r>
            <a:rPr lang="cs-CZ" sz="1200" kern="1200" dirty="0" err="1"/>
            <a:t>Georgiose</a:t>
          </a:r>
          <a:r>
            <a:rPr lang="cs-CZ" sz="1200" kern="1200" dirty="0"/>
            <a:t> </a:t>
          </a:r>
          <a:r>
            <a:rPr lang="cs-CZ" sz="1200" kern="1200" dirty="0" err="1"/>
            <a:t>Papandrea</a:t>
          </a:r>
          <a:r>
            <a:rPr lang="cs-CZ" sz="1200" kern="1200" dirty="0"/>
            <a:t> přispěly vedle výsledků a </a:t>
          </a:r>
          <a:r>
            <a:rPr lang="cs-CZ" sz="1200" kern="1200" dirty="0" err="1"/>
            <a:t>Karamanlisovy</a:t>
          </a:r>
          <a:r>
            <a:rPr lang="cs-CZ" sz="1200" kern="1200" dirty="0"/>
            <a:t> nepřítomnosti i další okolnosti, především úmrtí jeho dlouholetého rivala v zápase o vedení liberálního a středového tábora </a:t>
          </a:r>
          <a:r>
            <a:rPr lang="cs-CZ" sz="1200" kern="1200" dirty="0" err="1"/>
            <a:t>Sofoklise</a:t>
          </a:r>
          <a:r>
            <a:rPr lang="cs-CZ" sz="1200" kern="1200" dirty="0"/>
            <a:t> </a:t>
          </a:r>
          <a:r>
            <a:rPr lang="cs-CZ" sz="1200" kern="1200" dirty="0" err="1"/>
            <a:t>Venizela</a:t>
          </a:r>
          <a:r>
            <a:rPr lang="cs-CZ" sz="1200" kern="1200" dirty="0"/>
            <a:t> a dosavadního krále Pavla I. Nový, teprve čtyřiadvacetiletý panovník Konstantin II.</a:t>
          </a:r>
          <a:endParaRPr lang="en-US" sz="1200" kern="1200" dirty="0"/>
        </a:p>
      </dsp:txBody>
      <dsp:txXfrm>
        <a:off x="4141796" y="2495293"/>
        <a:ext cx="3069798" cy="2374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44370-DC98-4A96-B7DF-C5E8F21FF6B8}">
      <dsp:nvSpPr>
        <dsp:cNvPr id="0" name=""/>
        <dsp:cNvSpPr/>
      </dsp:nvSpPr>
      <dsp:spPr>
        <a:xfrm>
          <a:off x="0" y="649"/>
          <a:ext cx="5889686" cy="15194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A4977-6F38-4951-94F3-DE519A498325}">
      <dsp:nvSpPr>
        <dsp:cNvPr id="0" name=""/>
        <dsp:cNvSpPr/>
      </dsp:nvSpPr>
      <dsp:spPr>
        <a:xfrm>
          <a:off x="459622" y="342517"/>
          <a:ext cx="835676" cy="8356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F74BC-38E3-47BA-819D-2706DE8D38AA}">
      <dsp:nvSpPr>
        <dsp:cNvPr id="0" name=""/>
        <dsp:cNvSpPr/>
      </dsp:nvSpPr>
      <dsp:spPr>
        <a:xfrm>
          <a:off x="1754920" y="649"/>
          <a:ext cx="4134765" cy="1519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804" tIns="160804" rIns="160804" bIns="16080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Papandreu neměl v úmyslu otřást základy existujícího hospodářsko-společenského a politického pořádku, iniciovat provádění strukturálních přeměn revolučního charakteru, vyhrocovat sociální a politické konflikty. </a:t>
          </a:r>
          <a:endParaRPr lang="en-US" sz="1500" kern="1200"/>
        </a:p>
      </dsp:txBody>
      <dsp:txXfrm>
        <a:off x="1754920" y="649"/>
        <a:ext cx="4134765" cy="1519412"/>
      </dsp:txXfrm>
    </dsp:sp>
    <dsp:sp modelId="{FBEA0A4E-4015-400F-8C4F-019D1F598C5D}">
      <dsp:nvSpPr>
        <dsp:cNvPr id="0" name=""/>
        <dsp:cNvSpPr/>
      </dsp:nvSpPr>
      <dsp:spPr>
        <a:xfrm>
          <a:off x="0" y="1899914"/>
          <a:ext cx="5889686" cy="15194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FA368-83B4-434F-9568-8C5DF6844F97}">
      <dsp:nvSpPr>
        <dsp:cNvPr id="0" name=""/>
        <dsp:cNvSpPr/>
      </dsp:nvSpPr>
      <dsp:spPr>
        <a:xfrm>
          <a:off x="459622" y="2241782"/>
          <a:ext cx="835676" cy="8356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50AC6-4759-4282-BAE5-F60E18946CE6}">
      <dsp:nvSpPr>
        <dsp:cNvPr id="0" name=""/>
        <dsp:cNvSpPr/>
      </dsp:nvSpPr>
      <dsp:spPr>
        <a:xfrm>
          <a:off x="1754920" y="1899914"/>
          <a:ext cx="4134765" cy="1519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804" tIns="160804" rIns="160804" bIns="16080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Jeho záměrem zajistit Řecku hospodářskou, sociální a politickou stabilitu liberalizací stávajícího systému </a:t>
          </a:r>
          <a:r>
            <a:rPr lang="cs-CZ" sz="1500" i="1" kern="1200"/>
            <a:t>řízené demokracie</a:t>
          </a:r>
          <a:r>
            <a:rPr lang="cs-CZ" sz="1500" kern="1200"/>
            <a:t>, odstraněním existujících sociálních nespravedlností a křivd a rozvojem kultury a vzdělanosti.</a:t>
          </a:r>
          <a:endParaRPr lang="en-US" sz="1500" kern="1200"/>
        </a:p>
      </dsp:txBody>
      <dsp:txXfrm>
        <a:off x="1754920" y="1899914"/>
        <a:ext cx="4134765" cy="1519412"/>
      </dsp:txXfrm>
    </dsp:sp>
    <dsp:sp modelId="{DA79657C-8DB3-4FAE-8412-0052955BA097}">
      <dsp:nvSpPr>
        <dsp:cNvPr id="0" name=""/>
        <dsp:cNvSpPr/>
      </dsp:nvSpPr>
      <dsp:spPr>
        <a:xfrm>
          <a:off x="0" y="3799179"/>
          <a:ext cx="5889686" cy="15194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98953C-919E-487A-8D36-9414750F5D92}">
      <dsp:nvSpPr>
        <dsp:cNvPr id="0" name=""/>
        <dsp:cNvSpPr/>
      </dsp:nvSpPr>
      <dsp:spPr>
        <a:xfrm>
          <a:off x="459622" y="4141047"/>
          <a:ext cx="835676" cy="8356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ABBCF-170C-4E3E-A89B-503B84F2750E}">
      <dsp:nvSpPr>
        <dsp:cNvPr id="0" name=""/>
        <dsp:cNvSpPr/>
      </dsp:nvSpPr>
      <dsp:spPr>
        <a:xfrm>
          <a:off x="1754920" y="3799179"/>
          <a:ext cx="4134765" cy="1519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804" tIns="160804" rIns="160804" bIns="160804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program reforem, které měly umírněný ráz a nekonfrontační charakter. Aktivita liberálů na politicko-mocenském poli byla soustředěna na zeslabení represivních funkcí státu vůči občanům a na potlačení aktivit extrémně pravicového parastátu.</a:t>
          </a:r>
          <a:endParaRPr lang="en-US" sz="1500" kern="1200"/>
        </a:p>
      </dsp:txBody>
      <dsp:txXfrm>
        <a:off x="1754920" y="3799179"/>
        <a:ext cx="4134765" cy="1519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6C4D283-22EA-4931-9DEC-0304C9414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3" name="Picture 1032">
            <a:extLst>
              <a:ext uri="{FF2B5EF4-FFF2-40B4-BE49-F238E27FC236}">
                <a16:creationId xmlns:a16="http://schemas.microsoft.com/office/drawing/2014/main" id="{A7A9E6DD-CC7C-4150-8911-883397CCA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35" name="Picture 1034">
            <a:extLst>
              <a:ext uri="{FF2B5EF4-FFF2-40B4-BE49-F238E27FC236}">
                <a16:creationId xmlns:a16="http://schemas.microsoft.com/office/drawing/2014/main" id="{DDA1B7FE-FED9-4723-8992-4E2804D95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9A1F42EF-9A4D-4E5A-B1EE-7E6EDAE71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70B59514-0D9B-415E-B4CB-4CB50B0FE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937B4B19-EFE0-4CF3-97D5-BADE0BED7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28CF88-509C-772A-CB4E-BE14008CB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804" y="3428998"/>
            <a:ext cx="4533194" cy="2268559"/>
          </a:xfrm>
        </p:spPr>
        <p:txBody>
          <a:bodyPr>
            <a:normAutofit/>
          </a:bodyPr>
          <a:lstStyle/>
          <a:p>
            <a:r>
              <a:rPr lang="cs-CZ" sz="5100"/>
              <a:t>ŘECKO A </a:t>
            </a:r>
            <a:r>
              <a:rPr lang="cs-CZ" sz="5100" err="1"/>
              <a:t>KARAMANLIS</a:t>
            </a:r>
            <a:endParaRPr lang="cs-CZ" sz="51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B70327-2753-E5FF-D675-5D5369A9C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907" y="2268786"/>
            <a:ext cx="4378091" cy="1160213"/>
          </a:xfrm>
        </p:spPr>
        <p:txBody>
          <a:bodyPr>
            <a:normAutofit/>
          </a:bodyPr>
          <a:lstStyle/>
          <a:p>
            <a:r>
              <a:rPr lang="cs-CZ" dirty="0"/>
              <a:t>OD. R. 1955 DO NASTOLENÍ DIKTATURY (1967)</a:t>
            </a:r>
          </a:p>
        </p:txBody>
      </p:sp>
      <p:pic>
        <p:nvPicPr>
          <p:cNvPr id="1026" name="Picture 2" descr="Remembering Constantine Karamanlis: &quot;The National Leader&quot; - The Pappas Post">
            <a:extLst>
              <a:ext uri="{FF2B5EF4-FFF2-40B4-BE49-F238E27FC236}">
                <a16:creationId xmlns:a16="http://schemas.microsoft.com/office/drawing/2014/main" id="{3180C8CC-359A-F1EB-7560-3E44D8807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11249" y="2286368"/>
            <a:ext cx="3435136" cy="2285926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>
            <a:extLst>
              <a:ext uri="{FF2B5EF4-FFF2-40B4-BE49-F238E27FC236}">
                <a16:creationId xmlns:a16="http://schemas.microsoft.com/office/drawing/2014/main" id="{05610B29-A0F6-4F83-BF46-0A928A0AA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69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61" name="Rectangle 5160">
            <a:extLst>
              <a:ext uri="{FF2B5EF4-FFF2-40B4-BE49-F238E27FC236}">
                <a16:creationId xmlns:a16="http://schemas.microsoft.com/office/drawing/2014/main" id="{624A1565-B7E1-4C59-84A2-5831F1160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63" name="Picture 5162">
            <a:extLst>
              <a:ext uri="{FF2B5EF4-FFF2-40B4-BE49-F238E27FC236}">
                <a16:creationId xmlns:a16="http://schemas.microsoft.com/office/drawing/2014/main" id="{3B8B134C-47B2-49B8-B810-2931B20EA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5165" name="Picture 5164">
            <a:extLst>
              <a:ext uri="{FF2B5EF4-FFF2-40B4-BE49-F238E27FC236}">
                <a16:creationId xmlns:a16="http://schemas.microsoft.com/office/drawing/2014/main" id="{1550BD34-8417-42DB-BEA7-96B1E4156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5167" name="Rectangle 5166">
            <a:extLst>
              <a:ext uri="{FF2B5EF4-FFF2-40B4-BE49-F238E27FC236}">
                <a16:creationId xmlns:a16="http://schemas.microsoft.com/office/drawing/2014/main" id="{EE04A24D-ECF7-4024-BAC2-981BA69CF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9" name="Rectangle 5168">
            <a:extLst>
              <a:ext uri="{FF2B5EF4-FFF2-40B4-BE49-F238E27FC236}">
                <a16:creationId xmlns:a16="http://schemas.microsoft.com/office/drawing/2014/main" id="{F1C3D135-9831-45A9-8FBE-2A2548C8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1" name="Rectangle 5170">
            <a:extLst>
              <a:ext uri="{FF2B5EF4-FFF2-40B4-BE49-F238E27FC236}">
                <a16:creationId xmlns:a16="http://schemas.microsoft.com/office/drawing/2014/main" id="{F8375ABF-52E0-4C78-B2CF-0A949D7D8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CF6CAC-11E3-77BA-3D53-802B72744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>
            <a:normAutofit/>
          </a:bodyPr>
          <a:lstStyle/>
          <a:p>
            <a:pPr algn="l"/>
            <a:r>
              <a:rPr lang="cs-CZ" sz="2400" err="1"/>
              <a:t>PARAKRATOS</a:t>
            </a:r>
            <a:r>
              <a:rPr lang="cs-CZ" sz="2400"/>
              <a:t> A </a:t>
            </a:r>
            <a:r>
              <a:rPr lang="cs-CZ" sz="2400" err="1"/>
              <a:t>VRÁŽDA</a:t>
            </a:r>
            <a:r>
              <a:rPr lang="cs-CZ" sz="2400"/>
              <a:t> </a:t>
            </a:r>
            <a:r>
              <a:rPr lang="cs-CZ" sz="2400" err="1"/>
              <a:t>GRIGORISE</a:t>
            </a:r>
            <a:r>
              <a:rPr lang="cs-CZ" sz="2400"/>
              <a:t> </a:t>
            </a:r>
            <a:r>
              <a:rPr lang="cs-CZ" sz="2400" err="1"/>
              <a:t>LAMBRAKISE</a:t>
            </a:r>
            <a:endParaRPr lang="cs-CZ" sz="24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5B9106-A547-4BBD-6ED0-38CD94BB6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969505" cy="39978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Aktivity pravicových extrémistů sílily. Neštítili se používat proti politickým protivníkům zákeřných teroristických metod.</a:t>
            </a:r>
          </a:p>
          <a:p>
            <a:pPr>
              <a:lnSpc>
                <a:spcPct val="110000"/>
              </a:lnSpc>
            </a:pPr>
            <a:r>
              <a:rPr lang="cs-CZ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22. 5. 1963 v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ražda oblíbeného levicového politika a průkopníka mírového hnutí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Grigorise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Lambrakise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vražda poslance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Lambrakise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byla dílem extremistických složek pravice, a s ní premiér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Karamanlis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neměl žádnou spojitost, nedůvěra veřejnosti k jeho osobě po této tragické události zesílila. </a:t>
            </a:r>
          </a:p>
          <a:p>
            <a:pPr>
              <a:lnSpc>
                <a:spcPct val="110000"/>
              </a:lnSpc>
            </a:pP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Zklamaný premiér se rozhodl rezignovat a dne 11.6.1963 podal demisi. Odešel do Francie, kde se usadil. Jeho pobyt v dobrovolném exilu na </a:t>
            </a:r>
            <a:r>
              <a:rPr lang="cs-CZ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let.</a:t>
            </a:r>
            <a:endParaRPr lang="el-GR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Vasilis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Vasilikos</a:t>
            </a:r>
            <a:r>
              <a:rPr lang="el-GR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„Z“ </a:t>
            </a:r>
            <a:r>
              <a:rPr lang="el-GR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stejnojmen</a:t>
            </a:r>
            <a:r>
              <a:rPr lang="cs-CZ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ný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film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Costy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Gavrase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https://www.youtube.com/watch?v=rHB28qfsV2w&amp;ab_channel=VegetativeHorse</a:t>
            </a:r>
          </a:p>
          <a:p>
            <a:pPr>
              <a:lnSpc>
                <a:spcPct val="110000"/>
              </a:lnSpc>
            </a:pPr>
            <a:endParaRPr lang="cs-CZ" sz="1300" dirty="0"/>
          </a:p>
        </p:txBody>
      </p:sp>
      <p:pic>
        <p:nvPicPr>
          <p:cNvPr id="5122" name="Picture 2" descr="Πέρασαν 57 χρόνια από την δολοφονία του Γρηγόρη Λαμπράκη: Τι απέγιναν οι  δολοφόνοι | Alfavita">
            <a:extLst>
              <a:ext uri="{FF2B5EF4-FFF2-40B4-BE49-F238E27FC236}">
                <a16:creationId xmlns:a16="http://schemas.microsoft.com/office/drawing/2014/main" id="{ABA73AF9-CEF6-9C6E-E89B-C464CBDE3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1768" y="1931350"/>
            <a:ext cx="3994617" cy="2995962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73" name="Rectangle 5172">
            <a:extLst>
              <a:ext uri="{FF2B5EF4-FFF2-40B4-BE49-F238E27FC236}">
                <a16:creationId xmlns:a16="http://schemas.microsoft.com/office/drawing/2014/main" id="{34BB1BDF-EAFF-49B6-ABF3-7F9B3201C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0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634F8-0BC4-DDA0-809E-35AA061F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Liberální vláda G. </a:t>
            </a:r>
            <a:r>
              <a:rPr lang="cs-CZ" dirty="0" err="1"/>
              <a:t>Papandrea</a:t>
            </a:r>
            <a:endParaRPr lang="cs-CZ"/>
          </a:p>
        </p:txBody>
      </p:sp>
      <p:graphicFrame>
        <p:nvGraphicFramePr>
          <p:cNvPr id="7" name="TextovéPole 4">
            <a:extLst>
              <a:ext uri="{FF2B5EF4-FFF2-40B4-BE49-F238E27FC236}">
                <a16:creationId xmlns:a16="http://schemas.microsoft.com/office/drawing/2014/main" id="{002C1E8A-BE71-7077-FC11-F6C6B431F8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2623271"/>
              </p:ext>
            </p:extLst>
          </p:nvPr>
        </p:nvGraphicFramePr>
        <p:xfrm>
          <a:off x="2611808" y="1634836"/>
          <a:ext cx="7958330" cy="4959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463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036CD8-00BA-3BD3-C6BC-786EF763C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solidFill>
                  <a:schemeClr val="bg1"/>
                </a:solidFill>
              </a:rPr>
              <a:t>Zavedení umírněných reforem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5AD4E66-98FC-82AB-284E-43B9841F18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981063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0777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304C4A-7131-A6E1-2D42-0D84B385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738" y="808056"/>
            <a:ext cx="4986954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K politické nestabilitě – Andreas </a:t>
            </a:r>
            <a:r>
              <a:rPr lang="cs-CZ" dirty="0" err="1"/>
              <a:t>Papandreu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40C0C-6FE4-481B-F987-ABBAE4013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739" y="2052116"/>
            <a:ext cx="4901548" cy="3997828"/>
          </a:xfrm>
        </p:spPr>
        <p:txBody>
          <a:bodyPr>
            <a:normAutofit/>
          </a:bodyPr>
          <a:lstStyle/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 eskalaci napětí protože vláda nevystupovala proti militantním představitelům krajní pravice s dostatečnou rozhodností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Pravicové složky vládnoucí mocenské vrstvy se obávaly, že Papandreu získá kontrolu nad armádou a nad tajnou službou KYP a že se pokusí zlikvidovat extremistické polovojenské organizace.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Andreas Papandreu prožil 21 let v USA, kde studoval a posléze vyučoval ekonomii na univerzitě v Berkeley</a:t>
            </a:r>
            <a:r>
              <a:rPr lang="cs-CZ" sz="130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r. 1964 poslancem, jmenován ministrem.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 svůj antiamerikanismus, odhodlání prosazovat strukturální hospodářské, sociální a politické přeměny i ochotu spolupracovat s prokomunistickou levicí byl všeobecně pokládán za vůdce levého křídla Svazu středu.</a:t>
            </a:r>
          </a:p>
          <a:p>
            <a:pPr>
              <a:lnSpc>
                <a:spcPct val="110000"/>
              </a:lnSpc>
            </a:pPr>
            <a:endParaRPr lang="cs-CZ" sz="1300"/>
          </a:p>
        </p:txBody>
      </p:sp>
      <p:sp>
        <p:nvSpPr>
          <p:cNvPr id="6159" name="Rectangle 6158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Ανδρέας Παπανδρέου (1959 – 1967) | Φιλίστωρ">
            <a:extLst>
              <a:ext uri="{FF2B5EF4-FFF2-40B4-BE49-F238E27FC236}">
                <a16:creationId xmlns:a16="http://schemas.microsoft.com/office/drawing/2014/main" id="{E92DCFA8-485D-B634-8CE7-019959A908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4" r="2533"/>
          <a:stretch/>
        </p:blipFill>
        <p:spPr bwMode="auto">
          <a:xfrm>
            <a:off x="7534656" y="227"/>
            <a:ext cx="46570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1" name="Picture 6160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03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9EB7D-30D7-C463-0482-CEB4390C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krále a vláda apostatů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43F456-9F76-6FF4-17ED-48D9466E7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květnu 1965 rozhodnutí premiéra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Papandrea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odstranit z vlády ministra obrany, generála Petrose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Garufaliase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převzít osobně i řízení tohoto klíčového resortu.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Král Konstantin II. odmítl přistoupit na toto řešení a využil dokonce následného sporu s neústupným premiérem. Aniž vyčkal písemného podání demise, kterou mu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Papandreu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naznačil v osobním rozhovoru 15. července 1965, pověřil sestavením nové vlády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Athanasiadise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dosavadního člena Svazu středu.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červenci 1965 vnitropolitické napětí přerostlo do podoby obtížně řešitelné krize.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trategickým cílem krále a pravice rozbít Svaz středu, přimět co největší počet liberálů k odklonu od bývalého premiéra.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sliby křesel ve vládě i ve státní správě a s použitím nejrůznějších metod korupce opustilo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Papandrea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postupně několik desítek poslanců Svazu středu. Snaha o vytvoření vládního kabinetu z těchto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odpadlíků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apostates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který by se mohl opřít o podporu pravicových stran.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741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624A1565-B7E1-4C59-84A2-5831F1160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7" name="Picture 7176">
            <a:extLst>
              <a:ext uri="{FF2B5EF4-FFF2-40B4-BE49-F238E27FC236}">
                <a16:creationId xmlns:a16="http://schemas.microsoft.com/office/drawing/2014/main" id="{3B8B134C-47B2-49B8-B810-2931B20EA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179" name="Picture 7178">
            <a:extLst>
              <a:ext uri="{FF2B5EF4-FFF2-40B4-BE49-F238E27FC236}">
                <a16:creationId xmlns:a16="http://schemas.microsoft.com/office/drawing/2014/main" id="{1550BD34-8417-42DB-BEA7-96B1E4156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181" name="Rectangle 7180">
            <a:extLst>
              <a:ext uri="{FF2B5EF4-FFF2-40B4-BE49-F238E27FC236}">
                <a16:creationId xmlns:a16="http://schemas.microsoft.com/office/drawing/2014/main" id="{EE04A24D-ECF7-4024-BAC2-981BA69CF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Rectangle 7182">
            <a:extLst>
              <a:ext uri="{FF2B5EF4-FFF2-40B4-BE49-F238E27FC236}">
                <a16:creationId xmlns:a16="http://schemas.microsoft.com/office/drawing/2014/main" id="{F1C3D135-9831-45A9-8FBE-2A2548C87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5" name="Rectangle 7184">
            <a:extLst>
              <a:ext uri="{FF2B5EF4-FFF2-40B4-BE49-F238E27FC236}">
                <a16:creationId xmlns:a16="http://schemas.microsoft.com/office/drawing/2014/main" id="{F8375ABF-52E0-4C78-B2CF-0A949D7D8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3D675C-995F-17FC-8AE3-E7B2A352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>
            <a:normAutofit/>
          </a:bodyPr>
          <a:lstStyle/>
          <a:p>
            <a:pPr algn="l"/>
            <a:r>
              <a:rPr lang="cs-CZ"/>
              <a:t>PROTESTY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B8450D-0FF2-F9C7-609E-AC94F350F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969505" cy="39978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Přestože se domácí pravici, stále výrazněji podporované Spojenými státy, podařilo vyvolat ve Svazu středu vnitřní otřesy, vliv Papandrea a jeho stoupenců v zemi nejen nepoklesl, ale naopak dále zesílil.</a:t>
            </a:r>
          </a:p>
          <a:p>
            <a:pPr>
              <a:lnSpc>
                <a:spcPct val="110000"/>
              </a:lnSpc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protest proti vměšování krále i USA vystoupily i levicové síly, především strana EDA. </a:t>
            </a:r>
          </a:p>
          <a:p>
            <a:pPr>
              <a:lnSpc>
                <a:spcPct val="110000"/>
              </a:lnSpc>
            </a:pP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Nejaktivnější roli ve vystoupeních proti pravici hrála </a:t>
            </a:r>
            <a:r>
              <a:rPr lang="cs-CZ" sz="13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Lambrakisova mládež</a:t>
            </a:r>
            <a:r>
              <a:rPr lang="cs-CZ" sz="13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(Neolea Lambraki), která ve skutečnosti sdružovala mladší názorové stoupence strany EDA. Vůdčí postavou této organizace se stal stále populárnější hudební skladatel Mikis Theodorakis.</a:t>
            </a:r>
          </a:p>
          <a:p>
            <a:pPr>
              <a:lnSpc>
                <a:spcPct val="110000"/>
              </a:lnSpc>
            </a:pPr>
            <a:endParaRPr lang="cs-CZ" sz="1300"/>
          </a:p>
        </p:txBody>
      </p:sp>
      <p:pic>
        <p:nvPicPr>
          <p:cNvPr id="7170" name="Picture 2" descr="Γεγονότα που σημάδεψαν τη νεότερη ιστορία | ΙΣΤΟΡΙΑ | ΡΙΖΟΣΠΑΣΤΗΣ">
            <a:extLst>
              <a:ext uri="{FF2B5EF4-FFF2-40B4-BE49-F238E27FC236}">
                <a16:creationId xmlns:a16="http://schemas.microsoft.com/office/drawing/2014/main" id="{0CCF9149-8297-D2EC-0701-CFFE80797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1768" y="2028234"/>
            <a:ext cx="3994617" cy="2802194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7" name="Rectangle 7186">
            <a:extLst>
              <a:ext uri="{FF2B5EF4-FFF2-40B4-BE49-F238E27FC236}">
                <a16:creationId xmlns:a16="http://schemas.microsoft.com/office/drawing/2014/main" id="{34BB1BDF-EAFF-49B6-ABF3-7F9B3201C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3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8200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5" name="Rectangle 8204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791C61-BDC4-D03D-A651-F56254013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cs-CZ"/>
              <a:t>Částečné uvolnění a kyperská otázka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BDF210-E666-AD01-0ECE-1C19FCAC3C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28436" y="1597891"/>
            <a:ext cx="5741163" cy="445205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indent="144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r. </a:t>
            </a:r>
            <a:r>
              <a:rPr lang="cs-CZ" altLang="cs-CZ" sz="1200" dirty="0">
                <a:ea typeface="Times New Roman" panose="02020603050405020304" pitchFamily="18" charset="0"/>
              </a:rPr>
              <a:t>1953: 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Částečné uvolnění mezinárodního napětí po smrti Stalina a po uzavření příměří v Koreji </a:t>
            </a: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cs-CZ" altLang="cs-CZ" sz="1200" dirty="0">
                <a:ea typeface="Times New Roman" panose="02020603050405020304" pitchFamily="18" charset="0"/>
              </a:rPr>
              <a:t>Postupná 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normalizace vztahů s komunistickými zeměmi, zejména s Bulharskem (nikoliv však k Albánii) </a:t>
            </a: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zlepšení styků mezi Řeckem a zeměmi sovětského bloku </a:t>
            </a:r>
            <a:r>
              <a:rPr lang="cs-CZ" altLang="cs-CZ" sz="1200" dirty="0">
                <a:ea typeface="Times New Roman" panose="02020603050405020304" pitchFamily="18" charset="0"/>
              </a:rPr>
              <a:t>X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nadále vzájemná ideologická nedůvěra pravicového domácího režimu i výhrady Athén k přítomnosti a podpoře řecké komunistické emigrace ve státech sovětského bloku.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Papagosova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vláda pro národněosvobozenecké snažení </a:t>
            </a:r>
            <a:r>
              <a:rPr lang="cs-CZ" altLang="cs-CZ" sz="1200" dirty="0" err="1">
                <a:ea typeface="Times New Roman" panose="02020603050405020304" pitchFamily="18" charset="0"/>
              </a:rPr>
              <a:t>kypeských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Řeků, kteří tehdy činili asi 80 % kyperské populace, v jejich narůstajícím konfliktu s britskou koloniální správou. </a:t>
            </a: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cs-CZ" altLang="cs-CZ" sz="1200" dirty="0">
                <a:ea typeface="Times New Roman" panose="02020603050405020304" pitchFamily="18" charset="0"/>
              </a:rPr>
              <a:t>D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ůraznější prosazování požadavku na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enosis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(sjednocení s Řeckem) ze strany řecko-kyperského obyvatelstva. </a:t>
            </a: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Řídící úlohu v tomto snažení hrála tamní ortodoxní církev: z její iniciativy se v lednu 1950 na ostrově plebiscit </a:t>
            </a: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96 % tamních Řeků vyslovilo pro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enosis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Kyperští Turci, kteří tvořili 18 % kyperského obyvatelstva, se hlasování nezúčastnili. </a:t>
            </a:r>
            <a:endParaRPr lang="cs-CZ" altLang="cs-CZ" sz="1200" dirty="0">
              <a:ea typeface="Times New Roman" panose="02020603050405020304" pitchFamily="18" charset="0"/>
            </a:endParaRPr>
          </a:p>
          <a:p>
            <a:pPr marL="0" marR="0" lvl="0" indent="144463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čela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kypeské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ortodoxní církve v </a:t>
            </a:r>
            <a:r>
              <a:rPr lang="cs-CZ" altLang="cs-CZ" sz="1200" dirty="0">
                <a:ea typeface="Times New Roman" panose="02020603050405020304" pitchFamily="18" charset="0"/>
              </a:rPr>
              <a:t>r.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1950 zvolen jako nový kyperský arcibiskup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Makarios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III. (vlastním jménem Michail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Muskos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), nadšený propagátor myšlenky 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enosis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8196" name="Picture 4" descr="Αρχιεπίσκοπος Μακάριος Γ΄ ; Archbishop Makarios C´">
            <a:extLst>
              <a:ext uri="{FF2B5EF4-FFF2-40B4-BE49-F238E27FC236}">
                <a16:creationId xmlns:a16="http://schemas.microsoft.com/office/drawing/2014/main" id="{8D6F77D2-7FC6-E03D-5776-D6DE776BE9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" b="-1"/>
          <a:stretch/>
        </p:blipFill>
        <p:spPr bwMode="auto">
          <a:xfrm>
            <a:off x="7534656" y="2068706"/>
            <a:ext cx="3035484" cy="398123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249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9222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5" name="Rectangle 9224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7" name="Rectangle 9226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09533F-8CA9-CE98-9BB0-1C65303C9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Napětí mezi Řeckem a Tureckem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6D31C-C604-2B60-9BDF-2F066591E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964" y="1644073"/>
            <a:ext cx="5759635" cy="493221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l-G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Ν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apětí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Kypru k prudkému zhoršení řecko-tureckého poměru v r</a:t>
            </a:r>
            <a:r>
              <a:rPr lang="el-G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1955.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Výbuch nálože v zahradě tureckého konzulátu v Soluni, se stal impulsem k zahájení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protiřeckých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násilností v Istanbulu. Z 80 tamních řecko-ortodoxních chrámů zůstalo jen devět nedotčených a 29 bylo zcela zdemolováno. Vyplenění obchodů a domů patřících příslušníkům istanbulské řecké komunity. 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pozadí těchto činů tehdejší krajně pravicový turecký ministerský předseda Adnan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Menderes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normalizaci mezistátních jugoslávsko-sovětských vztahů v polovině 50. let, přestal třístranný Balkánský pakt prakticky fungovat</a:t>
            </a:r>
            <a:endParaRPr lang="el-G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vyostření turecko-řeckého poměru bylo i oslabení soudržnosti </a:t>
            </a: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JV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křídla </a:t>
            </a:r>
            <a:r>
              <a:rPr lang="el-G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ΝΑΤΟ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Nejen široká veřejnost, ale i domácí politická reprezentace si stěžovaly, že USA zaujaly jednoznačně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proturecké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postoje. 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Antiamerické nálady. Řecká levice se snažila této atmosféry využít ve svůj prospěch. </a:t>
            </a: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době citelného narušení dosavadních zahraničněpolitických vazeb utrpěl autoritářský pravicový režim další citelnou ztrátu. </a:t>
            </a: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Dne 4. října 1955 zemřel jeho dosavadní vůdce Alexandros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Papagos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cs-CZ" sz="800" dirty="0"/>
          </a:p>
        </p:txBody>
      </p:sp>
      <p:pic>
        <p:nvPicPr>
          <p:cNvPr id="9218" name="Picture 2" descr="Τα Σεπτεμβριανά (1955) - Αφιέρωμα - Σαν Σήμερα .gr">
            <a:extLst>
              <a:ext uri="{FF2B5EF4-FFF2-40B4-BE49-F238E27FC236}">
                <a16:creationId xmlns:a16="http://schemas.microsoft.com/office/drawing/2014/main" id="{A688C940-1F16-E652-857B-BF183BF4BE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3" r="31491" b="2"/>
          <a:stretch/>
        </p:blipFill>
        <p:spPr bwMode="auto">
          <a:xfrm>
            <a:off x="7534656" y="2068706"/>
            <a:ext cx="3035484" cy="398123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12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1" name="Rectangle 2080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Rectangle 2082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5" name="Rectangle 2084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D6F172-B87D-C852-1321-42B931B6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NÁSTUP K. </a:t>
            </a:r>
            <a:r>
              <a:rPr lang="cs-CZ" dirty="0" err="1"/>
              <a:t>KARAMANLISE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A16F8-4E77-4FB3-6517-D500EF87D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727" y="1487055"/>
            <a:ext cx="5768872" cy="5190836"/>
          </a:xfrm>
        </p:spPr>
        <p:txBody>
          <a:bodyPr>
            <a:normAutofit lnSpcReduction="10000"/>
          </a:bodyPr>
          <a:lstStyle/>
          <a:p>
            <a:pPr hangingPunct="0">
              <a:lnSpc>
                <a:spcPct val="110000"/>
              </a:lnSpc>
            </a:pPr>
            <a:r>
              <a:rPr lang="cs-CZ" sz="1400" kern="1400" dirty="0">
                <a:effectLst/>
                <a:ea typeface="Times New Roman" panose="02020603050405020304" pitchFamily="18" charset="0"/>
              </a:rPr>
              <a:t>narodil SE 8. března 1907 ve vesničce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Próti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(o</a:t>
            </a:r>
            <a:r>
              <a:rPr lang="cs-CZ" sz="1400" kern="1400" dirty="0">
                <a:ea typeface="Times New Roman" panose="02020603050405020304" pitchFamily="18" charset="0"/>
              </a:rPr>
              <a:t>kres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Serres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) jako nejstarší ze sedmi dětí. </a:t>
            </a:r>
          </a:p>
          <a:p>
            <a:pPr hangingPunct="0">
              <a:lnSpc>
                <a:spcPct val="110000"/>
              </a:lnSpc>
            </a:pPr>
            <a:r>
              <a:rPr lang="cs-CZ" sz="1400" kern="1400" dirty="0">
                <a:effectLst/>
                <a:ea typeface="Times New Roman" panose="02020603050405020304" pitchFamily="18" charset="0"/>
              </a:rPr>
              <a:t>na Athénské univerzitě v r. 1932 dokončil studium práv. Po studiu vykonával právnickou praxi v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Serres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. Zde byl v roce 1935 byl poprvé zvolen poslancem Lidové strany. </a:t>
            </a:r>
          </a:p>
          <a:p>
            <a:pPr hangingPunct="0">
              <a:lnSpc>
                <a:spcPct val="110000"/>
              </a:lnSpc>
            </a:pPr>
            <a:r>
              <a:rPr lang="cs-CZ" sz="1400" kern="1400" dirty="0">
                <a:effectLst/>
                <a:ea typeface="Times New Roman" panose="02020603050405020304" pitchFamily="18" charset="0"/>
              </a:rPr>
              <a:t>V r. 1946 zvolen opět poslancem Lidové strany</a:t>
            </a:r>
            <a:r>
              <a:rPr lang="cs-CZ" sz="1400" kern="1400" dirty="0">
                <a:ea typeface="Times New Roman" panose="02020603050405020304" pitchFamily="18" charset="0"/>
              </a:rPr>
              <a:t> -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ministrem práce. Přistoupil ke straně Řecké sjednocení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Papagos</a:t>
            </a:r>
            <a:r>
              <a:rPr lang="cs-CZ" sz="1400" kern="1400" dirty="0" err="1">
                <a:ea typeface="Times New Roman" panose="02020603050405020304" pitchFamily="18" charset="0"/>
              </a:rPr>
              <a:t>e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. </a:t>
            </a:r>
          </a:p>
          <a:p>
            <a:pPr hangingPunct="0">
              <a:lnSpc>
                <a:spcPct val="110000"/>
              </a:lnSpc>
            </a:pPr>
            <a:r>
              <a:rPr lang="cs-CZ" sz="1400" kern="1400" dirty="0">
                <a:effectLst/>
                <a:ea typeface="Times New Roman" panose="02020603050405020304" pitchFamily="18" charset="0"/>
              </a:rPr>
              <a:t>Kontroverzní projekty výstavby řeckých velkoměst, tzv. </a:t>
            </a:r>
            <a:r>
              <a:rPr lang="cs-CZ" sz="1400" i="1" kern="1400" dirty="0" err="1">
                <a:effectLst/>
                <a:ea typeface="Times New Roman" panose="02020603050405020304" pitchFamily="18" charset="0"/>
              </a:rPr>
              <a:t>antiparochi</a:t>
            </a:r>
            <a:endParaRPr lang="cs-CZ" sz="1400" i="1" kern="1400" dirty="0">
              <a:effectLst/>
              <a:ea typeface="Times New Roman" panose="02020603050405020304" pitchFamily="18" charset="0"/>
            </a:endParaRPr>
          </a:p>
          <a:p>
            <a:pPr hangingPunct="0">
              <a:lnSpc>
                <a:spcPct val="110000"/>
              </a:lnSpc>
            </a:pPr>
            <a:r>
              <a:rPr lang="cs-CZ" sz="1400" kern="1400" dirty="0">
                <a:effectLst/>
                <a:ea typeface="Times New Roman" panose="02020603050405020304" pitchFamily="18" charset="0"/>
              </a:rPr>
              <a:t>po smrti A.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Papagose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, králem Pavlem I. požádán o sestavení nové</a:t>
            </a:r>
            <a:r>
              <a:rPr lang="el-GR" sz="1400" kern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vlády. Přistoupil k založení vlastní strany, která se jmenovala Národně radikální svaz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ERE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(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Ethniki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rizospastiki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enosis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), do níž přešla většina  členů Řeckého sjednocení, které se po smrti </a:t>
            </a:r>
            <a:r>
              <a:rPr lang="cs-CZ" sz="1400" kern="1400" dirty="0" err="1">
                <a:effectLst/>
                <a:ea typeface="Times New Roman" panose="02020603050405020304" pitchFamily="18" charset="0"/>
              </a:rPr>
              <a:t>Papagose</a:t>
            </a:r>
            <a:r>
              <a:rPr lang="cs-CZ" sz="1400" kern="1400" dirty="0">
                <a:effectLst/>
                <a:ea typeface="Times New Roman" panose="02020603050405020304" pitchFamily="18" charset="0"/>
              </a:rPr>
              <a:t> rozpadlo.</a:t>
            </a:r>
          </a:p>
          <a:p>
            <a:pPr indent="144145" algn="just">
              <a:spcAft>
                <a:spcPts val="600"/>
              </a:spcAft>
            </a:pPr>
            <a:r>
              <a:rPr lang="cs-CZ" sz="1400" dirty="0">
                <a:effectLst/>
                <a:ea typeface="Times New Roman" panose="02020603050405020304" pitchFamily="18" charset="0"/>
              </a:rPr>
              <a:t>Král Pavel I. a zejména jeho panovačná žena, královna Friederika, předpokládali, že se jimi vybraný premiér, nedisponující vlivem v armádě a bezpečnosti, nestane překážkou obnovy jejich nadvlády nad těmito klíčovými mocenskými strukturami, o kterou je připravil vývoj posledních let.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hangingPunct="0">
              <a:lnSpc>
                <a:spcPct val="110000"/>
              </a:lnSpc>
            </a:pPr>
            <a:endParaRPr lang="cs-CZ" sz="1400" dirty="0"/>
          </a:p>
        </p:txBody>
      </p:sp>
      <p:pic>
        <p:nvPicPr>
          <p:cNvPr id="2050" name="Picture 2" descr="Η Αθήνα που χάθηκε στην αντιπαροχή. Όταν ήρθαν οι κάτασπρες πολυκατοικίες  και εξαφανίστηκαν τα κεραμίδια και τα νεοκλασικά. Τime lapse (βίντεο) -  ΜΗΧΑΝΗ ΤΟΥ ΧΡΟΝΟΥ">
            <a:extLst>
              <a:ext uri="{FF2B5EF4-FFF2-40B4-BE49-F238E27FC236}">
                <a16:creationId xmlns:a16="http://schemas.microsoft.com/office/drawing/2014/main" id="{C6060374-E2B2-B68E-826B-C875BDEA0C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47" r="20522" b="1"/>
          <a:stretch/>
        </p:blipFill>
        <p:spPr bwMode="auto">
          <a:xfrm>
            <a:off x="7534656" y="2068706"/>
            <a:ext cx="3035484" cy="398123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824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1065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Rectangle 1067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4B7EFF-518B-F790-B64D-17933AE4E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Volby v r. 1956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64A1CF-79E5-8338-7904-5315E2CE8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283" y="1357745"/>
            <a:ext cx="5612316" cy="46921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Nevybíravé metody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Karamanlisova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postupu popudily většinu jeho odpůrců a vedly ke zformování bizarního volebního bloku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Demokratická unie (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Dimokratiki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enosis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 němuž příslušely opoziční síly pravicové i levicové orientace včetně levicové strany EDA. </a:t>
            </a: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americké tajné služby vyjádřily vážné obavy z možnosti volební porážky pravice v Řecku. Allen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Dulles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„Pokud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Karamanlis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nezvítězí, mohla by se k moci dostat spojenecká vláda Lidové fronty, která by zemi dovedla k neutralitě,“ </a:t>
            </a: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Noviny nakloněné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Karamanlisovi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neustále upozorňovaly na „komunistického strašáka“ nebo na pravděpodobnost nastolení diktatury ze strany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parastátní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organizace IDEA, v níž se sdružovali krajně pravicoví důstojníci armády. </a:t>
            </a:r>
          </a:p>
          <a:p>
            <a:pPr>
              <a:lnSpc>
                <a:spcPct val="110000"/>
              </a:lnSpc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volbách 19. února 1956 se Demokratická unie umístila na prvním místě (48,15 % hlasů), ale konkurenční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získala většinu mandátů a mohla sestavit vládu. Strana Konstantinose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Karamanlise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sice získala méně hlasů (47,38 %), ale díky podivnému volebnímu systému, který si přizpůsobila svým potřebám, si zajistila pohodlnou parlamentní většinu, když získala 165 křesel oproti 132 křeslům Demokratické unie.</a:t>
            </a:r>
            <a:endParaRPr lang="cs-CZ" sz="1400" dirty="0"/>
          </a:p>
        </p:txBody>
      </p:sp>
      <p:pic>
        <p:nvPicPr>
          <p:cNvPr id="1026" name="Picture 2" descr="19 Φεβρουαρίου 1956…. Η Ελληνίδα αναγνωρίζεται ως πολίτης - Messinia Live">
            <a:extLst>
              <a:ext uri="{FF2B5EF4-FFF2-40B4-BE49-F238E27FC236}">
                <a16:creationId xmlns:a16="http://schemas.microsoft.com/office/drawing/2014/main" id="{BDC3F32B-82AF-4A13-AEF3-C01EC66926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4" r="26629" b="1"/>
          <a:stretch/>
        </p:blipFill>
        <p:spPr bwMode="auto">
          <a:xfrm>
            <a:off x="7534656" y="2068706"/>
            <a:ext cx="3035484" cy="3981238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211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4" name="Rectangle 2073">
            <a:extLst>
              <a:ext uri="{FF2B5EF4-FFF2-40B4-BE49-F238E27FC236}">
                <a16:creationId xmlns:a16="http://schemas.microsoft.com/office/drawing/2014/main" id="{B9EEB229-3EBA-4333-B94C-ED62EC101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76" name="Picture 2075">
            <a:extLst>
              <a:ext uri="{FF2B5EF4-FFF2-40B4-BE49-F238E27FC236}">
                <a16:creationId xmlns:a16="http://schemas.microsoft.com/office/drawing/2014/main" id="{B4666C73-1C44-4BD3-9529-A7E02C6A8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078" name="Picture 2077">
            <a:extLst>
              <a:ext uri="{FF2B5EF4-FFF2-40B4-BE49-F238E27FC236}">
                <a16:creationId xmlns:a16="http://schemas.microsoft.com/office/drawing/2014/main" id="{723E4E2F-EA2E-477B-A595-C5A5F62E9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080" name="Rectangle 2079">
            <a:extLst>
              <a:ext uri="{FF2B5EF4-FFF2-40B4-BE49-F238E27FC236}">
                <a16:creationId xmlns:a16="http://schemas.microsoft.com/office/drawing/2014/main" id="{B6500FA0-D185-45FF-9F47-EF5FB7158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Rectangle 2081">
            <a:extLst>
              <a:ext uri="{FF2B5EF4-FFF2-40B4-BE49-F238E27FC236}">
                <a16:creationId xmlns:a16="http://schemas.microsoft.com/office/drawing/2014/main" id="{7273825F-243F-467C-8349-B97E81C3E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83">
            <a:extLst>
              <a:ext uri="{FF2B5EF4-FFF2-40B4-BE49-F238E27FC236}">
                <a16:creationId xmlns:a16="http://schemas.microsoft.com/office/drawing/2014/main" id="{255659AF-6F61-42EF-B761-0862A79DB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F6928E-01E0-1047-4165-3029BB02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>
            <a:normAutofit/>
          </a:bodyPr>
          <a:lstStyle/>
          <a:p>
            <a:pPr algn="l"/>
            <a:r>
              <a:rPr lang="cs-CZ" sz="2600"/>
              <a:t>Zmanipulované volby r. 1958 a vzestup levice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C5376-0FA5-D533-E06B-DA05466BF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969505" cy="39978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květnu 1958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získala 41,2 % hlasů a 171 ze 300 poslaneckých mandátů. </a:t>
            </a:r>
          </a:p>
          <a:p>
            <a:pPr>
              <a:lnSpc>
                <a:spcPct val="110000"/>
              </a:lnSpc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 jejímu úspěchu vedle manipulace, korupce i nátlaku napomohla i naprostá roztříštěnost středových politických sil. </a:t>
            </a:r>
          </a:p>
          <a:p>
            <a:pPr>
              <a:lnSpc>
                <a:spcPct val="110000"/>
              </a:lnSpc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Nejsilnější opoziční stranou se stala prokomunistická levicová strana EDA, vystupující s programem demokratizačních sociálních, hospodářských a politických reforem a se zahraničněpolitickou koncepcí neutrality a normalizace vztahů s komunistickými zeměmi. Získala 24,4 % hlasů a 79 poslaneckých mandátů.</a:t>
            </a:r>
            <a:endParaRPr lang="cs-CZ" sz="1500" dirty="0"/>
          </a:p>
        </p:txBody>
      </p:sp>
      <p:pic>
        <p:nvPicPr>
          <p:cNvPr id="2050" name="Picture 2" descr="The Visual Politics of Fear: Anti-Communist Imagery in Postwar Greece -  Alexander Kazamias, 2022">
            <a:extLst>
              <a:ext uri="{FF2B5EF4-FFF2-40B4-BE49-F238E27FC236}">
                <a16:creationId xmlns:a16="http://schemas.microsoft.com/office/drawing/2014/main" id="{4638460E-A152-C840-3ED9-EB51CD875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9374" y="641207"/>
            <a:ext cx="1879404" cy="2621275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11 Μαίου 1958- Οι εκλογές που έκαναν την αριστερά αξιωματική αντιπολίτευση  και ο Παπαδόπουλος | OnAlert">
            <a:extLst>
              <a:ext uri="{FF2B5EF4-FFF2-40B4-BE49-F238E27FC236}">
                <a16:creationId xmlns:a16="http://schemas.microsoft.com/office/drawing/2014/main" id="{84933081-01FB-1491-7C8A-D4F87F6BD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0721" y="3590198"/>
            <a:ext cx="3736711" cy="2621275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6" name="Rectangle 2085">
            <a:extLst>
              <a:ext uri="{FF2B5EF4-FFF2-40B4-BE49-F238E27FC236}">
                <a16:creationId xmlns:a16="http://schemas.microsoft.com/office/drawing/2014/main" id="{00650157-038B-4377-BAFA-B12FF57E0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3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15" name="Rectangle 3114">
            <a:extLst>
              <a:ext uri="{FF2B5EF4-FFF2-40B4-BE49-F238E27FC236}">
                <a16:creationId xmlns:a16="http://schemas.microsoft.com/office/drawing/2014/main" id="{B9EEB229-3EBA-4333-B94C-ED62EC101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17" name="Picture 3116">
            <a:extLst>
              <a:ext uri="{FF2B5EF4-FFF2-40B4-BE49-F238E27FC236}">
                <a16:creationId xmlns:a16="http://schemas.microsoft.com/office/drawing/2014/main" id="{B4666C73-1C44-4BD3-9529-A7E02C6A8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119" name="Picture 3118">
            <a:extLst>
              <a:ext uri="{FF2B5EF4-FFF2-40B4-BE49-F238E27FC236}">
                <a16:creationId xmlns:a16="http://schemas.microsoft.com/office/drawing/2014/main" id="{723E4E2F-EA2E-477B-A595-C5A5F62E9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121" name="Rectangle 3120">
            <a:extLst>
              <a:ext uri="{FF2B5EF4-FFF2-40B4-BE49-F238E27FC236}">
                <a16:creationId xmlns:a16="http://schemas.microsoft.com/office/drawing/2014/main" id="{B6500FA0-D185-45FF-9F47-EF5FB7158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3" name="Rectangle 3122">
            <a:extLst>
              <a:ext uri="{FF2B5EF4-FFF2-40B4-BE49-F238E27FC236}">
                <a16:creationId xmlns:a16="http://schemas.microsoft.com/office/drawing/2014/main" id="{7273825F-243F-467C-8349-B97E81C3E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5" name="Rectangle 3124">
            <a:extLst>
              <a:ext uri="{FF2B5EF4-FFF2-40B4-BE49-F238E27FC236}">
                <a16:creationId xmlns:a16="http://schemas.microsoft.com/office/drawing/2014/main" id="{255659AF-6F61-42EF-B761-0862A79DB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72573D-93A3-C76F-D1E7-E202869C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>
            <a:normAutofit/>
          </a:bodyPr>
          <a:lstStyle/>
          <a:p>
            <a:pPr algn="l"/>
            <a:r>
              <a:rPr lang="cs-CZ" sz="2600"/>
              <a:t>Rok 1956 a KS Řecka – Sesazení N. </a:t>
            </a:r>
            <a:r>
              <a:rPr lang="cs-CZ" sz="2600" err="1"/>
              <a:t>Zachariadise</a:t>
            </a:r>
            <a:endParaRPr lang="cs-CZ" sz="26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19539-4518-0DB7-1EB5-D3C9A4B0E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969505" cy="3997828"/>
          </a:xfrm>
        </p:spPr>
        <p:txBody>
          <a:bodyPr>
            <a:normAutofit/>
          </a:bodyPr>
          <a:lstStyle/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Karamanlis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spatřoval v prudkém vlivu strany EDA (k jejímž funkcionářům patřili např. populární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Manolis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Glezos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mebo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bývalý olympionik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Grigorios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Lambrakis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projev znovuoživené „komunistické hrozby“ </a:t>
            </a:r>
            <a:endParaRPr lang="cs-CZ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reagoval na něj zostřením bezpečnostních opatření a odhalováním skutečných či smyšlených protistátních komunistických aktivit. Hon na komunisty pokračoval bez ohledu na změny mezinárodněpolitické situace i postupu exilového vedení KS Řecka.</a:t>
            </a:r>
          </a:p>
          <a:p>
            <a:pPr>
              <a:lnSpc>
                <a:spcPct val="110000"/>
              </a:lnSpc>
            </a:pP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podnětu Chruščova, začal i mezi řeckými komunisty v exilu sílit odpor proti dogmatickému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Zachariadisovi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Vnitřní spory v táboře řecké emigrace dokonce na některých místech vyústily v násilné srážky (zejména v uzbeckém Taškentu v září 1955). </a:t>
            </a:r>
            <a:endParaRPr lang="cs-CZ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plénu ÚV KS Řecka konaném v Bukurešti v březnu 1956, krátce po 20. sjezdu KSSS, byl zbaven funkce generálního tajemníka strany a v následujícím roce 1957, na 7. plénu ÚV KS Řecka, byl ze strany vyloučen jako představitel „</a:t>
            </a:r>
            <a:r>
              <a:rPr lang="cs-CZ" sz="9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dogmatické, sektářské a dobrodružné linie</a:t>
            </a: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“. </a:t>
            </a:r>
          </a:p>
          <a:p>
            <a:pPr>
              <a:lnSpc>
                <a:spcPct val="110000"/>
              </a:lnSpc>
            </a:pPr>
            <a:r>
              <a:rPr lang="cs-CZ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Zbývající léta svého života musel prožít ve faktické internaci, nejdříve v novgorodské oblasti a posléze na Sibiři, kde nakonec 1. srpna 1973 spáchal sebevraždu. Nové „očištěné“ vedení KS Řecka, jehož vůdčí postavou se posléze stal Kostas </a:t>
            </a:r>
            <a:r>
              <a:rPr lang="cs-CZ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Kolijannis</a:t>
            </a:r>
            <a:endParaRPr lang="cs-CZ" sz="900" dirty="0"/>
          </a:p>
        </p:txBody>
      </p:sp>
      <p:pic>
        <p:nvPicPr>
          <p:cNvPr id="3074" name="Picture 2" descr="Μανώλης Γλέζος: Εγώ αγαπάω, σέβομαι την θρησκεία των πατέρων μου! |  Πεμπτουσία">
            <a:extLst>
              <a:ext uri="{FF2B5EF4-FFF2-40B4-BE49-F238E27FC236}">
                <a16:creationId xmlns:a16="http://schemas.microsoft.com/office/drawing/2014/main" id="{24391079-4A13-6109-2678-5D5B0E2AA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0602" y="641207"/>
            <a:ext cx="3576948" cy="2621275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Οι σύντροφοι έβγαλαν τα μαχαίρια - ΤΑ ΝΕΑ">
            <a:extLst>
              <a:ext uri="{FF2B5EF4-FFF2-40B4-BE49-F238E27FC236}">
                <a16:creationId xmlns:a16="http://schemas.microsoft.com/office/drawing/2014/main" id="{F7B4AC0C-3C6B-CDDC-6A12-E0DAEBDD4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489" y="3590198"/>
            <a:ext cx="3889174" cy="2621275"/>
          </a:xfrm>
          <a:prstGeom prst="rect">
            <a:avLst/>
          </a:prstGeom>
          <a:noFill/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7" name="Rectangle 3126">
            <a:extLst>
              <a:ext uri="{FF2B5EF4-FFF2-40B4-BE49-F238E27FC236}">
                <a16:creationId xmlns:a16="http://schemas.microsoft.com/office/drawing/2014/main" id="{00650157-038B-4377-BAFA-B12FF57E0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4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F3036EC-53F4-2FCA-31CF-831BAF230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marL="144145" algn="l">
              <a:spcBef>
                <a:spcPts val="1200"/>
              </a:spcBef>
              <a:spcAft>
                <a:spcPts val="300"/>
              </a:spcAft>
            </a:pPr>
            <a:r>
              <a:rPr lang="cs-CZ" sz="2800" b="1" dirty="0">
                <a:solidFill>
                  <a:srgbClr val="1F2D29"/>
                </a:solidFill>
                <a:effectLst/>
                <a:latin typeface="Cambria" panose="02040503050406030204" pitchFamily="18" charset="0"/>
              </a:rPr>
              <a:t>Nové tendence hospodářského a sociálního vývoje</a:t>
            </a:r>
            <a:br>
              <a:rPr lang="cs-CZ" sz="2800" b="1" dirty="0">
                <a:solidFill>
                  <a:srgbClr val="1F2D29"/>
                </a:solidFill>
                <a:effectLst/>
                <a:latin typeface="Arial" panose="020B0604020202020204" pitchFamily="34" charset="0"/>
              </a:rPr>
            </a:br>
            <a:endParaRPr lang="cs-CZ" sz="2800" dirty="0">
              <a:solidFill>
                <a:srgbClr val="1F2D29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079D5-122A-69B5-5AFA-AE7BB6A44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2" y="1856510"/>
            <a:ext cx="9695103" cy="4858326"/>
          </a:xfrm>
        </p:spPr>
        <p:txBody>
          <a:bodyPr anchor="t">
            <a:normAutofit/>
          </a:bodyPr>
          <a:lstStyle/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Během osmi let jeho vládního působení (1955-1963) </a:t>
            </a:r>
            <a:r>
              <a:rPr lang="cs-CZ" sz="1200" dirty="0" err="1">
                <a:solidFill>
                  <a:srgbClr val="1F2D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Karamanlise</a:t>
            </a:r>
            <a:r>
              <a:rPr lang="cs-CZ" sz="1200" dirty="0">
                <a:solidFill>
                  <a:srgbClr val="1F2D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podstatně rozšířila dopravní a komunikační síť, vyrostly významné vodní i tepelné elektrárny, byla dokončena elektrifikace země ve městech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započala výrobní činnost řady moderních průmyslových podniků (rafinerie ropy, loděnice, doly, cukrovary ad.) a byla vybudována moderní infrastruktura pro turistický průmysl. </a:t>
            </a:r>
            <a:endParaRPr lang="cs-CZ" sz="1200" dirty="0">
              <a:solidFill>
                <a:srgbClr val="1F2D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řečtí loďaři z diaspory, Stavros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Niarchos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který vybudoval loděnice ve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Skaramangasu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Pirea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Aristotelis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Onassis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zřídil leteckou společnost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Olympic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Airways.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závod na zpracování bauxitu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Péchiney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rozsáhlý průmyslový komplex u Soluně, zahrnující rafinerii ropy, závod na výrobu umělých hnojiv, petrochemický podnik a ocelárnu. V r. 1962 jej začala budovat americká společnost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ESSO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dceřiná společnost koncernu Standard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Oil</a:t>
            </a:r>
            <a:r>
              <a:rPr lang="cs-CZ" sz="1200" dirty="0">
                <a:solidFill>
                  <a:srgbClr val="1F2D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200" dirty="0" err="1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Pappas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HDP se v letech 1957-1966 zvýšil o 81,4 %. Tempo jeho růstu (průměr 6,6 %) dokonce vyšší než u všech ostatních členských zemí organizace OECD. Nejdynamičtěji se rozvíjejícím odvětvím zůstávalo nadále stavebnictví, jehož průměrné tempo růstu činilo 11 %. Průmyslová výroba byla v roce 1959 již dvakrát, v roce 1964 dokonce třikrát vyšší než v roce 1938.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Obrovský nárůst i cestovní ruch. Počet návštěvníků Řecka byl v r. 1961 již pětkrát vyšší. Řecké obchodní loďstvo se zařadilo mezi největší na světě. V r. 1958 dosáhlo řecké zemědělství poprvé soběstačnosti v produkci obilovin.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200" dirty="0">
                <a:solidFill>
                  <a:srgbClr val="1F2D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Zároveň </a:t>
            </a:r>
            <a:r>
              <a:rPr lang="cs-CZ" sz="1200" dirty="0">
                <a:solidFill>
                  <a:srgbClr val="1F2D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mnoho chronických problémů: vylidňování venkova a soustřeďování obyvatelstva do dvou hlavních městských aglomerací - athénské a soluňské. Počet obyvatel hlavního města se během 30 let (od roku 1951 do roku 1981) zvýšil z 1,37 na 3,02 milionu osob.</a:t>
            </a:r>
          </a:p>
          <a:p>
            <a:pPr>
              <a:lnSpc>
                <a:spcPct val="110000"/>
              </a:lnSpc>
            </a:pPr>
            <a:endParaRPr lang="cs-CZ" sz="800" dirty="0">
              <a:solidFill>
                <a:srgbClr val="1F2D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95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42" name="Rectangle 4141">
            <a:extLst>
              <a:ext uri="{FF2B5EF4-FFF2-40B4-BE49-F238E27FC236}">
                <a16:creationId xmlns:a16="http://schemas.microsoft.com/office/drawing/2014/main" id="{00748FE5-971C-4D3D-9E82-844F9896D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44" name="Picture 4143">
            <a:extLst>
              <a:ext uri="{FF2B5EF4-FFF2-40B4-BE49-F238E27FC236}">
                <a16:creationId xmlns:a16="http://schemas.microsoft.com/office/drawing/2014/main" id="{265180ED-82FA-4DB9-977A-EF01472A5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146" name="Picture 4145">
            <a:extLst>
              <a:ext uri="{FF2B5EF4-FFF2-40B4-BE49-F238E27FC236}">
                <a16:creationId xmlns:a16="http://schemas.microsoft.com/office/drawing/2014/main" id="{1770DC71-8434-464C-A23E-E7BC9BC89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4148" name="Rectangle 4147">
            <a:extLst>
              <a:ext uri="{FF2B5EF4-FFF2-40B4-BE49-F238E27FC236}">
                <a16:creationId xmlns:a16="http://schemas.microsoft.com/office/drawing/2014/main" id="{357561C8-C082-42A2-8092-4FB6D770A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0" name="Rectangle 4149">
            <a:extLst>
              <a:ext uri="{FF2B5EF4-FFF2-40B4-BE49-F238E27FC236}">
                <a16:creationId xmlns:a16="http://schemas.microsoft.com/office/drawing/2014/main" id="{7FC43BFC-462D-410C-B3EE-F37EF751C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4C3F1F-0B5D-6AB0-8EBB-80FC08407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4525" y="461819"/>
            <a:ext cx="5338372" cy="96058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Vzestup liberálů – Svaz středu</a:t>
            </a:r>
          </a:p>
        </p:txBody>
      </p:sp>
      <p:pic>
        <p:nvPicPr>
          <p:cNvPr id="4098" name="Picture 2" descr="Η Ένωση Κέντρου του Γ. Παπανδρέου κερδίζει θριαμβευτικά τις εκλογές">
            <a:extLst>
              <a:ext uri="{FF2B5EF4-FFF2-40B4-BE49-F238E27FC236}">
                <a16:creationId xmlns:a16="http://schemas.microsoft.com/office/drawing/2014/main" id="{A777126B-9637-44EF-93F1-3581796282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58" r="27033"/>
          <a:stretch/>
        </p:blipFill>
        <p:spPr bwMode="auto">
          <a:xfrm>
            <a:off x="1011880" y="227"/>
            <a:ext cx="3051461" cy="6858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52" name="Rectangle 4151">
            <a:extLst>
              <a:ext uri="{FF2B5EF4-FFF2-40B4-BE49-F238E27FC236}">
                <a16:creationId xmlns:a16="http://schemas.microsoft.com/office/drawing/2014/main" id="{DDB9C59E-E311-421C-83D7-D60C5EBE7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7C29A0-BD72-199D-F84B-CE9304895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309" y="1671782"/>
            <a:ext cx="7150770" cy="5183500"/>
          </a:xfrm>
        </p:spPr>
        <p:txBody>
          <a:bodyPr>
            <a:normAutofit/>
          </a:bodyPr>
          <a:lstStyle/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nový politický subjekt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Enosis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kentru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vytvořen krátce před volbami r. 1961, v čele s G.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Papandreu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boj na dvou frontách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na paralelní zápas proti pravici i levici. Přestože Svaz středu spíše účelová koalice středových sil než moderní politická strana,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volbách r. 1961 získal 33,7 % hlasů a 100 poslaneckých křesel.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Úspěchy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Papandreova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bloku by byly nepochybně ještě větší, kdyby měly parlamentní volby regulérní průběh. Oficiální i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parastátní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instituce režimu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řízené demokracie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znepokojené rychlým růstem vlivu nového protivníka, uplatnily i proti němu diskriminační praktiky, používané do té doby převážně vůči levici.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Vládnoucí strana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ERE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 těchto okolností dosáhla absolutního volebního vítězství. Získala 50,8 % hlasů 176 mandátů.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Papandreu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veřejně obvinil režim z podvodů, volebních machinací i teroru a oznámil, že jeho strana neuznává výsledky voleb a že využije všech legálních prostředků k tomu, aby docílila jejich opakování za regulérních podmínek. </a:t>
            </a:r>
          </a:p>
          <a:p>
            <a:pPr indent="144145">
              <a:lnSpc>
                <a:spcPct val="11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Nový stranický program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Anendotos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agon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(Nesmiřitelný boj), počítal s pořádáním protestních shromáždění.</a:t>
            </a:r>
          </a:p>
          <a:p>
            <a:pPr>
              <a:lnSpc>
                <a:spcPct val="110000"/>
              </a:lnSpc>
            </a:pPr>
            <a:endParaRPr lang="cs-CZ" sz="800" dirty="0"/>
          </a:p>
        </p:txBody>
      </p:sp>
      <p:sp>
        <p:nvSpPr>
          <p:cNvPr id="4154" name="Rectangle 4153">
            <a:extLst>
              <a:ext uri="{FF2B5EF4-FFF2-40B4-BE49-F238E27FC236}">
                <a16:creationId xmlns:a16="http://schemas.microsoft.com/office/drawing/2014/main" id="{FF9CCB84-4641-45C1-9C0C-D35DEB9B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23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149</TotalTime>
  <Words>2126</Words>
  <Application>Microsoft Office PowerPoint</Application>
  <PresentationFormat>Širokoúhlá obrazovka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MS Shell Dlg 2</vt:lpstr>
      <vt:lpstr>Times New Roman</vt:lpstr>
      <vt:lpstr>Wingdings</vt:lpstr>
      <vt:lpstr>Wingdings 3</vt:lpstr>
      <vt:lpstr>Madison</vt:lpstr>
      <vt:lpstr>ŘECKO A KARAMANLIS</vt:lpstr>
      <vt:lpstr>Částečné uvolnění a kyperská otázka</vt:lpstr>
      <vt:lpstr>Napětí mezi Řeckem a Tureckem</vt:lpstr>
      <vt:lpstr>NÁSTUP K. KARAMANLISE</vt:lpstr>
      <vt:lpstr>Volby v r. 1956</vt:lpstr>
      <vt:lpstr>Zmanipulované volby r. 1958 a vzestup levice</vt:lpstr>
      <vt:lpstr>Rok 1956 a KS Řecka – Sesazení N. Zachariadise</vt:lpstr>
      <vt:lpstr>Nové tendence hospodářského a sociálního vývoje </vt:lpstr>
      <vt:lpstr>Vzestup liberálů – Svaz středu</vt:lpstr>
      <vt:lpstr>PARAKRATOS A VRÁŽDA GRIGORISE LAMBRAKISE</vt:lpstr>
      <vt:lpstr>Liberální vláda G. Papandrea</vt:lpstr>
      <vt:lpstr>Zavedení umírněných reforem</vt:lpstr>
      <vt:lpstr>K politické nestabilitě – Andreas Papandreu</vt:lpstr>
      <vt:lpstr>Zásah krále a vláda apostatů </vt:lpstr>
      <vt:lpstr>PROTESTY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ŘECKO A KARAMANLIS</dc:title>
  <dc:creator>Tsivos, Konstantinos</dc:creator>
  <cp:lastModifiedBy>Tsivos, Konstantinos</cp:lastModifiedBy>
  <cp:revision>2</cp:revision>
  <dcterms:created xsi:type="dcterms:W3CDTF">2023-03-05T11:43:22Z</dcterms:created>
  <dcterms:modified xsi:type="dcterms:W3CDTF">2023-03-05T21:02:05Z</dcterms:modified>
</cp:coreProperties>
</file>