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96" r:id="rId5"/>
    <p:sldId id="289" r:id="rId6"/>
    <p:sldId id="297" r:id="rId7"/>
    <p:sldId id="298" r:id="rId8"/>
    <p:sldId id="299" r:id="rId9"/>
    <p:sldId id="291" r:id="rId10"/>
    <p:sldId id="257" r:id="rId11"/>
    <p:sldId id="258" r:id="rId12"/>
    <p:sldId id="275" r:id="rId13"/>
    <p:sldId id="259" r:id="rId14"/>
    <p:sldId id="300" r:id="rId15"/>
    <p:sldId id="274" r:id="rId16"/>
    <p:sldId id="260" r:id="rId17"/>
    <p:sldId id="261" r:id="rId18"/>
    <p:sldId id="265" r:id="rId19"/>
    <p:sldId id="266" r:id="rId20"/>
    <p:sldId id="267" r:id="rId21"/>
    <p:sldId id="268" r:id="rId22"/>
    <p:sldId id="269" r:id="rId23"/>
    <p:sldId id="278" r:id="rId24"/>
    <p:sldId id="279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rgbClr val="EF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DEB8-D2A7-49FD-8422-255D32E0002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15128" y="1788456"/>
            <a:ext cx="8361227" cy="2098227"/>
          </a:xfrm>
        </p:spPr>
        <p:txBody>
          <a:bodyPr anchor="b" anchorCtr="1">
            <a:noAutofit/>
          </a:bodyPr>
          <a:lstStyle>
            <a:lvl1pPr algn="ctr">
              <a:defRPr sz="7200" cap="all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626F9A-611A-47D6-8A8B-6E9556544B9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79905" y="3956279"/>
            <a:ext cx="6831674" cy="1086234"/>
          </a:xfrm>
        </p:spPr>
        <p:txBody>
          <a:bodyPr anchorCtr="1"/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E112C-452C-44D0-9C22-01EC78ED87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52862" y="6453387"/>
            <a:ext cx="1607944" cy="404612"/>
          </a:xfrm>
        </p:spPr>
        <p:txBody>
          <a:bodyPr/>
          <a:lstStyle>
            <a:lvl1pPr>
              <a:defRPr/>
            </a:lvl1pPr>
          </a:lstStyle>
          <a:p>
            <a:pPr lvl="0"/>
            <a:fld id="{A708CE13-9EF7-4816-B4BC-6B23BA7E99E1}" type="datetime1">
              <a:rPr lang="es-ES"/>
              <a:pPr lvl="0"/>
              <a:t>21/02/2023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99E8D-AC04-4326-9F12-30E7D13859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584057" y="6453387"/>
            <a:ext cx="7023378" cy="404612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2FEF3-9F59-4F67-8191-E5EC2D4EEA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830686" y="6453387"/>
            <a:ext cx="1596295" cy="404612"/>
          </a:xfrm>
        </p:spPr>
        <p:txBody>
          <a:bodyPr/>
          <a:lstStyle>
            <a:lvl1pPr>
              <a:defRPr/>
            </a:lvl1pPr>
          </a:lstStyle>
          <a:p>
            <a:pPr lvl="0"/>
            <a:fld id="{333CACA6-2245-4AB9-B8FB-6EF94B61ED24}" type="slidenum">
              <a:t>‹#›</a:t>
            </a:fld>
            <a:endParaRPr lang="es-E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D6B136-091B-4EE2-B7E7-887B55A992AF}"/>
              </a:ext>
            </a:extLst>
          </p:cNvPr>
          <p:cNvGrpSpPr/>
          <p:nvPr/>
        </p:nvGrpSpPr>
        <p:grpSpPr>
          <a:xfrm>
            <a:off x="752862" y="744467"/>
            <a:ext cx="10674111" cy="5349669"/>
            <a:chOff x="752862" y="744467"/>
            <a:chExt cx="10674111" cy="5349669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FE2F8FE-2698-4497-BB66-6853BA202A2C}"/>
                </a:ext>
              </a:extLst>
            </p:cNvPr>
            <p:cNvSpPr/>
            <p:nvPr/>
          </p:nvSpPr>
          <p:spPr>
            <a:xfrm>
              <a:off x="8151958" y="1685650"/>
              <a:ext cx="3275015" cy="4408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761"/>
                <a:gd name="f5" fmla="val 9126"/>
                <a:gd name="f6" fmla="val 9127"/>
                <a:gd name="f7" fmla="*/ f0 1 10000"/>
                <a:gd name="f8" fmla="*/ f1 1 10000"/>
                <a:gd name="f9" fmla="val f2"/>
                <a:gd name="f10" fmla="val f3"/>
                <a:gd name="f11" fmla="+- f10 0 f9"/>
                <a:gd name="f12" fmla="*/ f11 1 10000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0000" h="10000">
                  <a:moveTo>
                    <a:pt x="f4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5"/>
                  </a:lnTo>
                  <a:lnTo>
                    <a:pt x="f4" y="f6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191B0E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7AAA8EE-4B0D-4B81-824F-8034CAED5B43}"/>
                </a:ext>
              </a:extLst>
            </p:cNvPr>
            <p:cNvSpPr/>
            <p:nvPr/>
          </p:nvSpPr>
          <p:spPr>
            <a:xfrm flipH="1" flipV="1">
              <a:off x="752862" y="744467"/>
              <a:ext cx="3275664" cy="4408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2"/>
                <a:gd name="f4" fmla="val 10000"/>
                <a:gd name="f5" fmla="val 8763"/>
                <a:gd name="f6" fmla="val 2"/>
                <a:gd name="f7" fmla="val -2"/>
                <a:gd name="f8" fmla="val 9698"/>
                <a:gd name="f9" fmla="val 4"/>
                <a:gd name="f10" fmla="val 9427"/>
                <a:gd name="f11" fmla="val 9125"/>
                <a:gd name="f12" fmla="val 9128"/>
                <a:gd name="f13" fmla="*/ f0 1 10002"/>
                <a:gd name="f14" fmla="*/ f1 1 1000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0002"/>
                <a:gd name="f21" fmla="*/ f18 1 1000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0002" h="10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2" y="f11"/>
                  </a:cubicBezTo>
                  <a:lnTo>
                    <a:pt x="f5" y="f1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191B0E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79894679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7ED88-7A6B-4319-A5D7-258FFEF94D4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C67D1-E701-42F7-ACD3-D74BB48F2A7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371600" y="2295528"/>
            <a:ext cx="9601200" cy="357187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905B9-5059-4F35-88C7-1506FC743A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8D4057-DC0B-4FC0-9025-04278C3E686D}" type="datetime1">
              <a:rPr lang="es-ES"/>
              <a:pPr lvl="0"/>
              <a:t>21/02/2023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A7C7C-9146-481E-9CFB-4EDF8EF6E9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373A5-88AE-48CF-8808-9BC3B48D82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9DA8C1-E076-42F5-8018-D353437F72B6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22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1DE432-DD86-4798-B268-29DA442BA62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596563" y="624160"/>
            <a:ext cx="1565763" cy="524324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004D3-C4E8-4CC9-BC27-19CBDC06A39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371600" y="624160"/>
            <a:ext cx="8179637" cy="524324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A30BF-2741-47B5-8534-21D15EB1A9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AF9969-510F-430E-8BBE-5C0430CC821C}" type="datetime1">
              <a:rPr lang="es-ES"/>
              <a:pPr lvl="0"/>
              <a:t>21/02/2023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B504E-BC5B-4B13-8FA5-9AB01631DE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2F1AE-7EA1-4FE3-8C1F-A8F63BF675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545003-6163-4B3E-AA46-C3A03F7AB5E0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0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CB5DC-7D89-4D9F-94BA-16F8761DABD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3C3ED-A79C-447D-9E9C-C2EA7BEA473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B5B8C-A928-4C78-BB74-925DEC7539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20DA60-925D-4073-8DD3-FFFF79882B2D}" type="datetime1">
              <a:rPr lang="es-ES"/>
              <a:pPr lvl="0"/>
              <a:t>21/02/2023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C726F-A643-42A6-9C08-AF90ADEB42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22C2E-2071-4D2E-9B4D-415E769667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67909-617D-46E4-8004-D983AB00872E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6113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rgbClr val="191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4A31-78EE-4362-A720-AE25C1E1ED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023" y="1301355"/>
            <a:ext cx="9612968" cy="2852735"/>
          </a:xfrm>
        </p:spPr>
        <p:txBody>
          <a:bodyPr anchor="b"/>
          <a:lstStyle>
            <a:lvl1pPr algn="r">
              <a:defRPr sz="7200" cap="all">
                <a:solidFill>
                  <a:srgbClr val="EFEDE3"/>
                </a:solidFill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14F31-7391-4971-8FD6-968C8AA71E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5023" y="4216325"/>
            <a:ext cx="9612968" cy="1143320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EFEDE3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433F-A893-4E63-8472-4A66A3CFBA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38908" y="6453387"/>
            <a:ext cx="1622410" cy="404612"/>
          </a:xfrm>
        </p:spPr>
        <p:txBody>
          <a:bodyPr/>
          <a:lstStyle>
            <a:lvl1pPr>
              <a:defRPr>
                <a:solidFill>
                  <a:srgbClr val="EFEDE3"/>
                </a:solidFill>
              </a:defRPr>
            </a:lvl1pPr>
          </a:lstStyle>
          <a:p>
            <a:pPr lvl="0"/>
            <a:fld id="{3FD747DC-2F35-4530-9EA8-59F982806069}" type="datetime1">
              <a:rPr lang="es-ES"/>
              <a:pPr lvl="0"/>
              <a:t>21/02/2023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F48F1-C18F-4EA7-BA37-3E72224235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584313" y="6453387"/>
            <a:ext cx="7023378" cy="404612"/>
          </a:xfrm>
        </p:spPr>
        <p:txBody>
          <a:bodyPr anchorCtr="1"/>
          <a:lstStyle>
            <a:lvl1pPr algn="ctr">
              <a:defRPr>
                <a:solidFill>
                  <a:srgbClr val="EFEDE3"/>
                </a:solidFill>
              </a:defRPr>
            </a:lvl1pPr>
          </a:lstStyle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94C04-6482-4EC6-8909-6918B680B4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830686" y="6453387"/>
            <a:ext cx="1596295" cy="404612"/>
          </a:xfrm>
        </p:spPr>
        <p:txBody>
          <a:bodyPr/>
          <a:lstStyle>
            <a:lvl1pPr>
              <a:defRPr>
                <a:solidFill>
                  <a:srgbClr val="EFEDE3"/>
                </a:solidFill>
              </a:defRPr>
            </a:lvl1pPr>
          </a:lstStyle>
          <a:p>
            <a:pPr lvl="0"/>
            <a:fld id="{FEA3071A-580D-45A1-8AC1-FBB4CD60A0C9}" type="slidenum">
              <a:t>‹#›</a:t>
            </a:fld>
            <a:endParaRPr lang="es-ES"/>
          </a:p>
        </p:txBody>
      </p:sp>
      <p:sp>
        <p:nvSpPr>
          <p:cNvPr id="7" name="Freeform 6" title="Crop Mark">
            <a:extLst>
              <a:ext uri="{FF2B5EF4-FFF2-40B4-BE49-F238E27FC236}">
                <a16:creationId xmlns:a16="http://schemas.microsoft.com/office/drawing/2014/main" id="{3C1947B0-7B23-4896-AD44-B2D7F724DE94}"/>
              </a:ext>
            </a:extLst>
          </p:cNvPr>
          <p:cNvSpPr/>
          <p:nvPr/>
        </p:nvSpPr>
        <p:spPr>
          <a:xfrm>
            <a:off x="8151958" y="1685650"/>
            <a:ext cx="3275015" cy="4408486"/>
          </a:xfrm>
          <a:custGeom>
            <a:avLst/>
            <a:gdLst>
              <a:gd name="f0" fmla="val w"/>
              <a:gd name="f1" fmla="val h"/>
              <a:gd name="f2" fmla="val 0"/>
              <a:gd name="f3" fmla="val 4125"/>
              <a:gd name="f4" fmla="val 5554"/>
              <a:gd name="f5" fmla="val 3614"/>
              <a:gd name="f6" fmla="val 5074"/>
              <a:gd name="f7" fmla="*/ f0 1 4125"/>
              <a:gd name="f8" fmla="*/ f1 1 5554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4125"/>
              <a:gd name="f15" fmla="*/ f12 1 5554"/>
              <a:gd name="f16" fmla="*/ 0 1 f14"/>
              <a:gd name="f17" fmla="*/ f10 1 f14"/>
              <a:gd name="f18" fmla="*/ 0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4125" h="5554">
                <a:moveTo>
                  <a:pt x="f5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EFEDE3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08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F7CED-CF26-46F1-AC81-BD93385C81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DEF34-E414-41E2-9861-72D340EECB2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2286000"/>
            <a:ext cx="4447787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CCEAB-275C-48F4-BD40-882E46DE5A2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525405" y="2286000"/>
            <a:ext cx="4447787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C0406-75B3-4403-A576-A492ADA33C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97358C-78AB-4CFF-9CB4-008C1F4F6899}" type="datetime1">
              <a:rPr lang="es-ES"/>
              <a:pPr lvl="0"/>
              <a:t>21/02/2023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E6DFE-F655-445B-81E2-1E1F7E9BB0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DD24A-3849-411F-884C-308FD4F7F2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75CDD9-9C26-471F-8765-F7C592B16E0A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92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6CCA2-1E36-4AEC-9B0B-A561B72CA0A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94B47-3FEF-499A-96C1-9734F1EB97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3" cy="823910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C3C11-767D-4552-A7DD-12013477612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371600" y="3305208"/>
            <a:ext cx="4443983" cy="256219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F1A9-2969-47A8-9FB7-9A94A2552D1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525012" y="2340864"/>
            <a:ext cx="4443983" cy="823910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EFED3-DD0D-4E1D-9E0C-CCF4788ED32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525012" y="3305208"/>
            <a:ext cx="4443983" cy="256219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497EAC-9F5D-48E9-A4F4-AB8492CEB1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C0B84D-1FD8-4156-9205-12DA125C2717}" type="datetime1">
              <a:rPr lang="es-ES"/>
              <a:pPr lvl="0"/>
              <a:t>21/02/2023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42096A-6E55-448F-AA35-CDA04C6589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54802A-2327-47B9-B9BF-37E45DAC85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F9AB79-9042-4EEF-BB51-E93C5267ABF2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1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92A5-C6AF-406E-AD85-82495BD85C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FDBBB8-7F09-40D3-A1D9-601FD8E6CFE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23FD16-CDA4-4E46-AAC8-4E193B6C7105}" type="datetime1">
              <a:rPr lang="es-ES"/>
              <a:pPr lvl="0"/>
              <a:t>21/02/2023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A875F-2281-416F-8700-701D42AC94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E716A-E25B-4ACD-A89B-16F877E6B7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7FA811-04DA-40CA-9A45-B496E0B9A3C8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33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1DD876-4375-43BB-AE9A-8D8385A9DD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84701E-4461-4B0D-A823-B35A0316177B}" type="datetime1">
              <a:rPr lang="es-ES"/>
              <a:pPr lvl="0"/>
              <a:t>21/02/2023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E373C-C62E-41EC-9E82-651735A811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6D132-B3B6-4866-A8B4-6AA84D7A2C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F86BE6-7B6F-480D-82D2-161013522E0B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88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 title="Background Shape">
            <a:extLst>
              <a:ext uri="{FF2B5EF4-FFF2-40B4-BE49-F238E27FC236}">
                <a16:creationId xmlns:a16="http://schemas.microsoft.com/office/drawing/2014/main" id="{3CDE07A0-6A5C-47F9-A58D-32F8F2307D6E}"/>
              </a:ext>
            </a:extLst>
          </p:cNvPr>
          <p:cNvSpPr/>
          <p:nvPr/>
        </p:nvSpPr>
        <p:spPr>
          <a:xfrm>
            <a:off x="0" y="374"/>
            <a:ext cx="5303520" cy="6857625"/>
          </a:xfrm>
          <a:prstGeom prst="rect">
            <a:avLst/>
          </a:prstGeom>
          <a:solidFill>
            <a:srgbClr val="8C8D8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10547BA-9EC4-4848-820E-16AFE5E8D0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903" y="685800"/>
            <a:ext cx="3855723" cy="2157883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B5DA5C-34AF-44CD-A2C4-B54108B715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56023" y="685800"/>
            <a:ext cx="5212080" cy="517524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CA864A5-3E4C-4C43-A882-9D1C77E3CD8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23903" y="2856347"/>
            <a:ext cx="3855723" cy="3011055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234888-E78F-4F1D-B436-6DC3EE370B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23903" y="6453387"/>
            <a:ext cx="1204575" cy="404612"/>
          </a:xfrm>
        </p:spPr>
        <p:txBody>
          <a:bodyPr/>
          <a:lstStyle>
            <a:lvl1pPr>
              <a:defRPr/>
            </a:lvl1pPr>
          </a:lstStyle>
          <a:p>
            <a:pPr lvl="0"/>
            <a:fld id="{67442D38-E63F-48AE-9703-2F2B1C2D39C5}" type="datetime1">
              <a:rPr lang="es-ES"/>
              <a:pPr lvl="0"/>
              <a:t>21/02/2023</a:t>
            </a:fld>
            <a:endParaRPr 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6B016A9-A861-4138-B78B-6B91D6FCC6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205944" y="6453387"/>
            <a:ext cx="2373672" cy="40461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8F8F90E-EFF1-4C9D-92E3-731DBDF566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883136" y="6453387"/>
            <a:ext cx="1596295" cy="404612"/>
          </a:xfrm>
        </p:spPr>
        <p:txBody>
          <a:bodyPr/>
          <a:lstStyle>
            <a:lvl1pPr>
              <a:defRPr/>
            </a:lvl1pPr>
          </a:lstStyle>
          <a:p>
            <a:pPr lvl="0"/>
            <a:fld id="{FC89DD79-E77B-45B2-BA1D-206E15DD8E49}" type="slidenum">
              <a:t>‹#›</a:t>
            </a:fld>
            <a:endParaRPr lang="es-ES"/>
          </a:p>
        </p:txBody>
      </p:sp>
      <p:sp>
        <p:nvSpPr>
          <p:cNvPr id="9" name="Rectangle 8" title="Divider Bar">
            <a:extLst>
              <a:ext uri="{FF2B5EF4-FFF2-40B4-BE49-F238E27FC236}">
                <a16:creationId xmlns:a16="http://schemas.microsoft.com/office/drawing/2014/main" id="{46AA30BD-24F0-4139-BF0C-B756D71055A0}"/>
              </a:ext>
            </a:extLst>
          </p:cNvPr>
          <p:cNvSpPr/>
          <p:nvPr/>
        </p:nvSpPr>
        <p:spPr>
          <a:xfrm>
            <a:off x="5303520" y="374"/>
            <a:ext cx="228600" cy="6858000"/>
          </a:xfrm>
          <a:prstGeom prst="rect">
            <a:avLst/>
          </a:prstGeom>
          <a:solidFill>
            <a:srgbClr val="191B0E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06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 title="Background Shape">
            <a:extLst>
              <a:ext uri="{FF2B5EF4-FFF2-40B4-BE49-F238E27FC236}">
                <a16:creationId xmlns:a16="http://schemas.microsoft.com/office/drawing/2014/main" id="{996228D0-EDF7-4AAE-B7E2-EBAC20100CE7}"/>
              </a:ext>
            </a:extLst>
          </p:cNvPr>
          <p:cNvSpPr/>
          <p:nvPr/>
        </p:nvSpPr>
        <p:spPr>
          <a:xfrm>
            <a:off x="0" y="374"/>
            <a:ext cx="5303520" cy="6857625"/>
          </a:xfrm>
          <a:prstGeom prst="rect">
            <a:avLst/>
          </a:prstGeom>
          <a:solidFill>
            <a:srgbClr val="8C8D8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B7EC5D-AA84-4ABC-86BA-9030BDC49F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903" y="685800"/>
            <a:ext cx="3855723" cy="2157883"/>
          </a:xfrm>
        </p:spPr>
        <p:txBody>
          <a:bodyPr/>
          <a:lstStyle>
            <a:lvl1pPr>
              <a:lnSpc>
                <a:spcPct val="84000"/>
              </a:lnSpc>
              <a:defRPr sz="4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DCE989E-7275-4926-836A-3FA52C39F94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532120" y="0"/>
            <a:ext cx="6659876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F66E796-D460-453F-9C08-BC0029AEEE4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23903" y="2855963"/>
            <a:ext cx="3855723" cy="3011430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8471244-A132-40E4-8E1E-DC8913A7737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23903" y="6453387"/>
            <a:ext cx="1204575" cy="404612"/>
          </a:xfrm>
        </p:spPr>
        <p:txBody>
          <a:bodyPr/>
          <a:lstStyle>
            <a:lvl1pPr>
              <a:defRPr/>
            </a:lvl1pPr>
          </a:lstStyle>
          <a:p>
            <a:pPr lvl="0"/>
            <a:fld id="{AF529359-724F-412C-8AC2-5540759D91E9}" type="datetime1">
              <a:rPr lang="es-ES"/>
              <a:pPr lvl="0"/>
              <a:t>21/02/2023</a:t>
            </a:fld>
            <a:endParaRPr 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9A8C026-6D2E-4A14-97A5-028BF82B6E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205944" y="6453387"/>
            <a:ext cx="2373672" cy="40461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EF90674-84D4-4114-9D1A-C42B125023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883136" y="6453387"/>
            <a:ext cx="1596295" cy="404612"/>
          </a:xfrm>
        </p:spPr>
        <p:txBody>
          <a:bodyPr/>
          <a:lstStyle>
            <a:lvl1pPr>
              <a:defRPr/>
            </a:lvl1pPr>
          </a:lstStyle>
          <a:p>
            <a:pPr lvl="0"/>
            <a:fld id="{F632FA78-19B8-4D96-9433-6127E71CD6AB}" type="slidenum">
              <a:t>‹#›</a:t>
            </a:fld>
            <a:endParaRPr lang="es-ES"/>
          </a:p>
        </p:txBody>
      </p:sp>
      <p:sp>
        <p:nvSpPr>
          <p:cNvPr id="9" name="Rectangle 8" title="Divider Bar">
            <a:extLst>
              <a:ext uri="{FF2B5EF4-FFF2-40B4-BE49-F238E27FC236}">
                <a16:creationId xmlns:a16="http://schemas.microsoft.com/office/drawing/2014/main" id="{2F7B9990-7405-4820-8213-E7CDA6E2C640}"/>
              </a:ext>
            </a:extLst>
          </p:cNvPr>
          <p:cNvSpPr/>
          <p:nvPr/>
        </p:nvSpPr>
        <p:spPr>
          <a:xfrm>
            <a:off x="5303520" y="374"/>
            <a:ext cx="228600" cy="6858000"/>
          </a:xfrm>
          <a:prstGeom prst="rect">
            <a:avLst/>
          </a:prstGeom>
          <a:solidFill>
            <a:srgbClr val="191B0E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70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03D92-7549-49FA-9A07-9906CAB11A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7F785-1EC9-494D-A323-23EE616C3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6E6A4-C57D-4AF1-B96F-7F07F6A1E5B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390646" y="6453387"/>
            <a:ext cx="1204575" cy="4046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191B0E"/>
                </a:solidFill>
                <a:uFillTx/>
                <a:latin typeface="Franklin Gothic Book"/>
              </a:defRPr>
            </a:lvl1pPr>
          </a:lstStyle>
          <a:p>
            <a:pPr lvl="0"/>
            <a:fld id="{25784CC2-190A-4B86-B279-1D94147744CE}" type="datetime1">
              <a:rPr lang="es-ES"/>
              <a:pPr lvl="0"/>
              <a:t>21/02/2023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EE06C-D055-4A28-83EF-2DD9669C33F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893563" y="6453387"/>
            <a:ext cx="6280830" cy="4046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191B0E"/>
                </a:solidFill>
                <a:uFillTx/>
                <a:latin typeface="Franklin Gothic Book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B1D1A-3506-4807-AB90-B0C3FAE2A75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472735" y="6453387"/>
            <a:ext cx="1596295" cy="4046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191B0E"/>
                </a:solidFill>
                <a:uFillTx/>
                <a:latin typeface="Franklin Gothic Book"/>
              </a:defRPr>
            </a:lvl1pPr>
          </a:lstStyle>
          <a:p>
            <a:pPr lvl="0"/>
            <a:fld id="{9CE2CB15-3615-4355-A431-569D1DDD54DE}" type="slidenum">
              <a:t>‹#›</a:t>
            </a:fld>
            <a:endParaRPr lang="es-ES"/>
          </a:p>
        </p:txBody>
      </p:sp>
      <p:sp>
        <p:nvSpPr>
          <p:cNvPr id="7" name="Rectangle 8" title="Side bar">
            <a:extLst>
              <a:ext uri="{FF2B5EF4-FFF2-40B4-BE49-F238E27FC236}">
                <a16:creationId xmlns:a16="http://schemas.microsoft.com/office/drawing/2014/main" id="{3E722B27-FE37-4605-9B6E-267340C9A36C}"/>
              </a:ext>
            </a:extLst>
          </p:cNvPr>
          <p:cNvSpPr/>
          <p:nvPr/>
        </p:nvSpPr>
        <p:spPr>
          <a:xfrm>
            <a:off x="478094" y="374"/>
            <a:ext cx="228600" cy="6858000"/>
          </a:xfrm>
          <a:prstGeom prst="rect">
            <a:avLst/>
          </a:prstGeom>
          <a:solidFill>
            <a:srgbClr val="191B0E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89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191B0E"/>
          </a:solidFill>
          <a:uFillTx/>
          <a:latin typeface="Franklin Gothic Book"/>
        </a:defRPr>
      </a:lvl1pPr>
    </p:titleStyle>
    <p:bodyStyle>
      <a:lvl1pPr marL="384048" marR="0" lvl="0" indent="-384048" algn="l" defTabSz="914400" rtl="0" fontAlgn="auto" hangingPunct="1">
        <a:lnSpc>
          <a:spcPct val="94000"/>
        </a:lnSpc>
        <a:spcBef>
          <a:spcPts val="1000"/>
        </a:spcBef>
        <a:spcAft>
          <a:spcPts val="200"/>
        </a:spcAft>
        <a:buSzPct val="100000"/>
        <a:buFont typeface="Franklin Gothic Book" pitchFamily="34"/>
        <a:buChar char="■"/>
        <a:tabLst/>
        <a:defRPr lang="cs-CZ" sz="2000" b="0" i="0" u="none" strike="noStrike" kern="1200" cap="none" spc="0" baseline="0">
          <a:solidFill>
            <a:srgbClr val="191B0E"/>
          </a:solidFill>
          <a:uFillTx/>
          <a:latin typeface="Franklin Gothic Book"/>
        </a:defRPr>
      </a:lvl1pPr>
      <a:lvl2pPr marL="914400" marR="0" lvl="1" indent="-384048" algn="l" defTabSz="914400" rtl="0" fontAlgn="auto" hangingPunct="1">
        <a:lnSpc>
          <a:spcPct val="94000"/>
        </a:lnSpc>
        <a:spcBef>
          <a:spcPts val="500"/>
        </a:spcBef>
        <a:spcAft>
          <a:spcPts val="200"/>
        </a:spcAft>
        <a:buSzPct val="100000"/>
        <a:buFont typeface="Franklin Gothic Book" pitchFamily="34"/>
        <a:buChar char="–"/>
        <a:tabLst/>
        <a:defRPr lang="cs-CZ" sz="2000" b="0" i="1" u="none" strike="noStrike" kern="1200" cap="none" spc="0" baseline="0">
          <a:solidFill>
            <a:srgbClr val="191B0E"/>
          </a:solidFill>
          <a:uFillTx/>
          <a:latin typeface="Franklin Gothic Book"/>
        </a:defRPr>
      </a:lvl2pPr>
      <a:lvl3pPr marL="1371600" marR="0" lvl="2" indent="-384048" algn="l" defTabSz="914400" rtl="0" fontAlgn="auto" hangingPunct="1">
        <a:lnSpc>
          <a:spcPct val="94000"/>
        </a:lnSpc>
        <a:spcBef>
          <a:spcPts val="500"/>
        </a:spcBef>
        <a:spcAft>
          <a:spcPts val="200"/>
        </a:spcAft>
        <a:buSzPct val="100000"/>
        <a:buFont typeface="Franklin Gothic Book" pitchFamily="34"/>
        <a:buChar char="■"/>
        <a:tabLst/>
        <a:defRPr lang="cs-CZ" sz="1800" b="0" i="0" u="none" strike="noStrike" kern="1200" cap="none" spc="0" baseline="0">
          <a:solidFill>
            <a:srgbClr val="191B0E"/>
          </a:solidFill>
          <a:uFillTx/>
          <a:latin typeface="Franklin Gothic Book"/>
        </a:defRPr>
      </a:lvl3pPr>
      <a:lvl4pPr marL="1828800" marR="0" lvl="3" indent="-384048" algn="l" defTabSz="914400" rtl="0" fontAlgn="auto" hangingPunct="1">
        <a:lnSpc>
          <a:spcPct val="94000"/>
        </a:lnSpc>
        <a:spcBef>
          <a:spcPts val="500"/>
        </a:spcBef>
        <a:spcAft>
          <a:spcPts val="200"/>
        </a:spcAft>
        <a:buSzPct val="100000"/>
        <a:buFont typeface="Franklin Gothic Book" pitchFamily="34"/>
        <a:buChar char="–"/>
        <a:tabLst/>
        <a:defRPr lang="cs-CZ" sz="1800" b="0" i="1" u="none" strike="noStrike" kern="1200" cap="none" spc="0" baseline="0">
          <a:solidFill>
            <a:srgbClr val="191B0E"/>
          </a:solidFill>
          <a:uFillTx/>
          <a:latin typeface="Franklin Gothic Book"/>
        </a:defRPr>
      </a:lvl4pPr>
      <a:lvl5pPr marL="2286000" marR="0" lvl="4" indent="-384048" algn="l" defTabSz="914400" rtl="0" fontAlgn="auto" hangingPunct="1">
        <a:lnSpc>
          <a:spcPct val="94000"/>
        </a:lnSpc>
        <a:spcBef>
          <a:spcPts val="500"/>
        </a:spcBef>
        <a:spcAft>
          <a:spcPts val="200"/>
        </a:spcAft>
        <a:buSzPct val="100000"/>
        <a:buFont typeface="Franklin Gothic Book" pitchFamily="34"/>
        <a:buChar char="■"/>
        <a:tabLst/>
        <a:defRPr lang="cs-CZ" sz="1600" b="0" i="0" u="none" strike="noStrike" kern="1200" cap="none" spc="0" baseline="0">
          <a:solidFill>
            <a:srgbClr val="191B0E"/>
          </a:solidFill>
          <a:uFillTx/>
          <a:latin typeface="Franklin Gothic Boo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57B331-66B2-4EC3-830C-E1D95BA26FA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pPr lvl="0"/>
            <a:r>
              <a:rPr lang="cs-CZ" sz="6100" dirty="0"/>
              <a:t>Maloasijská katastrofa a počátky řeckého 20. století</a:t>
            </a:r>
            <a:endParaRPr lang="es-ES" sz="61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BE8AA1-DDBD-42C3-959D-860FE6B9D1D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pPr lvl="0">
              <a:spcAft>
                <a:spcPts val="600"/>
              </a:spcAft>
            </a:pPr>
            <a:r>
              <a:rPr lang="cs-CZ" sz="2800"/>
              <a:t>100 let od podepsání Laussanské úmluvy</a:t>
            </a:r>
            <a:endParaRPr lang="es-ES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EF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1874C8F5-F9AE-4608-982A-0DD6F002BCF7}"/>
              </a:ext>
            </a:extLst>
          </p:cNvPr>
          <p:cNvSpPr>
            <a:spLocks noMove="1" noResize="1"/>
          </p:cNvSpPr>
          <p:nvPr/>
        </p:nvSpPr>
        <p:spPr>
          <a:xfrm>
            <a:off x="478094" y="374"/>
            <a:ext cx="228600" cy="6858000"/>
          </a:xfrm>
          <a:prstGeom prst="rect">
            <a:avLst/>
          </a:prstGeom>
          <a:solidFill>
            <a:srgbClr val="191B0E"/>
          </a:solidFill>
          <a:ln cap="flat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cs-CZ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6121B64D-099D-4CFD-BE44-A5994071975E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EFEDE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6228D56-65B7-4AD8-8FE9-F8FF3F8702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4747" y="685800"/>
            <a:ext cx="5793473" cy="1485900"/>
          </a:xfrm>
        </p:spPr>
        <p:txBody>
          <a:bodyPr/>
          <a:lstStyle/>
          <a:p>
            <a:pPr lvl="0"/>
            <a:r>
              <a:rPr lang="en-US"/>
              <a:t>Pařížská mírová konference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055DFE48-DEA0-4D5F-BE42-5F3B8A5FCF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84747" y="2286000"/>
            <a:ext cx="5793473" cy="3581403"/>
          </a:xfrm>
        </p:spPr>
        <p:txBody>
          <a:bodyPr/>
          <a:lstStyle/>
          <a:p>
            <a:pPr lvl="0"/>
            <a:r>
              <a:rPr lang="en-US"/>
              <a:t>Řecká delegace v čele s diplomaticky velice schopným Eleftheriem Venizelem</a:t>
            </a:r>
          </a:p>
          <a:p>
            <a:pPr lvl="0"/>
            <a:r>
              <a:rPr lang="en-US"/>
              <a:t>snaha naklonit si vítězné mocnosti a připravit příznivou půdu pro realizaci Velké myšlenky</a:t>
            </a:r>
          </a:p>
          <a:p>
            <a:pPr lvl="0"/>
            <a:r>
              <a:rPr lang="en-US"/>
              <a:t>pronikavé úspěchy</a:t>
            </a:r>
          </a:p>
          <a:p>
            <a:pPr lvl="0"/>
            <a:r>
              <a:rPr lang="en-US"/>
              <a:t>řecko-italská dohoda o vzájemné  podpoře územních požadavků</a:t>
            </a:r>
          </a:p>
          <a:p>
            <a:pPr lvl="0"/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6C9FDB7-0D34-4C41-8C39-0E70F6332DC2}"/>
              </a:ext>
            </a:extLst>
          </p:cNvPr>
          <p:cNvSpPr>
            <a:spLocks noMove="1" noResize="1"/>
          </p:cNvSpPr>
          <p:nvPr/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rgbClr val="191B0E"/>
          </a:solidFill>
          <a:ln cap="flat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cs-CZ"/>
          </a:p>
        </p:txBody>
      </p:sp>
      <p:pic>
        <p:nvPicPr>
          <p:cNvPr id="7" name="Obrázek 7" descr="Obsah obrázku muž, osoba, hledání, nošení&#10;&#10;Popis byl vytvořen automaticky">
            <a:extLst>
              <a:ext uri="{FF2B5EF4-FFF2-40B4-BE49-F238E27FC236}">
                <a16:creationId xmlns:a16="http://schemas.microsoft.com/office/drawing/2014/main" id="{75031BB6-D35F-4302-BF6F-157127741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155" y="643463"/>
            <a:ext cx="1825937" cy="27050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Zástupný obsah 5" descr="Obsah obrázku interiér, fotka, lidé, bílá&#10;&#10;Popis byl vytvořen automaticky">
            <a:extLst>
              <a:ext uri="{FF2B5EF4-FFF2-40B4-BE49-F238E27FC236}">
                <a16:creationId xmlns:a16="http://schemas.microsoft.com/office/drawing/2014/main" id="{79C7822C-E001-4DB7-9D55-1E95953EF12B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3"/>
          <a:stretch>
            <a:fillRect/>
          </a:stretch>
        </p:blipFill>
        <p:spPr>
          <a:xfrm>
            <a:off x="8037091" y="3677680"/>
            <a:ext cx="3730075" cy="236859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EF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928D0998-4F87-43C4-9EAA-D26D5D63C5AE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EFEDE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B24A465E-1C71-404A-AD3D-E749FA13E8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4747" y="685800"/>
            <a:ext cx="5958833" cy="1485900"/>
          </a:xfrm>
        </p:spPr>
        <p:txBody>
          <a:bodyPr/>
          <a:lstStyle/>
          <a:p>
            <a:pPr lvl="0"/>
            <a:r>
              <a:rPr lang="cs-CZ"/>
              <a:t>Úspěchy a územní zisky</a:t>
            </a:r>
            <a:endParaRPr lang="es-ES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A91391B-35CC-44E2-907E-4B750160AA0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" y="1584251"/>
            <a:ext cx="7221070" cy="527374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b="1" dirty="0" err="1"/>
              <a:t>Sevreská</a:t>
            </a:r>
            <a:r>
              <a:rPr lang="cs-CZ" b="1" dirty="0"/>
              <a:t> mírová smlouva </a:t>
            </a:r>
            <a:r>
              <a:rPr lang="cs-CZ" dirty="0"/>
              <a:t>– uznávala Řecku plnou suverenitu nad východní Thrákií s městem Drinopol (</a:t>
            </a:r>
            <a:r>
              <a:rPr lang="cs-CZ" dirty="0" err="1"/>
              <a:t>Edirne</a:t>
            </a:r>
            <a:r>
              <a:rPr lang="cs-CZ" dirty="0"/>
              <a:t>), </a:t>
            </a:r>
          </a:p>
          <a:p>
            <a:pPr lvl="0"/>
            <a:r>
              <a:rPr lang="cs-CZ" dirty="0"/>
              <a:t>svěřoval mu správu maloasijské Smyrny a jejího rozsáhlého zázemí</a:t>
            </a:r>
          </a:p>
          <a:p>
            <a:r>
              <a:rPr lang="cs-CZ" b="1" dirty="0"/>
              <a:t>dohoda o </a:t>
            </a:r>
            <a:r>
              <a:rPr lang="cs-CZ" b="1" dirty="0" err="1"/>
              <a:t>Dodekaneských</a:t>
            </a:r>
            <a:r>
              <a:rPr lang="cs-CZ" b="1" dirty="0"/>
              <a:t> ostrovech </a:t>
            </a:r>
            <a:r>
              <a:rPr lang="cs-CZ" dirty="0"/>
              <a:t>– Itálie měla Řecku postoupit všechny ostrovy kromě Rhodu</a:t>
            </a:r>
          </a:p>
          <a:p>
            <a:r>
              <a:rPr lang="cs-CZ" sz="2000" dirty="0" err="1"/>
              <a:t>Venizelos</a:t>
            </a:r>
            <a:r>
              <a:rPr lang="cs-CZ" sz="2000" dirty="0"/>
              <a:t> přesvědčen, že poválečná úprava poměrů příznivá pro plnou realizaci Velké myšlenky. Předpokládal, že poražení a zdecimovaní Turci se buď nebudou schopni vzepřít ustanovení mírové smlouvy anebo budou k tomu mocnostmi donuceni.</a:t>
            </a:r>
          </a:p>
          <a:p>
            <a:r>
              <a:rPr lang="cs-CZ" sz="2000" dirty="0"/>
              <a:t> Samotné vylodění u Smyrny Turky silně pobouřilo a dále to byl pokus o vytvoření Pontské republiky v oblasti Trapezuntu v r. 1919. </a:t>
            </a:r>
          </a:p>
          <a:p>
            <a:r>
              <a:rPr lang="cs-CZ" sz="2000" dirty="0"/>
              <a:t>Tyto dvě události byl hnacím motorem tureckého národního sebeuvědomování. Postupně se lidový odpor přeformoval do odbojového hnutí, do jejichž čela se postavil Mustafa </a:t>
            </a:r>
            <a:r>
              <a:rPr lang="cs-CZ" sz="2000" dirty="0" err="1"/>
              <a:t>Kemal</a:t>
            </a:r>
            <a:r>
              <a:rPr lang="cs-CZ" sz="2000" dirty="0"/>
              <a:t> paša (označovaný za Otce Turků - </a:t>
            </a:r>
            <a:r>
              <a:rPr lang="cs-CZ" sz="2000" dirty="0" err="1"/>
              <a:t>Atatürka</a:t>
            </a:r>
            <a:r>
              <a:rPr lang="cs-CZ" sz="2000" dirty="0"/>
              <a:t>). </a:t>
            </a:r>
          </a:p>
          <a:p>
            <a:pPr lvl="0"/>
            <a:endParaRPr lang="es-ES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93F3DFE-3A96-4A66-9016-C00DC235E9FD}"/>
              </a:ext>
            </a:extLst>
          </p:cNvPr>
          <p:cNvSpPr>
            <a:spLocks noMove="1" noResize="1"/>
          </p:cNvSpPr>
          <p:nvPr/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rgbClr val="191B0E"/>
          </a:solidFill>
          <a:ln cap="flat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cs-CZ"/>
          </a:p>
        </p:txBody>
      </p:sp>
      <p:pic>
        <p:nvPicPr>
          <p:cNvPr id="6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0603EFEA-12C2-41E4-898B-48A379335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850" y="639129"/>
            <a:ext cx="4254556" cy="557974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osmanské říše</a:t>
            </a:r>
          </a:p>
        </p:txBody>
      </p:sp>
      <p:pic>
        <p:nvPicPr>
          <p:cNvPr id="2050" name="Picture 2" descr="C:\Documents and Settings\A2008\Dokumenty\Atatürk\32mapa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392865"/>
            <a:ext cx="9431196" cy="5465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589BD3-9E4D-46A4-BC18-35E8016581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0080" y="271393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5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První vojenské operace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32B319-FBF3-486E-ADE1-6C8A3EEA378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2586994"/>
            <a:ext cx="4883669" cy="4175313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Sevreskou</a:t>
            </a:r>
            <a:r>
              <a:rPr lang="cs-CZ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mírovou smlouvu nikdo nebral příliš vážně, nebyla ratifikována a Turci, podpořeni nacionalistickým hnutím Mustafy </a:t>
            </a:r>
            <a:r>
              <a:rPr lang="cs-CZ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Kemala</a:t>
            </a:r>
            <a:r>
              <a:rPr lang="cs-CZ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ji odmítli uznat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Turecku vznikají </a:t>
            </a:r>
            <a:r>
              <a:rPr lang="cs-CZ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protiřecké</a:t>
            </a:r>
            <a:r>
              <a:rPr lang="cs-CZ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odbojové skupiny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červen 1920 - na impuls Britů a rozkaz </a:t>
            </a:r>
            <a:r>
              <a:rPr lang="cs-CZ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Venizela</a:t>
            </a:r>
            <a:r>
              <a:rPr lang="cs-CZ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započalo vojenské tažení, které dosáhlo několika územních zisků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tyto úspěchy znepokojily Francii a Itálii, ty se odmítli zúčastnit ozbrojeného nátlaku na Turecko ve věci dodržování </a:t>
            </a:r>
            <a:r>
              <a:rPr lang="cs-CZ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sevreské</a:t>
            </a:r>
            <a:r>
              <a:rPr lang="cs-CZ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smlouvy a začaly s ním navazovat tajné kontakty</a:t>
            </a:r>
          </a:p>
        </p:txBody>
      </p:sp>
      <p:pic>
        <p:nvPicPr>
          <p:cNvPr id="1026" name="Picture 2" descr="ΣΥΛΛΟΓΉ ΜΙΚΡΑΣΙΑΤΙΚΗ ΕΚΣΤΡΑΤΕΙΑ - archive.ert.gr">
            <a:extLst>
              <a:ext uri="{FF2B5EF4-FFF2-40B4-BE49-F238E27FC236}">
                <a16:creationId xmlns:a16="http://schemas.microsoft.com/office/drawing/2014/main" id="{41402AFF-697E-21E8-F9BE-93E7BD216B65}"/>
              </a:ext>
            </a:extLst>
          </p:cNvPr>
          <p:cNvPicPr>
            <a:picLocks noGrp="1" noChangeAspect="1" noChangeArrowheads="1"/>
          </p:cNvPicPr>
          <p:nvPr>
            <p:ph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8" r="3285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FFAFF07-0A23-B616-7B4D-E91AD454D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3800"/>
              <a:t>Otázka uprchlíků balkánských válek (muhacir – muhajir)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AAFBC55-E88B-21D1-B717-E398B34C6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1500" dirty="0"/>
              <a:t>v roce 1914 tvořili uprchlíci 20 % osmanské populace.</a:t>
            </a:r>
            <a:endParaRPr lang="el-GR" sz="1500" dirty="0"/>
          </a:p>
          <a:p>
            <a:r>
              <a:rPr lang="cs-CZ" sz="1500" dirty="0"/>
              <a:t>V osmanském Turecku žilo 18,5 milionu obyvatel, z toho 15 milionů muslimů, 1,7 milionu Řeků a 1,1 milionu Arménů.</a:t>
            </a:r>
            <a:endParaRPr lang="el-GR" sz="1500" dirty="0"/>
          </a:p>
          <a:p>
            <a:r>
              <a:rPr lang="cs-CZ" sz="1500" dirty="0"/>
              <a:t>K tisícům muslimských uprchlíků z Balkánu se přidaly tisíce uprchlíků ze sovětského Ruska.</a:t>
            </a:r>
            <a:endParaRPr lang="el-GR" sz="1500" dirty="0"/>
          </a:p>
          <a:p>
            <a:r>
              <a:rPr lang="cs-CZ" sz="1500" dirty="0"/>
              <a:t>Začíná slepé kolo odvet</a:t>
            </a:r>
            <a:r>
              <a:rPr lang="el-GR" sz="1500" dirty="0"/>
              <a:t> </a:t>
            </a:r>
            <a:r>
              <a:rPr lang="cs-CZ" sz="1500" dirty="0"/>
              <a:t> vzájemných </a:t>
            </a:r>
            <a:r>
              <a:rPr lang="cs-CZ" sz="1500" dirty="0" err="1"/>
              <a:t>nasilností</a:t>
            </a:r>
            <a:r>
              <a:rPr lang="cs-CZ" sz="1500" dirty="0"/>
              <a:t> </a:t>
            </a:r>
            <a:endParaRPr lang="el-GR" sz="1500" dirty="0"/>
          </a:p>
          <a:p>
            <a:r>
              <a:rPr lang="cs-CZ" sz="1500" dirty="0"/>
              <a:t>Genocida Arménů v roce 1915</a:t>
            </a:r>
          </a:p>
        </p:txBody>
      </p:sp>
      <p:pic>
        <p:nvPicPr>
          <p:cNvPr id="2050" name="Picture 2" descr="1922-2019: Η απανθρωπιά του προσφυγικού τότε και τώρα :: left.gr">
            <a:extLst>
              <a:ext uri="{FF2B5EF4-FFF2-40B4-BE49-F238E27FC236}">
                <a16:creationId xmlns:a16="http://schemas.microsoft.com/office/drawing/2014/main" id="{FB117970-57A9-A4FC-EA63-2ED54E987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4" r="20156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34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Vzestup tureckého nacionalismu a </a:t>
            </a:r>
            <a:r>
              <a:rPr lang="cs-CZ" dirty="0" err="1"/>
              <a:t>Kemala</a:t>
            </a:r>
            <a:r>
              <a:rPr lang="cs-CZ" dirty="0"/>
              <a:t> </a:t>
            </a:r>
            <a:r>
              <a:rPr lang="cs-CZ" dirty="0" err="1"/>
              <a:t>Ataturka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525405" y="2286000"/>
            <a:ext cx="5276735" cy="4401524"/>
          </a:xfrm>
        </p:spPr>
        <p:txBody>
          <a:bodyPr>
            <a:normAutofit fontScale="25000" lnSpcReduction="20000"/>
          </a:bodyPr>
          <a:lstStyle/>
          <a:p>
            <a:r>
              <a:rPr lang="cs-CZ" sz="8000" dirty="0" err="1"/>
              <a:t>Kemal</a:t>
            </a:r>
            <a:r>
              <a:rPr lang="cs-CZ" sz="8000" dirty="0"/>
              <a:t> přenesl své řídící centrum do Ankary. </a:t>
            </a:r>
          </a:p>
          <a:p>
            <a:r>
              <a:rPr lang="cs-CZ" sz="8000" dirty="0"/>
              <a:t>V neprospěch Řecka bylo i to, že žádná ze signatářských zemí ještě neratifikovala </a:t>
            </a:r>
            <a:r>
              <a:rPr lang="cs-CZ" sz="8000" dirty="0" err="1"/>
              <a:t>Sevreskou</a:t>
            </a:r>
            <a:r>
              <a:rPr lang="cs-CZ" sz="8000" dirty="0"/>
              <a:t> smlouvu. </a:t>
            </a:r>
          </a:p>
          <a:p>
            <a:r>
              <a:rPr lang="cs-CZ" sz="8000" dirty="0"/>
              <a:t>Itálie a Francie kvůli vlastním zájmům spíše navazovala tajné kontakty s </a:t>
            </a:r>
            <a:r>
              <a:rPr lang="cs-CZ" sz="8000" dirty="0" err="1"/>
              <a:t>kemalisty</a:t>
            </a:r>
            <a:r>
              <a:rPr lang="cs-CZ" sz="8000" dirty="0"/>
              <a:t> a přikláněli se k revizi </a:t>
            </a:r>
            <a:r>
              <a:rPr lang="cs-CZ" sz="8000" dirty="0" err="1"/>
              <a:t>Sevreské</a:t>
            </a:r>
            <a:r>
              <a:rPr lang="cs-CZ" sz="8000" dirty="0"/>
              <a:t> smlouvy. </a:t>
            </a:r>
          </a:p>
          <a:p>
            <a:r>
              <a:rPr lang="cs-CZ" sz="8000" dirty="0"/>
              <a:t>V létě 1920 musela řecká armáda zastavit postup do nitra Malé Asie. Země se totiž obávaly možného sblížení Turecka s Ruskem, které bylo na místě když Turecko s Ruskem podepsali smlouvu o přátelství a bratrství.</a:t>
            </a:r>
          </a:p>
          <a:p>
            <a:endParaRPr lang="cs-CZ" dirty="0"/>
          </a:p>
        </p:txBody>
      </p:sp>
      <p:pic>
        <p:nvPicPr>
          <p:cNvPr id="1026" name="Picture 2" descr="C:\Documents and Settings\A2008\Dokumenty\Atatürk\24 ataturk28[1]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0564" y="2171700"/>
            <a:ext cx="4038600" cy="4515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6B4801-4331-47F3-9328-FE914F9019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Vnitropolitická situace Řecka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C2251D-E9B2-4247-A2B9-18FBFEDE71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proti sobě stáli liberálové (v čele s Venizelem) a royalisté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vztah těchto dvou skupin zhoršil i atentát royalistů na Venizela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vypsání parlamentních voleb (Venizelos si je jist svým vítězstvím)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agitací „antivenizelovské opozice“ (vůdčí složkou byla Lidová strana - Laiko komma) se stalo volání po ukončení řecko-tureckého konfliktu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smrti krále Alexandra v říjnu roku 1920 se hlavním předmětem volebního boje stal spor o návrat krále Konstantina, či o jeho setrvání v zahraničí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zvítězila opozice a Venizelos se dobrovolně odebral do zahraničí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prosinci se konal plebiscit o návratu krále Konstantina, jehož výsledek byl zjevně zmanipulovaný, nýbrž hovořil ve prospěch návratu tohoto panovníka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BA11BA-99BE-4FE3-B403-5EDD7B5718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lvl="0"/>
            <a:r>
              <a:rPr lang="cs-CZ" sz="3700">
                <a:solidFill>
                  <a:srgbClr val="FFFFFF"/>
                </a:solidFill>
              </a:rPr>
              <a:t>Druhá fáze maloasijského dobrodružství - „Předvečer“ protitureckého tažení</a:t>
            </a:r>
            <a:endParaRPr lang="es-ES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8656C-5866-410F-ACCE-21BCCF4C12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0"/>
            <a:r>
              <a:rPr lang="cs-CZ" dirty="0"/>
              <a:t>royalisté po svém nástupu k moci zcela změnili politiku</a:t>
            </a:r>
          </a:p>
          <a:p>
            <a:pPr lvl="0"/>
            <a:r>
              <a:rPr lang="cs-CZ" dirty="0"/>
              <a:t>očištění státního aparátu od liberalistů</a:t>
            </a:r>
          </a:p>
          <a:p>
            <a:pPr lvl="0"/>
            <a:r>
              <a:rPr lang="cs-CZ" dirty="0"/>
              <a:t>prosazovali nejextrémnější variantu Velké myšlenky a v jejím duchu plánovali pokračování vojenských operací proti </a:t>
            </a:r>
            <a:r>
              <a:rPr lang="cs-CZ" dirty="0" err="1"/>
              <a:t>kemalskému</a:t>
            </a:r>
            <a:r>
              <a:rPr lang="cs-CZ" dirty="0"/>
              <a:t> Turecku</a:t>
            </a:r>
          </a:p>
          <a:p>
            <a:pPr lvl="0"/>
            <a:r>
              <a:rPr lang="cs-CZ" dirty="0"/>
              <a:t>armáda byla zbavena zkušených </a:t>
            </a:r>
            <a:r>
              <a:rPr lang="cs-CZ" dirty="0" err="1"/>
              <a:t>venizelistických</a:t>
            </a:r>
            <a:r>
              <a:rPr lang="cs-CZ" dirty="0"/>
              <a:t> důstojníků, ti, kteří nebyli odvoláni, rezignovali</a:t>
            </a:r>
          </a:p>
          <a:p>
            <a:pPr lvl="0"/>
            <a:r>
              <a:rPr lang="cs-CZ" dirty="0"/>
              <a:t>6.1.1921 na rozkaz krále Konstantina začala rozsáhlá řecká ofenziva v Anatolii (i přes nesouhlas šéfa generálního štábu Ioannise </a:t>
            </a:r>
            <a:r>
              <a:rPr lang="cs-CZ" dirty="0" err="1"/>
              <a:t>Metaxase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turecká armáda vítězí u městečka </a:t>
            </a:r>
            <a:r>
              <a:rPr lang="cs-CZ" dirty="0" err="1"/>
              <a:t>Inönü</a:t>
            </a: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lvl="0"/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72AD84-807B-476A-A8BF-EEDC8108C4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Bitva u řeky Sakarya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BB3FEF-2D86-4321-8C46-FA77052F27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nová vláda v čele s Dimitriem Gunarisem (vůdcem Lidové strany) vyhlásila všeobecnou mobilizaci na nově dobytých územích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řecká armáda nejprve slavila úspěchy a zaujala strategicky výhodnou pozici podél břehu řeky Sakarya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místo začátku vyjednávání o podmínkách ukončení řecko-tureckého konfliktu, nařídil král Konstantin pokračovat na Ankaru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23.8.1921 začala bitva o řeku Sakarya, která se změnila na šestnáctidenní masakr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této bitvě zemřelo více Řeků, než Turků 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Obrázek 5" descr="Obsah obrázku text, mapa&#10;&#10;Popis byl vytvořen automaticky">
            <a:extLst>
              <a:ext uri="{FF2B5EF4-FFF2-40B4-BE49-F238E27FC236}">
                <a16:creationId xmlns:a16="http://schemas.microsoft.com/office/drawing/2014/main" id="{F48BFC97-34AF-4A1C-850E-47911DFB0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90" r="23260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A7077E-D797-4B42-B735-3E1A5F4743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Snahy o mír</a:t>
            </a:r>
            <a:r>
              <a:rPr lang="el-GR" dirty="0"/>
              <a:t> / </a:t>
            </a:r>
            <a:r>
              <a:rPr lang="cs-CZ" dirty="0"/>
              <a:t>vznik patové situace</a:t>
            </a:r>
            <a:endParaRPr lang="es-ES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DB1B79-23D2-4C28-B10F-218C3015A75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výhody Turecka: domácí prostředí, nacionalistické nadšení obyvatelstva, nové zbraně a munice ze sovětského Ruska</a:t>
            </a:r>
          </a:p>
          <a:p>
            <a:pPr lvl="0"/>
            <a:r>
              <a:rPr lang="cs-CZ" dirty="0"/>
              <a:t>royalistický režim musel přijmout bezvýchodnost své situace</a:t>
            </a:r>
          </a:p>
          <a:p>
            <a:pPr lvl="0"/>
            <a:r>
              <a:rPr lang="cs-CZ" dirty="0"/>
              <a:t>březen 1922 – mírová jednání zprostředkovaná Spojenci</a:t>
            </a:r>
          </a:p>
          <a:p>
            <a:pPr lvl="0"/>
            <a:r>
              <a:rPr lang="cs-CZ" dirty="0"/>
              <a:t>Řecko bylo ochotné přistoupit na kompromisní návrh britského premiéra (rozdělení východní Thrákie mezi Řecko a Turecko, stažení řeckých vojsk z Anatolie, nastolení kontroly Společnosti národů nad autonomií maloasijských Řeků)</a:t>
            </a:r>
          </a:p>
          <a:p>
            <a:pPr lvl="0"/>
            <a:r>
              <a:rPr lang="cs-CZ" dirty="0"/>
              <a:t>Turecko však požadovalo bezpodmínečné stažení řeckých jednotek z Malé Asie v krátkém čase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Balk</a:t>
            </a:r>
            <a:r>
              <a:rPr lang="cs-CZ" dirty="0" err="1"/>
              <a:t>án</a:t>
            </a:r>
            <a:r>
              <a:rPr lang="cs-CZ" dirty="0"/>
              <a:t> před a po 1. bal. válce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44774"/>
            <a:ext cx="554535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56" y="1428750"/>
            <a:ext cx="527504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008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C64B1F-2DB6-49BE-84DD-DDE8E44C4E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Vojenská porážka Řecka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DC8654-9C8B-4602-B2ED-09092013EC0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král Konstantin začal dělat unáhlená a chaotická rozhodnutí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červenci 1922 dal panovník pokyn k obsazení Istanbulu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26.8.1922 začala mohutná turecká ofenziva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řecké vojsko bylo nuceno ustupovat směrem k egejskému pobřeží, jejich ústup se změnil v útěk, ke kterému se postupně přidávali ze strachu i maloasijští Řekové a Arméni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došlo k urychlené evakuaci řeckých vojsk z egejského pobřeží na blízké ostrovy Chios a Lesbos 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Zástupný obsah 5" descr="Obsah obrázku voda, loďka, exteriér, budova&#10;&#10;Popis byl vytvořen automaticky">
            <a:extLst>
              <a:ext uri="{FF2B5EF4-FFF2-40B4-BE49-F238E27FC236}">
                <a16:creationId xmlns:a16="http://schemas.microsoft.com/office/drawing/2014/main" id="{8F429128-FE4F-4A35-AF20-62579CC1FC25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 rotWithShape="1">
          <a:blip r:embed="rId2"/>
          <a:srcRect l="6424" r="34575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7" descr="Obsah obrázku loďka, voda, staré, kytice&#10;&#10;Popis byl vytvořen automaticky">
            <a:extLst>
              <a:ext uri="{FF2B5EF4-FFF2-40B4-BE49-F238E27FC236}">
                <a16:creationId xmlns:a16="http://schemas.microsoft.com/office/drawing/2014/main" id="{CB4A7325-911E-4E5C-AD8A-1F72FB638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82" r="-2" b="533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</p:spPr>
      </p:pic>
      <p:pic>
        <p:nvPicPr>
          <p:cNvPr id="4" name="Zástupný obsah 5" descr="Obsah obrázku exteriér, voda, fotka, staré&#10;&#10;Popis byl vytvořen automaticky">
            <a:extLst>
              <a:ext uri="{FF2B5EF4-FFF2-40B4-BE49-F238E27FC236}">
                <a16:creationId xmlns:a16="http://schemas.microsoft.com/office/drawing/2014/main" id="{C4FC207C-E5AF-43EF-AB77-7E77D06AEE40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 rotWithShape="1">
          <a:blip r:embed="rId3"/>
          <a:srcRect r="-2" b="31026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711E17-7C64-423D-A2E2-AFC4E492ED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Masakr ve Smyrně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F33434-A2AE-4851-8C1E-85C7ACEFF87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Smyrně se nacházela velká populace křesťanských Řeků a Arménů a další se sem uchýlily při útěku před kemalisty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obsazení města tureckými jednotkami začal pogrom proti Řekům a Arménům, jejich vraždění a zakládání požárů v jejich čtvrtích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 se pokoušeli uniknout z města na bárkách a přeplněných člunech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lodě jiného původu než řeckého však měli zakázáno uprchlíky příjmout na palubu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lidé, kteří nezemřeli, byli odvlečeni do tureckého zajetí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zemřelo zde více než 50 tisíc křesťanů řeckého a arménského původu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3DCD82-928D-4C7B-87EF-D2840DF62B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Důsledky Maloasijské katastrofy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D151F4-6709-48CB-874F-B91D353865F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definitivní konec Velké myšlenky 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abdikace krále Konstantina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hluboká krize (i z důvodu přijetí velkého množství uprchlíků z Turecka)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Lausannská konference (o revizi </a:t>
            </a:r>
            <a:r>
              <a:rPr lang="cs-CZ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sevreské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smlouvy) - listopad 1922 – červenec 1923.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výměna obyvatel mezi Řeckem a Tureckem   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ztráta Smyrny a východní Thrákie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Řecko získalo ostrovy v egejské oblasti, ale muselo některé z nich demilitarizovat a měli zákaz je opevňovat a ozbrojovat (Lesbos, </a:t>
            </a:r>
            <a:r>
              <a:rPr lang="cs-CZ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Chios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Samos a </a:t>
            </a:r>
            <a:r>
              <a:rPr lang="cs-CZ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Ikaria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Itálie získala </a:t>
            </a:r>
            <a:r>
              <a:rPr lang="cs-CZ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Dodekaneské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ostrovy, Velká Británie získala vlastnická práva na Kypr 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</a:t>
            </a:r>
            <a:r>
              <a:rPr lang="cs-CZ" dirty="0" err="1"/>
              <a:t>Laussanské</a:t>
            </a:r>
            <a:r>
              <a:rPr lang="cs-CZ" dirty="0"/>
              <a:t> dohody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371600" y="1648047"/>
            <a:ext cx="9601200" cy="495477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Při sčítání r. 1907 v osmanském Turecku 1,5 mil. pravoslavných </a:t>
            </a:r>
            <a:r>
              <a:rPr lang="cs-CZ" dirty="0" err="1"/>
              <a:t>křešťanů</a:t>
            </a:r>
            <a:r>
              <a:rPr lang="cs-CZ" dirty="0"/>
              <a:t> (Řeků) a 1,1 mil. Armenů X po r. 1923 120 tisíc křesťanů a 64 tisíc Armenů</a:t>
            </a:r>
          </a:p>
          <a:p>
            <a:r>
              <a:rPr lang="cs-CZ" dirty="0"/>
              <a:t> nejdůležitější ujednání dohody se týkalo nucené výměny křesťanského a muslimského obyvatelstva mezi Řeckem a nově vzniklou Tureckou republikou. </a:t>
            </a:r>
          </a:p>
          <a:p>
            <a:r>
              <a:rPr lang="cs-CZ" dirty="0"/>
              <a:t>Řecko muselo přijmout více než milion tři sta tisíc uprchlíků pocházejících nejen z maloasijských oblastí, ale také z černomořského pobřeží. Z Řecka do Turecka odešlo asi půl milionu muslimů. </a:t>
            </a:r>
          </a:p>
          <a:p>
            <a:r>
              <a:rPr lang="cs-CZ" dirty="0"/>
              <a:t>Z výměny obyvatelstva bylo v Turecku vyňato asi čtvrt milionu pravoslavných křesťanů (Řeků) včetně konstantinopolského patriarchy, žijících před r. 1918 v Istanbulu a na ostrovech </a:t>
            </a:r>
            <a:r>
              <a:rPr lang="cs-CZ" dirty="0" err="1"/>
              <a:t>Imvros</a:t>
            </a:r>
            <a:r>
              <a:rPr lang="cs-CZ" dirty="0"/>
              <a:t> a </a:t>
            </a:r>
            <a:r>
              <a:rPr lang="cs-CZ" dirty="0" err="1"/>
              <a:t>Tenedos</a:t>
            </a:r>
            <a:r>
              <a:rPr lang="cs-CZ" dirty="0"/>
              <a:t>, zatímco v Řecku bylo z výměny vyňato sto dvacet tisíc muslimů obývajících region západní Thrákie. </a:t>
            </a:r>
          </a:p>
          <a:p>
            <a:r>
              <a:rPr lang="cs-CZ" dirty="0"/>
              <a:t>Menší, co do rozsahu, a „dobrovolná“ výměna obyvatelstva proběhla mezi Řeckem a Bulharskem. Ve stejné době desítky tisíc dalších řeckých uprchlíků, postižených bolševickou revolucí a pocházejících z Gruzie a dalších oblastí severního Černomoří také hledalo útočiště v Řecku.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809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Adaptace a integrace uprchlíků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371600" y="1733108"/>
            <a:ext cx="10473070" cy="4827180"/>
          </a:xfrm>
        </p:spPr>
        <p:txBody>
          <a:bodyPr>
            <a:noAutofit/>
          </a:bodyPr>
          <a:lstStyle/>
          <a:p>
            <a:r>
              <a:rPr lang="cs-CZ" sz="1800" dirty="0"/>
              <a:t>Počet představoval tehdy asi pětinu celkového řeckého obyvatelstva. </a:t>
            </a:r>
          </a:p>
          <a:p>
            <a:r>
              <a:rPr lang="cs-CZ" sz="1800" dirty="0"/>
              <a:t>Převážná většina z nich se po příchodu do Řecka nacházela ve stavu extrémní nouze. Byli bez přístřeší a finančních prostředků, bez zaměstnání, většinou jen s nejnutnějším oblečením. </a:t>
            </a:r>
          </a:p>
          <a:p>
            <a:r>
              <a:rPr lang="cs-CZ" sz="1800" dirty="0"/>
              <a:t>Zdaleka nebyli homogenní skupinou obyvatel ani po národnostní, ani po jazykové, ba dokonce ani po kulturní nebo náboženské stránce. Adaptace a integrace tak obrovského množství utečenců v souvislosti s různými problémy začleňování do řecké společnosti a jejich soužití se starousedlíky představuje zřejmě nejdůležitější část řeckých meziválečných dějin a hodně vypovídá i o převážně kladném postoji Řeků k současné uprchlické krizi.</a:t>
            </a:r>
          </a:p>
          <a:p>
            <a:r>
              <a:rPr lang="cs-CZ" sz="1800" dirty="0"/>
              <a:t>Na vyřešení celé řady problémů souvisejících se zvládnutím utečenecké otázky nestačily síly řeckého státu. Začíná tedy angažmá, snad poprvé v novodobé historii, několika zahraničních humanitárních organizací a především Komise pro umístění uprchlíků (</a:t>
            </a:r>
            <a:r>
              <a:rPr lang="cs-CZ" sz="1800" i="1" dirty="0" err="1"/>
              <a:t>Refugee</a:t>
            </a:r>
            <a:r>
              <a:rPr lang="cs-CZ" sz="1800" i="1" dirty="0"/>
              <a:t> Settlement </a:t>
            </a:r>
            <a:r>
              <a:rPr lang="cs-CZ" sz="1800" i="1" dirty="0" err="1"/>
              <a:t>Commission</a:t>
            </a:r>
            <a:r>
              <a:rPr lang="cs-CZ" sz="1800" i="1" dirty="0"/>
              <a:t>)</a:t>
            </a:r>
            <a:r>
              <a:rPr lang="cs-CZ" sz="1800" dirty="0"/>
              <a:t>, která fungovala pod patronací Společnosti národů. Činnost této komise byla financována dvěma zahraničními „běženeckými půjčkami“. </a:t>
            </a:r>
          </a:p>
        </p:txBody>
      </p:sp>
    </p:spTree>
    <p:extLst>
      <p:ext uri="{BB962C8B-B14F-4D97-AF65-F5344CB8AC3E}">
        <p14:creationId xmlns:p14="http://schemas.microsoft.com/office/powerpoint/2010/main" val="313566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Balkánské války (1912-1913)</a:t>
            </a:r>
          </a:p>
        </p:txBody>
      </p:sp>
      <p:pic>
        <p:nvPicPr>
          <p:cNvPr id="5" name="Zástupný symbol pro obsah 4" descr="avvhart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03513" y="1412776"/>
            <a:ext cx="4392487" cy="4968552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8000" dirty="0"/>
              <a:t>V r. 1908  Rakousko-Uhersko anektovalo Bosnu a Hercegovinu, Bulharsko vyhlásilo nezávislost, zatímco křesťanští Řekové na Krétě chtěli sjednotit s Řeckem. </a:t>
            </a:r>
          </a:p>
          <a:p>
            <a:r>
              <a:rPr lang="cs-CZ" sz="8000" dirty="0"/>
              <a:t>Postupně začíná narůstat averze vůči mladotureckému režimu.</a:t>
            </a:r>
          </a:p>
          <a:p>
            <a:r>
              <a:rPr lang="cs-CZ" sz="8000" dirty="0"/>
              <a:t>Většina osmanských Řeků a příslušníků ostatních netureckých národů spolupracují s opoziční Stranou svobody a porozumění (založena 1911).</a:t>
            </a:r>
          </a:p>
          <a:p>
            <a:r>
              <a:rPr lang="cs-CZ" sz="8000" dirty="0"/>
              <a:t>Toto hnutí slibovalo netureckému obyvatelstvu decentralizaci a větší vstřícnost vůči jeho národnostním požadavkům.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balkánská válka</a:t>
            </a:r>
          </a:p>
        </p:txBody>
      </p:sp>
      <p:pic>
        <p:nvPicPr>
          <p:cNvPr id="5" name="Zástupný symbol pro obsah 4" descr="avvafisa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03513" y="1484785"/>
            <a:ext cx="4392488" cy="4536503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25405" y="1562986"/>
            <a:ext cx="4447787" cy="4304417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 r. 1912 první balkánská válka (</a:t>
            </a:r>
            <a:r>
              <a:rPr lang="cs-CZ" dirty="0" err="1"/>
              <a:t>B,S,ČH,Ř</a:t>
            </a:r>
            <a:r>
              <a:rPr lang="cs-CZ" dirty="0"/>
              <a:t> + T), kde turecké vojsko bylo rozprášeno a během několika týdnů se spojenci zmocnili území, které do té doby držela osmanská říše. </a:t>
            </a:r>
          </a:p>
          <a:p>
            <a:r>
              <a:rPr lang="cs-CZ" dirty="0"/>
              <a:t>Řekové obsadili </a:t>
            </a:r>
            <a:r>
              <a:rPr lang="cs-CZ" dirty="0" err="1"/>
              <a:t>Epir</a:t>
            </a:r>
            <a:r>
              <a:rPr lang="cs-CZ" dirty="0"/>
              <a:t>, pronikli do jižní Albánie, postoupili do Makedonie a jako první obsadili Soluň.  Na moři obsadili </a:t>
            </a:r>
            <a:r>
              <a:rPr lang="cs-CZ" dirty="0" err="1"/>
              <a:t>východoegejské</a:t>
            </a:r>
            <a:r>
              <a:rPr lang="cs-CZ" dirty="0"/>
              <a:t> ostrovy </a:t>
            </a:r>
          </a:p>
          <a:p>
            <a:r>
              <a:rPr lang="cs-CZ" dirty="0"/>
              <a:t> 30.května 1913 byla v Londýně podepsána mírová smlouva, kde se Osmanská říše zřekla svých evropských držav a postoupilo Řecku Krétu. </a:t>
            </a:r>
          </a:p>
          <a:p>
            <a:r>
              <a:rPr lang="cs-CZ" dirty="0"/>
              <a:t>O ostrovech ve </a:t>
            </a:r>
            <a:r>
              <a:rPr lang="cs-CZ" dirty="0" err="1"/>
              <a:t>východoegejské</a:t>
            </a:r>
            <a:r>
              <a:rPr lang="cs-CZ" dirty="0"/>
              <a:t> oblasti měla rozhodnout tzv. velvyslanecká konference v Londýně.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balkánská válka v datech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25405" y="1626781"/>
            <a:ext cx="5553181" cy="5486399"/>
          </a:xfrm>
        </p:spPr>
        <p:txBody>
          <a:bodyPr>
            <a:noAutofit/>
          </a:bodyPr>
          <a:lstStyle/>
          <a:p>
            <a:r>
              <a:rPr lang="cs-CZ" sz="1600" b="1" dirty="0"/>
              <a:t>Doba trvání: </a:t>
            </a:r>
            <a:r>
              <a:rPr lang="cs-CZ" sz="1600" dirty="0"/>
              <a:t>29. června 1913–31.července 1913 (příměří) </a:t>
            </a:r>
          </a:p>
          <a:p>
            <a:r>
              <a:rPr lang="cs-CZ" sz="1600" b="1" dirty="0"/>
              <a:t>Válčící státy: </a:t>
            </a:r>
            <a:r>
              <a:rPr lang="cs-CZ" sz="1600" dirty="0"/>
              <a:t>Bulharsko X Srbsko, Řecko, Č. Hora, Rumunsko, Osmanská říše</a:t>
            </a:r>
          </a:p>
          <a:p>
            <a:r>
              <a:rPr lang="cs-CZ" sz="1600" b="1" dirty="0"/>
              <a:t>Počty nasazených mužů: </a:t>
            </a:r>
          </a:p>
          <a:p>
            <a:r>
              <a:rPr lang="cs-CZ" sz="1600" dirty="0"/>
              <a:t>cca 500 000 Bulharsko x 1 100 000 Srbsko, Řecko, ČH, Rumunsko, OŘ </a:t>
            </a:r>
          </a:p>
          <a:p>
            <a:r>
              <a:rPr lang="cs-CZ" sz="1600" b="1" dirty="0"/>
              <a:t>Ztráty: </a:t>
            </a:r>
            <a:r>
              <a:rPr lang="cs-CZ" sz="1600" dirty="0"/>
              <a:t>93 000 zabitých nebo zraněných (Bulharsko) </a:t>
            </a:r>
          </a:p>
          <a:p>
            <a:r>
              <a:rPr lang="cs-CZ" sz="1600" dirty="0"/>
              <a:t>91 000 zabitých nebo zraněných (Srbsko, Řecko, ČH, Rumunsko, OŘ)</a:t>
            </a:r>
          </a:p>
          <a:p>
            <a:r>
              <a:rPr lang="cs-CZ" sz="1600" b="1" dirty="0"/>
              <a:t>Nejdůležitější bitvy</a:t>
            </a:r>
            <a:r>
              <a:rPr lang="cs-CZ" sz="1600" dirty="0"/>
              <a:t>: bitva u </a:t>
            </a:r>
            <a:r>
              <a:rPr lang="cs-CZ" sz="1600" dirty="0" err="1"/>
              <a:t>Kilkidy</a:t>
            </a:r>
            <a:r>
              <a:rPr lang="cs-CZ" sz="1600" dirty="0"/>
              <a:t> (2.–4. července 1913), bitva u </a:t>
            </a:r>
            <a:r>
              <a:rPr lang="cs-CZ" sz="1600" dirty="0" err="1"/>
              <a:t>Bregalnice</a:t>
            </a:r>
            <a:r>
              <a:rPr lang="cs-CZ" sz="1600" dirty="0"/>
              <a:t> (30. června–9. července 1913), bitva u </a:t>
            </a:r>
            <a:r>
              <a:rPr lang="cs-CZ" sz="1600" dirty="0" err="1"/>
              <a:t>Kalimantsi</a:t>
            </a:r>
            <a:r>
              <a:rPr lang="cs-CZ" sz="1600" dirty="0"/>
              <a:t> (15.–19. července 1913), bitva u </a:t>
            </a:r>
            <a:r>
              <a:rPr lang="cs-CZ" sz="1600" dirty="0" err="1"/>
              <a:t>Kresny</a:t>
            </a:r>
            <a:r>
              <a:rPr lang="cs-CZ" sz="1600" dirty="0"/>
              <a:t> (21.–31. července 1913) </a:t>
            </a:r>
          </a:p>
          <a:p>
            <a:r>
              <a:rPr lang="cs-CZ" sz="1600" dirty="0"/>
              <a:t>Výsledek: jednoznačná porážka Bulharska - Bukurešťská mírová smlouva z 10. srpna 1913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59" y="2286000"/>
            <a:ext cx="5768815" cy="446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44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balkánská válka</a:t>
            </a:r>
          </a:p>
        </p:txBody>
      </p:sp>
      <p:pic>
        <p:nvPicPr>
          <p:cNvPr id="5" name="Zástupný symbol pro obsah 4" descr="avvkonvenizelo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75520" y="1484784"/>
            <a:ext cx="4248472" cy="475252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25405" y="1722474"/>
            <a:ext cx="5489386" cy="4449726"/>
          </a:xfrm>
        </p:spPr>
        <p:txBody>
          <a:bodyPr>
            <a:normAutofit/>
          </a:bodyPr>
          <a:lstStyle/>
          <a:p>
            <a:r>
              <a:rPr lang="cs-CZ" dirty="0"/>
              <a:t>D</a:t>
            </a:r>
            <a:r>
              <a:rPr lang="en-US" dirty="0"/>
              <a:t>ne 10.srpna 1913 </a:t>
            </a:r>
            <a:r>
              <a:rPr lang="cs-CZ" dirty="0"/>
              <a:t>podepsána </a:t>
            </a:r>
            <a:r>
              <a:rPr lang="en-US" dirty="0" err="1"/>
              <a:t>Bukurešťsk</a:t>
            </a:r>
            <a:r>
              <a:rPr lang="cs-CZ" dirty="0"/>
              <a:t>á</a:t>
            </a:r>
            <a:r>
              <a:rPr lang="en-US" dirty="0"/>
              <a:t> </a:t>
            </a:r>
            <a:r>
              <a:rPr lang="en-US" dirty="0" err="1"/>
              <a:t>mírov</a:t>
            </a:r>
            <a:r>
              <a:rPr lang="cs-CZ" dirty="0"/>
              <a:t>á</a:t>
            </a:r>
            <a:r>
              <a:rPr lang="en-US" dirty="0"/>
              <a:t> </a:t>
            </a:r>
            <a:r>
              <a:rPr lang="en-US" dirty="0" err="1"/>
              <a:t>smlouv</a:t>
            </a:r>
            <a:r>
              <a:rPr lang="cs-CZ" dirty="0"/>
              <a:t>a</a:t>
            </a:r>
            <a:r>
              <a:rPr lang="en-US" dirty="0"/>
              <a:t>. </a:t>
            </a:r>
            <a:endParaRPr lang="cs-CZ" dirty="0"/>
          </a:p>
          <a:p>
            <a:r>
              <a:rPr lang="cs-CZ" dirty="0"/>
              <a:t>V balkánských válkách se území Řecka zvětšilo o 68 % a počet obyvatel se v rozmezí 1912-1914 téměř zdvojnásobil na 4 363 000 obyvatel. </a:t>
            </a:r>
          </a:p>
          <a:p>
            <a:r>
              <a:rPr lang="cs-CZ" dirty="0"/>
              <a:t>Došlo ke zrychlení hospodářského rozvoje země, k opožděné industrializaci a do země proudil zahraniční kapitál</a:t>
            </a:r>
          </a:p>
          <a:p>
            <a:r>
              <a:rPr lang="cs-CZ" dirty="0"/>
              <a:t>vzrůst významu a Řecko se tak stalo „</a:t>
            </a:r>
            <a:r>
              <a:rPr lang="cs-CZ" b="1" dirty="0"/>
              <a:t>velmocí“ ve východním Středomoří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98A33B2-8EB3-C9D5-D2B6-C71061E6D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5922"/>
          </a:xfrm>
        </p:spPr>
        <p:txBody>
          <a:bodyPr/>
          <a:lstStyle/>
          <a:p>
            <a:r>
              <a:rPr lang="cs-CZ" dirty="0"/>
              <a:t>Balkánské války a „přebytek násilí“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53E633E-D686-5826-44A5-F0A59101B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41722"/>
            <a:ext cx="9601200" cy="515679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Balkánské války jako předzvěst exploze násilí, která následovala po první světové válce.</a:t>
            </a:r>
            <a:endParaRPr lang="el-GR" dirty="0"/>
          </a:p>
          <a:p>
            <a:r>
              <a:rPr lang="cs-CZ" dirty="0"/>
              <a:t>Vojáci a důstojníci se změnili v mučitele, násilníky, vrahy a lupiče.</a:t>
            </a:r>
            <a:endParaRPr lang="el-GR" dirty="0"/>
          </a:p>
          <a:p>
            <a:r>
              <a:rPr lang="cs-CZ" dirty="0"/>
              <a:t>Cílem vytvořit čisté národní státy.</a:t>
            </a:r>
            <a:endParaRPr lang="el-GR" dirty="0"/>
          </a:p>
          <a:p>
            <a:r>
              <a:rPr lang="cs-CZ" dirty="0"/>
              <a:t>V </a:t>
            </a:r>
            <a:r>
              <a:rPr lang="cs-CZ" dirty="0" err="1"/>
              <a:t>Bitolské</a:t>
            </a:r>
            <a:r>
              <a:rPr lang="cs-CZ" dirty="0"/>
              <a:t> oblasti srbská armáda zničila 80 % muslimských vesnic, bulharští a řečtí vojáci udělali totéž v Makedonii.</a:t>
            </a:r>
            <a:endParaRPr lang="el-GR" dirty="0"/>
          </a:p>
          <a:p>
            <a:r>
              <a:rPr lang="cs-CZ" dirty="0"/>
              <a:t>O život přišlo 630 000 muslimů400 000 uprchlíků uteklo do osmanského Turecka.</a:t>
            </a:r>
            <a:endParaRPr lang="el-GR" dirty="0"/>
          </a:p>
          <a:p>
            <a:r>
              <a:rPr lang="cs-CZ" dirty="0"/>
              <a:t>Ve druhé balkánské válce bojují především křesťané proti křesťanům.</a:t>
            </a:r>
            <a:endParaRPr lang="el-GR" dirty="0"/>
          </a:p>
          <a:p>
            <a:r>
              <a:rPr lang="cs-CZ" dirty="0"/>
              <a:t>Válka Řeků proti Bulharům nabývá rasových a rasistických rysů.</a:t>
            </a:r>
            <a:endParaRPr lang="el-GR" dirty="0"/>
          </a:p>
          <a:p>
            <a:r>
              <a:rPr lang="cs-CZ" dirty="0"/>
              <a:t>V obou balkánských válkách bylo nuceno emigrovat 890 000 lidí.</a:t>
            </a:r>
            <a:endParaRPr lang="el-GR" dirty="0"/>
          </a:p>
          <a:p>
            <a:r>
              <a:rPr lang="cs-CZ" dirty="0"/>
              <a:t>Jen Makedonie přišla v letech 1912-1918 o 7 % svého celkového počtu obyvatel.</a:t>
            </a:r>
          </a:p>
          <a:p>
            <a:r>
              <a:rPr lang="cs-CZ" dirty="0"/>
              <a:t>celkové ztráty turecké armády činí 100 až 120 tisíc mužů / 75 % zemřelo v důsledku epidemií / tyfu, neštovic a úplavice. Podobné procento ztrát bylo i v bulharské armádě.</a:t>
            </a:r>
          </a:p>
        </p:txBody>
      </p:sp>
    </p:spTree>
    <p:extLst>
      <p:ext uri="{BB962C8B-B14F-4D97-AF65-F5344CB8AC3E}">
        <p14:creationId xmlns:p14="http://schemas.microsoft.com/office/powerpoint/2010/main" val="1549594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/>
              <a:t>První světová válka a národní rozkol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1371599" y="1403498"/>
            <a:ext cx="10685721" cy="5295014"/>
          </a:xfrm>
        </p:spPr>
        <p:txBody>
          <a:bodyPr>
            <a:noAutofit/>
          </a:bodyPr>
          <a:lstStyle/>
          <a:p>
            <a:r>
              <a:rPr lang="cs-CZ" sz="1800" dirty="0"/>
              <a:t>Mladoturecký režim se rozhodl pro aktivní účast ve válce po boku ústředních mocností - jedině vítězství by mohlo zvrátit výsledek balkánských válek.</a:t>
            </a:r>
          </a:p>
          <a:p>
            <a:r>
              <a:rPr lang="cs-CZ" sz="1800" dirty="0" err="1"/>
              <a:t>Venizelos</a:t>
            </a:r>
            <a:r>
              <a:rPr lang="cs-CZ" sz="1800" dirty="0"/>
              <a:t> pro vstup do války po boku dohodových mocností kvůli orientaci na VB a Francii a také proto, že jedině tak mohla uskutečnit ideu Velké  myšlenky. </a:t>
            </a:r>
          </a:p>
          <a:p>
            <a:r>
              <a:rPr lang="cs-CZ" sz="1800" dirty="0"/>
              <a:t>Proti stoupencům Dohody byli domácí konzervativci v čele s králem Konstantinem, kteří prosazovali neutralitu Řecka a kteří chtěli všemi prostředky podlomit </a:t>
            </a:r>
            <a:r>
              <a:rPr lang="cs-CZ" sz="1800" dirty="0" err="1"/>
              <a:t>Venizelův</a:t>
            </a:r>
            <a:r>
              <a:rPr lang="cs-CZ" sz="1800" dirty="0"/>
              <a:t> vliv. </a:t>
            </a:r>
          </a:p>
          <a:p>
            <a:r>
              <a:rPr lang="cs-CZ" sz="1800" dirty="0"/>
              <a:t>Po úspěšném odstranění </a:t>
            </a:r>
            <a:r>
              <a:rPr lang="cs-CZ" sz="1800" dirty="0" err="1"/>
              <a:t>Venizela</a:t>
            </a:r>
            <a:r>
              <a:rPr lang="cs-CZ" sz="1800" dirty="0"/>
              <a:t> z funkce premiéra nová athénská vláda dokonce odmítla britskou nabídku, že pokud vstoupí do války na straně Dohody získá pak část Thrákie ale i Kypr.</a:t>
            </a:r>
          </a:p>
          <a:p>
            <a:r>
              <a:rPr lang="cs-CZ" sz="1800" dirty="0"/>
              <a:t>Vytvoření makedonské fronty – 300.000 spojeneckých vojáků v okolí Soluně</a:t>
            </a:r>
          </a:p>
          <a:p>
            <a:r>
              <a:rPr lang="cs-CZ" sz="1800" dirty="0"/>
              <a:t>v r. 1917, spor o směr zahraniční orientace přerostl v tzv. národní rozkol (</a:t>
            </a:r>
            <a:r>
              <a:rPr lang="cs-CZ" sz="1800" dirty="0" err="1"/>
              <a:t>ethnikos</a:t>
            </a:r>
            <a:r>
              <a:rPr lang="cs-CZ" sz="1800" dirty="0"/>
              <a:t> </a:t>
            </a:r>
            <a:r>
              <a:rPr lang="cs-CZ" sz="1800" dirty="0" err="1"/>
              <a:t>dichasmos</a:t>
            </a:r>
            <a:r>
              <a:rPr lang="cs-CZ" sz="1800" dirty="0"/>
              <a:t>) </a:t>
            </a:r>
          </a:p>
          <a:p>
            <a:r>
              <a:rPr lang="cs-CZ" sz="1800" dirty="0"/>
              <a:t>výměna panovníka na řeckém trůně (Konstantin postoupil místo synu Alexandru).  </a:t>
            </a:r>
          </a:p>
          <a:p>
            <a:r>
              <a:rPr lang="cs-CZ" sz="1800" dirty="0"/>
              <a:t>Válečným stavem mezi Řeckem a Osmany v r. 1917 se odrazilo na postavení osmanských Řeků. Osmané je považovali za jakousi pátou kolonu nepřítele. </a:t>
            </a:r>
          </a:p>
          <a:p>
            <a:r>
              <a:rPr lang="cs-CZ" sz="1800" dirty="0"/>
              <a:t>Prvořadým cílem válečného úsilí řeckého státu se stalo osvobodit všechny Řeky z turecké nadvlády a rozšířit co nejvíce hranice na úkor Osmanského státu.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Prohloubení národního rozkolu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371600" y="1584251"/>
            <a:ext cx="10664456" cy="5092995"/>
          </a:xfrm>
        </p:spPr>
        <p:txBody>
          <a:bodyPr>
            <a:normAutofit/>
          </a:bodyPr>
          <a:lstStyle/>
          <a:p>
            <a:r>
              <a:rPr lang="cs-CZ" dirty="0"/>
              <a:t>Sociální rozměry národního rozkolu – role záložníků </a:t>
            </a:r>
          </a:p>
          <a:p>
            <a:r>
              <a:rPr lang="cs-CZ" dirty="0"/>
              <a:t>Po nuceném odchodu krále odpůrci liberálů byli pronásledováni, odvoláváni z úřadů a nahrazováni liberály </a:t>
            </a:r>
          </a:p>
          <a:p>
            <a:r>
              <a:rPr lang="cs-CZ" dirty="0"/>
              <a:t>mnozí royalisté uvězněni nebo předáni Francouzům jako např. vůdci </a:t>
            </a:r>
            <a:r>
              <a:rPr lang="cs-CZ" dirty="0" err="1"/>
              <a:t>antivenizelistického</a:t>
            </a:r>
            <a:r>
              <a:rPr lang="cs-CZ" dirty="0"/>
              <a:t> hnutí </a:t>
            </a:r>
            <a:r>
              <a:rPr lang="cs-CZ" dirty="0" err="1"/>
              <a:t>Gunaris</a:t>
            </a:r>
            <a:r>
              <a:rPr lang="cs-CZ" dirty="0"/>
              <a:t>, </a:t>
            </a:r>
            <a:r>
              <a:rPr lang="cs-CZ" dirty="0" err="1"/>
              <a:t>Dragumis</a:t>
            </a:r>
            <a:r>
              <a:rPr lang="cs-CZ" dirty="0"/>
              <a:t> a </a:t>
            </a:r>
            <a:r>
              <a:rPr lang="cs-CZ" dirty="0" err="1"/>
              <a:t>Metaxas</a:t>
            </a:r>
            <a:r>
              <a:rPr lang="cs-CZ" dirty="0"/>
              <a:t>, Francouzi je internovali na Korsice – Řecko „soft“ francouzská kolonie</a:t>
            </a:r>
          </a:p>
          <a:p>
            <a:r>
              <a:rPr lang="cs-CZ" dirty="0"/>
              <a:t>Athénský metropolita </a:t>
            </a:r>
            <a:r>
              <a:rPr lang="cs-CZ" dirty="0" err="1"/>
              <a:t>Theoklitos</a:t>
            </a:r>
            <a:r>
              <a:rPr lang="cs-CZ" dirty="0"/>
              <a:t> byl postaven před církevní soud a byl zbaven svého úřadu. </a:t>
            </a:r>
          </a:p>
          <a:p>
            <a:r>
              <a:rPr lang="cs-CZ" dirty="0"/>
              <a:t>Vláda se vrátila k předválečným hospodářským, sociálním a kulturním reformám: vyhlásila pozemkovou reformu, která se ale uplatnila až po maloasijské katastrofě. </a:t>
            </a:r>
          </a:p>
          <a:p>
            <a:r>
              <a:rPr lang="cs-CZ" dirty="0"/>
              <a:t>Hlavní pozornost byla zaměřena na armádu, na podzim roku 1918 tvořily řecké divize třetinu tzv. Východní armády (armáda spojenců). </a:t>
            </a:r>
          </a:p>
          <a:p>
            <a:r>
              <a:rPr lang="cs-CZ" b="1" dirty="0"/>
              <a:t>11. 11. 1918 skončila první světová válka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3858440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2258</Words>
  <Application>Microsoft Office PowerPoint</Application>
  <PresentationFormat>Širokoúhlá obrazovka</PresentationFormat>
  <Paragraphs>146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Franklin Gothic Book</vt:lpstr>
      <vt:lpstr>Oříznutí</vt:lpstr>
      <vt:lpstr>Maloasijská katastrofa a počátky řeckého 20. století</vt:lpstr>
      <vt:lpstr>Balkán před a po 1. bal. válce</vt:lpstr>
      <vt:lpstr>Balkánské války (1912-1913)</vt:lpstr>
      <vt:lpstr>1. balkánská válka</vt:lpstr>
      <vt:lpstr>Druhá balkánská válka v datech</vt:lpstr>
      <vt:lpstr>2. balkánská válka</vt:lpstr>
      <vt:lpstr>Balkánské války a „přebytek násilí“ </vt:lpstr>
      <vt:lpstr>První světová válka a národní rozkol</vt:lpstr>
      <vt:lpstr>Prohloubení národního rozkolu</vt:lpstr>
      <vt:lpstr>Pařížská mírová konference</vt:lpstr>
      <vt:lpstr>Úspěchy a územní zisky</vt:lpstr>
      <vt:lpstr>Rozdělení osmanské říše</vt:lpstr>
      <vt:lpstr>První vojenské operace</vt:lpstr>
      <vt:lpstr>Otázka uprchlíků balkánských válek (muhacir – muhajir)</vt:lpstr>
      <vt:lpstr>Vzestup tureckého nacionalismu a Kemala Ataturka</vt:lpstr>
      <vt:lpstr>Vnitropolitická situace Řecka</vt:lpstr>
      <vt:lpstr>Druhá fáze maloasijského dobrodružství - „Předvečer“ protitureckého tažení</vt:lpstr>
      <vt:lpstr>Bitva u řeky Sakarya</vt:lpstr>
      <vt:lpstr>Snahy o mír / vznik patové situace</vt:lpstr>
      <vt:lpstr>Vojenská porážka Řecka</vt:lpstr>
      <vt:lpstr>Masakr ve Smyrně</vt:lpstr>
      <vt:lpstr>Důsledky Maloasijské katastrofy</vt:lpstr>
      <vt:lpstr>Dopady Laussanské dohody</vt:lpstr>
      <vt:lpstr>Adaptace a integrace uprchlíků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Maloasijská katastrofa</dc:title>
  <dc:creator>Lucie Rosičková</dc:creator>
  <cp:lastModifiedBy>Tsivos, Konstantinos</cp:lastModifiedBy>
  <cp:revision>17</cp:revision>
  <dcterms:created xsi:type="dcterms:W3CDTF">2020-04-24T12:41:36Z</dcterms:created>
  <dcterms:modified xsi:type="dcterms:W3CDTF">2023-02-21T09:08:41Z</dcterms:modified>
</cp:coreProperties>
</file>