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1" r:id="rId9"/>
    <p:sldId id="272" r:id="rId10"/>
    <p:sldId id="278" r:id="rId11"/>
    <p:sldId id="279" r:id="rId12"/>
    <p:sldId id="280" r:id="rId13"/>
    <p:sldId id="281" r:id="rId14"/>
    <p:sldId id="282" r:id="rId15"/>
    <p:sldId id="2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9DCC3C-E709-4A14-A6BB-4B45AF83798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152D9E7A-874D-44E8-B3FA-A829A62EED43}">
      <dgm:prSet/>
      <dgm:spPr/>
      <dgm:t>
        <a:bodyPr/>
        <a:lstStyle/>
        <a:p>
          <a:r>
            <a:rPr lang="cs-CZ"/>
            <a:t>Řecko od svého založení do roku 1947 orientované na Velkou Británii / Od roku 1947 do roku 1974 na USA / Od roku 1978 na Evropu.</a:t>
          </a:r>
          <a:endParaRPr lang="en-US"/>
        </a:p>
      </dgm:t>
    </dgm:pt>
    <dgm:pt modelId="{504A3087-1738-4A85-989F-E0E90866D251}" type="parTrans" cxnId="{A7E57C2A-32D4-4CA8-A645-60C0FB56BE5B}">
      <dgm:prSet/>
      <dgm:spPr/>
      <dgm:t>
        <a:bodyPr/>
        <a:lstStyle/>
        <a:p>
          <a:endParaRPr lang="en-US"/>
        </a:p>
      </dgm:t>
    </dgm:pt>
    <dgm:pt modelId="{53B1A6A8-FDFF-4C17-B986-931C5EC70C16}" type="sibTrans" cxnId="{A7E57C2A-32D4-4CA8-A645-60C0FB56BE5B}">
      <dgm:prSet/>
      <dgm:spPr/>
      <dgm:t>
        <a:bodyPr/>
        <a:lstStyle/>
        <a:p>
          <a:endParaRPr lang="en-US"/>
        </a:p>
      </dgm:t>
    </dgm:pt>
    <dgm:pt modelId="{6FFB27B8-B7CD-4BE6-947E-D8565BF90C07}">
      <dgm:prSet/>
      <dgm:spPr/>
      <dgm:t>
        <a:bodyPr/>
        <a:lstStyle/>
        <a:p>
          <a:r>
            <a:rPr lang="cs-CZ"/>
            <a:t>R. 1981: vstup do ES. Spojení s Evropou zaručovalo, že se Řecko neodkloní od liberálního parlamentarismu.</a:t>
          </a:r>
          <a:endParaRPr lang="en-US"/>
        </a:p>
      </dgm:t>
    </dgm:pt>
    <dgm:pt modelId="{61937B7B-5B74-4FDB-89ED-E9D9CDA9561A}" type="parTrans" cxnId="{D410C9E2-26B8-4A83-9DD6-55C9E676668C}">
      <dgm:prSet/>
      <dgm:spPr/>
      <dgm:t>
        <a:bodyPr/>
        <a:lstStyle/>
        <a:p>
          <a:endParaRPr lang="en-US"/>
        </a:p>
      </dgm:t>
    </dgm:pt>
    <dgm:pt modelId="{62C290E0-897B-47C3-BBE5-E8F9A5FFC561}" type="sibTrans" cxnId="{D410C9E2-26B8-4A83-9DD6-55C9E676668C}">
      <dgm:prSet/>
      <dgm:spPr/>
      <dgm:t>
        <a:bodyPr/>
        <a:lstStyle/>
        <a:p>
          <a:endParaRPr lang="en-US"/>
        </a:p>
      </dgm:t>
    </dgm:pt>
    <dgm:pt modelId="{611DE5FF-136E-4C24-BD2A-4C277ED9F61A}">
      <dgm:prSet/>
      <dgm:spPr/>
      <dgm:t>
        <a:bodyPr/>
        <a:lstStyle/>
        <a:p>
          <a:r>
            <a:rPr lang="cs-CZ"/>
            <a:t>Michael Herzfeld: Řecko jako "kryptokolonie" / Řekové jsou Evropané, ale musí to neustále dokazovat</a:t>
          </a:r>
          <a:endParaRPr lang="en-US"/>
        </a:p>
      </dgm:t>
    </dgm:pt>
    <dgm:pt modelId="{A1D3F81E-7AF6-4304-8673-6F50FD901E2B}" type="parTrans" cxnId="{69DC63FE-89D8-4922-96FA-F6CC72446079}">
      <dgm:prSet/>
      <dgm:spPr/>
      <dgm:t>
        <a:bodyPr/>
        <a:lstStyle/>
        <a:p>
          <a:endParaRPr lang="en-US"/>
        </a:p>
      </dgm:t>
    </dgm:pt>
    <dgm:pt modelId="{4051AFB1-234F-452F-91AE-A95A466ED4FE}" type="sibTrans" cxnId="{69DC63FE-89D8-4922-96FA-F6CC72446079}">
      <dgm:prSet/>
      <dgm:spPr/>
      <dgm:t>
        <a:bodyPr/>
        <a:lstStyle/>
        <a:p>
          <a:endParaRPr lang="en-US"/>
        </a:p>
      </dgm:t>
    </dgm:pt>
    <dgm:pt modelId="{2DD8887B-08E8-4437-919A-67BAC4622EDC}">
      <dgm:prSet/>
      <dgm:spPr/>
      <dgm:t>
        <a:bodyPr/>
        <a:lstStyle/>
        <a:p>
          <a:r>
            <a:rPr lang="cs-CZ"/>
            <a:t>Radikální změna řecké ekonomiky: a) snížení váhy zemědělství a průmyslu / přeměna Řecka na zemi služeb b) otevření řeckého trhu globalizaci a mezinárodní konkurenci c) zrušení národní měny: drachmy</a:t>
          </a:r>
          <a:endParaRPr lang="en-US"/>
        </a:p>
      </dgm:t>
    </dgm:pt>
    <dgm:pt modelId="{855BDBB3-F9D7-4465-9BA5-33DB54EF6A8B}" type="parTrans" cxnId="{8D3F46D9-EC18-4D43-B2BC-B5B39A52565C}">
      <dgm:prSet/>
      <dgm:spPr/>
      <dgm:t>
        <a:bodyPr/>
        <a:lstStyle/>
        <a:p>
          <a:endParaRPr lang="en-US"/>
        </a:p>
      </dgm:t>
    </dgm:pt>
    <dgm:pt modelId="{011D4F75-1C0B-43FF-8238-360B2CC1A37F}" type="sibTrans" cxnId="{8D3F46D9-EC18-4D43-B2BC-B5B39A52565C}">
      <dgm:prSet/>
      <dgm:spPr/>
      <dgm:t>
        <a:bodyPr/>
        <a:lstStyle/>
        <a:p>
          <a:endParaRPr lang="en-US"/>
        </a:p>
      </dgm:t>
    </dgm:pt>
    <dgm:pt modelId="{9105AC1C-4BC2-4C52-ACA6-925EC567A0F6}" type="pres">
      <dgm:prSet presAssocID="{FB9DCC3C-E709-4A14-A6BB-4B45AF837984}" presName="linear" presStyleCnt="0">
        <dgm:presLayoutVars>
          <dgm:animLvl val="lvl"/>
          <dgm:resizeHandles val="exact"/>
        </dgm:presLayoutVars>
      </dgm:prSet>
      <dgm:spPr/>
    </dgm:pt>
    <dgm:pt modelId="{8E06D5CA-6043-4793-BDC5-935612256C30}" type="pres">
      <dgm:prSet presAssocID="{152D9E7A-874D-44E8-B3FA-A829A62EED43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5D107BD-79AD-4C51-8C59-04683591042F}" type="pres">
      <dgm:prSet presAssocID="{53B1A6A8-FDFF-4C17-B986-931C5EC70C16}" presName="spacer" presStyleCnt="0"/>
      <dgm:spPr/>
    </dgm:pt>
    <dgm:pt modelId="{AE1C6BB1-0BB2-4863-BF53-742717AD5234}" type="pres">
      <dgm:prSet presAssocID="{6FFB27B8-B7CD-4BE6-947E-D8565BF90C0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18D3B02-C565-471F-8E59-1167E3649DF6}" type="pres">
      <dgm:prSet presAssocID="{62C290E0-897B-47C3-BBE5-E8F9A5FFC561}" presName="spacer" presStyleCnt="0"/>
      <dgm:spPr/>
    </dgm:pt>
    <dgm:pt modelId="{B83E9324-0DFC-4F93-8C12-E7C167965E82}" type="pres">
      <dgm:prSet presAssocID="{611DE5FF-136E-4C24-BD2A-4C277ED9F61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0D56A747-B214-44EF-82D3-9987D4F66D08}" type="pres">
      <dgm:prSet presAssocID="{4051AFB1-234F-452F-91AE-A95A466ED4FE}" presName="spacer" presStyleCnt="0"/>
      <dgm:spPr/>
    </dgm:pt>
    <dgm:pt modelId="{D0116A99-9870-4E37-968C-5FC702352F00}" type="pres">
      <dgm:prSet presAssocID="{2DD8887B-08E8-4437-919A-67BAC4622EDC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A7E57C2A-32D4-4CA8-A645-60C0FB56BE5B}" srcId="{FB9DCC3C-E709-4A14-A6BB-4B45AF837984}" destId="{152D9E7A-874D-44E8-B3FA-A829A62EED43}" srcOrd="0" destOrd="0" parTransId="{504A3087-1738-4A85-989F-E0E90866D251}" sibTransId="{53B1A6A8-FDFF-4C17-B986-931C5EC70C16}"/>
    <dgm:cxn modelId="{E76D0B5D-C03C-4020-AC28-578048A97EB5}" type="presOf" srcId="{2DD8887B-08E8-4437-919A-67BAC4622EDC}" destId="{D0116A99-9870-4E37-968C-5FC702352F00}" srcOrd="0" destOrd="0" presId="urn:microsoft.com/office/officeart/2005/8/layout/vList2"/>
    <dgm:cxn modelId="{8C823A51-1BD6-4420-B198-F9B2052C9F64}" type="presOf" srcId="{6FFB27B8-B7CD-4BE6-947E-D8565BF90C07}" destId="{AE1C6BB1-0BB2-4863-BF53-742717AD5234}" srcOrd="0" destOrd="0" presId="urn:microsoft.com/office/officeart/2005/8/layout/vList2"/>
    <dgm:cxn modelId="{912A607E-763C-49BC-A148-3CB86F8C9985}" type="presOf" srcId="{152D9E7A-874D-44E8-B3FA-A829A62EED43}" destId="{8E06D5CA-6043-4793-BDC5-935612256C30}" srcOrd="0" destOrd="0" presId="urn:microsoft.com/office/officeart/2005/8/layout/vList2"/>
    <dgm:cxn modelId="{E0566594-042B-4F26-9894-66FA7ACD112C}" type="presOf" srcId="{FB9DCC3C-E709-4A14-A6BB-4B45AF837984}" destId="{9105AC1C-4BC2-4C52-ACA6-925EC567A0F6}" srcOrd="0" destOrd="0" presId="urn:microsoft.com/office/officeart/2005/8/layout/vList2"/>
    <dgm:cxn modelId="{079A05AF-9C2B-4ABA-8501-9DF499DEEB6C}" type="presOf" srcId="{611DE5FF-136E-4C24-BD2A-4C277ED9F61A}" destId="{B83E9324-0DFC-4F93-8C12-E7C167965E82}" srcOrd="0" destOrd="0" presId="urn:microsoft.com/office/officeart/2005/8/layout/vList2"/>
    <dgm:cxn modelId="{8D3F46D9-EC18-4D43-B2BC-B5B39A52565C}" srcId="{FB9DCC3C-E709-4A14-A6BB-4B45AF837984}" destId="{2DD8887B-08E8-4437-919A-67BAC4622EDC}" srcOrd="3" destOrd="0" parTransId="{855BDBB3-F9D7-4465-9BA5-33DB54EF6A8B}" sibTransId="{011D4F75-1C0B-43FF-8238-360B2CC1A37F}"/>
    <dgm:cxn modelId="{D410C9E2-26B8-4A83-9DD6-55C9E676668C}" srcId="{FB9DCC3C-E709-4A14-A6BB-4B45AF837984}" destId="{6FFB27B8-B7CD-4BE6-947E-D8565BF90C07}" srcOrd="1" destOrd="0" parTransId="{61937B7B-5B74-4FDB-89ED-E9D9CDA9561A}" sibTransId="{62C290E0-897B-47C3-BBE5-E8F9A5FFC561}"/>
    <dgm:cxn modelId="{69DC63FE-89D8-4922-96FA-F6CC72446079}" srcId="{FB9DCC3C-E709-4A14-A6BB-4B45AF837984}" destId="{611DE5FF-136E-4C24-BD2A-4C277ED9F61A}" srcOrd="2" destOrd="0" parTransId="{A1D3F81E-7AF6-4304-8673-6F50FD901E2B}" sibTransId="{4051AFB1-234F-452F-91AE-A95A466ED4FE}"/>
    <dgm:cxn modelId="{64AFD388-850D-4F8A-8E6E-FF1F2E1B2237}" type="presParOf" srcId="{9105AC1C-4BC2-4C52-ACA6-925EC567A0F6}" destId="{8E06D5CA-6043-4793-BDC5-935612256C30}" srcOrd="0" destOrd="0" presId="urn:microsoft.com/office/officeart/2005/8/layout/vList2"/>
    <dgm:cxn modelId="{D1078760-60F0-43F3-AE12-65AB37499827}" type="presParOf" srcId="{9105AC1C-4BC2-4C52-ACA6-925EC567A0F6}" destId="{95D107BD-79AD-4C51-8C59-04683591042F}" srcOrd="1" destOrd="0" presId="urn:microsoft.com/office/officeart/2005/8/layout/vList2"/>
    <dgm:cxn modelId="{7A0DCB8D-5947-443A-8FC8-3D60543EC215}" type="presParOf" srcId="{9105AC1C-4BC2-4C52-ACA6-925EC567A0F6}" destId="{AE1C6BB1-0BB2-4863-BF53-742717AD5234}" srcOrd="2" destOrd="0" presId="urn:microsoft.com/office/officeart/2005/8/layout/vList2"/>
    <dgm:cxn modelId="{32923BEB-9441-43C8-B791-A53784664D61}" type="presParOf" srcId="{9105AC1C-4BC2-4C52-ACA6-925EC567A0F6}" destId="{418D3B02-C565-471F-8E59-1167E3649DF6}" srcOrd="3" destOrd="0" presId="urn:microsoft.com/office/officeart/2005/8/layout/vList2"/>
    <dgm:cxn modelId="{3B021B59-C739-446F-BF7F-359593A128AB}" type="presParOf" srcId="{9105AC1C-4BC2-4C52-ACA6-925EC567A0F6}" destId="{B83E9324-0DFC-4F93-8C12-E7C167965E82}" srcOrd="4" destOrd="0" presId="urn:microsoft.com/office/officeart/2005/8/layout/vList2"/>
    <dgm:cxn modelId="{DE79787E-5768-4BCC-8998-E37217AE86C1}" type="presParOf" srcId="{9105AC1C-4BC2-4C52-ACA6-925EC567A0F6}" destId="{0D56A747-B214-44EF-82D3-9987D4F66D08}" srcOrd="5" destOrd="0" presId="urn:microsoft.com/office/officeart/2005/8/layout/vList2"/>
    <dgm:cxn modelId="{C28E99C7-FAA4-4B21-A328-5004F3274FF2}" type="presParOf" srcId="{9105AC1C-4BC2-4C52-ACA6-925EC567A0F6}" destId="{D0116A99-9870-4E37-968C-5FC702352F0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0C34D9-5C53-456A-B1A5-8DC50F11677D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4F0735D-F533-4190-9211-FFC73D58EDF1}">
      <dgm:prSet/>
      <dgm:spPr/>
      <dgm:t>
        <a:bodyPr/>
        <a:lstStyle/>
        <a:p>
          <a:r>
            <a:rPr lang="cs-CZ"/>
            <a:t>5. listopad 1989 – nové volby</a:t>
          </a:r>
          <a:endParaRPr lang="en-US"/>
        </a:p>
      </dgm:t>
    </dgm:pt>
    <dgm:pt modelId="{BF317126-D193-43CB-A7BE-16F648BEE12E}" type="parTrans" cxnId="{7272C04B-04CE-4589-B9AB-F320C66AEF72}">
      <dgm:prSet/>
      <dgm:spPr/>
      <dgm:t>
        <a:bodyPr/>
        <a:lstStyle/>
        <a:p>
          <a:endParaRPr lang="en-US"/>
        </a:p>
      </dgm:t>
    </dgm:pt>
    <dgm:pt modelId="{B9079E9D-8EF5-415B-9BE4-A778F303ED44}" type="sibTrans" cxnId="{7272C04B-04CE-4589-B9AB-F320C66AEF72}">
      <dgm:prSet/>
      <dgm:spPr/>
      <dgm:t>
        <a:bodyPr/>
        <a:lstStyle/>
        <a:p>
          <a:endParaRPr lang="en-US"/>
        </a:p>
      </dgm:t>
    </dgm:pt>
    <dgm:pt modelId="{33AA41F6-6AB0-426F-9B76-9D9F3149832E}">
      <dgm:prSet/>
      <dgm:spPr/>
      <dgm:t>
        <a:bodyPr/>
        <a:lstStyle/>
        <a:p>
          <a:r>
            <a:rPr lang="cs-CZ"/>
            <a:t>ND 46,3</a:t>
          </a:r>
          <a:r>
            <a:rPr lang="en-US"/>
            <a:t>% a </a:t>
          </a:r>
          <a:r>
            <a:rPr lang="cs-CZ"/>
            <a:t>148 mandátů, PASOK 40,7</a:t>
          </a:r>
          <a:r>
            <a:rPr lang="en-US"/>
            <a:t>% </a:t>
          </a:r>
          <a:r>
            <a:rPr lang="cs-CZ"/>
            <a:t>a 128 mandátů</a:t>
          </a:r>
          <a:endParaRPr lang="en-US"/>
        </a:p>
      </dgm:t>
    </dgm:pt>
    <dgm:pt modelId="{82AF3A25-1616-4D01-A5A8-472A0DA49A16}" type="parTrans" cxnId="{E226367E-0027-4AC6-B9B9-F05F7F60C3E8}">
      <dgm:prSet/>
      <dgm:spPr/>
      <dgm:t>
        <a:bodyPr/>
        <a:lstStyle/>
        <a:p>
          <a:endParaRPr lang="en-US"/>
        </a:p>
      </dgm:t>
    </dgm:pt>
    <dgm:pt modelId="{BE2B9117-5A0F-405D-8846-E0EE4A7E93F3}" type="sibTrans" cxnId="{E226367E-0027-4AC6-B9B9-F05F7F60C3E8}">
      <dgm:prSet/>
      <dgm:spPr/>
      <dgm:t>
        <a:bodyPr/>
        <a:lstStyle/>
        <a:p>
          <a:endParaRPr lang="en-US"/>
        </a:p>
      </dgm:t>
    </dgm:pt>
    <dgm:pt modelId="{516E1625-CFA4-493E-97C6-68262585F8F3}">
      <dgm:prSet/>
      <dgm:spPr/>
      <dgm:t>
        <a:bodyPr/>
        <a:lstStyle/>
        <a:p>
          <a:r>
            <a:rPr lang="cs-CZ"/>
            <a:t>Formovaní dočasné, tzv. „ekumenické“ politické vlády (PASOK, ND, Synaspismos) § Období GERONTOKRACIE </a:t>
          </a:r>
          <a:endParaRPr lang="en-US"/>
        </a:p>
      </dgm:t>
    </dgm:pt>
    <dgm:pt modelId="{59850434-C795-4972-BFDF-AB7BA1D72A61}" type="parTrans" cxnId="{E3CE7753-3E82-45F5-873C-A729C62A1751}">
      <dgm:prSet/>
      <dgm:spPr/>
      <dgm:t>
        <a:bodyPr/>
        <a:lstStyle/>
        <a:p>
          <a:endParaRPr lang="en-US"/>
        </a:p>
      </dgm:t>
    </dgm:pt>
    <dgm:pt modelId="{4E9FCEEE-F0B8-41DA-9A05-37C4BCF8DAB7}" type="sibTrans" cxnId="{E3CE7753-3E82-45F5-873C-A729C62A1751}">
      <dgm:prSet/>
      <dgm:spPr/>
      <dgm:t>
        <a:bodyPr/>
        <a:lstStyle/>
        <a:p>
          <a:endParaRPr lang="en-US"/>
        </a:p>
      </dgm:t>
    </dgm:pt>
    <dgm:pt modelId="{6BE834A4-0C28-47A0-A42B-FA106D930109}">
      <dgm:prSet/>
      <dgm:spPr/>
      <dgm:t>
        <a:bodyPr/>
        <a:lstStyle/>
        <a:p>
          <a:r>
            <a:rPr lang="cs-CZ"/>
            <a:t>Duben 1990 – nové parlamentní volby, ND 46,9</a:t>
          </a:r>
          <a:r>
            <a:rPr lang="en-US"/>
            <a:t>% a 150 </a:t>
          </a:r>
          <a:r>
            <a:rPr lang="cs-CZ"/>
            <a:t>mandátů. Řecké pravice se znovu otevřela cesta k mocenské hegemonii</a:t>
          </a:r>
          <a:endParaRPr lang="en-US"/>
        </a:p>
      </dgm:t>
    </dgm:pt>
    <dgm:pt modelId="{A69A3618-D426-47D1-9656-25129F503C2C}" type="parTrans" cxnId="{6AE032C6-81F2-42F0-A716-51BE4BD47400}">
      <dgm:prSet/>
      <dgm:spPr/>
      <dgm:t>
        <a:bodyPr/>
        <a:lstStyle/>
        <a:p>
          <a:endParaRPr lang="en-US"/>
        </a:p>
      </dgm:t>
    </dgm:pt>
    <dgm:pt modelId="{A516E222-45D4-42FC-86F1-C007BDD15BCB}" type="sibTrans" cxnId="{6AE032C6-81F2-42F0-A716-51BE4BD47400}">
      <dgm:prSet/>
      <dgm:spPr/>
      <dgm:t>
        <a:bodyPr/>
        <a:lstStyle/>
        <a:p>
          <a:endParaRPr lang="en-US"/>
        </a:p>
      </dgm:t>
    </dgm:pt>
    <dgm:pt modelId="{5CC4DE0C-835C-4DFF-8C3D-0E77A49C9026}">
      <dgm:prSet/>
      <dgm:spPr/>
      <dgm:t>
        <a:bodyPr/>
        <a:lstStyle/>
        <a:p>
          <a:r>
            <a:rPr lang="cs-CZ"/>
            <a:t>Mitsotakisova vláda nebyla nakonec úspěšná -</a:t>
          </a:r>
          <a:r>
            <a:rPr lang="en-US"/>
            <a:t>&gt; </a:t>
          </a:r>
          <a:r>
            <a:rPr lang="cs-CZ"/>
            <a:t>sympatie širokých vrstev obyvatelstva pro demokratický socialismus, pro PASOK i pro samotného Papandrea</a:t>
          </a:r>
          <a:endParaRPr lang="en-US"/>
        </a:p>
      </dgm:t>
    </dgm:pt>
    <dgm:pt modelId="{07122DFD-D9DB-49CF-89F5-7606366B3689}" type="parTrans" cxnId="{F777EA1B-98A9-441A-8441-DE7216207C83}">
      <dgm:prSet/>
      <dgm:spPr/>
      <dgm:t>
        <a:bodyPr/>
        <a:lstStyle/>
        <a:p>
          <a:endParaRPr lang="en-US"/>
        </a:p>
      </dgm:t>
    </dgm:pt>
    <dgm:pt modelId="{7BD3BF7E-211E-47C5-85B8-8F00BF0243B1}" type="sibTrans" cxnId="{F777EA1B-98A9-441A-8441-DE7216207C83}">
      <dgm:prSet/>
      <dgm:spPr/>
      <dgm:t>
        <a:bodyPr/>
        <a:lstStyle/>
        <a:p>
          <a:endParaRPr lang="en-US"/>
        </a:p>
      </dgm:t>
    </dgm:pt>
    <dgm:pt modelId="{A62B52F7-62FC-4F36-BAB7-1BFFCC41E729}" type="pres">
      <dgm:prSet presAssocID="{020C34D9-5C53-456A-B1A5-8DC50F11677D}" presName="outerComposite" presStyleCnt="0">
        <dgm:presLayoutVars>
          <dgm:chMax val="5"/>
          <dgm:dir/>
          <dgm:resizeHandles val="exact"/>
        </dgm:presLayoutVars>
      </dgm:prSet>
      <dgm:spPr/>
    </dgm:pt>
    <dgm:pt modelId="{408D14F4-878A-48B9-8E03-C245FCF1241E}" type="pres">
      <dgm:prSet presAssocID="{020C34D9-5C53-456A-B1A5-8DC50F11677D}" presName="dummyMaxCanvas" presStyleCnt="0">
        <dgm:presLayoutVars/>
      </dgm:prSet>
      <dgm:spPr/>
    </dgm:pt>
    <dgm:pt modelId="{E8D873EB-062F-471D-A4BE-D47F75FAEBA3}" type="pres">
      <dgm:prSet presAssocID="{020C34D9-5C53-456A-B1A5-8DC50F11677D}" presName="FiveNodes_1" presStyleLbl="node1" presStyleIdx="0" presStyleCnt="5">
        <dgm:presLayoutVars>
          <dgm:bulletEnabled val="1"/>
        </dgm:presLayoutVars>
      </dgm:prSet>
      <dgm:spPr/>
    </dgm:pt>
    <dgm:pt modelId="{D29DF5AC-4559-40C0-8E10-1965886E51A8}" type="pres">
      <dgm:prSet presAssocID="{020C34D9-5C53-456A-B1A5-8DC50F11677D}" presName="FiveNodes_2" presStyleLbl="node1" presStyleIdx="1" presStyleCnt="5">
        <dgm:presLayoutVars>
          <dgm:bulletEnabled val="1"/>
        </dgm:presLayoutVars>
      </dgm:prSet>
      <dgm:spPr/>
    </dgm:pt>
    <dgm:pt modelId="{B30E402B-2C5F-49AA-B7C0-118EE276F14F}" type="pres">
      <dgm:prSet presAssocID="{020C34D9-5C53-456A-B1A5-8DC50F11677D}" presName="FiveNodes_3" presStyleLbl="node1" presStyleIdx="2" presStyleCnt="5">
        <dgm:presLayoutVars>
          <dgm:bulletEnabled val="1"/>
        </dgm:presLayoutVars>
      </dgm:prSet>
      <dgm:spPr/>
    </dgm:pt>
    <dgm:pt modelId="{6D3FA18E-AB96-410D-92E1-F7672B4CDE75}" type="pres">
      <dgm:prSet presAssocID="{020C34D9-5C53-456A-B1A5-8DC50F11677D}" presName="FiveNodes_4" presStyleLbl="node1" presStyleIdx="3" presStyleCnt="5">
        <dgm:presLayoutVars>
          <dgm:bulletEnabled val="1"/>
        </dgm:presLayoutVars>
      </dgm:prSet>
      <dgm:spPr/>
    </dgm:pt>
    <dgm:pt modelId="{13AECB85-4909-4A6F-AA2C-3837F46B3742}" type="pres">
      <dgm:prSet presAssocID="{020C34D9-5C53-456A-B1A5-8DC50F11677D}" presName="FiveNodes_5" presStyleLbl="node1" presStyleIdx="4" presStyleCnt="5">
        <dgm:presLayoutVars>
          <dgm:bulletEnabled val="1"/>
        </dgm:presLayoutVars>
      </dgm:prSet>
      <dgm:spPr/>
    </dgm:pt>
    <dgm:pt modelId="{7BAAFCAD-7427-4FEA-9485-7295EC8D0CCB}" type="pres">
      <dgm:prSet presAssocID="{020C34D9-5C53-456A-B1A5-8DC50F11677D}" presName="FiveConn_1-2" presStyleLbl="fgAccFollowNode1" presStyleIdx="0" presStyleCnt="4">
        <dgm:presLayoutVars>
          <dgm:bulletEnabled val="1"/>
        </dgm:presLayoutVars>
      </dgm:prSet>
      <dgm:spPr/>
    </dgm:pt>
    <dgm:pt modelId="{BEC5D4D0-F354-48CD-AEA1-BB15F120AB58}" type="pres">
      <dgm:prSet presAssocID="{020C34D9-5C53-456A-B1A5-8DC50F11677D}" presName="FiveConn_2-3" presStyleLbl="fgAccFollowNode1" presStyleIdx="1" presStyleCnt="4">
        <dgm:presLayoutVars>
          <dgm:bulletEnabled val="1"/>
        </dgm:presLayoutVars>
      </dgm:prSet>
      <dgm:spPr/>
    </dgm:pt>
    <dgm:pt modelId="{80315367-005F-4D65-9D88-70086025554A}" type="pres">
      <dgm:prSet presAssocID="{020C34D9-5C53-456A-B1A5-8DC50F11677D}" presName="FiveConn_3-4" presStyleLbl="fgAccFollowNode1" presStyleIdx="2" presStyleCnt="4">
        <dgm:presLayoutVars>
          <dgm:bulletEnabled val="1"/>
        </dgm:presLayoutVars>
      </dgm:prSet>
      <dgm:spPr/>
    </dgm:pt>
    <dgm:pt modelId="{1FEE0929-9305-4F91-822F-95F357AA3F3F}" type="pres">
      <dgm:prSet presAssocID="{020C34D9-5C53-456A-B1A5-8DC50F11677D}" presName="FiveConn_4-5" presStyleLbl="fgAccFollowNode1" presStyleIdx="3" presStyleCnt="4">
        <dgm:presLayoutVars>
          <dgm:bulletEnabled val="1"/>
        </dgm:presLayoutVars>
      </dgm:prSet>
      <dgm:spPr/>
    </dgm:pt>
    <dgm:pt modelId="{5A5AC04A-A004-4272-8FE8-20F6D9FB3620}" type="pres">
      <dgm:prSet presAssocID="{020C34D9-5C53-456A-B1A5-8DC50F11677D}" presName="FiveNodes_1_text" presStyleLbl="node1" presStyleIdx="4" presStyleCnt="5">
        <dgm:presLayoutVars>
          <dgm:bulletEnabled val="1"/>
        </dgm:presLayoutVars>
      </dgm:prSet>
      <dgm:spPr/>
    </dgm:pt>
    <dgm:pt modelId="{827C60F9-04E3-4A56-87A4-3F8C170E6900}" type="pres">
      <dgm:prSet presAssocID="{020C34D9-5C53-456A-B1A5-8DC50F11677D}" presName="FiveNodes_2_text" presStyleLbl="node1" presStyleIdx="4" presStyleCnt="5">
        <dgm:presLayoutVars>
          <dgm:bulletEnabled val="1"/>
        </dgm:presLayoutVars>
      </dgm:prSet>
      <dgm:spPr/>
    </dgm:pt>
    <dgm:pt modelId="{5B307631-3ABA-4FB4-B1C5-5E885DADD561}" type="pres">
      <dgm:prSet presAssocID="{020C34D9-5C53-456A-B1A5-8DC50F11677D}" presName="FiveNodes_3_text" presStyleLbl="node1" presStyleIdx="4" presStyleCnt="5">
        <dgm:presLayoutVars>
          <dgm:bulletEnabled val="1"/>
        </dgm:presLayoutVars>
      </dgm:prSet>
      <dgm:spPr/>
    </dgm:pt>
    <dgm:pt modelId="{6C8743F6-34AA-430D-A3DC-12642FBAD176}" type="pres">
      <dgm:prSet presAssocID="{020C34D9-5C53-456A-B1A5-8DC50F11677D}" presName="FiveNodes_4_text" presStyleLbl="node1" presStyleIdx="4" presStyleCnt="5">
        <dgm:presLayoutVars>
          <dgm:bulletEnabled val="1"/>
        </dgm:presLayoutVars>
      </dgm:prSet>
      <dgm:spPr/>
    </dgm:pt>
    <dgm:pt modelId="{5FC57E91-16CF-48DC-BDBF-B0B883C37231}" type="pres">
      <dgm:prSet presAssocID="{020C34D9-5C53-456A-B1A5-8DC50F11677D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25C4F500-B329-41ED-AF54-BE36F76410BF}" type="presOf" srcId="{B9079E9D-8EF5-415B-9BE4-A778F303ED44}" destId="{7BAAFCAD-7427-4FEA-9485-7295EC8D0CCB}" srcOrd="0" destOrd="0" presId="urn:microsoft.com/office/officeart/2005/8/layout/vProcess5"/>
    <dgm:cxn modelId="{ECC56112-B1B9-43F6-9BFC-5E339D1669E5}" type="presOf" srcId="{516E1625-CFA4-493E-97C6-68262585F8F3}" destId="{B30E402B-2C5F-49AA-B7C0-118EE276F14F}" srcOrd="0" destOrd="0" presId="urn:microsoft.com/office/officeart/2005/8/layout/vProcess5"/>
    <dgm:cxn modelId="{8AB6D718-078B-4A18-A94E-12306BBDC3F5}" type="presOf" srcId="{5CC4DE0C-835C-4DFF-8C3D-0E77A49C9026}" destId="{5FC57E91-16CF-48DC-BDBF-B0B883C37231}" srcOrd="1" destOrd="0" presId="urn:microsoft.com/office/officeart/2005/8/layout/vProcess5"/>
    <dgm:cxn modelId="{F777EA1B-98A9-441A-8441-DE7216207C83}" srcId="{020C34D9-5C53-456A-B1A5-8DC50F11677D}" destId="{5CC4DE0C-835C-4DFF-8C3D-0E77A49C9026}" srcOrd="4" destOrd="0" parTransId="{07122DFD-D9DB-49CF-89F5-7606366B3689}" sibTransId="{7BD3BF7E-211E-47C5-85B8-8F00BF0243B1}"/>
    <dgm:cxn modelId="{6A3E182C-96E8-4E5C-95F3-27C2FE1FA0BE}" type="presOf" srcId="{33AA41F6-6AB0-426F-9B76-9D9F3149832E}" destId="{D29DF5AC-4559-40C0-8E10-1965886E51A8}" srcOrd="0" destOrd="0" presId="urn:microsoft.com/office/officeart/2005/8/layout/vProcess5"/>
    <dgm:cxn modelId="{CF1BA932-9521-46EF-AFAC-892F77CC4783}" type="presOf" srcId="{33AA41F6-6AB0-426F-9B76-9D9F3149832E}" destId="{827C60F9-04E3-4A56-87A4-3F8C170E6900}" srcOrd="1" destOrd="0" presId="urn:microsoft.com/office/officeart/2005/8/layout/vProcess5"/>
    <dgm:cxn modelId="{E6B9A945-3F16-4FC7-B82C-71C0352F20D8}" type="presOf" srcId="{516E1625-CFA4-493E-97C6-68262585F8F3}" destId="{5B307631-3ABA-4FB4-B1C5-5E885DADD561}" srcOrd="1" destOrd="0" presId="urn:microsoft.com/office/officeart/2005/8/layout/vProcess5"/>
    <dgm:cxn modelId="{3247A76B-5DEE-4311-A9C6-E894F8D8D169}" type="presOf" srcId="{6BE834A4-0C28-47A0-A42B-FA106D930109}" destId="{6D3FA18E-AB96-410D-92E1-F7672B4CDE75}" srcOrd="0" destOrd="0" presId="urn:microsoft.com/office/officeart/2005/8/layout/vProcess5"/>
    <dgm:cxn modelId="{7272C04B-04CE-4589-B9AB-F320C66AEF72}" srcId="{020C34D9-5C53-456A-B1A5-8DC50F11677D}" destId="{04F0735D-F533-4190-9211-FFC73D58EDF1}" srcOrd="0" destOrd="0" parTransId="{BF317126-D193-43CB-A7BE-16F648BEE12E}" sibTransId="{B9079E9D-8EF5-415B-9BE4-A778F303ED44}"/>
    <dgm:cxn modelId="{E3CE7753-3E82-45F5-873C-A729C62A1751}" srcId="{020C34D9-5C53-456A-B1A5-8DC50F11677D}" destId="{516E1625-CFA4-493E-97C6-68262585F8F3}" srcOrd="2" destOrd="0" parTransId="{59850434-C795-4972-BFDF-AB7BA1D72A61}" sibTransId="{4E9FCEEE-F0B8-41DA-9A05-37C4BCF8DAB7}"/>
    <dgm:cxn modelId="{E226367E-0027-4AC6-B9B9-F05F7F60C3E8}" srcId="{020C34D9-5C53-456A-B1A5-8DC50F11677D}" destId="{33AA41F6-6AB0-426F-9B76-9D9F3149832E}" srcOrd="1" destOrd="0" parTransId="{82AF3A25-1616-4D01-A5A8-472A0DA49A16}" sibTransId="{BE2B9117-5A0F-405D-8846-E0EE4A7E93F3}"/>
    <dgm:cxn modelId="{EFE6D287-C5F4-42C1-B5CF-3C299B7D2345}" type="presOf" srcId="{04F0735D-F533-4190-9211-FFC73D58EDF1}" destId="{E8D873EB-062F-471D-A4BE-D47F75FAEBA3}" srcOrd="0" destOrd="0" presId="urn:microsoft.com/office/officeart/2005/8/layout/vProcess5"/>
    <dgm:cxn modelId="{49D8018E-D49C-4B3A-B6C8-158F8ACB80B7}" type="presOf" srcId="{020C34D9-5C53-456A-B1A5-8DC50F11677D}" destId="{A62B52F7-62FC-4F36-BAB7-1BFFCC41E729}" srcOrd="0" destOrd="0" presId="urn:microsoft.com/office/officeart/2005/8/layout/vProcess5"/>
    <dgm:cxn modelId="{51FB0C9E-A3F7-4A9F-975E-05C6A174D0C4}" type="presOf" srcId="{A516E222-45D4-42FC-86F1-C007BDD15BCB}" destId="{1FEE0929-9305-4F91-822F-95F357AA3F3F}" srcOrd="0" destOrd="0" presId="urn:microsoft.com/office/officeart/2005/8/layout/vProcess5"/>
    <dgm:cxn modelId="{7661B4AE-638F-4D86-9970-4A35FAAC5F7C}" type="presOf" srcId="{BE2B9117-5A0F-405D-8846-E0EE4A7E93F3}" destId="{BEC5D4D0-F354-48CD-AEA1-BB15F120AB58}" srcOrd="0" destOrd="0" presId="urn:microsoft.com/office/officeart/2005/8/layout/vProcess5"/>
    <dgm:cxn modelId="{10D7FFB1-0D5E-41BC-BBBC-FCDD0341B290}" type="presOf" srcId="{5CC4DE0C-835C-4DFF-8C3D-0E77A49C9026}" destId="{13AECB85-4909-4A6F-AA2C-3837F46B3742}" srcOrd="0" destOrd="0" presId="urn:microsoft.com/office/officeart/2005/8/layout/vProcess5"/>
    <dgm:cxn modelId="{76411CB3-BB2C-4B8B-8B12-21EEB21DF1F9}" type="presOf" srcId="{4E9FCEEE-F0B8-41DA-9A05-37C4BCF8DAB7}" destId="{80315367-005F-4D65-9D88-70086025554A}" srcOrd="0" destOrd="0" presId="urn:microsoft.com/office/officeart/2005/8/layout/vProcess5"/>
    <dgm:cxn modelId="{6AE032C6-81F2-42F0-A716-51BE4BD47400}" srcId="{020C34D9-5C53-456A-B1A5-8DC50F11677D}" destId="{6BE834A4-0C28-47A0-A42B-FA106D930109}" srcOrd="3" destOrd="0" parTransId="{A69A3618-D426-47D1-9656-25129F503C2C}" sibTransId="{A516E222-45D4-42FC-86F1-C007BDD15BCB}"/>
    <dgm:cxn modelId="{87D1DED7-C191-412D-A52F-718B0F154A39}" type="presOf" srcId="{04F0735D-F533-4190-9211-FFC73D58EDF1}" destId="{5A5AC04A-A004-4272-8FE8-20F6D9FB3620}" srcOrd="1" destOrd="0" presId="urn:microsoft.com/office/officeart/2005/8/layout/vProcess5"/>
    <dgm:cxn modelId="{1E54ECEB-D058-4892-9219-FC495991B2CD}" type="presOf" srcId="{6BE834A4-0C28-47A0-A42B-FA106D930109}" destId="{6C8743F6-34AA-430D-A3DC-12642FBAD176}" srcOrd="1" destOrd="0" presId="urn:microsoft.com/office/officeart/2005/8/layout/vProcess5"/>
    <dgm:cxn modelId="{4F91A5EE-45C1-4872-B175-4A26274F548E}" type="presParOf" srcId="{A62B52F7-62FC-4F36-BAB7-1BFFCC41E729}" destId="{408D14F4-878A-48B9-8E03-C245FCF1241E}" srcOrd="0" destOrd="0" presId="urn:microsoft.com/office/officeart/2005/8/layout/vProcess5"/>
    <dgm:cxn modelId="{852D5353-E419-42CF-856B-05BB2B6048F7}" type="presParOf" srcId="{A62B52F7-62FC-4F36-BAB7-1BFFCC41E729}" destId="{E8D873EB-062F-471D-A4BE-D47F75FAEBA3}" srcOrd="1" destOrd="0" presId="urn:microsoft.com/office/officeart/2005/8/layout/vProcess5"/>
    <dgm:cxn modelId="{5AD882A4-571F-4903-B4A1-F190F343EC4B}" type="presParOf" srcId="{A62B52F7-62FC-4F36-BAB7-1BFFCC41E729}" destId="{D29DF5AC-4559-40C0-8E10-1965886E51A8}" srcOrd="2" destOrd="0" presId="urn:microsoft.com/office/officeart/2005/8/layout/vProcess5"/>
    <dgm:cxn modelId="{CDF76AC3-7C3D-493C-9F3E-8152417D8834}" type="presParOf" srcId="{A62B52F7-62FC-4F36-BAB7-1BFFCC41E729}" destId="{B30E402B-2C5F-49AA-B7C0-118EE276F14F}" srcOrd="3" destOrd="0" presId="urn:microsoft.com/office/officeart/2005/8/layout/vProcess5"/>
    <dgm:cxn modelId="{6CF26D10-F907-4F67-AC44-616E58AB2636}" type="presParOf" srcId="{A62B52F7-62FC-4F36-BAB7-1BFFCC41E729}" destId="{6D3FA18E-AB96-410D-92E1-F7672B4CDE75}" srcOrd="4" destOrd="0" presId="urn:microsoft.com/office/officeart/2005/8/layout/vProcess5"/>
    <dgm:cxn modelId="{626F3EEB-6AF5-4166-8C51-B9FC7AFDCAF1}" type="presParOf" srcId="{A62B52F7-62FC-4F36-BAB7-1BFFCC41E729}" destId="{13AECB85-4909-4A6F-AA2C-3837F46B3742}" srcOrd="5" destOrd="0" presId="urn:microsoft.com/office/officeart/2005/8/layout/vProcess5"/>
    <dgm:cxn modelId="{B953BDF4-0ACC-4D10-8D01-0ED2501D7291}" type="presParOf" srcId="{A62B52F7-62FC-4F36-BAB7-1BFFCC41E729}" destId="{7BAAFCAD-7427-4FEA-9485-7295EC8D0CCB}" srcOrd="6" destOrd="0" presId="urn:microsoft.com/office/officeart/2005/8/layout/vProcess5"/>
    <dgm:cxn modelId="{CEBCA740-4847-4419-A127-1CF8A8A139BC}" type="presParOf" srcId="{A62B52F7-62FC-4F36-BAB7-1BFFCC41E729}" destId="{BEC5D4D0-F354-48CD-AEA1-BB15F120AB58}" srcOrd="7" destOrd="0" presId="urn:microsoft.com/office/officeart/2005/8/layout/vProcess5"/>
    <dgm:cxn modelId="{4700B71A-70A5-43FE-B3E5-B53041596CD2}" type="presParOf" srcId="{A62B52F7-62FC-4F36-BAB7-1BFFCC41E729}" destId="{80315367-005F-4D65-9D88-70086025554A}" srcOrd="8" destOrd="0" presId="urn:microsoft.com/office/officeart/2005/8/layout/vProcess5"/>
    <dgm:cxn modelId="{76C8DC34-9496-4657-9AB3-AAABCCEE3D09}" type="presParOf" srcId="{A62B52F7-62FC-4F36-BAB7-1BFFCC41E729}" destId="{1FEE0929-9305-4F91-822F-95F357AA3F3F}" srcOrd="9" destOrd="0" presId="urn:microsoft.com/office/officeart/2005/8/layout/vProcess5"/>
    <dgm:cxn modelId="{34FCD07A-BD54-44D1-8E81-C771BA22B81D}" type="presParOf" srcId="{A62B52F7-62FC-4F36-BAB7-1BFFCC41E729}" destId="{5A5AC04A-A004-4272-8FE8-20F6D9FB3620}" srcOrd="10" destOrd="0" presId="urn:microsoft.com/office/officeart/2005/8/layout/vProcess5"/>
    <dgm:cxn modelId="{96D259ED-988D-4CA7-B326-E85EB57A4C03}" type="presParOf" srcId="{A62B52F7-62FC-4F36-BAB7-1BFFCC41E729}" destId="{827C60F9-04E3-4A56-87A4-3F8C170E6900}" srcOrd="11" destOrd="0" presId="urn:microsoft.com/office/officeart/2005/8/layout/vProcess5"/>
    <dgm:cxn modelId="{6E4E2941-A01E-4547-B9F7-D8583CD28DAE}" type="presParOf" srcId="{A62B52F7-62FC-4F36-BAB7-1BFFCC41E729}" destId="{5B307631-3ABA-4FB4-B1C5-5E885DADD561}" srcOrd="12" destOrd="0" presId="urn:microsoft.com/office/officeart/2005/8/layout/vProcess5"/>
    <dgm:cxn modelId="{855CCB0C-71CF-497B-BDBD-1BD5BFBDCD20}" type="presParOf" srcId="{A62B52F7-62FC-4F36-BAB7-1BFFCC41E729}" destId="{6C8743F6-34AA-430D-A3DC-12642FBAD176}" srcOrd="13" destOrd="0" presId="urn:microsoft.com/office/officeart/2005/8/layout/vProcess5"/>
    <dgm:cxn modelId="{221598B2-955C-4686-9117-C2A64E7519B3}" type="presParOf" srcId="{A62B52F7-62FC-4F36-BAB7-1BFFCC41E729}" destId="{5FC57E91-16CF-48DC-BDBF-B0B883C37231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06D5CA-6043-4793-BDC5-935612256C30}">
      <dsp:nvSpPr>
        <dsp:cNvPr id="0" name=""/>
        <dsp:cNvSpPr/>
      </dsp:nvSpPr>
      <dsp:spPr>
        <a:xfrm>
          <a:off x="0" y="87263"/>
          <a:ext cx="5913437" cy="10810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Řecko od svého založení do roku 1947 orientované na Velkou Británii / Od roku 1947 do roku 1974 na USA / Od roku 1978 na Evropu.</a:t>
          </a:r>
          <a:endParaRPr lang="en-US" sz="1600" kern="1200"/>
        </a:p>
      </dsp:txBody>
      <dsp:txXfrm>
        <a:off x="52774" y="140037"/>
        <a:ext cx="5807889" cy="975532"/>
      </dsp:txXfrm>
    </dsp:sp>
    <dsp:sp modelId="{AE1C6BB1-0BB2-4863-BF53-742717AD5234}">
      <dsp:nvSpPr>
        <dsp:cNvPr id="0" name=""/>
        <dsp:cNvSpPr/>
      </dsp:nvSpPr>
      <dsp:spPr>
        <a:xfrm>
          <a:off x="0" y="1214423"/>
          <a:ext cx="5913437" cy="1081080"/>
        </a:xfrm>
        <a:prstGeom prst="roundRect">
          <a:avLst/>
        </a:prstGeom>
        <a:gradFill rotWithShape="0">
          <a:gsLst>
            <a:gs pos="0">
              <a:schemeClr val="accent2">
                <a:hueOff val="-1130992"/>
                <a:satOff val="3728"/>
                <a:lumOff val="398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1130992"/>
                <a:satOff val="3728"/>
                <a:lumOff val="3987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1130992"/>
                <a:satOff val="3728"/>
                <a:lumOff val="3987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R. 1981: vstup do ES. Spojení s Evropou zaručovalo, že se Řecko neodkloní od liberálního parlamentarismu.</a:t>
          </a:r>
          <a:endParaRPr lang="en-US" sz="1600" kern="1200"/>
        </a:p>
      </dsp:txBody>
      <dsp:txXfrm>
        <a:off x="52774" y="1267197"/>
        <a:ext cx="5807889" cy="975532"/>
      </dsp:txXfrm>
    </dsp:sp>
    <dsp:sp modelId="{B83E9324-0DFC-4F93-8C12-E7C167965E82}">
      <dsp:nvSpPr>
        <dsp:cNvPr id="0" name=""/>
        <dsp:cNvSpPr/>
      </dsp:nvSpPr>
      <dsp:spPr>
        <a:xfrm>
          <a:off x="0" y="2341584"/>
          <a:ext cx="5913437" cy="1081080"/>
        </a:xfrm>
        <a:prstGeom prst="roundRect">
          <a:avLst/>
        </a:prstGeom>
        <a:gradFill rotWithShape="0">
          <a:gsLst>
            <a:gs pos="0">
              <a:schemeClr val="accent2">
                <a:hueOff val="-2261984"/>
                <a:satOff val="7457"/>
                <a:lumOff val="797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2261984"/>
                <a:satOff val="7457"/>
                <a:lumOff val="7974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2261984"/>
                <a:satOff val="7457"/>
                <a:lumOff val="7974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Michael Herzfeld: Řecko jako "kryptokolonie" / Řekové jsou Evropané, ale musí to neustále dokazovat</a:t>
          </a:r>
          <a:endParaRPr lang="en-US" sz="1600" kern="1200"/>
        </a:p>
      </dsp:txBody>
      <dsp:txXfrm>
        <a:off x="52774" y="2394358"/>
        <a:ext cx="5807889" cy="975532"/>
      </dsp:txXfrm>
    </dsp:sp>
    <dsp:sp modelId="{D0116A99-9870-4E37-968C-5FC702352F00}">
      <dsp:nvSpPr>
        <dsp:cNvPr id="0" name=""/>
        <dsp:cNvSpPr/>
      </dsp:nvSpPr>
      <dsp:spPr>
        <a:xfrm>
          <a:off x="0" y="3468744"/>
          <a:ext cx="5913437" cy="1081080"/>
        </a:xfrm>
        <a:prstGeom prst="roundRect">
          <a:avLst/>
        </a:prstGeom>
        <a:gradFill rotWithShape="0">
          <a:gsLst>
            <a:gs pos="0">
              <a:schemeClr val="accent2">
                <a:hueOff val="-3392975"/>
                <a:satOff val="11185"/>
                <a:lumOff val="119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2">
                <a:hueOff val="-3392975"/>
                <a:satOff val="11185"/>
                <a:lumOff val="119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2">
                <a:hueOff val="-3392975"/>
                <a:satOff val="11185"/>
                <a:lumOff val="119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Radikální změna řecké ekonomiky: a) snížení váhy zemědělství a průmyslu / přeměna Řecka na zemi služeb b) otevření řeckého trhu globalizaci a mezinárodní konkurenci c) zrušení národní měny: drachmy</a:t>
          </a:r>
          <a:endParaRPr lang="en-US" sz="1600" kern="1200"/>
        </a:p>
      </dsp:txBody>
      <dsp:txXfrm>
        <a:off x="52774" y="3521518"/>
        <a:ext cx="5807889" cy="975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D873EB-062F-471D-A4BE-D47F75FAEBA3}">
      <dsp:nvSpPr>
        <dsp:cNvPr id="0" name=""/>
        <dsp:cNvSpPr/>
      </dsp:nvSpPr>
      <dsp:spPr>
        <a:xfrm>
          <a:off x="0" y="0"/>
          <a:ext cx="4515981" cy="6211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5. listopad 1989 – nové volby</a:t>
          </a:r>
          <a:endParaRPr lang="en-US" sz="1200" kern="1200"/>
        </a:p>
      </dsp:txBody>
      <dsp:txXfrm>
        <a:off x="18192" y="18192"/>
        <a:ext cx="3773084" cy="584726"/>
      </dsp:txXfrm>
    </dsp:sp>
    <dsp:sp modelId="{D29DF5AC-4559-40C0-8E10-1965886E51A8}">
      <dsp:nvSpPr>
        <dsp:cNvPr id="0" name=""/>
        <dsp:cNvSpPr/>
      </dsp:nvSpPr>
      <dsp:spPr>
        <a:xfrm>
          <a:off x="337232" y="707375"/>
          <a:ext cx="4515981" cy="6211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ND 46,3</a:t>
          </a:r>
          <a:r>
            <a:rPr lang="en-US" sz="1200" kern="1200"/>
            <a:t>% a </a:t>
          </a:r>
          <a:r>
            <a:rPr lang="cs-CZ" sz="1200" kern="1200"/>
            <a:t>148 mandátů, PASOK 40,7</a:t>
          </a:r>
          <a:r>
            <a:rPr lang="en-US" sz="1200" kern="1200"/>
            <a:t>% </a:t>
          </a:r>
          <a:r>
            <a:rPr lang="cs-CZ" sz="1200" kern="1200"/>
            <a:t>a 128 mandátů</a:t>
          </a:r>
          <a:endParaRPr lang="en-US" sz="1200" kern="1200"/>
        </a:p>
      </dsp:txBody>
      <dsp:txXfrm>
        <a:off x="355424" y="725567"/>
        <a:ext cx="3738643" cy="584726"/>
      </dsp:txXfrm>
    </dsp:sp>
    <dsp:sp modelId="{B30E402B-2C5F-49AA-B7C0-118EE276F14F}">
      <dsp:nvSpPr>
        <dsp:cNvPr id="0" name=""/>
        <dsp:cNvSpPr/>
      </dsp:nvSpPr>
      <dsp:spPr>
        <a:xfrm>
          <a:off x="674464" y="1414751"/>
          <a:ext cx="4515981" cy="6211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Formovaní dočasné, tzv. „ekumenické“ politické vlády (PASOK, ND, Synaspismos) § Období GERONTOKRACIE </a:t>
          </a:r>
          <a:endParaRPr lang="en-US" sz="1200" kern="1200"/>
        </a:p>
      </dsp:txBody>
      <dsp:txXfrm>
        <a:off x="692656" y="1432943"/>
        <a:ext cx="3738643" cy="584726"/>
      </dsp:txXfrm>
    </dsp:sp>
    <dsp:sp modelId="{6D3FA18E-AB96-410D-92E1-F7672B4CDE75}">
      <dsp:nvSpPr>
        <dsp:cNvPr id="0" name=""/>
        <dsp:cNvSpPr/>
      </dsp:nvSpPr>
      <dsp:spPr>
        <a:xfrm>
          <a:off x="1011697" y="2122126"/>
          <a:ext cx="4515981" cy="6211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Duben 1990 – nové parlamentní volby, ND 46,9</a:t>
          </a:r>
          <a:r>
            <a:rPr lang="en-US" sz="1200" kern="1200"/>
            <a:t>% a 150 </a:t>
          </a:r>
          <a:r>
            <a:rPr lang="cs-CZ" sz="1200" kern="1200"/>
            <a:t>mandátů. Řecké pravice se znovu otevřela cesta k mocenské hegemonii</a:t>
          </a:r>
          <a:endParaRPr lang="en-US" sz="1200" kern="1200"/>
        </a:p>
      </dsp:txBody>
      <dsp:txXfrm>
        <a:off x="1029889" y="2140318"/>
        <a:ext cx="3738643" cy="584726"/>
      </dsp:txXfrm>
    </dsp:sp>
    <dsp:sp modelId="{13AECB85-4909-4A6F-AA2C-3837F46B3742}">
      <dsp:nvSpPr>
        <dsp:cNvPr id="0" name=""/>
        <dsp:cNvSpPr/>
      </dsp:nvSpPr>
      <dsp:spPr>
        <a:xfrm>
          <a:off x="1348929" y="2829502"/>
          <a:ext cx="4515981" cy="6211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Mitsotakisova vláda nebyla nakonec úspěšná -</a:t>
          </a:r>
          <a:r>
            <a:rPr lang="en-US" sz="1200" kern="1200"/>
            <a:t>&gt; </a:t>
          </a:r>
          <a:r>
            <a:rPr lang="cs-CZ" sz="1200" kern="1200"/>
            <a:t>sympatie širokých vrstev obyvatelstva pro demokratický socialismus, pro PASOK i pro samotného Papandrea</a:t>
          </a:r>
          <a:endParaRPr lang="en-US" sz="1200" kern="1200"/>
        </a:p>
      </dsp:txBody>
      <dsp:txXfrm>
        <a:off x="1367121" y="2847694"/>
        <a:ext cx="3738643" cy="584726"/>
      </dsp:txXfrm>
    </dsp:sp>
    <dsp:sp modelId="{7BAAFCAD-7427-4FEA-9485-7295EC8D0CCB}">
      <dsp:nvSpPr>
        <dsp:cNvPr id="0" name=""/>
        <dsp:cNvSpPr/>
      </dsp:nvSpPr>
      <dsp:spPr>
        <a:xfrm>
          <a:off x="4112259" y="453755"/>
          <a:ext cx="403721" cy="4037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203096" y="453755"/>
        <a:ext cx="222047" cy="303800"/>
      </dsp:txXfrm>
    </dsp:sp>
    <dsp:sp modelId="{BEC5D4D0-F354-48CD-AEA1-BB15F120AB58}">
      <dsp:nvSpPr>
        <dsp:cNvPr id="0" name=""/>
        <dsp:cNvSpPr/>
      </dsp:nvSpPr>
      <dsp:spPr>
        <a:xfrm>
          <a:off x="4449492" y="1161131"/>
          <a:ext cx="403721" cy="4037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540329" y="1161131"/>
        <a:ext cx="222047" cy="303800"/>
      </dsp:txXfrm>
    </dsp:sp>
    <dsp:sp modelId="{80315367-005F-4D65-9D88-70086025554A}">
      <dsp:nvSpPr>
        <dsp:cNvPr id="0" name=""/>
        <dsp:cNvSpPr/>
      </dsp:nvSpPr>
      <dsp:spPr>
        <a:xfrm>
          <a:off x="4786724" y="1858155"/>
          <a:ext cx="403721" cy="4037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877561" y="1858155"/>
        <a:ext cx="222047" cy="303800"/>
      </dsp:txXfrm>
    </dsp:sp>
    <dsp:sp modelId="{1FEE0929-9305-4F91-822F-95F357AA3F3F}">
      <dsp:nvSpPr>
        <dsp:cNvPr id="0" name=""/>
        <dsp:cNvSpPr/>
      </dsp:nvSpPr>
      <dsp:spPr>
        <a:xfrm>
          <a:off x="5123956" y="2572431"/>
          <a:ext cx="403721" cy="40372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5214793" y="2572431"/>
        <a:ext cx="222047" cy="303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EC17D08F-2133-44A9-B28C-CB29928FA8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0CC36881-E309-4C41-8B5B-203AADC15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F32A09-1F87-6B02-5099-0F756108C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301" y="1474969"/>
            <a:ext cx="2823919" cy="1868760"/>
          </a:xfrm>
        </p:spPr>
        <p:txBody>
          <a:bodyPr>
            <a:normAutofit/>
          </a:bodyPr>
          <a:lstStyle/>
          <a:p>
            <a:r>
              <a:rPr lang="cs-CZ" sz="3600"/>
              <a:t>Řecko mezi r. 1989 a 2009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0265AF0-7E32-CC4D-BF2C-9559205B0D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302" y="3531204"/>
            <a:ext cx="2823919" cy="1610643"/>
          </a:xfrm>
        </p:spPr>
        <p:txBody>
          <a:bodyPr>
            <a:normAutofit/>
          </a:bodyPr>
          <a:lstStyle/>
          <a:p>
            <a:r>
              <a:rPr lang="cs-CZ" sz="1600" dirty="0"/>
              <a:t>Od euforie do </a:t>
            </a:r>
            <a:r>
              <a:rPr lang="cs-CZ" sz="1600" dirty="0" err="1"/>
              <a:t>krizE</a:t>
            </a:r>
            <a:r>
              <a:rPr lang="cs-CZ" sz="1600" dirty="0"/>
              <a:t> </a:t>
            </a:r>
          </a:p>
        </p:txBody>
      </p:sp>
      <p:cxnSp>
        <p:nvCxnSpPr>
          <p:cNvPr id="1035" name="Straight Connector 1034">
            <a:extLst>
              <a:ext uri="{FF2B5EF4-FFF2-40B4-BE49-F238E27FC236}">
                <a16:creationId xmlns:a16="http://schemas.microsoft.com/office/drawing/2014/main" id="{84F2C6A8-7D46-49EA-860B-0F0B02084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9301" y="3528543"/>
            <a:ext cx="282391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AED92372-F778-4E96-9E90-4E63BAF3CA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979389" y="482171"/>
            <a:ext cx="7560115" cy="5149101"/>
            <a:chOff x="7463258" y="583365"/>
            <a:chExt cx="7560115" cy="5181928"/>
          </a:xfrm>
        </p:grpSpPr>
        <p:sp>
          <p:nvSpPr>
            <p:cNvPr id="1038" name="Rectangle 1037">
              <a:extLst>
                <a:ext uri="{FF2B5EF4-FFF2-40B4-BE49-F238E27FC236}">
                  <a16:creationId xmlns:a16="http://schemas.microsoft.com/office/drawing/2014/main" id="{EB4EC089-8B60-43F4-9BF5-1F0B0E398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8" y="583365"/>
              <a:ext cx="7560115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Rectangle 1038">
              <a:extLst>
                <a:ext uri="{FF2B5EF4-FFF2-40B4-BE49-F238E27FC236}">
                  <a16:creationId xmlns:a16="http://schemas.microsoft.com/office/drawing/2014/main" id="{1C0BAC91-1725-4E5A-92CE-F5A2EB066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7" y="915807"/>
              <a:ext cx="69282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Greece's 2004 Euro Glory Under 'King Otto' (FILM)">
            <a:extLst>
              <a:ext uri="{FF2B5EF4-FFF2-40B4-BE49-F238E27FC236}">
                <a16:creationId xmlns:a16="http://schemas.microsoft.com/office/drawing/2014/main" id="{41296C4C-15C9-3950-7538-D26B09CFF1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4"/>
          <a:stretch/>
        </p:blipFill>
        <p:spPr bwMode="auto">
          <a:xfrm>
            <a:off x="4618374" y="1116345"/>
            <a:ext cx="6282919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040">
            <a:extLst>
              <a:ext uri="{FF2B5EF4-FFF2-40B4-BE49-F238E27FC236}">
                <a16:creationId xmlns:a16="http://schemas.microsoft.com/office/drawing/2014/main" id="{4B61EBEC-D0CA-456C-98A6-EDA1AC9FB0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043" name="Straight Connector 1042">
            <a:extLst>
              <a:ext uri="{FF2B5EF4-FFF2-40B4-BE49-F238E27FC236}">
                <a16:creationId xmlns:a16="http://schemas.microsoft.com/office/drawing/2014/main" id="{718A71EB-D327-4458-85FB-26336B2BA0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5784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7" name="Rectangle 5126">
            <a:extLst>
              <a:ext uri="{FF2B5EF4-FFF2-40B4-BE49-F238E27FC236}">
                <a16:creationId xmlns:a16="http://schemas.microsoft.com/office/drawing/2014/main" id="{C6870151-9189-4C3A-8379-EF3D95827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Την ώρα που η Ελλάδα περνάει δύσκολες ώρες ο Σημίτης διχάζει το έθνος- Ίμια,  Μαδρίτη, Ελσίνκι η θλιβερή παρακαταθήκη του">
            <a:extLst>
              <a:ext uri="{FF2B5EF4-FFF2-40B4-BE49-F238E27FC236}">
                <a16:creationId xmlns:a16="http://schemas.microsoft.com/office/drawing/2014/main" id="{ED24301F-D987-BBA1-A20A-0B600A5A39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6247"/>
          <a:stretch/>
        </p:blipFill>
        <p:spPr bwMode="auto">
          <a:xfrm>
            <a:off x="305" y="10"/>
            <a:ext cx="1219169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Slide Number Placeholder 7">
            <a:extLst>
              <a:ext uri="{FF2B5EF4-FFF2-40B4-BE49-F238E27FC236}">
                <a16:creationId xmlns:a16="http://schemas.microsoft.com/office/drawing/2014/main" id="{123EA69C-102A-4DD0-9547-05DCD271D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301" y="443732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5131" name="Footer Placeholder 6">
            <a:extLst>
              <a:ext uri="{FF2B5EF4-FFF2-40B4-BE49-F238E27FC236}">
                <a16:creationId xmlns:a16="http://schemas.microsoft.com/office/drawing/2014/main" id="{6A862265-5CA3-4C40-8582-7534C3B0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636" y="540921"/>
            <a:ext cx="49739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33" name="Rectangle 5132">
            <a:extLst>
              <a:ext uri="{FF2B5EF4-FFF2-40B4-BE49-F238E27FC236}">
                <a16:creationId xmlns:a16="http://schemas.microsoft.com/office/drawing/2014/main" id="{600EF80B-0391-4082-9AF5-F15B091B4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93800"/>
            <a:ext cx="12192000" cy="56641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7000"/>
                  <a:alpha val="4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D7CF7C5-7198-4F83-BF58-143D0C396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1193800"/>
            <a:ext cx="3193050" cy="4699000"/>
          </a:xfrm>
        </p:spPr>
        <p:txBody>
          <a:bodyPr anchor="ctr">
            <a:normAutofit/>
          </a:bodyPr>
          <a:lstStyle/>
          <a:p>
            <a:r>
              <a:rPr lang="cs-CZ" b="1" dirty="0"/>
              <a:t>Cesta k euru pod vedením </a:t>
            </a:r>
            <a:r>
              <a:rPr lang="cs-CZ" b="1" dirty="0" err="1"/>
              <a:t>Simitise</a:t>
            </a:r>
            <a:r>
              <a:rPr lang="cs-CZ" b="1" dirty="0"/>
              <a:t> (1996–2004)</a:t>
            </a:r>
            <a:endParaRPr lang="cs-CZ" dirty="0"/>
          </a:p>
        </p:txBody>
      </p:sp>
      <p:cxnSp>
        <p:nvCxnSpPr>
          <p:cNvPr id="5135" name="Straight Connector 5134">
            <a:extLst>
              <a:ext uri="{FF2B5EF4-FFF2-40B4-BE49-F238E27FC236}">
                <a16:creationId xmlns:a16="http://schemas.microsoft.com/office/drawing/2014/main" id="{D33AC32D-5F44-45F7-A0BD-7C11A86BE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A560F7-1437-42E9-8B3C-8E12960F9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636" y="1193800"/>
            <a:ext cx="6085091" cy="4699000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/>
              <a:t>V červnu 1996 Andreas </a:t>
            </a:r>
            <a:r>
              <a:rPr lang="cs-CZ" sz="1400" err="1"/>
              <a:t>Papandreu</a:t>
            </a:r>
            <a:r>
              <a:rPr lang="cs-CZ" sz="1400"/>
              <a:t> zemřel </a:t>
            </a:r>
            <a:r>
              <a:rPr lang="el-GR" sz="1400"/>
              <a:t>/</a:t>
            </a:r>
            <a:r>
              <a:rPr lang="cs-CZ" sz="1400"/>
              <a:t> vedení strany a země přešlo do rukou ekonoma Konstantina </a:t>
            </a:r>
            <a:r>
              <a:rPr lang="cs-CZ" sz="1400" err="1"/>
              <a:t>Simitise</a:t>
            </a:r>
            <a:r>
              <a:rPr lang="cs-CZ" sz="1400"/>
              <a:t> až do roku 2004. Jeho působení v řecké vládě bylo spojeno se snahou Athén dostat se do formující se eurozóny.</a:t>
            </a:r>
            <a:endParaRPr lang="el-GR" sz="1400"/>
          </a:p>
          <a:p>
            <a:pPr>
              <a:lnSpc>
                <a:spcPct val="110000"/>
              </a:lnSpc>
            </a:pPr>
            <a:r>
              <a:rPr lang="cs-CZ" sz="1400"/>
              <a:t>V lednu 1996 krize okolo neobydlených ostrůvků </a:t>
            </a:r>
            <a:r>
              <a:rPr lang="cs-CZ" sz="1400" err="1"/>
              <a:t>IMIA</a:t>
            </a:r>
            <a:endParaRPr lang="el-GR" sz="1400"/>
          </a:p>
          <a:p>
            <a:pPr>
              <a:lnSpc>
                <a:spcPct val="110000"/>
              </a:lnSpc>
            </a:pPr>
            <a:r>
              <a:rPr lang="cs-CZ" sz="1400"/>
              <a:t>Socialistická vláda zavedla nový úsporný a stabilizační program, avšak jeho výsledky nebyly až do konce </a:t>
            </a:r>
            <a:r>
              <a:rPr lang="el-GR" sz="1400"/>
              <a:t>90.</a:t>
            </a:r>
            <a:r>
              <a:rPr lang="cs-CZ" sz="1400"/>
              <a:t> let příliš příznivé. </a:t>
            </a:r>
          </a:p>
          <a:p>
            <a:pPr>
              <a:lnSpc>
                <a:spcPct val="110000"/>
              </a:lnSpc>
            </a:pPr>
            <a:r>
              <a:rPr lang="cs-CZ" sz="1400"/>
              <a:t>Řecká ekonomika zůstávala i nadále závislá na příjmech z turistiky či lodní dopravy a také na subvencích ze strany Evropské unie. Mimořádně tíživým problémem se stal vysoký veřejný dluh. V polovině devadesátých let dosahoval již hodnoty 115 % HDP, tedy dvojnásobku limitu, který povolovala Maastrichtská smlouva. </a:t>
            </a:r>
          </a:p>
          <a:p>
            <a:pPr>
              <a:lnSpc>
                <a:spcPct val="110000"/>
              </a:lnSpc>
            </a:pPr>
            <a:r>
              <a:rPr lang="cs-CZ" sz="1400"/>
              <a:t>Další palčivý problém představovaly vysoké daňové úniky: kolem 4 miliard USD ročně.</a:t>
            </a:r>
          </a:p>
          <a:p>
            <a:pPr>
              <a:lnSpc>
                <a:spcPct val="110000"/>
              </a:lnSpc>
            </a:pPr>
            <a:r>
              <a:rPr lang="cs-CZ" sz="1400"/>
              <a:t>Amsterodamský summit v červnu 1997: Řecko nevyloučit ze společné hospodářské a měnové unie, ale posunout jeho podmíněný vstup do unie až o dva roky později, tedy až na rok 2001</a:t>
            </a:r>
          </a:p>
          <a:p>
            <a:pPr>
              <a:lnSpc>
                <a:spcPct val="110000"/>
              </a:lnSpc>
            </a:pPr>
            <a:endParaRPr lang="cs-CZ" sz="1400"/>
          </a:p>
        </p:txBody>
      </p:sp>
      <p:sp>
        <p:nvSpPr>
          <p:cNvPr id="5137" name="Date Placeholder 1">
            <a:extLst>
              <a:ext uri="{FF2B5EF4-FFF2-40B4-BE49-F238E27FC236}">
                <a16:creationId xmlns:a16="http://schemas.microsoft.com/office/drawing/2014/main" id="{3FBF03E8-C602-4192-9C52-F84B29FDC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3229" y="6007878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669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583B1C-9F26-486E-88E6-099BD43E2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Osudový vstup do Eurozóny v tzv. druhé linii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7199CF-F49D-4F5D-BBF5-95A566408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673" y="2015734"/>
            <a:ext cx="6665639" cy="345061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1400" dirty="0" err="1"/>
              <a:t>Simitis</a:t>
            </a:r>
            <a:r>
              <a:rPr lang="cs-CZ" sz="1400" dirty="0"/>
              <a:t> se zaměřil především na zajištění vstupu Athén do nově vzniklé eurozóny v tzv. druhé linii a jeho kabinet prosadil nová opatření ke zlepšení ekonomických ukazatelů. 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14. března 1998 přikročil </a:t>
            </a:r>
            <a:r>
              <a:rPr lang="cs-CZ" sz="1400" dirty="0" err="1"/>
              <a:t>Simitis</a:t>
            </a:r>
            <a:r>
              <a:rPr lang="cs-CZ" sz="1400" dirty="0"/>
              <a:t> k devalvaci drachmy o 14%. V následujících letech omezeny deficity řeckého rozpočtu, zatímco míra inflace postupně klesala z 14%  (1993) na 3% v r. 2004. Dosažení těchto výsledků bylo pak zpochybněno, nicméně Evropská komise v červnu 2000 konstatovala, že Athény splnily požadována kritéria a tak Řecko mohlo od 1. ledna 2002 nahradit drachmu eurem.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Přijetí eura zapůsobily jako stimul pro zvýšení investic. Řada podniků, ale i stát, přijala možnost levných a víceméně neomezených půjček jako skutečnost, která měla stabilně doprovázet Řecko v následujících desetiletích. 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Výpůjční náklady veřejných financí se výrazně snížily, a zatímco v polovině devadesátých let představovaly 11,5 % HDP, o deset let později se pohybovaly okolo 5%. Roční růst HDP od r. 2001 do r. 2009 přesahoval 4%, byl tedy nejvyšší ze všech členských zemí eurozóny a dokonce dvakrát vyšší než průměrný růst celé eurozóny</a:t>
            </a:r>
          </a:p>
        </p:txBody>
      </p:sp>
      <p:grpSp>
        <p:nvGrpSpPr>
          <p:cNvPr id="6151" name="Group 6150">
            <a:extLst>
              <a:ext uri="{FF2B5EF4-FFF2-40B4-BE49-F238E27FC236}">
                <a16:creationId xmlns:a16="http://schemas.microsoft.com/office/drawing/2014/main" id="{FEB7DF70-0A31-4A61-9C8B-3333776A1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90413" y="2012810"/>
            <a:ext cx="3668069" cy="3453535"/>
            <a:chOff x="7807230" y="2012810"/>
            <a:chExt cx="3251252" cy="3459865"/>
          </a:xfrm>
        </p:grpSpPr>
        <p:sp>
          <p:nvSpPr>
            <p:cNvPr id="6152" name="Rectangle 6151">
              <a:extLst>
                <a:ext uri="{FF2B5EF4-FFF2-40B4-BE49-F238E27FC236}">
                  <a16:creationId xmlns:a16="http://schemas.microsoft.com/office/drawing/2014/main" id="{47926867-8D58-4875-8B76-E87E5BE82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3" name="Rectangle 6152">
              <a:extLst>
                <a:ext uri="{FF2B5EF4-FFF2-40B4-BE49-F238E27FC236}">
                  <a16:creationId xmlns:a16="http://schemas.microsoft.com/office/drawing/2014/main" id="{A9F6663C-0F32-4FB9-B549-C2757F49F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6146" name="Picture 2" descr="Σαν σήμερα, 1 Ιανουαρίου 2002, τα πρώτα χαρτονομίσματα ευρώ στα χέρια του  Κώστα Σημίτη ⋆ TirnavosPress">
            <a:extLst>
              <a:ext uri="{FF2B5EF4-FFF2-40B4-BE49-F238E27FC236}">
                <a16:creationId xmlns:a16="http://schemas.microsoft.com/office/drawing/2014/main" id="{401E8738-9782-F235-17AB-8E463885DF4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3" r="16019" b="2"/>
          <a:stretch/>
        </p:blipFill>
        <p:spPr bwMode="auto">
          <a:xfrm>
            <a:off x="7555952" y="2177401"/>
            <a:ext cx="3336989" cy="31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8031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5F683-D795-45A5-8CBA-774F2EA94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Euro a všeobecná euforie</a:t>
            </a:r>
            <a:r>
              <a:rPr lang="el-GR" dirty="0"/>
              <a:t>  / </a:t>
            </a:r>
            <a:r>
              <a:rPr lang="cs-CZ" dirty="0"/>
              <a:t>olympijské hry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F9B68-2C9B-48A5-BBE0-64C70B6AB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6003015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300" dirty="0"/>
              <a:t>Řecko se po dvacetileté hospodářské stagnaci znovu dostalo na cestu ekonomického růstu</a:t>
            </a:r>
            <a:r>
              <a:rPr lang="el-GR" sz="1300" dirty="0"/>
              <a:t> /</a:t>
            </a:r>
            <a:r>
              <a:rPr lang="cs-CZ" sz="1300" dirty="0"/>
              <a:t> působil</a:t>
            </a:r>
            <a:r>
              <a:rPr lang="el-GR" sz="1300" dirty="0"/>
              <a:t>ο</a:t>
            </a:r>
            <a:r>
              <a:rPr lang="cs-CZ" sz="1300" dirty="0"/>
              <a:t> dojmem dynamicky se rozvíjející </a:t>
            </a:r>
            <a:r>
              <a:rPr lang="cs-CZ" sz="1300" dirty="0" err="1"/>
              <a:t>postprůmyslové</a:t>
            </a:r>
            <a:r>
              <a:rPr lang="cs-CZ" sz="1300" dirty="0"/>
              <a:t> země, ve které sektor služeb produkoval asi 70% HDP a zaměstnával přes 60% pracujících Řeků. </a:t>
            </a:r>
          </a:p>
          <a:p>
            <a:pPr>
              <a:lnSpc>
                <a:spcPct val="110000"/>
              </a:lnSpc>
            </a:pPr>
            <a:r>
              <a:rPr lang="cs-CZ" sz="1300" dirty="0"/>
              <a:t>Tyto kladné stránky byly řeckou socialistickou vládou propagandisticky využity jako neměnné hodnoty, které navždy zařadily Řecko po bok vyspělých evropských zemí. </a:t>
            </a:r>
            <a:endParaRPr lang="el-GR" sz="1300" dirty="0"/>
          </a:p>
          <a:p>
            <a:pPr>
              <a:lnSpc>
                <a:spcPct val="110000"/>
              </a:lnSpc>
            </a:pPr>
            <a:r>
              <a:rPr lang="cs-CZ" sz="1300" dirty="0"/>
              <a:t>Všeobecná euforie podpořená vidinou </a:t>
            </a:r>
            <a:r>
              <a:rPr lang="cs-CZ" sz="1300" b="1" dirty="0"/>
              <a:t>pořádání letních olympijských her </a:t>
            </a:r>
            <a:r>
              <a:rPr lang="cs-CZ" sz="1300" dirty="0"/>
              <a:t>v Athénách v r</a:t>
            </a:r>
            <a:r>
              <a:rPr lang="el-GR" sz="1300" dirty="0"/>
              <a:t>.</a:t>
            </a:r>
            <a:r>
              <a:rPr lang="cs-CZ" sz="1300" dirty="0"/>
              <a:t> 2004.</a:t>
            </a:r>
          </a:p>
          <a:p>
            <a:pPr>
              <a:lnSpc>
                <a:spcPct val="110000"/>
              </a:lnSpc>
            </a:pPr>
            <a:r>
              <a:rPr lang="cs-CZ" sz="1300" dirty="0"/>
              <a:t>růst HDP je tažen především spotřebou domácností a vládními výdaji. Málokdo řešil paradox, že v podmínkách levných půjček a ekonomického růstu, místo aby se veřejné dluhy snížily, nadále rostly. Produktivita země stagnovala, veřejný dluh se stabilizoval okolo 100%, zatímco obrovské daňové úniky pokračovaly i v době všeobecné prosperity</a:t>
            </a:r>
          </a:p>
        </p:txBody>
      </p:sp>
      <p:grpSp>
        <p:nvGrpSpPr>
          <p:cNvPr id="7175" name="Group 7174">
            <a:extLst>
              <a:ext uri="{FF2B5EF4-FFF2-40B4-BE49-F238E27FC236}">
                <a16:creationId xmlns:a16="http://schemas.microsoft.com/office/drawing/2014/main" id="{7B733C3F-9682-42F2-95C8-440BBDB77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9537" y="2012810"/>
            <a:ext cx="3108945" cy="3453535"/>
            <a:chOff x="7807230" y="2012810"/>
            <a:chExt cx="3251252" cy="3459865"/>
          </a:xfrm>
        </p:grpSpPr>
        <p:sp>
          <p:nvSpPr>
            <p:cNvPr id="7176" name="Rectangle 7175">
              <a:extLst>
                <a:ext uri="{FF2B5EF4-FFF2-40B4-BE49-F238E27FC236}">
                  <a16:creationId xmlns:a16="http://schemas.microsoft.com/office/drawing/2014/main" id="{7DAA79E5-501E-47F1-B927-7C05579F7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77" name="Rectangle 7176">
              <a:extLst>
                <a:ext uri="{FF2B5EF4-FFF2-40B4-BE49-F238E27FC236}">
                  <a16:creationId xmlns:a16="http://schemas.microsoft.com/office/drawing/2014/main" id="{FF65AAE0-FA0E-4FC3-95C8-629AB654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7170" name="Picture 2" descr="Σύμβουλοι Ασφαλείας Ολυμπιακών Αγώνων 2004 - Athens Dynamic Services">
            <a:extLst>
              <a:ext uri="{FF2B5EF4-FFF2-40B4-BE49-F238E27FC236}">
                <a16:creationId xmlns:a16="http://schemas.microsoft.com/office/drawing/2014/main" id="{2D570EE9-9E5C-DD47-CCC8-36EA152759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6" r="28775"/>
          <a:stretch/>
        </p:blipFill>
        <p:spPr bwMode="auto">
          <a:xfrm>
            <a:off x="8128756" y="2174242"/>
            <a:ext cx="2762372" cy="31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981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6FABC-3B46-4469-A26C-9259F7F5E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b="1" dirty="0"/>
              <a:t>Předkrizové období pod vedením ND (2004–2009)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660C21-864E-4FCC-A39E-0F7D5C93E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6195784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dirty="0"/>
              <a:t>Přestože za strůjce prosperity a nově získaného sebevědomí byl považován </a:t>
            </a:r>
            <a:r>
              <a:rPr lang="cs-CZ" sz="1400" dirty="0" err="1"/>
              <a:t>Simitis</a:t>
            </a:r>
            <a:r>
              <a:rPr lang="cs-CZ" sz="1400" dirty="0"/>
              <a:t>, jeho strana </a:t>
            </a:r>
            <a:r>
              <a:rPr lang="cs-CZ" sz="1400" dirty="0" err="1"/>
              <a:t>PASOK</a:t>
            </a:r>
            <a:r>
              <a:rPr lang="cs-CZ" sz="1400" dirty="0"/>
              <a:t> poražena ve volbách 2004.</a:t>
            </a:r>
          </a:p>
          <a:p>
            <a:pPr>
              <a:lnSpc>
                <a:spcPct val="110000"/>
              </a:lnSpc>
            </a:pPr>
            <a:r>
              <a:rPr lang="cs-CZ" sz="1400" dirty="0" err="1"/>
              <a:t>Simitis</a:t>
            </a:r>
            <a:r>
              <a:rPr lang="cs-CZ" sz="1400" dirty="0"/>
              <a:t> byl považován za technokrata, který postrádal charisma a řečnické schopnosti </a:t>
            </a:r>
            <a:r>
              <a:rPr lang="cs-CZ" sz="1400" dirty="0" err="1"/>
              <a:t>Papandrea</a:t>
            </a:r>
            <a:r>
              <a:rPr lang="cs-CZ" sz="1400" dirty="0"/>
              <a:t>. Navíc nedokázal zkrotit ambice řady svých blízkých spolupracovníků, kteří se zapletli do různých korupčních skandálů. Proto nahrazen ve vedení </a:t>
            </a:r>
            <a:r>
              <a:rPr lang="cs-CZ" sz="1400" dirty="0" err="1"/>
              <a:t>PASOKu</a:t>
            </a:r>
            <a:r>
              <a:rPr lang="cs-CZ" sz="1400" dirty="0"/>
              <a:t> Jorgosem </a:t>
            </a:r>
            <a:r>
              <a:rPr lang="cs-CZ" sz="1400" dirty="0" err="1"/>
              <a:t>Papandreu</a:t>
            </a:r>
            <a:r>
              <a:rPr lang="cs-CZ" sz="1400" dirty="0"/>
              <a:t>.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Volby v r. 2004 vyhrála ND pod vedením Kostase </a:t>
            </a:r>
            <a:r>
              <a:rPr lang="cs-CZ" sz="1400" dirty="0" err="1"/>
              <a:t>Karamanlise</a:t>
            </a:r>
            <a:r>
              <a:rPr lang="cs-CZ" sz="1400" dirty="0"/>
              <a:t>, synovce zakladatele této strany. </a:t>
            </a:r>
            <a:endParaRPr lang="el-GR" sz="1400" dirty="0"/>
          </a:p>
          <a:p>
            <a:pPr>
              <a:lnSpc>
                <a:spcPct val="110000"/>
              </a:lnSpc>
            </a:pPr>
            <a:r>
              <a:rPr lang="cs-CZ" sz="1400" dirty="0"/>
              <a:t>V oblasti zahraniční politiky si </a:t>
            </a:r>
            <a:r>
              <a:rPr lang="cs-CZ" sz="1400" dirty="0" err="1"/>
              <a:t>Karamanlis</a:t>
            </a:r>
            <a:r>
              <a:rPr lang="cs-CZ" sz="1400" dirty="0"/>
              <a:t> počínal pragmaticky a byl zastáncem umírněné linie, ale ve vnitropolitických otázkách, zejména v oblasti veřejných financí, se choval velmi liknavě a nerozhodně. Za dobu pěti let své vlády (2004–2009) nedokázal zabránit dalšímu zhoršování veřejných financí. </a:t>
            </a:r>
          </a:p>
        </p:txBody>
      </p:sp>
      <p:pic>
        <p:nvPicPr>
          <p:cNvPr id="8194" name="Picture 2" descr="2004-2009: ΚΩΣΤΑΣ ΚΑΡΑΜΑΝΛΗΣ | in.gr">
            <a:extLst>
              <a:ext uri="{FF2B5EF4-FFF2-40B4-BE49-F238E27FC236}">
                <a16:creationId xmlns:a16="http://schemas.microsoft.com/office/drawing/2014/main" id="{E3A6E64B-C8C6-5553-FF3D-6F207F773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20873" y="2015734"/>
            <a:ext cx="2541863" cy="345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6279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AD3FC-CD65-4A21-962C-4F883BEE3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Ztracená „pětiletka“ (2004-2009)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B7DABC-B464-4976-BC8B-85FF83DCA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5622284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600" err="1"/>
              <a:t>Karamanlisův</a:t>
            </a:r>
            <a:r>
              <a:rPr lang="cs-CZ" sz="1600"/>
              <a:t> kabinet nezabránil dalšímu nadbytečné rozšiřování řad zaměstnanců státního sektoru na základě klientelistických vazeb</a:t>
            </a:r>
            <a:r>
              <a:rPr lang="el-GR" sz="1600"/>
              <a:t> - </a:t>
            </a:r>
            <a:r>
              <a:rPr lang="cs-CZ" sz="1600"/>
              <a:t>v období 2005–2009 téměř zdvojnásobil příslušné výdaje státního rozpočtu.</a:t>
            </a:r>
          </a:p>
          <a:p>
            <a:pPr>
              <a:lnSpc>
                <a:spcPct val="110000"/>
              </a:lnSpc>
            </a:pPr>
            <a:r>
              <a:rPr lang="cs-CZ" sz="1600"/>
              <a:t>Nové korupční aféry. </a:t>
            </a:r>
          </a:p>
          <a:p>
            <a:pPr>
              <a:lnSpc>
                <a:spcPct val="110000"/>
              </a:lnSpc>
            </a:pPr>
            <a:r>
              <a:rPr lang="cs-CZ" sz="1600"/>
              <a:t>Řecko v r. 2007 zažilo jednu z největších katastrof ve své poválečné historii v podobě rozsáhlých požárů, při kterých zahynulo několik desítek lidí, další tisíce osob zůstaly bez střechy nad hlavou. Popelem lehlo přes 270 000 hektarů lesního porostu, mj. téměř pět milionů olivovníků a desítky tisíc hospodářských zvířat.</a:t>
            </a:r>
          </a:p>
          <a:p>
            <a:pPr>
              <a:lnSpc>
                <a:spcPct val="110000"/>
              </a:lnSpc>
            </a:pPr>
            <a:endParaRPr lang="cs-CZ" sz="1600"/>
          </a:p>
        </p:txBody>
      </p:sp>
      <p:pic>
        <p:nvPicPr>
          <p:cNvPr id="9218" name="Picture 2" descr="Οι 10 Μεγαλύτερες Πυρκαγιές: Στην 8η Θέση η Φωτιά του 2007 στην Ελλάδα">
            <a:extLst>
              <a:ext uri="{FF2B5EF4-FFF2-40B4-BE49-F238E27FC236}">
                <a16:creationId xmlns:a16="http://schemas.microsoft.com/office/drawing/2014/main" id="{174052D9-7DDC-902D-4F8B-1CE0E8489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4139" y="2760840"/>
            <a:ext cx="3500715" cy="196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8580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9F09F-FBCB-4448-98D7-8CD1E184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Prosincové události a začátek krize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F1E0E7-DB8C-46F2-8EDC-F81AB46C6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6003015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300" dirty="0"/>
              <a:t>Konec vlády </a:t>
            </a:r>
            <a:r>
              <a:rPr lang="cs-CZ" sz="1300" dirty="0" err="1"/>
              <a:t>Karamanlisova</a:t>
            </a:r>
            <a:r>
              <a:rPr lang="cs-CZ" sz="1300" dirty="0"/>
              <a:t> kabinetu a blížící se krizové období předznamenala vzpoura řecké mládeže v prosinci r. 2008. Záminku dala vražda 16letého studenta Alexise </a:t>
            </a:r>
            <a:r>
              <a:rPr lang="cs-CZ" sz="1300" dirty="0" err="1"/>
              <a:t>Grigoropulose</a:t>
            </a:r>
            <a:r>
              <a:rPr lang="cs-CZ" sz="1300" dirty="0"/>
              <a:t> při nešťastné potyčce anarchistů s řeckou policií. </a:t>
            </a:r>
          </a:p>
          <a:p>
            <a:pPr>
              <a:lnSpc>
                <a:spcPct val="110000"/>
              </a:lnSpc>
            </a:pPr>
            <a:r>
              <a:rPr lang="cs-CZ" sz="1300" dirty="0"/>
              <a:t>Tato událost vedla k revoltě a k vyjádření nespokojenosti desítek tisíců mladých lidí, kteří byli nazváni „generací 700 eur“ podle výše platu nabízeného většině z nich.</a:t>
            </a:r>
          </a:p>
          <a:p>
            <a:pPr>
              <a:lnSpc>
                <a:spcPct val="110000"/>
              </a:lnSpc>
            </a:pPr>
            <a:r>
              <a:rPr lang="cs-CZ" sz="1300" dirty="0"/>
              <a:t>Během prosince 2008 bylo organizováno po celém Řecku několik obrovských demonstrací a dalších protestních akcí. V centru řecké metropole několik týdnů řadilo, za nečinného přehlížení řecké policie, několik stovek anarchistů. </a:t>
            </a:r>
          </a:p>
          <a:p>
            <a:pPr>
              <a:lnSpc>
                <a:spcPct val="110000"/>
              </a:lnSpc>
            </a:pPr>
            <a:r>
              <a:rPr lang="cs-CZ" sz="1300" dirty="0"/>
              <a:t>Prosincové události</a:t>
            </a:r>
            <a:r>
              <a:rPr lang="el-GR" sz="1300" dirty="0"/>
              <a:t> = </a:t>
            </a:r>
            <a:r>
              <a:rPr lang="cs-CZ" sz="1300" dirty="0"/>
              <a:t>vyvrcholením obecné nespokojenosti řecké společnosti. Kvůli rostoucím negativním následkům globalizace, hospodářské krizi, která zasáhla také Řecko, neschopnosti vlády kontrolovat obrovský deficit veřejných financí, vystoupil </a:t>
            </a:r>
            <a:r>
              <a:rPr lang="cs-CZ" sz="1300" dirty="0" err="1"/>
              <a:t>Karamanlis</a:t>
            </a:r>
            <a:r>
              <a:rPr lang="cs-CZ" sz="1300" dirty="0"/>
              <a:t> z politiky formou vyhlášení předčasných voleb, které se uskutečnily v říjnu 2009. </a:t>
            </a:r>
          </a:p>
          <a:p>
            <a:pPr>
              <a:lnSpc>
                <a:spcPct val="110000"/>
              </a:lnSpc>
            </a:pPr>
            <a:endParaRPr lang="cs-CZ" sz="1300" dirty="0"/>
          </a:p>
        </p:txBody>
      </p:sp>
      <p:grpSp>
        <p:nvGrpSpPr>
          <p:cNvPr id="10247" name="Group 10246">
            <a:extLst>
              <a:ext uri="{FF2B5EF4-FFF2-40B4-BE49-F238E27FC236}">
                <a16:creationId xmlns:a16="http://schemas.microsoft.com/office/drawing/2014/main" id="{7B733C3F-9682-42F2-95C8-440BBDB77D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49537" y="2012810"/>
            <a:ext cx="3108945" cy="3453535"/>
            <a:chOff x="7807230" y="2012810"/>
            <a:chExt cx="3251252" cy="3459865"/>
          </a:xfrm>
        </p:grpSpPr>
        <p:sp>
          <p:nvSpPr>
            <p:cNvPr id="10248" name="Rectangle 10247">
              <a:extLst>
                <a:ext uri="{FF2B5EF4-FFF2-40B4-BE49-F238E27FC236}">
                  <a16:creationId xmlns:a16="http://schemas.microsoft.com/office/drawing/2014/main" id="{7DAA79E5-501E-47F1-B927-7C05579F70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49" name="Rectangle 10248">
              <a:extLst>
                <a:ext uri="{FF2B5EF4-FFF2-40B4-BE49-F238E27FC236}">
                  <a16:creationId xmlns:a16="http://schemas.microsoft.com/office/drawing/2014/main" id="{FF65AAE0-FA0E-4FC3-95C8-629AB65414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42" name="Picture 2" descr="Δολοφονία του Αλέξανδρου Γρηγορόπουλου - Βικιπαίδεια">
            <a:extLst>
              <a:ext uri="{FF2B5EF4-FFF2-40B4-BE49-F238E27FC236}">
                <a16:creationId xmlns:a16="http://schemas.microsoft.com/office/drawing/2014/main" id="{7AA49BC2-73DB-C1C6-946B-3F8AC7CF5B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46" r="-1" b="26600"/>
          <a:stretch/>
        </p:blipFill>
        <p:spPr bwMode="auto">
          <a:xfrm>
            <a:off x="8128756" y="2174242"/>
            <a:ext cx="2762372" cy="31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48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merican whiskey, Bourbon - Κάβα ποτών Απόσταγμα">
            <a:extLst>
              <a:ext uri="{FF2B5EF4-FFF2-40B4-BE49-F238E27FC236}">
                <a16:creationId xmlns:a16="http://schemas.microsoft.com/office/drawing/2014/main" id="{C24E7F94-D2BE-83D8-E40E-7ED5D1812B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91" r="17577" b="-1"/>
          <a:stretch/>
        </p:blipFill>
        <p:spPr bwMode="auto">
          <a:xfrm>
            <a:off x="2" y="10"/>
            <a:ext cx="12191695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Rectangle 2054">
            <a:extLst>
              <a:ext uri="{FF2B5EF4-FFF2-40B4-BE49-F238E27FC236}">
                <a16:creationId xmlns:a16="http://schemas.microsoft.com/office/drawing/2014/main" id="{F2AF0D79-4A1A-4F27-B9F0-CF252C4AC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8" y="636753"/>
            <a:ext cx="8299435" cy="5572810"/>
          </a:xfrm>
          <a:prstGeom prst="rect">
            <a:avLst/>
          </a:prstGeom>
          <a:solidFill>
            <a:srgbClr val="000001">
              <a:alpha val="74902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4E458E1-976B-EB93-9322-F7E49738F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017" y="804520"/>
            <a:ext cx="6815731" cy="1049235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E"/>
                </a:solidFill>
              </a:rPr>
              <a:t>EVROPEIZACE Řecka – ekonomika a modernizace</a:t>
            </a:r>
          </a:p>
        </p:txBody>
      </p:sp>
      <p:cxnSp>
        <p:nvCxnSpPr>
          <p:cNvPr id="2057" name="Straight Connector 2056">
            <a:extLst>
              <a:ext uri="{FF2B5EF4-FFF2-40B4-BE49-F238E27FC236}">
                <a16:creationId xmlns:a16="http://schemas.microsoft.com/office/drawing/2014/main" id="{8E83266B-97F8-4AB9-818F-3A70E8D85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306385" y="1847088"/>
            <a:ext cx="6813363" cy="0"/>
          </a:xfrm>
          <a:prstGeom prst="line">
            <a:avLst/>
          </a:prstGeom>
          <a:ln w="31750">
            <a:solidFill>
              <a:srgbClr val="FFF29A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BE5FA4-ACAF-688C-4102-087F9A444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4017" y="2015733"/>
            <a:ext cx="6815731" cy="402126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Clr>
                <a:srgbClr val="FFF29A"/>
              </a:buClr>
              <a:buNone/>
            </a:pPr>
            <a:r>
              <a:rPr lang="cs-CZ" sz="1700" dirty="0">
                <a:solidFill>
                  <a:srgbClr val="FFFFFE"/>
                </a:solidFill>
              </a:rPr>
              <a:t>Růst HDP:  60´s: 7,5 % - 70´s: 3 % - 80´s: 1,5 %, 90´s: 3,5 %</a:t>
            </a:r>
          </a:p>
          <a:p>
            <a:pPr marL="0" indent="0">
              <a:lnSpc>
                <a:spcPct val="110000"/>
              </a:lnSpc>
              <a:buClr>
                <a:srgbClr val="FFF29A"/>
              </a:buClr>
              <a:buNone/>
            </a:pPr>
            <a:r>
              <a:rPr lang="cs-CZ" sz="1700" dirty="0">
                <a:solidFill>
                  <a:srgbClr val="FFFFFE"/>
                </a:solidFill>
              </a:rPr>
              <a:t>Inflace: 70´s: 3,4 % - 80´s: 18 % +++</a:t>
            </a:r>
          </a:p>
          <a:p>
            <a:pPr marL="0" indent="0">
              <a:lnSpc>
                <a:spcPct val="110000"/>
              </a:lnSpc>
              <a:buClr>
                <a:srgbClr val="FFF29A"/>
              </a:buClr>
              <a:buNone/>
            </a:pPr>
            <a:r>
              <a:rPr lang="cs-CZ" sz="1700" dirty="0">
                <a:solidFill>
                  <a:srgbClr val="FFFFFE"/>
                </a:solidFill>
              </a:rPr>
              <a:t>Nezaměstnanost: 70´s: 1-2 %, 80´s: 8 % +++</a:t>
            </a:r>
          </a:p>
          <a:p>
            <a:pPr marL="0" indent="0">
              <a:lnSpc>
                <a:spcPct val="110000"/>
              </a:lnSpc>
              <a:buClr>
                <a:srgbClr val="FFF29A"/>
              </a:buClr>
              <a:buNone/>
            </a:pPr>
            <a:r>
              <a:rPr lang="cs-CZ" sz="1700" dirty="0">
                <a:solidFill>
                  <a:srgbClr val="FFFFFE"/>
                </a:solidFill>
              </a:rPr>
              <a:t>Deficit veřejných financí / HDP : 60´s: 19,3 % - 70´s: 33,6 % - 80´s: 64,0 %</a:t>
            </a:r>
            <a:endParaRPr lang="el-GR" sz="1700" dirty="0">
              <a:solidFill>
                <a:srgbClr val="FFFFFE"/>
              </a:solidFill>
            </a:endParaRPr>
          </a:p>
          <a:p>
            <a:pPr marL="0" indent="0">
              <a:lnSpc>
                <a:spcPct val="110000"/>
              </a:lnSpc>
              <a:buClr>
                <a:srgbClr val="FFF29A"/>
              </a:buClr>
              <a:buNone/>
            </a:pPr>
            <a:r>
              <a:rPr lang="cs-CZ" sz="1700" dirty="0">
                <a:solidFill>
                  <a:srgbClr val="FFFFFE"/>
                </a:solidFill>
              </a:rPr>
              <a:t>Osvojení nových spotřebitelských vzorců – střední vrstvy – Athény a </a:t>
            </a:r>
            <a:r>
              <a:rPr lang="cs-CZ" sz="1700" dirty="0" err="1">
                <a:solidFill>
                  <a:srgbClr val="FFFFFE"/>
                </a:solidFill>
              </a:rPr>
              <a:t>nefos</a:t>
            </a:r>
            <a:r>
              <a:rPr lang="cs-CZ" sz="1700" dirty="0">
                <a:solidFill>
                  <a:srgbClr val="FFFFFE"/>
                </a:solidFill>
              </a:rPr>
              <a:t> – soukromá televize a video </a:t>
            </a:r>
          </a:p>
          <a:p>
            <a:pPr marL="0" indent="0">
              <a:lnSpc>
                <a:spcPct val="110000"/>
              </a:lnSpc>
              <a:buClr>
                <a:srgbClr val="FFF29A"/>
              </a:buClr>
              <a:buNone/>
            </a:pPr>
            <a:r>
              <a:rPr lang="cs-CZ" sz="1700" dirty="0">
                <a:solidFill>
                  <a:srgbClr val="FFFFFE"/>
                </a:solidFill>
              </a:rPr>
              <a:t>Přeorientování mezinárodní hospodářské politiky: konec keynesiánství a nástup neoliberalismu (Reagan, Thatcherová)</a:t>
            </a:r>
          </a:p>
          <a:p>
            <a:pPr marL="0" indent="0">
              <a:lnSpc>
                <a:spcPct val="110000"/>
              </a:lnSpc>
              <a:buClr>
                <a:srgbClr val="FFF29A"/>
              </a:buClr>
              <a:buNone/>
            </a:pPr>
            <a:r>
              <a:rPr lang="cs-CZ" sz="1700" dirty="0">
                <a:solidFill>
                  <a:srgbClr val="FFFFFE"/>
                </a:solidFill>
              </a:rPr>
              <a:t>První kroky nových technologií </a:t>
            </a:r>
          </a:p>
          <a:p>
            <a:pPr marL="0" indent="0">
              <a:lnSpc>
                <a:spcPct val="110000"/>
              </a:lnSpc>
              <a:buClr>
                <a:srgbClr val="FFF29A"/>
              </a:buClr>
              <a:buNone/>
            </a:pPr>
            <a:r>
              <a:rPr lang="cs-CZ" sz="1700" dirty="0">
                <a:solidFill>
                  <a:srgbClr val="FFFFFE"/>
                </a:solidFill>
              </a:rPr>
              <a:t>Realizace stabilizačního programu za Kostase </a:t>
            </a:r>
            <a:r>
              <a:rPr lang="cs-CZ" sz="1700" dirty="0" err="1">
                <a:solidFill>
                  <a:srgbClr val="FFFFFE"/>
                </a:solidFill>
              </a:rPr>
              <a:t>Simitise</a:t>
            </a:r>
            <a:r>
              <a:rPr lang="cs-CZ" sz="1700" dirty="0">
                <a:solidFill>
                  <a:srgbClr val="FFFFFE"/>
                </a:solidFill>
              </a:rPr>
              <a:t> (1985-1987): cíl integrace Řecka do evropské hospodářské politiky / devalvace drachmy o 15 % X Sociální reakce</a:t>
            </a:r>
          </a:p>
        </p:txBody>
      </p:sp>
    </p:spTree>
    <p:extLst>
      <p:ext uri="{BB962C8B-B14F-4D97-AF65-F5344CB8AC3E}">
        <p14:creationId xmlns:p14="http://schemas.microsoft.com/office/powerpoint/2010/main" val="416318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D32A60-013B-47A8-8833-D242408091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27932B-B694-4C4C-90D7-A0333A7C58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49EFFAB-2A00-30E6-1FB3-A70922BDE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cs-CZ" dirty="0"/>
              <a:t>Tichá proměna řecké ekonomiky a společnosti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EBB0476-5CF0-4F44-8D68-5D42D7AEE4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2146542"/>
            <a:ext cx="327209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A9DA474E-6B91-4200-840F-0257B2358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51580" y="3122496"/>
            <a:ext cx="3530157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0" i="0" kern="1200" cap="all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DF63C9AD-AE6E-4512-8171-91612E84C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E1A49CE-B63D-457A-A180-1C883E1A63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A9B8FAB2-9218-EE70-94A7-7E7D884FD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251757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87143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D9DBC2-6832-B33D-F8D0-092B22729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/>
              <a:t>Modernizace a demografická krize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CACFB9-144D-B58E-71F3-E569E438B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5435733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 dirty="0"/>
              <a:t>Řecko pod vedením premiéra Kostase </a:t>
            </a:r>
            <a:r>
              <a:rPr lang="cs-CZ" sz="1400" dirty="0" err="1"/>
              <a:t>Simitise</a:t>
            </a:r>
            <a:r>
              <a:rPr lang="cs-CZ" sz="1400" dirty="0"/>
              <a:t> (1996-2004) koordinuje své kroky s evropskými modernisty Tony Blairem a Gerhardem </a:t>
            </a:r>
            <a:r>
              <a:rPr lang="cs-CZ" sz="1400" dirty="0" err="1"/>
              <a:t>Schroederem</a:t>
            </a:r>
            <a:r>
              <a:rPr lang="cs-CZ" sz="1400" dirty="0"/>
              <a:t>: Evropa: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Third</a:t>
            </a:r>
            <a:r>
              <a:rPr lang="cs-CZ" sz="1400" i="1" dirty="0"/>
              <a:t> </a:t>
            </a:r>
            <a:r>
              <a:rPr lang="cs-CZ" sz="1400" i="1" dirty="0" err="1"/>
              <a:t>Way</a:t>
            </a:r>
            <a:r>
              <a:rPr lang="cs-CZ" sz="1400" i="1" dirty="0"/>
              <a:t> - Die </a:t>
            </a:r>
            <a:r>
              <a:rPr lang="cs-CZ" sz="1400" i="1" dirty="0" err="1"/>
              <a:t>Neue</a:t>
            </a:r>
            <a:r>
              <a:rPr lang="cs-CZ" sz="1400" i="1" dirty="0"/>
              <a:t> Mitte.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Vytváří se řecký příběh o extroverzi a modernizaci.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dirty="0"/>
              <a:t>Počet obyvatel Řecka: v roce 1951 7,6 milionu, v roce 1961 8,3 milionu, v roce 2010 10,9 milionu.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dirty="0"/>
              <a:t>V roce 2010 došlo k prvnímu absolutnímu poklesu počtu obyvatel Řecka.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dirty="0"/>
              <a:t>V letech 1950 až 1980 připadalo na jednu ženu 2,2 až 2,4 dítěte.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dirty="0"/>
              <a:t>Od roku 1990 připadá na jednu ženu 1,4 dítěte ---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1400" dirty="0"/>
              <a:t>Stárnutí populace a odliv mozků v krizovém desetiletí</a:t>
            </a:r>
          </a:p>
          <a:p>
            <a:pPr>
              <a:lnSpc>
                <a:spcPct val="110000"/>
              </a:lnSpc>
            </a:pPr>
            <a:endParaRPr lang="cs-CZ" sz="1400" dirty="0"/>
          </a:p>
        </p:txBody>
      </p:sp>
      <p:grpSp>
        <p:nvGrpSpPr>
          <p:cNvPr id="3089" name="Group 3078">
            <a:extLst>
              <a:ext uri="{FF2B5EF4-FFF2-40B4-BE49-F238E27FC236}">
                <a16:creationId xmlns:a16="http://schemas.microsoft.com/office/drawing/2014/main" id="{FEB7DF70-0A31-4A61-9C8B-3333776A1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390413" y="2012810"/>
            <a:ext cx="3668069" cy="3453535"/>
            <a:chOff x="7807230" y="2012810"/>
            <a:chExt cx="3251252" cy="3459865"/>
          </a:xfrm>
        </p:grpSpPr>
        <p:sp>
          <p:nvSpPr>
            <p:cNvPr id="3080" name="Rectangle 3079">
              <a:extLst>
                <a:ext uri="{FF2B5EF4-FFF2-40B4-BE49-F238E27FC236}">
                  <a16:creationId xmlns:a16="http://schemas.microsoft.com/office/drawing/2014/main" id="{47926867-8D58-4875-8B76-E87E5BE825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0" name="Rectangle 3080">
              <a:extLst>
                <a:ext uri="{FF2B5EF4-FFF2-40B4-BE49-F238E27FC236}">
                  <a16:creationId xmlns:a16="http://schemas.microsoft.com/office/drawing/2014/main" id="{A9F6663C-0F32-4FB9-B549-C2757F49F9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74" name="Picture 2" descr="H γήρανση του πληθυσμού απειλεί την ευρωπαϊκή οικονομία. Και την Ελλάδα  ακόμη περισσότερο σύμφωνα με το ΔΝΤ | HuffPost Greece ΟΙΚΟΝΟΜΙΑ">
            <a:extLst>
              <a:ext uri="{FF2B5EF4-FFF2-40B4-BE49-F238E27FC236}">
                <a16:creationId xmlns:a16="http://schemas.microsoft.com/office/drawing/2014/main" id="{1CF656A4-D6C1-4F66-8A09-FFA46AF32F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44" r="7054" b="2"/>
          <a:stretch/>
        </p:blipFill>
        <p:spPr bwMode="auto">
          <a:xfrm>
            <a:off x="7554139" y="2174242"/>
            <a:ext cx="3336989" cy="31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211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FC42BE-72AC-41F1-BF1B-6A08A4394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PASOK na cestě k porážce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B638FE-099F-46DB-AA10-583FD311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921" y="2015734"/>
            <a:ext cx="5345508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600" dirty="0" err="1"/>
              <a:t>Papandreova</a:t>
            </a:r>
            <a:r>
              <a:rPr lang="cs-CZ" sz="1600" dirty="0"/>
              <a:t> vláda spoléhala na to, že řecká veřejnost bude povazovat setrvaní strany </a:t>
            </a:r>
            <a:r>
              <a:rPr lang="cs-CZ" sz="1600" dirty="0" err="1"/>
              <a:t>PASOK</a:t>
            </a:r>
            <a:r>
              <a:rPr lang="cs-CZ" sz="1600" dirty="0"/>
              <a:t> u moci za „menší zlo“ než volební vítezství pravice nebo komunismu 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Morální poklesy politiků </a:t>
            </a:r>
            <a:r>
              <a:rPr lang="cs-CZ" sz="1600" dirty="0" err="1"/>
              <a:t>PASOK</a:t>
            </a:r>
            <a:r>
              <a:rPr lang="cs-CZ" sz="1600" dirty="0"/>
              <a:t>, zvláště samotného </a:t>
            </a:r>
            <a:r>
              <a:rPr lang="cs-CZ" sz="1600" dirty="0" err="1"/>
              <a:t>Papandrea</a:t>
            </a:r>
            <a:r>
              <a:rPr lang="cs-CZ" sz="1600" dirty="0"/>
              <a:t>, který navázal mimomanželsky poměr s o 35 let mladší</a:t>
            </a:r>
            <a:r>
              <a:rPr lang="el-GR" sz="1600" dirty="0"/>
              <a:t> </a:t>
            </a:r>
            <a:r>
              <a:rPr lang="cs-CZ" sz="1600" dirty="0" err="1"/>
              <a:t>Dimitrou</a:t>
            </a:r>
            <a:r>
              <a:rPr lang="cs-CZ" sz="1600" dirty="0"/>
              <a:t> </a:t>
            </a:r>
            <a:r>
              <a:rPr lang="cs-CZ" sz="1600" dirty="0" err="1"/>
              <a:t>Liani</a:t>
            </a:r>
            <a:endParaRPr lang="cs-CZ" sz="1600" dirty="0"/>
          </a:p>
          <a:p>
            <a:pPr>
              <a:lnSpc>
                <a:spcPct val="110000"/>
              </a:lnSpc>
            </a:pPr>
            <a:r>
              <a:rPr lang="cs-CZ" sz="1600" dirty="0"/>
              <a:t>1988 – </a:t>
            </a:r>
            <a:r>
              <a:rPr lang="cs-CZ" sz="1600" dirty="0" err="1"/>
              <a:t>Papandreu</a:t>
            </a:r>
            <a:r>
              <a:rPr lang="cs-CZ" sz="1600" dirty="0"/>
              <a:t> se podrobil ve VB operaci srdce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Rozsáhlá propagační kampaň</a:t>
            </a:r>
            <a:r>
              <a:rPr lang="el-GR" sz="1600" dirty="0"/>
              <a:t> </a:t>
            </a:r>
            <a:r>
              <a:rPr lang="cs-CZ" sz="1600" dirty="0"/>
              <a:t>opozice měla přesvědčit veřejnost že socialisté uvrhly zemi do hluboké hospodářské, sociální, politické i morální krize a že jejich představitele jsou lide zkorumpovaní, zištní a morálně narušení  </a:t>
            </a:r>
          </a:p>
          <a:p>
            <a:pPr>
              <a:lnSpc>
                <a:spcPct val="110000"/>
              </a:lnSpc>
            </a:pPr>
            <a:endParaRPr lang="cs-CZ" sz="1300" dirty="0"/>
          </a:p>
        </p:txBody>
      </p:sp>
      <p:grpSp>
        <p:nvGrpSpPr>
          <p:cNvPr id="4107" name="Group 4102">
            <a:extLst>
              <a:ext uri="{FF2B5EF4-FFF2-40B4-BE49-F238E27FC236}">
                <a16:creationId xmlns:a16="http://schemas.microsoft.com/office/drawing/2014/main" id="{93401815-9C3D-43EE-B4E4-2504090CE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9823" y="2012810"/>
            <a:ext cx="4948659" cy="3453535"/>
            <a:chOff x="7807230" y="2012810"/>
            <a:chExt cx="3251252" cy="3459865"/>
          </a:xfrm>
        </p:grpSpPr>
        <p:sp>
          <p:nvSpPr>
            <p:cNvPr id="4108" name="Rectangle 4103">
              <a:extLst>
                <a:ext uri="{FF2B5EF4-FFF2-40B4-BE49-F238E27FC236}">
                  <a16:creationId xmlns:a16="http://schemas.microsoft.com/office/drawing/2014/main" id="{CDC52205-72B7-41BE-99DF-6B24F25ED6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09" name="Rectangle 4104">
              <a:extLst>
                <a:ext uri="{FF2B5EF4-FFF2-40B4-BE49-F238E27FC236}">
                  <a16:creationId xmlns:a16="http://schemas.microsoft.com/office/drawing/2014/main" id="{298BFFC9-C8B3-41FE-B9CC-C492B07945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098" name="Picture 2" descr="Παπανδρέου-Λιάνη: 30 χρόνια από το πιο διάσημο νεύμα (ΒΙΝΤΕΟ) |  AlphaNews.Live">
            <a:extLst>
              <a:ext uri="{FF2B5EF4-FFF2-40B4-BE49-F238E27FC236}">
                <a16:creationId xmlns:a16="http://schemas.microsoft.com/office/drawing/2014/main" id="{E9B51A8B-AEF7-87AD-461B-5CE3DEE178B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4" r="12929"/>
          <a:stretch/>
        </p:blipFill>
        <p:spPr bwMode="auto">
          <a:xfrm>
            <a:off x="6277257" y="2174242"/>
            <a:ext cx="4613872" cy="312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553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10419CA0-BFB4-4390-AB8F-5DBFCA45D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3" name="Straight Connector 1032">
            <a:extLst>
              <a:ext uri="{FF2B5EF4-FFF2-40B4-BE49-F238E27FC236}">
                <a16:creationId xmlns:a16="http://schemas.microsoft.com/office/drawing/2014/main" id="{5CF4C623-16D7-4722-8EFB-A5B0E3BC0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3990EA82-73E9-4B7F-9D2F-079EF9DB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>
            <a:normAutofit/>
          </a:bodyPr>
          <a:lstStyle/>
          <a:p>
            <a:r>
              <a:rPr lang="pl-PL" dirty="0"/>
              <a:t>PASOK </a:t>
            </a:r>
            <a:r>
              <a:rPr lang="cs-CZ" dirty="0"/>
              <a:t>a korupce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596E9C81-ACBE-459E-A7D5-2BB824B68F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051E89-9EBB-406C-A1C4-D0FD6A711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0" y="2015732"/>
            <a:ext cx="5550355" cy="3450613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endParaRPr lang="cs-CZ" sz="1600"/>
          </a:p>
          <a:p>
            <a:pPr>
              <a:lnSpc>
                <a:spcPct val="110000"/>
              </a:lnSpc>
            </a:pPr>
            <a:r>
              <a:rPr lang="cs-CZ" sz="1600"/>
              <a:t>Největší ránu důvěryhodnosti socialistického režimu zasadila aféra, jejímž hlavním protagonistou byl Georgios </a:t>
            </a:r>
            <a:r>
              <a:rPr lang="cs-CZ" sz="1600" err="1"/>
              <a:t>Koskotas</a:t>
            </a:r>
            <a:endParaRPr lang="cs-CZ" sz="1600"/>
          </a:p>
          <a:p>
            <a:pPr>
              <a:lnSpc>
                <a:spcPct val="110000"/>
              </a:lnSpc>
            </a:pPr>
            <a:r>
              <a:rPr lang="cs-CZ" sz="1600"/>
              <a:t>V rozhovoru poskytnutém americkému časopisu </a:t>
            </a:r>
            <a:r>
              <a:rPr lang="cs-CZ" sz="1600" i="1"/>
              <a:t>Times</a:t>
            </a:r>
            <a:r>
              <a:rPr lang="cs-CZ" sz="1600"/>
              <a:t> v březnu 1989 </a:t>
            </a:r>
            <a:r>
              <a:rPr lang="cs-CZ" sz="1600" err="1"/>
              <a:t>Koskotas</a:t>
            </a:r>
            <a:r>
              <a:rPr lang="cs-CZ" sz="1600"/>
              <a:t> prohlásil, že k osobnostem, které uplácel, patřil sám Andreas </a:t>
            </a:r>
            <a:r>
              <a:rPr lang="cs-CZ" sz="1600" err="1"/>
              <a:t>Papandreu</a:t>
            </a:r>
            <a:endParaRPr lang="cs-CZ" sz="1600"/>
          </a:p>
          <a:p>
            <a:pPr>
              <a:lnSpc>
                <a:spcPct val="110000"/>
              </a:lnSpc>
            </a:pPr>
            <a:r>
              <a:rPr lang="cs-CZ" sz="1600"/>
              <a:t>Pravice označili socialistickou vládu za „škůdce Řecka“ a za „hrozbu demokracie“ a dožadovali se její neprodlené demise. K jejich volání se připojila řada osobnosti kulturního života</a:t>
            </a:r>
          </a:p>
          <a:p>
            <a:pPr>
              <a:lnSpc>
                <a:spcPct val="110000"/>
              </a:lnSpc>
            </a:pPr>
            <a:r>
              <a:rPr lang="cs-CZ" sz="1600" err="1"/>
              <a:t>Papandreu</a:t>
            </a:r>
            <a:r>
              <a:rPr lang="cs-CZ" sz="1600"/>
              <a:t> se snaží přejit do protiofenzivy </a:t>
            </a:r>
          </a:p>
          <a:p>
            <a:pPr>
              <a:lnSpc>
                <a:spcPct val="110000"/>
              </a:lnSpc>
            </a:pPr>
            <a:endParaRPr lang="cs-CZ" sz="1600"/>
          </a:p>
        </p:txBody>
      </p: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CEBDCB18-ABE5-43B0-8B68-89FEDAECB8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63259" y="583365"/>
            <a:chExt cx="4074533" cy="5181928"/>
          </a:xfrm>
        </p:grpSpPr>
        <p:sp>
          <p:nvSpPr>
            <p:cNvPr id="1038" name="Rectangle 1037">
              <a:extLst>
                <a:ext uri="{FF2B5EF4-FFF2-40B4-BE49-F238E27FC236}">
                  <a16:creationId xmlns:a16="http://schemas.microsoft.com/office/drawing/2014/main" id="{483C65C6-7268-490D-B4A8-927D45FAB6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9" name="Rectangle 1038">
              <a:extLst>
                <a:ext uri="{FF2B5EF4-FFF2-40B4-BE49-F238E27FC236}">
                  <a16:creationId xmlns:a16="http://schemas.microsoft.com/office/drawing/2014/main" id="{6133D4A5-82E5-43A0-9FF0-81B7AC16CD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Η &quot;δίκη του αιώνα&quot; για το σκάνδαλο Κοσκωτά. Ο τραπεζίτης που προκάλεσε  πολιτικό σεισμό και έστειλε στο εδώλιο τους υπουργούς του Ανδρέα  Παπανδρέου. Οι φήμες για τα &quot;Πάμπερς&quot; και ο θάνατος του">
            <a:extLst>
              <a:ext uri="{FF2B5EF4-FFF2-40B4-BE49-F238E27FC236}">
                <a16:creationId xmlns:a16="http://schemas.microsoft.com/office/drawing/2014/main" id="{88B4855A-A302-4B10-D9BD-69DF84E81F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4" r="2020" b="-3"/>
          <a:stretch/>
        </p:blipFill>
        <p:spPr bwMode="auto">
          <a:xfrm>
            <a:off x="8116373" y="1116345"/>
            <a:ext cx="2799103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040">
            <a:extLst>
              <a:ext uri="{FF2B5EF4-FFF2-40B4-BE49-F238E27FC236}">
                <a16:creationId xmlns:a16="http://schemas.microsoft.com/office/drawing/2014/main" id="{08EC5C75-E28F-4899-9C2E-39431B82B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043" name="Straight Connector 1042">
            <a:extLst>
              <a:ext uri="{FF2B5EF4-FFF2-40B4-BE49-F238E27FC236}">
                <a16:creationId xmlns:a16="http://schemas.microsoft.com/office/drawing/2014/main" id="{46AAE0A1-60AD-4190-B85D-2DD814836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562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8AE602-14C2-417B-BABC-E828A881D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/>
              <a:t>Řecký  1989: V zajetí opakovaných voleb</a:t>
            </a:r>
          </a:p>
        </p:txBody>
      </p:sp>
      <p:pic>
        <p:nvPicPr>
          <p:cNvPr id="2050" name="Picture 2" descr="Βρώμικο '89» ή «Κάθαρση» - Αφιέρωμα - Σαν Σήμερα .gr">
            <a:extLst>
              <a:ext uri="{FF2B5EF4-FFF2-40B4-BE49-F238E27FC236}">
                <a16:creationId xmlns:a16="http://schemas.microsoft.com/office/drawing/2014/main" id="{6CE449E1-EDE8-FA4F-116F-7D5367A79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2161" y="2015734"/>
            <a:ext cx="4699278" cy="345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C9727B-54DF-42A3-B1FD-01CBB14D8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2299" y="2015734"/>
            <a:ext cx="5170392" cy="403774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1400" dirty="0"/>
              <a:t>Četné korupční skandály, nepříliš utěšený stav ekonomiky, nedostatek úspěchu při řešení „národních“ zahraničně-politických otázek i kontroverzní způsob života vůdce </a:t>
            </a:r>
            <a:r>
              <a:rPr lang="cs-CZ" sz="1400" dirty="0" err="1"/>
              <a:t>PASOK</a:t>
            </a:r>
            <a:endParaRPr lang="cs-CZ" sz="1400" dirty="0"/>
          </a:p>
          <a:p>
            <a:pPr>
              <a:lnSpc>
                <a:spcPct val="110000"/>
              </a:lnSpc>
            </a:pPr>
            <a:r>
              <a:rPr lang="cs-CZ" sz="1400" dirty="0"/>
              <a:t>ND – 44,25</a:t>
            </a:r>
            <a:r>
              <a:rPr lang="en-US" sz="1400" dirty="0"/>
              <a:t>% </a:t>
            </a:r>
            <a:r>
              <a:rPr lang="cs-CZ" sz="1400" dirty="0"/>
              <a:t>a 145 mandátů</a:t>
            </a:r>
          </a:p>
          <a:p>
            <a:pPr>
              <a:lnSpc>
                <a:spcPct val="110000"/>
              </a:lnSpc>
            </a:pPr>
            <a:r>
              <a:rPr lang="cs-CZ" sz="1400" dirty="0" err="1"/>
              <a:t>Papandreu</a:t>
            </a:r>
            <a:r>
              <a:rPr lang="cs-CZ" sz="1400" dirty="0"/>
              <a:t>  ještě před rozpuštěním parlamentu nový volební zákon, který spočíval na principu jednoduchého poměrného zastoupeni a odstraňoval dosavadní zvýhodňovaní nejsilnější politické strany </a:t>
            </a:r>
          </a:p>
          <a:p>
            <a:pPr>
              <a:lnSpc>
                <a:spcPct val="110000"/>
              </a:lnSpc>
            </a:pPr>
            <a:r>
              <a:rPr lang="cs-CZ" sz="1400" dirty="0" err="1"/>
              <a:t>PASOK</a:t>
            </a:r>
            <a:r>
              <a:rPr lang="cs-CZ" sz="1400" dirty="0"/>
              <a:t> – 39,15</a:t>
            </a:r>
            <a:r>
              <a:rPr lang="en-US" sz="1400" dirty="0"/>
              <a:t>% </a:t>
            </a:r>
            <a:r>
              <a:rPr lang="cs-CZ" sz="1400" dirty="0"/>
              <a:t>a 125 poslaneckých mandátů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Pravicový premiér </a:t>
            </a:r>
            <a:r>
              <a:rPr lang="cs-CZ" sz="1400" dirty="0" err="1"/>
              <a:t>Tzannis</a:t>
            </a:r>
            <a:r>
              <a:rPr lang="cs-CZ" sz="1400" dirty="0"/>
              <a:t> </a:t>
            </a:r>
            <a:r>
              <a:rPr lang="cs-CZ" sz="1400" dirty="0" err="1"/>
              <a:t>Tzannetakis</a:t>
            </a:r>
            <a:r>
              <a:rPr lang="cs-CZ" sz="1400" dirty="0"/>
              <a:t> a koalice s levicovou stranou </a:t>
            </a:r>
            <a:r>
              <a:rPr lang="cs-CZ" sz="1400" dirty="0" err="1"/>
              <a:t>Synaspiimos</a:t>
            </a:r>
            <a:r>
              <a:rPr lang="cs-CZ" sz="1400" dirty="0"/>
              <a:t> na tři měsíce</a:t>
            </a:r>
          </a:p>
          <a:p>
            <a:pPr>
              <a:lnSpc>
                <a:spcPct val="110000"/>
              </a:lnSpc>
            </a:pPr>
            <a:r>
              <a:rPr lang="cs-CZ" sz="1400" dirty="0" err="1"/>
              <a:t>Odstraničtění</a:t>
            </a:r>
            <a:r>
              <a:rPr lang="cs-CZ" sz="1400" dirty="0"/>
              <a:t> a demokratizace masových medií</a:t>
            </a:r>
            <a:r>
              <a:rPr lang="el-GR" sz="1400" dirty="0"/>
              <a:t> / </a:t>
            </a:r>
            <a:r>
              <a:rPr lang="cs-CZ" sz="1400" dirty="0"/>
              <a:t>spálení složek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Bývalý premiér a jeho čtyři spolupracovnici byli zbaveni imunity </a:t>
            </a:r>
          </a:p>
          <a:p>
            <a:pPr>
              <a:lnSpc>
                <a:spcPct val="110000"/>
              </a:lnSpc>
            </a:pPr>
            <a:r>
              <a:rPr lang="cs-CZ" sz="1400" dirty="0"/>
              <a:t>Říjen 1989 – demise vlády</a:t>
            </a:r>
          </a:p>
          <a:p>
            <a:pPr>
              <a:lnSpc>
                <a:spcPct val="110000"/>
              </a:lnSpc>
            </a:pPr>
            <a:endParaRPr lang="cs-CZ" sz="1000" dirty="0"/>
          </a:p>
          <a:p>
            <a:pPr>
              <a:lnSpc>
                <a:spcPct val="110000"/>
              </a:lnSpc>
            </a:pPr>
            <a:endParaRPr lang="cs-CZ" sz="1000" dirty="0"/>
          </a:p>
          <a:p>
            <a:pPr>
              <a:lnSpc>
                <a:spcPct val="110000"/>
              </a:lnSpc>
            </a:pPr>
            <a:endParaRPr lang="cs-CZ" sz="1000" dirty="0"/>
          </a:p>
          <a:p>
            <a:pPr>
              <a:lnSpc>
                <a:spcPct val="110000"/>
              </a:lnSpc>
            </a:pP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90092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7834A-9FDC-45E8-A964-976052A81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V zajetí opakovaných voleb</a:t>
            </a:r>
          </a:p>
        </p:txBody>
      </p:sp>
      <p:graphicFrame>
        <p:nvGraphicFramePr>
          <p:cNvPr id="3078" name="Zástupný symbol pro obsah 2">
            <a:extLst>
              <a:ext uri="{FF2B5EF4-FFF2-40B4-BE49-F238E27FC236}">
                <a16:creationId xmlns:a16="http://schemas.microsoft.com/office/drawing/2014/main" id="{AF406BB8-701A-5C00-D12C-966BA060B18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782451" y="2015734"/>
          <a:ext cx="5864911" cy="34506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23/11/1989 : Εκούσα άκουσα η Ελλάδα αποκτά οικουμενική κυβέρνηση και  πρωθυπουργό κοινής αποδοχής | in.gr">
            <a:extLst>
              <a:ext uri="{FF2B5EF4-FFF2-40B4-BE49-F238E27FC236}">
                <a16:creationId xmlns:a16="http://schemas.microsoft.com/office/drawing/2014/main" id="{D56BF0A1-A204-AD27-1DE0-49460270B6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4" r="1079" b="-2"/>
          <a:stretch/>
        </p:blipFill>
        <p:spPr bwMode="auto">
          <a:xfrm>
            <a:off x="8285018" y="2750325"/>
            <a:ext cx="2769836" cy="198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343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479124-4ED7-4787-A329-3C975F50F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 err="1"/>
              <a:t>Mitsotakisův</a:t>
            </a:r>
            <a:r>
              <a:rPr lang="cs-CZ" dirty="0"/>
              <a:t> pád a </a:t>
            </a:r>
            <a:r>
              <a:rPr lang="cs-CZ" dirty="0" err="1"/>
              <a:t>Papandreův</a:t>
            </a:r>
            <a:r>
              <a:rPr lang="cs-CZ" dirty="0"/>
              <a:t> epilog</a:t>
            </a:r>
            <a:r>
              <a:rPr lang="el-GR" dirty="0"/>
              <a:t> / </a:t>
            </a:r>
            <a:r>
              <a:rPr lang="cs-CZ" dirty="0"/>
              <a:t>makedonská otázka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8A5849-1889-4FD6-AEF5-966B6F626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109" y="2015734"/>
            <a:ext cx="6639754" cy="4037747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cs-CZ" sz="1600" dirty="0"/>
              <a:t>10. říjen 1993 – předčasné parlamentní volby kvůli odchodu A. </a:t>
            </a:r>
            <a:r>
              <a:rPr lang="cs-CZ" sz="1600" dirty="0" err="1"/>
              <a:t>Samarase</a:t>
            </a:r>
            <a:r>
              <a:rPr lang="cs-CZ" sz="1600" dirty="0"/>
              <a:t> od ND (</a:t>
            </a:r>
            <a:r>
              <a:rPr lang="cs-CZ" sz="1600" dirty="0" err="1"/>
              <a:t>flash</a:t>
            </a:r>
            <a:r>
              <a:rPr lang="cs-CZ" sz="1600" dirty="0"/>
              <a:t> </a:t>
            </a:r>
            <a:r>
              <a:rPr lang="cs-CZ" sz="1600" dirty="0" err="1"/>
              <a:t>parties</a:t>
            </a:r>
            <a:r>
              <a:rPr lang="cs-CZ" sz="1600" dirty="0"/>
              <a:t>)</a:t>
            </a:r>
          </a:p>
          <a:p>
            <a:pPr>
              <a:lnSpc>
                <a:spcPct val="110000"/>
              </a:lnSpc>
            </a:pPr>
            <a:r>
              <a:rPr lang="cs-CZ" sz="1600" dirty="0" err="1"/>
              <a:t>PASOK</a:t>
            </a:r>
            <a:r>
              <a:rPr lang="cs-CZ" sz="1600" dirty="0"/>
              <a:t> 46,9</a:t>
            </a:r>
            <a:r>
              <a:rPr lang="en-US" sz="1600" dirty="0"/>
              <a:t>% </a:t>
            </a:r>
            <a:r>
              <a:rPr lang="cs-CZ" sz="1600" dirty="0"/>
              <a:t>hlasů a 170 mandátů, ND 39,3</a:t>
            </a:r>
            <a:r>
              <a:rPr lang="en-US" sz="1600" dirty="0"/>
              <a:t>% </a:t>
            </a:r>
            <a:r>
              <a:rPr lang="cs-CZ" sz="1600" dirty="0"/>
              <a:t>a 111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Díky volebnímu spojenectví stran </a:t>
            </a:r>
            <a:r>
              <a:rPr lang="cs-CZ" sz="1600" dirty="0" err="1"/>
              <a:t>PASOK</a:t>
            </a:r>
            <a:r>
              <a:rPr lang="cs-CZ" sz="1600" dirty="0"/>
              <a:t> a Politické jaro, které disponovalo 181 poslaneckými hlasy, potřebnými pro zvoleni hlavy státu, byl Konstantinos </a:t>
            </a:r>
            <a:r>
              <a:rPr lang="cs-CZ" sz="1600" dirty="0" err="1"/>
              <a:t>Stefanopulos</a:t>
            </a:r>
            <a:r>
              <a:rPr lang="cs-CZ" sz="1600" dirty="0"/>
              <a:t> 8. března 1955 zvolen prezidentem Helénské republiky</a:t>
            </a:r>
          </a:p>
          <a:p>
            <a:pPr>
              <a:lnSpc>
                <a:spcPct val="110000"/>
              </a:lnSpc>
            </a:pPr>
            <a:r>
              <a:rPr lang="cs-CZ" sz="1600" dirty="0"/>
              <a:t>Řecká zahraniční politika se stala ještě aktivnější, energičtější a nacionalističtější, zejména ve vztahu k </a:t>
            </a:r>
            <a:r>
              <a:rPr lang="cs-CZ" sz="1600" dirty="0" err="1"/>
              <a:t>FYROM</a:t>
            </a:r>
            <a:endParaRPr lang="cs-CZ" sz="1600" dirty="0"/>
          </a:p>
          <a:p>
            <a:pPr>
              <a:lnSpc>
                <a:spcPct val="110000"/>
              </a:lnSpc>
            </a:pPr>
            <a:r>
              <a:rPr lang="cs-CZ" sz="1600" dirty="0"/>
              <a:t>16. prosince 1993 – VB, Fr, Něm, It, Dan, </a:t>
            </a:r>
            <a:r>
              <a:rPr lang="cs-CZ" sz="1600" dirty="0" err="1"/>
              <a:t>NL</a:t>
            </a:r>
            <a:r>
              <a:rPr lang="cs-CZ" sz="1600" dirty="0"/>
              <a:t> uznaly Makedonii pod názvem </a:t>
            </a:r>
            <a:r>
              <a:rPr lang="cs-CZ" sz="1600" dirty="0" err="1"/>
              <a:t>FYROM</a:t>
            </a:r>
            <a:endParaRPr lang="cs-CZ" sz="1600" dirty="0"/>
          </a:p>
          <a:p>
            <a:pPr>
              <a:lnSpc>
                <a:spcPct val="110000"/>
              </a:lnSpc>
            </a:pPr>
            <a:r>
              <a:rPr lang="cs-CZ" sz="1600" dirty="0"/>
              <a:t>16. února 1994 – uzavření hranic s </a:t>
            </a:r>
            <a:r>
              <a:rPr lang="cs-CZ" sz="1600" dirty="0" err="1"/>
              <a:t>FYROM</a:t>
            </a:r>
            <a:r>
              <a:rPr lang="el-GR" sz="1600" dirty="0"/>
              <a:t> - </a:t>
            </a:r>
            <a:r>
              <a:rPr lang="it-IT" sz="1600" dirty="0"/>
              <a:t>31. března 1994 – manifestace v Soluni</a:t>
            </a:r>
          </a:p>
          <a:p>
            <a:pPr>
              <a:lnSpc>
                <a:spcPct val="110000"/>
              </a:lnSpc>
            </a:pPr>
            <a:endParaRPr lang="cs-CZ" sz="1100" dirty="0"/>
          </a:p>
          <a:p>
            <a:pPr>
              <a:lnSpc>
                <a:spcPct val="110000"/>
              </a:lnSpc>
            </a:pPr>
            <a:endParaRPr lang="cs-CZ" sz="1100" dirty="0"/>
          </a:p>
        </p:txBody>
      </p:sp>
      <p:pic>
        <p:nvPicPr>
          <p:cNvPr id="4098" name="Picture 2" descr="Η Μακεδονία είναι Ελληνική&quot;. Το μαζικό συλλαλητήριο του 1992 στη  Θεσσαλονίκη για την ονομασία των Σκοπίων. Ποιοι τo διοργάνωσαν και τι  αποφάσισε η πολιτική ηγεσία την επόμενη μέρα (φωτο &amp; βίντεο) -">
            <a:extLst>
              <a:ext uri="{FF2B5EF4-FFF2-40B4-BE49-F238E27FC236}">
                <a16:creationId xmlns:a16="http://schemas.microsoft.com/office/drawing/2014/main" id="{9434E9AF-CC76-C0DC-C89B-8157EC365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4139" y="2429962"/>
            <a:ext cx="3500715" cy="2622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78283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112</TotalTime>
  <Words>1762</Words>
  <Application>Microsoft Office PowerPoint</Application>
  <PresentationFormat>Širokoúhlá obrazovka</PresentationFormat>
  <Paragraphs>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Gill Sans MT</vt:lpstr>
      <vt:lpstr>Galerie</vt:lpstr>
      <vt:lpstr>Řecko mezi r. 1989 a 2009</vt:lpstr>
      <vt:lpstr>EVROPEIZACE Řecka – ekonomika a modernizace</vt:lpstr>
      <vt:lpstr>Tichá proměna řecké ekonomiky a společnosti</vt:lpstr>
      <vt:lpstr>Modernizace a demografická krize</vt:lpstr>
      <vt:lpstr>PASOK na cestě k porážce</vt:lpstr>
      <vt:lpstr>PASOK a korupce</vt:lpstr>
      <vt:lpstr>Řecký  1989: V zajetí opakovaných voleb</vt:lpstr>
      <vt:lpstr>V zajetí opakovaných voleb</vt:lpstr>
      <vt:lpstr>Mitsotakisův pád a Papandreův epilog / makedonská otázka </vt:lpstr>
      <vt:lpstr>Cesta k euru pod vedením Simitise (1996–2004)</vt:lpstr>
      <vt:lpstr>Osudový vstup do Eurozóny v tzv. druhé linii </vt:lpstr>
      <vt:lpstr>Euro a všeobecná euforie  / olympijské hry  </vt:lpstr>
      <vt:lpstr>Předkrizové období pod vedením ND (2004–2009) </vt:lpstr>
      <vt:lpstr>Ztracená „pětiletka“ (2004-2009)</vt:lpstr>
      <vt:lpstr>Prosincové události a začátek krize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Řecko mezi r. 1989 a 2009</dc:title>
  <dc:creator>Tsivos, Konstantinos</dc:creator>
  <cp:lastModifiedBy>Tsivos, Konstantinos</cp:lastModifiedBy>
  <cp:revision>3</cp:revision>
  <dcterms:created xsi:type="dcterms:W3CDTF">2023-04-03T05:50:02Z</dcterms:created>
  <dcterms:modified xsi:type="dcterms:W3CDTF">2023-04-03T18:08:47Z</dcterms:modified>
</cp:coreProperties>
</file>